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4"/>
  </p:notesMasterIdLst>
  <p:sldIdLst>
    <p:sldId id="256" r:id="rId2"/>
    <p:sldId id="266" r:id="rId3"/>
    <p:sldId id="274" r:id="rId4"/>
    <p:sldId id="258" r:id="rId5"/>
    <p:sldId id="267" r:id="rId6"/>
    <p:sldId id="260" r:id="rId7"/>
    <p:sldId id="269" r:id="rId8"/>
    <p:sldId id="275" r:id="rId9"/>
    <p:sldId id="270" r:id="rId10"/>
    <p:sldId id="272" r:id="rId11"/>
    <p:sldId id="276" r:id="rId12"/>
    <p:sldId id="265" r:id="rId1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2487A-EB44-CC0C-7988-B07FA2C42F0F}" v="85" dt="2024-01-10T20:53:42.815"/>
    <p1510:client id="{0FE5CCBA-C5B8-478E-820F-2AFB26902232}" v="35" dt="2024-01-10T20:46:20.484"/>
    <p1510:client id="{143611F5-7493-AE8D-CF5D-0DC447DDBEF4}" v="1528" dt="2024-01-10T20:52:29.760"/>
    <p1510:client id="{563A5A32-CC7A-4177-8DA6-9154CBF5CA3A}" v="2" dt="2024-01-10T20:08:20.375"/>
    <p1510:client id="{DC887F5D-D1B2-602B-403E-68EC65B0C3A1}" v="73" dt="2024-01-10T20:27:28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2B802-BFEE-4049-83AA-28B8A9CA7DA4}" type="datetimeFigureOut">
              <a:t>10/1/2024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3B3FE-4EE2-452B-A72D-0D838407E4B1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60022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/>
              <a:t>Με τη μία συνάρτηση (</a:t>
            </a:r>
            <a:r>
              <a:rPr lang="en-US"/>
              <a:t>thread_func_1) </a:t>
            </a:r>
            <a:r>
              <a:rPr lang="el-GR"/>
              <a:t>το νήμα πρώτα θα γράφει σε αγωγό και μετά θα διαβάζει από άλλον, και η δεύτερη θα κάνει την αντίστροφη διαδικασία. Ο συγχρονισμός γίνεται μέσω της μεταβλητής </a:t>
            </a:r>
            <a:r>
              <a:rPr lang="en-US"/>
              <a:t>finish, </a:t>
            </a:r>
            <a:r>
              <a:rPr lang="el-GR"/>
              <a:t>την οποία θέτει το 2ο </a:t>
            </a:r>
            <a:r>
              <a:rPr lang="en-US"/>
              <a:t>thread </a:t>
            </a:r>
            <a:r>
              <a:rPr lang="el-GR"/>
              <a:t>και σημαίνει ότι τελείωσε το διάβασμα των περιεχομένων του πρώτου αγωγού. Το 1ο </a:t>
            </a:r>
            <a:r>
              <a:rPr lang="en-US"/>
              <a:t>thread </a:t>
            </a:r>
            <a:r>
              <a:rPr lang="el-GR"/>
              <a:t>όταν τελειώσει το γράψιμο στον ίδιο αγωγό, ελέγχει επαναληπτικά τη μεταβλητή αυτή μέχρι να γίνει 1, και να προχωρήσει στο διάβασμα του 2ου αγωγού.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B7D70-1C7F-488E-989A-093E66766E59}" type="slidenum"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02074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/>
              <a:t>Με τη μία συνάρτηση (</a:t>
            </a:r>
            <a:r>
              <a:rPr lang="en-US"/>
              <a:t>thread_func_1) </a:t>
            </a:r>
            <a:r>
              <a:rPr lang="el-GR"/>
              <a:t>το νήμα πρώτα θα γράφει σε αγωγό και μετά θα διαβάζει από άλλον, και η δεύτερη θα κάνει την αντίστροφη διαδικασία. Ο συγχρονισμός γίνεται μέσω της μεταβλητής </a:t>
            </a:r>
            <a:r>
              <a:rPr lang="en-US"/>
              <a:t>finish, </a:t>
            </a:r>
            <a:r>
              <a:rPr lang="el-GR"/>
              <a:t>την οποία θέτει το 2ο </a:t>
            </a:r>
            <a:r>
              <a:rPr lang="en-US"/>
              <a:t>thread </a:t>
            </a:r>
            <a:r>
              <a:rPr lang="el-GR"/>
              <a:t>και σημαίνει ότι τελείωσε το διάβασμα των περιεχομένων του πρώτου αγωγού. Το 1ο </a:t>
            </a:r>
            <a:r>
              <a:rPr lang="en-US"/>
              <a:t>thread </a:t>
            </a:r>
            <a:r>
              <a:rPr lang="el-GR"/>
              <a:t>όταν τελειώσει το γράψιμο στον ίδιο αγωγό, ελέγχει επαναληπτικά τη μεταβλητή αυτή μέχρι να γίνει 1, και να προχωρήσει στο διάβασμα του 2ου αγωγού.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B7D70-1C7F-488E-989A-093E66766E59}" type="slidenum"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356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5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8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1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2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6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8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5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0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4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9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4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2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4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1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60D1-11E7-EF48-AFE6-F0926983B7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alibri"/>
                <a:ea typeface="Calibri"/>
                <a:cs typeface="Calibri Light"/>
              </a:rPr>
              <a:t>Homework 3 – </a:t>
            </a:r>
            <a:r>
              <a:rPr lang="el-GR">
                <a:latin typeface="Calibri"/>
                <a:ea typeface="Calibri"/>
                <a:cs typeface="Calibri Light"/>
              </a:rPr>
              <a:t>Ταυτόχρονος Προγραμματισμός</a:t>
            </a:r>
            <a:endParaRPr lang="en-US">
              <a:latin typeface="Calibri"/>
              <a:ea typeface="Calibri"/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C56D0-87C1-E17B-3433-B8A82474F2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l-GR">
                <a:latin typeface="Calibri"/>
                <a:cs typeface="Calibri"/>
              </a:rPr>
              <a:t>Γαρυφαλλιά Αναστασία Παπαδούλη | 3533</a:t>
            </a:r>
          </a:p>
          <a:p>
            <a:r>
              <a:rPr lang="el-GR">
                <a:latin typeface="Calibri"/>
                <a:cs typeface="Calibri"/>
              </a:rPr>
              <a:t>Δημήτριος </a:t>
            </a:r>
            <a:r>
              <a:rPr lang="el-GR" err="1">
                <a:latin typeface="Calibri"/>
                <a:cs typeface="Calibri"/>
              </a:rPr>
              <a:t>Τσαλαπάτας</a:t>
            </a:r>
            <a:r>
              <a:rPr lang="el-GR">
                <a:latin typeface="Calibri"/>
                <a:cs typeface="Calibri"/>
              </a:rPr>
              <a:t> | 3246</a:t>
            </a:r>
          </a:p>
          <a:p>
            <a:r>
              <a:rPr lang="el-GR">
                <a:latin typeface="Calibri"/>
                <a:cs typeface="Calibri"/>
              </a:rPr>
              <a:t>Νικόλαος </a:t>
            </a:r>
            <a:r>
              <a:rPr lang="el-GR" err="1">
                <a:latin typeface="Calibri"/>
                <a:cs typeface="Calibri"/>
              </a:rPr>
              <a:t>Μπέτσος</a:t>
            </a:r>
            <a:r>
              <a:rPr lang="el-GR">
                <a:latin typeface="Calibri"/>
                <a:cs typeface="Calibri"/>
              </a:rPr>
              <a:t> | 3267</a:t>
            </a:r>
            <a:endParaRPr lang="el-GR">
              <a:latin typeface="Calibri"/>
              <a:ea typeface="Calibri"/>
              <a:cs typeface="Calibri"/>
            </a:endParaRPr>
          </a:p>
          <a:p>
            <a:r>
              <a:rPr lang="el-GR">
                <a:latin typeface="Calibri"/>
                <a:cs typeface="Calibri"/>
              </a:rPr>
              <a:t>Ιωάννης </a:t>
            </a:r>
            <a:r>
              <a:rPr lang="el-GR" err="1">
                <a:latin typeface="Calibri"/>
                <a:cs typeface="Calibri"/>
              </a:rPr>
              <a:t>Ρείνος</a:t>
            </a:r>
            <a:r>
              <a:rPr lang="el-GR">
                <a:latin typeface="Calibri"/>
                <a:cs typeface="Calibri"/>
              </a:rPr>
              <a:t> | 3390</a:t>
            </a:r>
            <a:endParaRPr lang="el-GR">
              <a:latin typeface="Calibri"/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CDD4C-7025-B461-6A66-7C20525B2FAC}"/>
              </a:ext>
            </a:extLst>
          </p:cNvPr>
          <p:cNvSpPr txBox="1"/>
          <p:nvPr/>
        </p:nvSpPr>
        <p:spPr>
          <a:xfrm>
            <a:off x="10014617" y="6398172"/>
            <a:ext cx="21743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2400">
                <a:latin typeface="Calibri"/>
                <a:ea typeface="Calibri"/>
                <a:cs typeface="Calibri"/>
              </a:rPr>
              <a:t>Ομάδα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AA0FC-25C5-D506-8F4B-176C1A487E0C}"/>
              </a:ext>
            </a:extLst>
          </p:cNvPr>
          <p:cNvSpPr txBox="1"/>
          <p:nvPr/>
        </p:nvSpPr>
        <p:spPr>
          <a:xfrm>
            <a:off x="87560" y="6398172"/>
            <a:ext cx="21743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2400">
                <a:latin typeface="Calibri"/>
                <a:ea typeface="Calibri"/>
                <a:cs typeface="Calibri"/>
              </a:rPr>
              <a:t>10/01/2024</a:t>
            </a:r>
          </a:p>
        </p:txBody>
      </p:sp>
    </p:spTree>
    <p:extLst>
      <p:ext uri="{BB962C8B-B14F-4D97-AF65-F5344CB8AC3E}">
        <p14:creationId xmlns:p14="http://schemas.microsoft.com/office/powerpoint/2010/main" val="37837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47D5FE4-22A0-F81B-4319-7022FC03E473}"/>
              </a:ext>
            </a:extLst>
          </p:cNvPr>
          <p:cNvSpPr txBox="1"/>
          <p:nvPr/>
        </p:nvSpPr>
        <p:spPr>
          <a:xfrm>
            <a:off x="1778683" y="1004270"/>
            <a:ext cx="3450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1" u="sng" err="1">
                <a:solidFill>
                  <a:srgbClr val="002060"/>
                </a:solidFill>
                <a:latin typeface="Consolas"/>
                <a:cs typeface="Times New Roman"/>
              </a:rPr>
              <a:t>Train_function</a:t>
            </a:r>
            <a:r>
              <a:rPr lang="en-US" sz="1800" b="1" i="1" u="sng">
                <a:solidFill>
                  <a:srgbClr val="002060"/>
                </a:solidFill>
                <a:latin typeface="Consolas"/>
                <a:cs typeface="Times New Roman"/>
              </a:rPr>
              <a:t>:</a:t>
            </a:r>
            <a:endParaRPr lang="el-GR" sz="1800" b="1" i="1" u="sng">
              <a:solidFill>
                <a:srgbClr val="002060"/>
              </a:solidFill>
              <a:latin typeface="Consolas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2F194B-570D-F127-504D-972E97D1D933}"/>
              </a:ext>
            </a:extLst>
          </p:cNvPr>
          <p:cNvSpPr txBox="1"/>
          <p:nvPr/>
        </p:nvSpPr>
        <p:spPr>
          <a:xfrm>
            <a:off x="7285456" y="67641"/>
            <a:ext cx="3226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1" u="sng" err="1">
                <a:solidFill>
                  <a:srgbClr val="002060"/>
                </a:solidFill>
                <a:latin typeface="Consolas"/>
                <a:cs typeface="Times New Roman"/>
              </a:rPr>
              <a:t>Passenger_function</a:t>
            </a:r>
            <a:r>
              <a:rPr lang="en-US" sz="1800" b="1" i="1" u="sng">
                <a:solidFill>
                  <a:srgbClr val="002060"/>
                </a:solidFill>
                <a:latin typeface="Consolas"/>
                <a:cs typeface="Times New Roman"/>
              </a:rPr>
              <a:t>:</a:t>
            </a:r>
            <a:endParaRPr lang="el-GR" sz="1800" b="1" i="1" u="sng">
              <a:solidFill>
                <a:srgbClr val="002060"/>
              </a:solidFill>
              <a:latin typeface="Consolas"/>
              <a:cs typeface="Times New Roman"/>
            </a:endParaRPr>
          </a:p>
        </p:txBody>
      </p:sp>
      <p:pic>
        <p:nvPicPr>
          <p:cNvPr id="2" name="Εικόνα 1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6A5B6865-1A63-0556-C72E-D680558F8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102" y="1635674"/>
            <a:ext cx="3579693" cy="4526018"/>
          </a:xfrm>
          <a:prstGeom prst="rect">
            <a:avLst/>
          </a:prstGeom>
        </p:spPr>
      </p:pic>
      <p:pic>
        <p:nvPicPr>
          <p:cNvPr id="3" name="Εικόνα 2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54821F9C-D0E9-C544-0914-C00AB7261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383" y="505810"/>
            <a:ext cx="3554527" cy="635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5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EA7D7D-3A3A-1062-242B-EC6D6BA46FCE}"/>
              </a:ext>
            </a:extLst>
          </p:cNvPr>
          <p:cNvSpPr txBox="1"/>
          <p:nvPr/>
        </p:nvSpPr>
        <p:spPr>
          <a:xfrm>
            <a:off x="1635672" y="972207"/>
            <a:ext cx="10116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2400" b="1" i="1" err="1">
                <a:solidFill>
                  <a:srgbClr val="002060"/>
                </a:solidFill>
              </a:rPr>
              <a:t>Main</a:t>
            </a:r>
            <a:r>
              <a:rPr lang="el-GR" sz="2400" b="1" i="1">
                <a:solidFill>
                  <a:srgbClr val="002060"/>
                </a:solidFill>
              </a:rPr>
              <a:t>: </a:t>
            </a:r>
          </a:p>
        </p:txBody>
      </p:sp>
      <p:pic>
        <p:nvPicPr>
          <p:cNvPr id="7" name="Εικόνα 6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84010639-31BD-3C7A-696B-7ECDD51F9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007" y="1475445"/>
            <a:ext cx="6045200" cy="4176713"/>
          </a:xfrm>
          <a:prstGeom prst="rect">
            <a:avLst/>
          </a:prstGeom>
        </p:spPr>
      </p:pic>
      <p:pic>
        <p:nvPicPr>
          <p:cNvPr id="10" name="Εικόνα 9" descr="Εικόνα που περιέχει μαύρο, σκοτάδι&#10;&#10;Περιγραφή που δημιουργήθηκε αυτόματα">
            <a:extLst>
              <a:ext uri="{FF2B5EF4-FFF2-40B4-BE49-F238E27FC236}">
                <a16:creationId xmlns:a16="http://schemas.microsoft.com/office/drawing/2014/main" id="{8A5EB7AA-19C0-32C9-44EC-78F6E6D9D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162" y="1681162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6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94692D-685A-9D10-1EE5-2DDE92469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355" y="2587166"/>
            <a:ext cx="8574622" cy="1036637"/>
          </a:xfrm>
        </p:spPr>
        <p:txBody>
          <a:bodyPr/>
          <a:lstStyle/>
          <a:p>
            <a:pPr algn="ctr"/>
            <a:r>
              <a:rPr lang="en-US"/>
              <a:t>Thanks for your time!</a:t>
            </a:r>
            <a:endParaRPr lang="el-G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C2898A-DD4C-5CFD-D078-4A82C8A99DC0}"/>
              </a:ext>
            </a:extLst>
          </p:cNvPr>
          <p:cNvSpPr txBox="1"/>
          <p:nvPr/>
        </p:nvSpPr>
        <p:spPr>
          <a:xfrm>
            <a:off x="10385534" y="6398172"/>
            <a:ext cx="18021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"/>
                <a:ea typeface="Calibri"/>
                <a:cs typeface="Calibri"/>
              </a:rPr>
              <a:t>Team</a:t>
            </a:r>
            <a:r>
              <a:rPr lang="el-GR" sz="2400">
                <a:latin typeface="Calibri"/>
                <a:ea typeface="Calibri"/>
                <a:cs typeface="Calibri"/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49846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F9F5082-0576-F208-9585-92BAE270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972" y="275925"/>
            <a:ext cx="3757460" cy="751902"/>
          </a:xfrm>
        </p:spPr>
        <p:txBody>
          <a:bodyPr/>
          <a:lstStyle/>
          <a:p>
            <a:pPr algn="l"/>
            <a:r>
              <a:rPr lang="en-US" b="1" u="sng">
                <a:latin typeface="Abadi" panose="020B0604020104020204" pitchFamily="34" charset="0"/>
              </a:rPr>
              <a:t>Assignment</a:t>
            </a:r>
            <a:r>
              <a:rPr lang="el-GR" b="1" u="sng"/>
              <a:t>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92E604-E95C-5158-8E5A-BE158F210812}"/>
              </a:ext>
            </a:extLst>
          </p:cNvPr>
          <p:cNvSpPr txBox="1"/>
          <p:nvPr/>
        </p:nvSpPr>
        <p:spPr>
          <a:xfrm>
            <a:off x="5188879" y="332611"/>
            <a:ext cx="486639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/>
              <a:t>Binary semaphore library using monitors</a:t>
            </a:r>
          </a:p>
          <a:p>
            <a:r>
              <a:rPr lang="en-US" b="1"/>
              <a:t>Tested using hw2_3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91E2D-6AB9-BFBC-11BE-3B70D7CB5E52}"/>
              </a:ext>
            </a:extLst>
          </p:cNvPr>
          <p:cNvSpPr txBox="1"/>
          <p:nvPr/>
        </p:nvSpPr>
        <p:spPr>
          <a:xfrm>
            <a:off x="1130235" y="3907716"/>
            <a:ext cx="3161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1">
                <a:effectLst/>
                <a:latin typeface="Consolas" panose="020B0609020204030204" pitchFamily="49" charset="0"/>
              </a:rPr>
              <a:t>int mysem_init(mysem_t *s, int n</a:t>
            </a:r>
            <a:r>
              <a:rPr lang="en-US" sz="1200" b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546B6-A6A8-EDA4-E0AE-73C4E42728DA}"/>
              </a:ext>
            </a:extLst>
          </p:cNvPr>
          <p:cNvSpPr txBox="1"/>
          <p:nvPr/>
        </p:nvSpPr>
        <p:spPr>
          <a:xfrm>
            <a:off x="5348853" y="1119412"/>
            <a:ext cx="3299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/>
              <a:t>int mysem_down(mysem_t *s)</a:t>
            </a:r>
            <a:endParaRPr lang="el-GR" sz="1400" i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D3CB3-0E8E-43B3-BB37-B6E5676A9637}"/>
              </a:ext>
            </a:extLst>
          </p:cNvPr>
          <p:cNvSpPr txBox="1"/>
          <p:nvPr/>
        </p:nvSpPr>
        <p:spPr>
          <a:xfrm>
            <a:off x="1313533" y="1119412"/>
            <a:ext cx="3299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/>
              <a:t>int </a:t>
            </a:r>
            <a:r>
              <a:rPr lang="en-US" sz="1400" i="1" err="1"/>
              <a:t>mysem_create</a:t>
            </a:r>
            <a:r>
              <a:rPr lang="en-US" sz="1400" i="1"/>
              <a:t>(mysem_t *s)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7EF8C9-5232-2286-F7DE-EB8D6D586E82}"/>
              </a:ext>
            </a:extLst>
          </p:cNvPr>
          <p:cNvSpPr txBox="1"/>
          <p:nvPr/>
        </p:nvSpPr>
        <p:spPr>
          <a:xfrm>
            <a:off x="5022327" y="3706256"/>
            <a:ext cx="3078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/>
              <a:t>int </a:t>
            </a:r>
            <a:r>
              <a:rPr lang="en-US" sz="1400" i="1" err="1"/>
              <a:t>mysem_up</a:t>
            </a:r>
            <a:r>
              <a:rPr lang="en-US" sz="1400" i="1"/>
              <a:t>(mysem_t *s) </a:t>
            </a:r>
            <a:endParaRPr lang="el-GR" sz="1400" i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71C7F2-C165-C6AC-E7E3-AB8A0BEF6F46}"/>
              </a:ext>
            </a:extLst>
          </p:cNvPr>
          <p:cNvSpPr txBox="1"/>
          <p:nvPr/>
        </p:nvSpPr>
        <p:spPr>
          <a:xfrm>
            <a:off x="8609527" y="4163915"/>
            <a:ext cx="33633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/>
              <a:t>int mysem_destroy(mysem_t *s) </a:t>
            </a:r>
            <a:endParaRPr lang="el-GR" sz="1400" i="1"/>
          </a:p>
        </p:txBody>
      </p:sp>
      <p:pic>
        <p:nvPicPr>
          <p:cNvPr id="10" name="Εικόνα 9" descr="Εικόνα που περιέχει κείμενο, γραμματοσειρά, στιγμιότυπο οθόνης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78F554CF-8D71-C17E-ADDA-8700BC822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678" y="1710236"/>
            <a:ext cx="2184104" cy="1452673"/>
          </a:xfrm>
          <a:prstGeom prst="rect">
            <a:avLst/>
          </a:prstGeom>
        </p:spPr>
      </p:pic>
      <p:pic>
        <p:nvPicPr>
          <p:cNvPr id="14" name="Εικόνα 13" descr="Εικόνα που περιέχει κείμενο, γραμματοσειρά, στιγμιότυπο οθόνης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A1082DC8-6547-C8DC-B4A0-C3F37228B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981" y="1712043"/>
            <a:ext cx="2538236" cy="1331031"/>
          </a:xfrm>
          <a:prstGeom prst="rect">
            <a:avLst/>
          </a:prstGeom>
        </p:spPr>
      </p:pic>
      <p:pic>
        <p:nvPicPr>
          <p:cNvPr id="16" name="Εικόνα 15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AA77EA90-C79A-1416-E812-2D57B7361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989" y="4343817"/>
            <a:ext cx="3200400" cy="1647825"/>
          </a:xfrm>
          <a:prstGeom prst="rect">
            <a:avLst/>
          </a:prstGeom>
        </p:spPr>
      </p:pic>
      <p:pic>
        <p:nvPicPr>
          <p:cNvPr id="17" name="Εικόνα 16" descr="Εικόνα που περιέχει κείμενο, στιγμιότυπο οθόνης, γραμματοσειρά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BA13968A-548E-9298-DE74-0D00067C72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536" y="1623569"/>
            <a:ext cx="2741207" cy="16527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35973FA-7FF2-98BE-7F78-3923A1DDE036}"/>
              </a:ext>
            </a:extLst>
          </p:cNvPr>
          <p:cNvSpPr txBox="1"/>
          <p:nvPr/>
        </p:nvSpPr>
        <p:spPr>
          <a:xfrm>
            <a:off x="9256317" y="1181435"/>
            <a:ext cx="231570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/>
              <a:t>Struct of each semaphore</a:t>
            </a:r>
          </a:p>
        </p:txBody>
      </p:sp>
      <p:pic>
        <p:nvPicPr>
          <p:cNvPr id="21" name="Εικόνα 20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64334FD6-1D61-23E9-6C94-06391BCDA2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2916" y="4654624"/>
            <a:ext cx="3528682" cy="1296730"/>
          </a:xfrm>
          <a:prstGeom prst="rect">
            <a:avLst/>
          </a:prstGeom>
        </p:spPr>
      </p:pic>
      <p:pic>
        <p:nvPicPr>
          <p:cNvPr id="22" name="Εικόνα 21" descr="Εικόνα που περιέχει κείμενο, στιγμιότυπο οθόνης, γραμματοσειρά, λογισμικό&#10;&#10;Περιγραφή που δημιουργήθηκε αυτόματα">
            <a:extLst>
              <a:ext uri="{FF2B5EF4-FFF2-40B4-BE49-F238E27FC236}">
                <a16:creationId xmlns:a16="http://schemas.microsoft.com/office/drawing/2014/main" id="{B01EAA1C-B138-CCF7-ABCC-C9C34DCC58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0103" y="4162978"/>
            <a:ext cx="3009236" cy="239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2870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919C1-ABD1-E600-CE87-D8441C13C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8D80FEF-DE61-92FC-C67A-D9B13066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972" y="275925"/>
            <a:ext cx="3757460" cy="751902"/>
          </a:xfrm>
        </p:spPr>
        <p:txBody>
          <a:bodyPr>
            <a:normAutofit/>
          </a:bodyPr>
          <a:lstStyle/>
          <a:p>
            <a:pPr algn="l"/>
            <a:r>
              <a:rPr lang="el-GR" b="1" err="1"/>
              <a:t>Monitor</a:t>
            </a:r>
            <a:r>
              <a:rPr lang="el-GR" b="1"/>
              <a:t> </a:t>
            </a:r>
            <a:r>
              <a:rPr lang="el-GR" b="1" err="1"/>
              <a:t>Library</a:t>
            </a:r>
            <a:endParaRPr lang="el-GR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688A3-1475-04AF-C3E3-B75B756DC6FD}"/>
              </a:ext>
            </a:extLst>
          </p:cNvPr>
          <p:cNvSpPr txBox="1"/>
          <p:nvPr/>
        </p:nvSpPr>
        <p:spPr>
          <a:xfrm>
            <a:off x="7510043" y="1171964"/>
            <a:ext cx="329921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err="1"/>
              <a:t>initMonitor</a:t>
            </a:r>
            <a:r>
              <a:rPr lang="en-US" sz="1400" i="1"/>
              <a:t>(Monitor *monitor)</a:t>
            </a:r>
            <a:endParaRPr lang="el-GR" sz="1400" i="1"/>
          </a:p>
        </p:txBody>
      </p:sp>
      <p:pic>
        <p:nvPicPr>
          <p:cNvPr id="3" name="Εικόνα 2" descr="Εικόνα που περιέχει κείμενο, γραμματοσειρά, στιγμιότυπο οθόνη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0BE5419F-6B16-4333-D455-9FFC19195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637" y="1528105"/>
            <a:ext cx="3009900" cy="1095375"/>
          </a:xfrm>
          <a:prstGeom prst="rect">
            <a:avLst/>
          </a:prstGeom>
        </p:spPr>
      </p:pic>
      <p:pic>
        <p:nvPicPr>
          <p:cNvPr id="4" name="Εικόνα 3" descr="Εικόνα που περιέχει κείμενο, γραμματοσειρά, στιγμιότυπο οθόνη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FF9956B6-E428-A510-2091-5A9811AA9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253" y="1546827"/>
            <a:ext cx="3609975" cy="1609725"/>
          </a:xfrm>
          <a:prstGeom prst="rect">
            <a:avLst/>
          </a:prstGeom>
        </p:spPr>
      </p:pic>
      <p:pic>
        <p:nvPicPr>
          <p:cNvPr id="7" name="Εικόνα 6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0C2007FE-092A-C0F7-7D37-1362EF3D0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615" y="3376612"/>
            <a:ext cx="4438978" cy="2574707"/>
          </a:xfrm>
          <a:prstGeom prst="rect">
            <a:avLst/>
          </a:prstGeom>
        </p:spPr>
      </p:pic>
      <p:pic>
        <p:nvPicPr>
          <p:cNvPr id="11" name="Εικόνα 10" descr="Εικόνα που περιέχει κείμενο, γραμματοσειρά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807630EE-3820-0880-1480-407C8C03DD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8000"/>
          <a:stretch/>
        </p:blipFill>
        <p:spPr>
          <a:xfrm>
            <a:off x="7026659" y="4605558"/>
            <a:ext cx="3971925" cy="108565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BE73433-C477-1655-EF61-E3AC64488F65}"/>
              </a:ext>
            </a:extLst>
          </p:cNvPr>
          <p:cNvSpPr txBox="1"/>
          <p:nvPr/>
        </p:nvSpPr>
        <p:spPr>
          <a:xfrm>
            <a:off x="7140466" y="4151586"/>
            <a:ext cx="39019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l-GR" sz="1400" i="1" err="1"/>
              <a:t>DestroyMonitor</a:t>
            </a:r>
            <a:r>
              <a:rPr lang="el-GR" sz="1400" i="1"/>
              <a:t>(</a:t>
            </a:r>
            <a:r>
              <a:rPr lang="el-GR" sz="1400" i="1" err="1"/>
              <a:t>Monitor</a:t>
            </a:r>
            <a:r>
              <a:rPr lang="el-GR" sz="1400" i="1"/>
              <a:t> *</a:t>
            </a:r>
            <a:r>
              <a:rPr lang="el-GR" sz="1400" i="1" err="1"/>
              <a:t>monitor</a:t>
            </a:r>
            <a:r>
              <a:rPr lang="el-GR" sz="1400" i="1"/>
              <a:t>)</a:t>
            </a:r>
          </a:p>
        </p:txBody>
      </p:sp>
      <p:pic>
        <p:nvPicPr>
          <p:cNvPr id="27" name="Εικόνα 26" descr="Εικόνα που περιέχει ηλεκτρονικές συσκευές, κείμενο, οθόνη, συσκευή εξόδου&#10;&#10;Περιγραφή που δημιουργήθηκε αυτόματα">
            <a:extLst>
              <a:ext uri="{FF2B5EF4-FFF2-40B4-BE49-F238E27FC236}">
                <a16:creationId xmlns:a16="http://schemas.microsoft.com/office/drawing/2014/main" id="{0225D6DA-B54D-113C-2F12-36F479C53F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6094" y="3254922"/>
            <a:ext cx="4802590" cy="3661542"/>
          </a:xfrm>
          <a:prstGeom prst="rect">
            <a:avLst/>
          </a:prstGeom>
        </p:spPr>
      </p:pic>
      <p:pic>
        <p:nvPicPr>
          <p:cNvPr id="28" name="Εικόνα 27" descr="Εικόνα που περιέχει μαύρο, σκοτάδι&#10;&#10;Περιγραφή που δημιουργήθηκε αυτόματα">
            <a:extLst>
              <a:ext uri="{FF2B5EF4-FFF2-40B4-BE49-F238E27FC236}">
                <a16:creationId xmlns:a16="http://schemas.microsoft.com/office/drawing/2014/main" id="{921DFC81-440B-A5E8-6275-0D3DFA4D2B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7165" y="6118670"/>
            <a:ext cx="390198" cy="39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1772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1">
            <a:extLst>
              <a:ext uri="{FF2B5EF4-FFF2-40B4-BE49-F238E27FC236}">
                <a16:creationId xmlns:a16="http://schemas.microsoft.com/office/drawing/2014/main" id="{C52D5DB1-6E12-EBA7-5E71-1B51F1209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298" y="-25331"/>
            <a:ext cx="3757460" cy="751902"/>
          </a:xfrm>
        </p:spPr>
        <p:txBody>
          <a:bodyPr/>
          <a:lstStyle/>
          <a:p>
            <a:pPr algn="l"/>
            <a:r>
              <a:rPr lang="en-US" b="1" u="sng">
                <a:latin typeface="Abadi"/>
              </a:rPr>
              <a:t>Assignment</a:t>
            </a:r>
            <a:r>
              <a:rPr lang="el-GR" b="1" u="sng"/>
              <a:t> 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B46CC8-360C-7FEC-BCC2-08F4B48A5800}"/>
              </a:ext>
            </a:extLst>
          </p:cNvPr>
          <p:cNvSpPr txBox="1"/>
          <p:nvPr/>
        </p:nvSpPr>
        <p:spPr>
          <a:xfrm>
            <a:off x="4030938" y="1424406"/>
            <a:ext cx="7903675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Number</a:t>
            </a:r>
            <a:r>
              <a:rPr lang="en-US" dirty="0"/>
              <a:t>: the number that this worker has to 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Status</a:t>
            </a:r>
            <a:r>
              <a:rPr lang="en-US" dirty="0"/>
              <a:t>: shows if the worker is available, busy or terminating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Pos</a:t>
            </a:r>
            <a:r>
              <a:rPr lang="en-US" dirty="0"/>
              <a:t>: the position of the worker in the array that is stored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err="1"/>
              <a:t>Give_work</a:t>
            </a:r>
            <a:r>
              <a:rPr lang="en-US" dirty="0"/>
              <a:t>: monitor that synchronizes the assignment of work to each worker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Finish work</a:t>
            </a:r>
            <a:r>
              <a:rPr lang="en-US" dirty="0"/>
              <a:t>: monitor that notifies main that the worker has finished the 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Result</a:t>
            </a:r>
            <a:r>
              <a:rPr lang="en-US" dirty="0"/>
              <a:t>: an array that stores the numbers that this worker has calculated and a </a:t>
            </a:r>
          </a:p>
          <a:p>
            <a:r>
              <a:rPr lang="en-US" dirty="0"/>
              <a:t>Flag that shows if the number is prime or not.</a:t>
            </a:r>
          </a:p>
          <a:p>
            <a:endParaRPr lang="en-US"/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F7FEE397-BC30-6C05-8B8B-6938984DF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60" y="4766010"/>
            <a:ext cx="4410075" cy="447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06C6DB-54E7-6060-0E9D-8E93A14080E6}"/>
              </a:ext>
            </a:extLst>
          </p:cNvPr>
          <p:cNvSpPr txBox="1"/>
          <p:nvPr/>
        </p:nvSpPr>
        <p:spPr>
          <a:xfrm>
            <a:off x="5196840" y="4389120"/>
            <a:ext cx="589788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b="1" err="1"/>
              <a:t>Main_monitor</a:t>
            </a:r>
            <a:r>
              <a:rPr lang="el-GR" dirty="0"/>
              <a:t>: </a:t>
            </a:r>
            <a:r>
              <a:rPr lang="el-GR" err="1"/>
              <a:t>blocks</a:t>
            </a:r>
            <a:r>
              <a:rPr lang="el-GR" dirty="0"/>
              <a:t> </a:t>
            </a:r>
            <a:r>
              <a:rPr lang="el-GR" err="1"/>
              <a:t>main</a:t>
            </a:r>
            <a:r>
              <a:rPr lang="el-GR" dirty="0"/>
              <a:t> </a:t>
            </a:r>
            <a:r>
              <a:rPr lang="el-GR" err="1"/>
              <a:t>when</a:t>
            </a:r>
            <a:r>
              <a:rPr lang="el-GR" dirty="0"/>
              <a:t> </a:t>
            </a:r>
            <a:r>
              <a:rPr lang="el-GR" err="1"/>
              <a:t>there</a:t>
            </a:r>
            <a:r>
              <a:rPr lang="el-GR" dirty="0"/>
              <a:t> </a:t>
            </a:r>
            <a:r>
              <a:rPr lang="el-GR" err="1"/>
              <a:t>is</a:t>
            </a:r>
            <a:r>
              <a:rPr lang="el-GR" dirty="0"/>
              <a:t> </a:t>
            </a:r>
            <a:r>
              <a:rPr lang="el-GR" err="1"/>
              <a:t>no</a:t>
            </a:r>
            <a:r>
              <a:rPr lang="el-GR" dirty="0"/>
              <a:t> </a:t>
            </a:r>
            <a:r>
              <a:rPr lang="el-GR" err="1"/>
              <a:t>worker</a:t>
            </a:r>
            <a:r>
              <a:rPr lang="el-GR" dirty="0"/>
              <a:t> </a:t>
            </a:r>
            <a:r>
              <a:rPr lang="el-GR" err="1"/>
              <a:t>available</a:t>
            </a:r>
            <a:endParaRPr lang="el-GR"/>
          </a:p>
          <a:p>
            <a:r>
              <a:rPr lang="el-GR" b="1" err="1"/>
              <a:t>Main_finish</a:t>
            </a:r>
            <a:r>
              <a:rPr lang="el-GR" dirty="0"/>
              <a:t>: </a:t>
            </a:r>
            <a:r>
              <a:rPr lang="el-GR" err="1"/>
              <a:t>synchronizes</a:t>
            </a:r>
            <a:r>
              <a:rPr lang="el-GR" dirty="0"/>
              <a:t> </a:t>
            </a:r>
            <a:r>
              <a:rPr lang="el-GR" err="1"/>
              <a:t>main</a:t>
            </a:r>
            <a:r>
              <a:rPr lang="el-GR" dirty="0"/>
              <a:t> </a:t>
            </a:r>
            <a:r>
              <a:rPr lang="el-GR" err="1"/>
              <a:t>thread</a:t>
            </a:r>
            <a:r>
              <a:rPr lang="el-GR" dirty="0"/>
              <a:t> </a:t>
            </a:r>
            <a:r>
              <a:rPr lang="el-GR" err="1"/>
              <a:t>when</a:t>
            </a:r>
            <a:r>
              <a:rPr lang="el-GR" dirty="0"/>
              <a:t> </a:t>
            </a:r>
            <a:r>
              <a:rPr lang="el-GR" err="1"/>
              <a:t>waiting</a:t>
            </a:r>
            <a:r>
              <a:rPr lang="el-GR" dirty="0"/>
              <a:t> for the </a:t>
            </a:r>
            <a:r>
              <a:rPr lang="el-GR" err="1"/>
              <a:t>workers</a:t>
            </a:r>
            <a:r>
              <a:rPr lang="el-GR" dirty="0"/>
              <a:t> </a:t>
            </a:r>
            <a:r>
              <a:rPr lang="el-GR" err="1"/>
              <a:t>to</a:t>
            </a:r>
            <a:r>
              <a:rPr lang="el-GR" dirty="0"/>
              <a:t> </a:t>
            </a:r>
            <a:r>
              <a:rPr lang="el-GR" err="1"/>
              <a:t>terminate</a:t>
            </a:r>
            <a:endParaRPr lang="el-GR"/>
          </a:p>
        </p:txBody>
      </p:sp>
      <p:pic>
        <p:nvPicPr>
          <p:cNvPr id="7" name="Θέση περιεχομένου 6" descr="Εικόνα που περιέχει κείμενο, γραμματοσειρά, στιγμιότυπο οθόνης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FCAF794F-4954-C3CF-9416-1F57B8F8B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48405" y="1427753"/>
            <a:ext cx="3171825" cy="2200275"/>
          </a:xfrm>
        </p:spPr>
      </p:pic>
    </p:spTree>
    <p:extLst>
      <p:ext uri="{BB962C8B-B14F-4D97-AF65-F5344CB8AC3E}">
        <p14:creationId xmlns:p14="http://schemas.microsoft.com/office/powerpoint/2010/main" val="85978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D71D57EA-41C4-3D6F-AA9C-C1A538BD90A7}"/>
              </a:ext>
            </a:extLst>
          </p:cNvPr>
          <p:cNvCxnSpPr/>
          <p:nvPr/>
        </p:nvCxnSpPr>
        <p:spPr>
          <a:xfrm>
            <a:off x="6670661" y="488246"/>
            <a:ext cx="48918" cy="5937952"/>
          </a:xfrm>
          <a:prstGeom prst="straightConnector1">
            <a:avLst/>
          </a:prstGeom>
          <a:ln w="5715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5E5E52-661A-E953-EECE-2F403E8D7492}"/>
              </a:ext>
            </a:extLst>
          </p:cNvPr>
          <p:cNvSpPr txBox="1"/>
          <p:nvPr/>
        </p:nvSpPr>
        <p:spPr>
          <a:xfrm>
            <a:off x="2209640" y="-690"/>
            <a:ext cx="35560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sz="3200" b="1" i="1" u="sng">
                <a:solidFill>
                  <a:srgbClr val="002060"/>
                </a:solidFill>
                <a:latin typeface="Consolas"/>
                <a:cs typeface="Times New Roman"/>
              </a:rPr>
              <a:t>MAIN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755E5A-776D-0CF7-4946-F319E087C4F4}"/>
              </a:ext>
            </a:extLst>
          </p:cNvPr>
          <p:cNvSpPr txBox="1"/>
          <p:nvPr/>
        </p:nvSpPr>
        <p:spPr>
          <a:xfrm>
            <a:off x="7695259" y="197555"/>
            <a:ext cx="35560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sz="3200" b="1" i="1" u="sng">
                <a:solidFill>
                  <a:srgbClr val="002060"/>
                </a:solidFill>
                <a:latin typeface="Consolas"/>
                <a:cs typeface="Times New Roman"/>
              </a:rPr>
              <a:t>THREAD</a:t>
            </a:r>
          </a:p>
        </p:txBody>
      </p:sp>
      <p:pic>
        <p:nvPicPr>
          <p:cNvPr id="4" name="Εικόνα 3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DFA5DDAC-B635-8361-6CCD-49007B4B6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004" y="637954"/>
            <a:ext cx="3757341" cy="5865628"/>
          </a:xfrm>
          <a:prstGeom prst="rect">
            <a:avLst/>
          </a:prstGeom>
        </p:spPr>
      </p:pic>
      <p:pic>
        <p:nvPicPr>
          <p:cNvPr id="5" name="Εικόνα 4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25859AF0-467E-47A7-82FC-3EFE1DCE2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0287" y="1764562"/>
            <a:ext cx="4783101" cy="332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8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C714001-DA37-BA56-B3AF-16781C8C3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889" y="276663"/>
            <a:ext cx="3869551" cy="660093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u="sng">
                <a:ea typeface="+mj-lt"/>
                <a:cs typeface="+mj-lt"/>
              </a:rPr>
              <a:t>Assignment</a:t>
            </a:r>
            <a:r>
              <a:rPr lang="el-GR" sz="4400" b="1" u="sng">
                <a:ea typeface="+mj-lt"/>
                <a:cs typeface="+mj-lt"/>
              </a:rPr>
              <a:t> 3</a:t>
            </a:r>
            <a:endParaRPr lang="el-GR" sz="4400">
              <a:ea typeface="+mj-lt"/>
              <a:cs typeface="+mj-lt"/>
            </a:endParaRPr>
          </a:p>
          <a:p>
            <a:endParaRPr lang="el-GR" b="1" u="sn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7979B5-B586-AA4C-5689-9E653AD9B193}"/>
              </a:ext>
            </a:extLst>
          </p:cNvPr>
          <p:cNvSpPr txBox="1"/>
          <p:nvPr/>
        </p:nvSpPr>
        <p:spPr>
          <a:xfrm>
            <a:off x="4712751" y="1538850"/>
            <a:ext cx="6101350" cy="203132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b_waiting</a:t>
            </a:r>
            <a:r>
              <a:rPr lang="en-US" dirty="0"/>
              <a:t>: num of blue cars waiting to 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r_waiting</a:t>
            </a:r>
            <a:r>
              <a:rPr lang="en-US" dirty="0"/>
              <a:t>: num of red cars waiting to 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max_cars</a:t>
            </a:r>
            <a:r>
              <a:rPr lang="en-US" dirty="0"/>
              <a:t>: limit of cars that can cross bridge simultaneously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on_bridge</a:t>
            </a:r>
            <a:r>
              <a:rPr lang="en-US" dirty="0"/>
              <a:t>: num of cars currently on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Red_passed</a:t>
            </a:r>
            <a:r>
              <a:rPr lang="en-US" dirty="0"/>
              <a:t>: num of red cars passed the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Blue_passed</a:t>
            </a:r>
            <a:r>
              <a:rPr lang="en-US" dirty="0"/>
              <a:t>:</a:t>
            </a:r>
            <a:r>
              <a:rPr lang="en-US" dirty="0">
                <a:ea typeface="+mn-lt"/>
                <a:cs typeface="+mn-lt"/>
              </a:rPr>
              <a:t> num of blue cars passed the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Color</a:t>
            </a:r>
            <a:r>
              <a:rPr lang="en-US" dirty="0"/>
              <a:t>: Color of cars currently in bridge – r , b or \0 if empty</a:t>
            </a:r>
            <a:endParaRPr lang="el-G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F0B741-A391-BB0C-13CB-0E1155A8EC5D}"/>
              </a:ext>
            </a:extLst>
          </p:cNvPr>
          <p:cNvSpPr txBox="1"/>
          <p:nvPr/>
        </p:nvSpPr>
        <p:spPr>
          <a:xfrm>
            <a:off x="4969775" y="4740751"/>
            <a:ext cx="502467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b="1" err="1"/>
              <a:t>BridgeMonitor</a:t>
            </a:r>
            <a:r>
              <a:rPr lang="el-GR" dirty="0"/>
              <a:t>: </a:t>
            </a:r>
            <a:r>
              <a:rPr lang="el-GR" err="1"/>
              <a:t>synchronizes</a:t>
            </a:r>
            <a:r>
              <a:rPr lang="el-GR"/>
              <a:t> </a:t>
            </a:r>
            <a:r>
              <a:rPr lang="el-GR" err="1"/>
              <a:t>which</a:t>
            </a:r>
            <a:r>
              <a:rPr lang="el-GR"/>
              <a:t> </a:t>
            </a:r>
            <a:r>
              <a:rPr lang="el-GR" err="1"/>
              <a:t>car</a:t>
            </a:r>
            <a:r>
              <a:rPr lang="el-GR"/>
              <a:t> </a:t>
            </a:r>
            <a:r>
              <a:rPr lang="el-GR" err="1"/>
              <a:t>should</a:t>
            </a:r>
            <a:r>
              <a:rPr lang="el-GR"/>
              <a:t> </a:t>
            </a:r>
            <a:r>
              <a:rPr lang="el-GR" err="1"/>
              <a:t>pass</a:t>
            </a:r>
            <a:r>
              <a:rPr lang="el-GR"/>
              <a:t> the </a:t>
            </a:r>
            <a:r>
              <a:rPr lang="el-GR" err="1"/>
              <a:t>bridge</a:t>
            </a:r>
            <a:r>
              <a:rPr lang="el-GR"/>
              <a:t> </a:t>
            </a:r>
          </a:p>
        </p:txBody>
      </p:sp>
      <p:pic>
        <p:nvPicPr>
          <p:cNvPr id="3" name="Εικόνα 2" descr="Εικόνα που περιέχει κείμενο, γραμματοσειρά, στιγμιότυπο οθόνη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27F73207-0504-1211-6979-2102CFFC0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519" y="1400126"/>
            <a:ext cx="2514600" cy="2314575"/>
          </a:xfrm>
          <a:prstGeom prst="rect">
            <a:avLst/>
          </a:prstGeom>
        </p:spPr>
      </p:pic>
      <p:pic>
        <p:nvPicPr>
          <p:cNvPr id="4" name="Εικόνα 3" descr="Εικόνα που περιέχει κείμενο, γραμματοσειρά, γραφικά, τυπογραφία&#10;&#10;Περιγραφή που δημιουργήθηκε αυτόματα">
            <a:extLst>
              <a:ext uri="{FF2B5EF4-FFF2-40B4-BE49-F238E27FC236}">
                <a16:creationId xmlns:a16="http://schemas.microsoft.com/office/drawing/2014/main" id="{EC5954C5-ABF1-DF2C-198B-1A7225A4B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367" y="4630094"/>
            <a:ext cx="29813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11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1714D2F-6D49-41C7-9C13-31DFDC08DAD9}"/>
              </a:ext>
            </a:extLst>
          </p:cNvPr>
          <p:cNvSpPr txBox="1"/>
          <p:nvPr/>
        </p:nvSpPr>
        <p:spPr>
          <a:xfrm>
            <a:off x="2006922" y="397504"/>
            <a:ext cx="1927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000" b="1" i="1" u="sng">
                <a:solidFill>
                  <a:srgbClr val="002060"/>
                </a:solidFill>
                <a:latin typeface="Consolas"/>
                <a:cs typeface="Times New Roman"/>
              </a:rPr>
              <a:t>MAIN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C5BE37-B180-A597-661F-B8B9EDDDAFA2}"/>
              </a:ext>
            </a:extLst>
          </p:cNvPr>
          <p:cNvSpPr txBox="1"/>
          <p:nvPr/>
        </p:nvSpPr>
        <p:spPr>
          <a:xfrm>
            <a:off x="8098470" y="115038"/>
            <a:ext cx="1927464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 b="1" i="1" u="sng" err="1">
                <a:solidFill>
                  <a:srgbClr val="C00000"/>
                </a:solidFill>
                <a:latin typeface="Consolas"/>
                <a:cs typeface="Times New Roman"/>
              </a:rPr>
              <a:t>Red_car</a:t>
            </a:r>
            <a:endParaRPr lang="el-GR" sz="2000" b="1" i="1" u="sng">
              <a:solidFill>
                <a:srgbClr val="C00000"/>
              </a:solidFill>
              <a:latin typeface="Consolas"/>
              <a:cs typeface="Times New Roman"/>
            </a:endParaRPr>
          </a:p>
        </p:txBody>
      </p:sp>
      <p:pic>
        <p:nvPicPr>
          <p:cNvPr id="4" name="Εικόνα 3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E1A6711F-E82E-0196-84AC-313F0B450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706" y="650327"/>
            <a:ext cx="3321725" cy="6050016"/>
          </a:xfrm>
          <a:prstGeom prst="rect">
            <a:avLst/>
          </a:prstGeom>
        </p:spPr>
      </p:pic>
      <p:pic>
        <p:nvPicPr>
          <p:cNvPr id="5" name="Εικόνα 4" descr="Εικόνα που περιέχει κείμενο, στιγμιότυπο οθόνης, λογισμικό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5A61ACE1-E236-8FF9-F3CB-DA0C521A9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83" y="959069"/>
            <a:ext cx="5040202" cy="543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5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44209A-3360-93E4-EBA6-35CF83BD7DC6}"/>
              </a:ext>
            </a:extLst>
          </p:cNvPr>
          <p:cNvSpPr txBox="1"/>
          <p:nvPr/>
        </p:nvSpPr>
        <p:spPr>
          <a:xfrm>
            <a:off x="4000500" y="32844"/>
            <a:ext cx="465739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4000" b="1" err="1"/>
              <a:t>Test</a:t>
            </a:r>
            <a:r>
              <a:rPr lang="el-GR" sz="4000" b="1"/>
              <a:t> </a:t>
            </a:r>
            <a:r>
              <a:rPr lang="el-GR" sz="4000" b="1" err="1"/>
              <a:t>cases</a:t>
            </a:r>
            <a:r>
              <a:rPr lang="el-GR" sz="4000" b="1"/>
              <a:t> for hw3_3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EA525-A3D4-8F72-CBD3-D9589760B83C}"/>
              </a:ext>
            </a:extLst>
          </p:cNvPr>
          <p:cNvSpPr txBox="1"/>
          <p:nvPr/>
        </p:nvSpPr>
        <p:spPr>
          <a:xfrm>
            <a:off x="2659609" y="822489"/>
            <a:ext cx="6930258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l-GR" sz="2000"/>
              <a:t>2_waits: </a:t>
            </a:r>
            <a:r>
              <a:rPr lang="el-GR" sz="2000" err="1">
                <a:solidFill>
                  <a:srgbClr val="000000"/>
                </a:solidFill>
                <a:ea typeface="+mn-lt"/>
                <a:cs typeface="+mn-lt"/>
              </a:rPr>
              <a:t>creates</a:t>
            </a:r>
            <a:r>
              <a:rPr lang="el-GR" sz="200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el-GR" sz="2000" err="1">
                <a:solidFill>
                  <a:srgbClr val="000000"/>
                </a:solidFill>
                <a:ea typeface="+mn-lt"/>
                <a:cs typeface="+mn-lt"/>
              </a:rPr>
              <a:t>scenario</a:t>
            </a:r>
            <a:r>
              <a:rPr lang="el-GR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l-GR" sz="2000" err="1">
                <a:solidFill>
                  <a:srgbClr val="000000"/>
                </a:solidFill>
                <a:ea typeface="+mn-lt"/>
                <a:cs typeface="+mn-lt"/>
              </a:rPr>
              <a:t>where</a:t>
            </a:r>
            <a:r>
              <a:rPr lang="el-GR" sz="2000">
                <a:solidFill>
                  <a:srgbClr val="000000"/>
                </a:solidFill>
                <a:ea typeface="+mn-lt"/>
                <a:cs typeface="+mn-lt"/>
              </a:rPr>
              <a:t> the </a:t>
            </a:r>
            <a:r>
              <a:rPr lang="el-GR" sz="2000" err="1">
                <a:solidFill>
                  <a:srgbClr val="000000"/>
                </a:solidFill>
                <a:ea typeface="+mn-lt"/>
                <a:cs typeface="+mn-lt"/>
              </a:rPr>
              <a:t>time</a:t>
            </a:r>
            <a:r>
              <a:rPr lang="el-GR" sz="2000">
                <a:solidFill>
                  <a:srgbClr val="000000"/>
                </a:solidFill>
                <a:ea typeface="+mn-lt"/>
                <a:cs typeface="+mn-lt"/>
              </a:rPr>
              <a:t> the </a:t>
            </a:r>
            <a:r>
              <a:rPr lang="el-GR" sz="2000" err="1">
                <a:solidFill>
                  <a:srgbClr val="000000"/>
                </a:solidFill>
                <a:ea typeface="+mn-lt"/>
                <a:cs typeface="+mn-lt"/>
              </a:rPr>
              <a:t>bridge</a:t>
            </a:r>
            <a:r>
              <a:rPr lang="el-GR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l-GR" sz="2000" err="1">
                <a:solidFill>
                  <a:srgbClr val="000000"/>
                </a:solidFill>
                <a:ea typeface="+mn-lt"/>
                <a:cs typeface="+mn-lt"/>
              </a:rPr>
              <a:t>is</a:t>
            </a:r>
            <a:r>
              <a:rPr lang="el-GR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l-GR" sz="2000" err="1">
                <a:solidFill>
                  <a:srgbClr val="000000"/>
                </a:solidFill>
                <a:ea typeface="+mn-lt"/>
                <a:cs typeface="+mn-lt"/>
              </a:rPr>
              <a:t>empty</a:t>
            </a:r>
            <a:r>
              <a:rPr lang="el-GR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l-GR" sz="2000" err="1">
                <a:solidFill>
                  <a:srgbClr val="000000"/>
                </a:solidFill>
                <a:ea typeface="+mn-lt"/>
                <a:cs typeface="+mn-lt"/>
              </a:rPr>
              <a:t>there</a:t>
            </a:r>
            <a:r>
              <a:rPr lang="el-GR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l-GR" sz="2000" err="1">
                <a:solidFill>
                  <a:srgbClr val="000000"/>
                </a:solidFill>
                <a:ea typeface="+mn-lt"/>
                <a:cs typeface="+mn-lt"/>
              </a:rPr>
              <a:t>are</a:t>
            </a:r>
            <a:r>
              <a:rPr lang="el-GR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l-GR" sz="2000" err="1">
                <a:solidFill>
                  <a:srgbClr val="000000"/>
                </a:solidFill>
                <a:ea typeface="+mn-lt"/>
                <a:cs typeface="+mn-lt"/>
              </a:rPr>
              <a:t>both</a:t>
            </a:r>
            <a:r>
              <a:rPr lang="el-GR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l-GR" sz="2000" err="1">
                <a:solidFill>
                  <a:srgbClr val="000000"/>
                </a:solidFill>
                <a:ea typeface="+mn-lt"/>
                <a:cs typeface="+mn-lt"/>
              </a:rPr>
              <a:t>red</a:t>
            </a:r>
            <a:r>
              <a:rPr lang="el-GR" sz="2000">
                <a:solidFill>
                  <a:srgbClr val="000000"/>
                </a:solidFill>
                <a:ea typeface="+mn-lt"/>
                <a:cs typeface="+mn-lt"/>
              </a:rPr>
              <a:t> and </a:t>
            </a:r>
            <a:r>
              <a:rPr lang="el-GR" sz="2000" err="1">
                <a:solidFill>
                  <a:srgbClr val="000000"/>
                </a:solidFill>
                <a:ea typeface="+mn-lt"/>
                <a:cs typeface="+mn-lt"/>
              </a:rPr>
              <a:t>blue</a:t>
            </a:r>
            <a:r>
              <a:rPr lang="el-GR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l-GR" sz="2000" err="1">
                <a:solidFill>
                  <a:srgbClr val="000000"/>
                </a:solidFill>
                <a:ea typeface="+mn-lt"/>
                <a:cs typeface="+mn-lt"/>
              </a:rPr>
              <a:t>cars</a:t>
            </a:r>
            <a:r>
              <a:rPr lang="el-GR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l-GR" sz="2000" err="1">
                <a:solidFill>
                  <a:srgbClr val="000000"/>
                </a:solidFill>
                <a:ea typeface="+mn-lt"/>
                <a:cs typeface="+mn-lt"/>
              </a:rPr>
              <a:t>waiting</a:t>
            </a:r>
            <a:r>
              <a:rPr lang="el-GR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l-GR" sz="2000" err="1">
                <a:solidFill>
                  <a:srgbClr val="000000"/>
                </a:solidFill>
                <a:ea typeface="+mn-lt"/>
                <a:cs typeface="+mn-lt"/>
              </a:rPr>
              <a:t>to</a:t>
            </a:r>
            <a:r>
              <a:rPr lang="el-GR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l-GR" sz="2000" err="1">
                <a:solidFill>
                  <a:srgbClr val="000000"/>
                </a:solidFill>
                <a:ea typeface="+mn-lt"/>
                <a:cs typeface="+mn-lt"/>
              </a:rPr>
              <a:t>pass</a:t>
            </a:r>
            <a:endParaRPr lang="el-GR" sz="200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l-GR" sz="2000"/>
          </a:p>
          <a:p>
            <a:pPr marL="285750" indent="-285750">
              <a:buFont typeface="Arial"/>
              <a:buChar char="•"/>
            </a:pPr>
            <a:r>
              <a:rPr lang="el-GR" sz="2000" err="1"/>
              <a:t>More_reds</a:t>
            </a:r>
            <a:r>
              <a:rPr lang="el-GR" sz="2000"/>
              <a:t>: </a:t>
            </a:r>
            <a:r>
              <a:rPr lang="el-GR" sz="2000" err="1">
                <a:solidFill>
                  <a:srgbClr val="000000"/>
                </a:solidFill>
                <a:ea typeface="+mn-lt"/>
                <a:cs typeface="+mn-lt"/>
              </a:rPr>
              <a:t>creates</a:t>
            </a:r>
            <a:r>
              <a:rPr lang="el-GR" sz="2000">
                <a:solidFill>
                  <a:srgbClr val="000000"/>
                </a:solidFill>
                <a:ea typeface="+mn-lt"/>
                <a:cs typeface="+mn-lt"/>
              </a:rPr>
              <a:t> 20 </a:t>
            </a:r>
            <a:r>
              <a:rPr lang="el-GR" sz="2000" err="1">
                <a:solidFill>
                  <a:srgbClr val="000000"/>
                </a:solidFill>
                <a:ea typeface="+mn-lt"/>
                <a:cs typeface="+mn-lt"/>
              </a:rPr>
              <a:t>red</a:t>
            </a:r>
            <a:r>
              <a:rPr lang="el-GR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l-GR" sz="2000" err="1">
                <a:solidFill>
                  <a:srgbClr val="000000"/>
                </a:solidFill>
                <a:ea typeface="+mn-lt"/>
                <a:cs typeface="+mn-lt"/>
              </a:rPr>
              <a:t>cars</a:t>
            </a:r>
            <a:r>
              <a:rPr lang="el-GR" sz="2000">
                <a:solidFill>
                  <a:srgbClr val="000000"/>
                </a:solidFill>
                <a:ea typeface="+mn-lt"/>
                <a:cs typeface="+mn-lt"/>
              </a:rPr>
              <a:t> and 4 </a:t>
            </a:r>
            <a:r>
              <a:rPr lang="el-GR" sz="2000" err="1">
                <a:solidFill>
                  <a:srgbClr val="000000"/>
                </a:solidFill>
                <a:ea typeface="+mn-lt"/>
                <a:cs typeface="+mn-lt"/>
              </a:rPr>
              <a:t>blue</a:t>
            </a:r>
            <a:r>
              <a:rPr lang="el-GR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l-GR" sz="2000" err="1">
                <a:solidFill>
                  <a:srgbClr val="000000"/>
                </a:solidFill>
                <a:ea typeface="+mn-lt"/>
                <a:cs typeface="+mn-lt"/>
              </a:rPr>
              <a:t>cars</a:t>
            </a:r>
            <a:r>
              <a:rPr lang="el-GR" sz="200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l-GR" sz="2000" err="1">
                <a:solidFill>
                  <a:srgbClr val="000000"/>
                </a:solidFill>
                <a:ea typeface="+mn-lt"/>
                <a:cs typeface="+mn-lt"/>
              </a:rPr>
              <a:t>it</a:t>
            </a:r>
            <a:r>
              <a:rPr lang="el-GR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l-GR" sz="2000" err="1">
                <a:solidFill>
                  <a:srgbClr val="000000"/>
                </a:solidFill>
                <a:ea typeface="+mn-lt"/>
                <a:cs typeface="+mn-lt"/>
              </a:rPr>
              <a:t>checks</a:t>
            </a:r>
            <a:r>
              <a:rPr lang="el-GR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l-GR" sz="2000" err="1">
                <a:solidFill>
                  <a:srgbClr val="000000"/>
                </a:solidFill>
                <a:ea typeface="+mn-lt"/>
                <a:cs typeface="+mn-lt"/>
              </a:rPr>
              <a:t>if</a:t>
            </a:r>
            <a:r>
              <a:rPr lang="el-GR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l-GR" sz="2000" err="1">
                <a:solidFill>
                  <a:srgbClr val="000000"/>
                </a:solidFill>
                <a:ea typeface="+mn-lt"/>
                <a:cs typeface="+mn-lt"/>
              </a:rPr>
              <a:t>red</a:t>
            </a:r>
            <a:r>
              <a:rPr lang="el-GR" sz="200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l-GR" sz="2000" err="1">
                <a:solidFill>
                  <a:srgbClr val="000000"/>
                </a:solidFill>
                <a:ea typeface="+mn-lt"/>
                <a:cs typeface="+mn-lt"/>
              </a:rPr>
              <a:t>cars</a:t>
            </a:r>
            <a:r>
              <a:rPr lang="el-GR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l-GR" sz="2000" err="1">
                <a:solidFill>
                  <a:srgbClr val="000000"/>
                </a:solidFill>
                <a:ea typeface="+mn-lt"/>
                <a:cs typeface="+mn-lt"/>
              </a:rPr>
              <a:t>will</a:t>
            </a:r>
            <a:r>
              <a:rPr lang="el-GR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l-GR" sz="2000" err="1">
                <a:solidFill>
                  <a:srgbClr val="000000"/>
                </a:solidFill>
                <a:ea typeface="+mn-lt"/>
                <a:cs typeface="+mn-lt"/>
              </a:rPr>
              <a:t>let</a:t>
            </a:r>
            <a:r>
              <a:rPr lang="el-GR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l-GR" sz="2000" err="1">
                <a:solidFill>
                  <a:srgbClr val="000000"/>
                </a:solidFill>
                <a:ea typeface="+mn-lt"/>
                <a:cs typeface="+mn-lt"/>
              </a:rPr>
              <a:t>blue</a:t>
            </a:r>
            <a:r>
              <a:rPr lang="el-GR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l-GR" sz="2000" err="1">
                <a:solidFill>
                  <a:srgbClr val="000000"/>
                </a:solidFill>
                <a:ea typeface="+mn-lt"/>
                <a:cs typeface="+mn-lt"/>
              </a:rPr>
              <a:t>cars</a:t>
            </a:r>
            <a:r>
              <a:rPr lang="el-GR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l-GR" sz="2000" err="1">
                <a:solidFill>
                  <a:srgbClr val="000000"/>
                </a:solidFill>
                <a:ea typeface="+mn-lt"/>
                <a:cs typeface="+mn-lt"/>
              </a:rPr>
              <a:t>pass</a:t>
            </a:r>
            <a:r>
              <a:rPr lang="el-GR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l-GR" sz="2000" err="1">
                <a:solidFill>
                  <a:srgbClr val="000000"/>
                </a:solidFill>
                <a:ea typeface="+mn-lt"/>
                <a:cs typeface="+mn-lt"/>
              </a:rPr>
              <a:t>after</a:t>
            </a:r>
            <a:r>
              <a:rPr lang="el-GR" sz="200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el-GR" sz="2000" err="1">
                <a:solidFill>
                  <a:srgbClr val="000000"/>
                </a:solidFill>
                <a:ea typeface="+mn-lt"/>
                <a:cs typeface="+mn-lt"/>
              </a:rPr>
              <a:t>specific</a:t>
            </a:r>
            <a:r>
              <a:rPr lang="el-GR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l-GR" sz="2000" err="1">
                <a:solidFill>
                  <a:srgbClr val="000000"/>
                </a:solidFill>
                <a:ea typeface="+mn-lt"/>
                <a:cs typeface="+mn-lt"/>
              </a:rPr>
              <a:t>number</a:t>
            </a:r>
            <a:r>
              <a:rPr lang="el-GR" sz="2000">
                <a:solidFill>
                  <a:srgbClr val="000000"/>
                </a:solidFill>
                <a:ea typeface="+mn-lt"/>
                <a:cs typeface="+mn-lt"/>
              </a:rPr>
              <a:t> of </a:t>
            </a:r>
            <a:r>
              <a:rPr lang="el-GR" sz="2000" err="1">
                <a:solidFill>
                  <a:srgbClr val="000000"/>
                </a:solidFill>
                <a:ea typeface="+mn-lt"/>
                <a:cs typeface="+mn-lt"/>
              </a:rPr>
              <a:t>red_passed</a:t>
            </a:r>
            <a:r>
              <a:rPr lang="el-GR" sz="200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l-GR" sz="200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l-GR" sz="2000"/>
          </a:p>
          <a:p>
            <a:pPr marL="285750" indent="-285750">
              <a:buFont typeface="Arial"/>
              <a:buChar char="•"/>
            </a:pPr>
            <a:r>
              <a:rPr lang="el-GR" sz="2000"/>
              <a:t>3 </a:t>
            </a:r>
            <a:r>
              <a:rPr lang="el-GR" sz="2000" err="1"/>
              <a:t>more</a:t>
            </a:r>
            <a:r>
              <a:rPr lang="el-GR" sz="2000"/>
              <a:t> </a:t>
            </a:r>
            <a:r>
              <a:rPr lang="el-GR" sz="2000" err="1"/>
              <a:t>tests</a:t>
            </a:r>
            <a:r>
              <a:rPr lang="el-GR" sz="2000"/>
              <a:t> </a:t>
            </a:r>
            <a:r>
              <a:rPr lang="el-GR" sz="2000" err="1"/>
              <a:t>with</a:t>
            </a:r>
            <a:r>
              <a:rPr lang="el-GR" sz="2000"/>
              <a:t> </a:t>
            </a:r>
            <a:r>
              <a:rPr lang="el-GR" sz="2000" err="1"/>
              <a:t>random</a:t>
            </a:r>
            <a:r>
              <a:rPr lang="el-GR" sz="2000"/>
              <a:t> </a:t>
            </a:r>
            <a:r>
              <a:rPr lang="el-GR" sz="2000" err="1"/>
              <a:t>generated</a:t>
            </a:r>
            <a:r>
              <a:rPr lang="el-GR" sz="2000"/>
              <a:t> </a:t>
            </a:r>
            <a:r>
              <a:rPr lang="el-GR" sz="2000" err="1"/>
              <a:t>tests</a:t>
            </a:r>
            <a:r>
              <a:rPr lang="el-GR" sz="2000"/>
              <a:t> and </a:t>
            </a:r>
            <a:r>
              <a:rPr lang="el-GR" sz="2000" err="1"/>
              <a:t>random</a:t>
            </a:r>
            <a:r>
              <a:rPr lang="el-GR" sz="2000"/>
              <a:t> </a:t>
            </a:r>
            <a:r>
              <a:rPr lang="el-GR" sz="2000" err="1"/>
              <a:t>sleep</a:t>
            </a:r>
            <a:r>
              <a:rPr lang="el-GR" sz="2000"/>
              <a:t> </a:t>
            </a:r>
            <a:r>
              <a:rPr lang="el-GR" sz="2000" err="1"/>
              <a:t>time</a:t>
            </a:r>
            <a:r>
              <a:rPr lang="el-GR" sz="2000"/>
              <a:t> for </a:t>
            </a:r>
            <a:r>
              <a:rPr lang="el-GR" sz="2000" err="1"/>
              <a:t>further</a:t>
            </a:r>
            <a:r>
              <a:rPr lang="el-GR" sz="2000"/>
              <a:t> </a:t>
            </a:r>
            <a:r>
              <a:rPr lang="el-GR" sz="2000" err="1"/>
              <a:t>testing</a:t>
            </a:r>
            <a:endParaRPr lang="el-GR" sz="2000"/>
          </a:p>
          <a:p>
            <a:pPr marL="285750" indent="-285750">
              <a:buFont typeface="Arial"/>
              <a:buChar char="•"/>
            </a:pPr>
            <a:endParaRPr lang="el-GR" sz="1600"/>
          </a:p>
        </p:txBody>
      </p:sp>
      <p:pic>
        <p:nvPicPr>
          <p:cNvPr id="6" name="Εικόνα 5" descr="Εικόνα που περιέχει γέφυρα&#10;&#10;Περιγραφή που δημιουργήθηκε αυτόματα">
            <a:extLst>
              <a:ext uri="{FF2B5EF4-FFF2-40B4-BE49-F238E27FC236}">
                <a16:creationId xmlns:a16="http://schemas.microsoft.com/office/drawing/2014/main" id="{4740B0D4-93F8-923B-4CEC-6CD43EB03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886" y="4159394"/>
            <a:ext cx="6096000" cy="2459789"/>
          </a:xfrm>
          <a:prstGeom prst="rect">
            <a:avLst/>
          </a:prstGeom>
        </p:spPr>
      </p:pic>
      <p:pic>
        <p:nvPicPr>
          <p:cNvPr id="7" name="Εικόνα 6" descr="Εικόνα που περιέχει όχημα, χερσαίο όχημα, τροχός, αυτοκίνητο&#10;&#10;Περιγραφή που δημιουργήθηκε αυτόματα">
            <a:extLst>
              <a:ext uri="{FF2B5EF4-FFF2-40B4-BE49-F238E27FC236}">
                <a16:creationId xmlns:a16="http://schemas.microsoft.com/office/drawing/2014/main" id="{27B6F3CD-FBB5-73F8-DDBA-17EA607AF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687" y="5011382"/>
            <a:ext cx="1357313" cy="621425"/>
          </a:xfrm>
          <a:prstGeom prst="rect">
            <a:avLst/>
          </a:prstGeom>
        </p:spPr>
      </p:pic>
      <p:pic>
        <p:nvPicPr>
          <p:cNvPr id="8" name="Εικόνα 7" descr="Εικόνα που περιέχει όχημα, τροχός, χερσαίο όχημα, Σχεδίαση αυτοκινήτων&#10;&#10;Περιγραφή που δημιουργήθηκε αυτόματα">
            <a:extLst>
              <a:ext uri="{FF2B5EF4-FFF2-40B4-BE49-F238E27FC236}">
                <a16:creationId xmlns:a16="http://schemas.microsoft.com/office/drawing/2014/main" id="{AE990FFE-79D2-4B98-400E-1EBEA0FDC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625" y="5083175"/>
            <a:ext cx="1016001" cy="57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3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C714001-DA37-BA56-B3AF-16781C8C3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127" y="149663"/>
            <a:ext cx="3869551" cy="660093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u="sng">
                <a:ea typeface="+mj-lt"/>
                <a:cs typeface="+mj-lt"/>
              </a:rPr>
              <a:t>Assignment</a:t>
            </a:r>
            <a:r>
              <a:rPr lang="el-GR" sz="4400" b="1" u="sng">
                <a:ea typeface="+mj-lt"/>
                <a:cs typeface="+mj-lt"/>
              </a:rPr>
              <a:t> </a:t>
            </a:r>
            <a:r>
              <a:rPr lang="en-US" sz="4400" b="1" u="sng">
                <a:ea typeface="+mj-lt"/>
                <a:cs typeface="+mj-lt"/>
              </a:rPr>
              <a:t>4</a:t>
            </a:r>
            <a:endParaRPr lang="el-GR" sz="4400">
              <a:ea typeface="+mj-lt"/>
              <a:cs typeface="+mj-lt"/>
            </a:endParaRPr>
          </a:p>
          <a:p>
            <a:endParaRPr lang="el-GR" b="1" u="sn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7979B5-B586-AA4C-5689-9E653AD9B193}"/>
              </a:ext>
            </a:extLst>
          </p:cNvPr>
          <p:cNvSpPr txBox="1"/>
          <p:nvPr/>
        </p:nvSpPr>
        <p:spPr>
          <a:xfrm>
            <a:off x="5658416" y="809756"/>
            <a:ext cx="6245621" cy="203132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 err="1"/>
              <a:t>Max_passengers</a:t>
            </a:r>
            <a:r>
              <a:rPr lang="en-US" dirty="0"/>
              <a:t>: limit of passengers per ride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on_train</a:t>
            </a:r>
            <a:r>
              <a:rPr lang="en-US" dirty="0"/>
              <a:t>: passengers currently on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Passengers</a:t>
            </a:r>
            <a:r>
              <a:rPr lang="en-US" dirty="0"/>
              <a:t>: handles of threads corresponding to passengers </a:t>
            </a:r>
          </a:p>
          <a:p>
            <a:r>
              <a:rPr lang="en-US" dirty="0"/>
              <a:t>      [for debug purposes]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Exit</a:t>
            </a:r>
            <a:r>
              <a:rPr lang="en-US" dirty="0"/>
              <a:t>: signifies no more rides should be performed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Pass_exits</a:t>
            </a:r>
            <a:r>
              <a:rPr lang="en-US" dirty="0"/>
              <a:t>: number of passengers that exit the train</a:t>
            </a:r>
          </a:p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F0B741-A391-BB0C-13CB-0E1155A8EC5D}"/>
              </a:ext>
            </a:extLst>
          </p:cNvPr>
          <p:cNvSpPr txBox="1"/>
          <p:nvPr/>
        </p:nvSpPr>
        <p:spPr>
          <a:xfrm>
            <a:off x="5749931" y="3747955"/>
            <a:ext cx="5865292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Train_mon</a:t>
            </a:r>
            <a:r>
              <a:rPr lang="en-US" dirty="0"/>
              <a:t>: Monitor between train and coming passengers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Pass_wait</a:t>
            </a:r>
            <a:r>
              <a:rPr lang="en-US" dirty="0"/>
              <a:t>: blocks waiting passengers outside of train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Pass_ride</a:t>
            </a:r>
            <a:r>
              <a:rPr lang="en-US" dirty="0"/>
              <a:t>: blocks passengers already on train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Print</a:t>
            </a:r>
            <a:r>
              <a:rPr lang="en-US" dirty="0"/>
              <a:t>: Monitor that synchronize prints between threads</a:t>
            </a:r>
          </a:p>
        </p:txBody>
      </p:sp>
      <p:pic>
        <p:nvPicPr>
          <p:cNvPr id="3" name="Εικόνα 2" descr="Εικόνα που περιέχει κείμενο, γραμματοσειρά, στιγμιότυπο οθόνη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287837C2-C08A-39DD-EC7E-2C37AF4F0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86" y="933943"/>
            <a:ext cx="3362325" cy="1876425"/>
          </a:xfrm>
          <a:prstGeom prst="rect">
            <a:avLst/>
          </a:prstGeom>
        </p:spPr>
      </p:pic>
      <p:pic>
        <p:nvPicPr>
          <p:cNvPr id="4" name="Εικόνα 3" descr="Εικόνα που περιέχει κείμενο, γραμματοσειρά, στιγμιότυπο οθόνης, τυπογραφία&#10;&#10;Περιγραφή που δημιουργήθηκε αυτόματα">
            <a:extLst>
              <a:ext uri="{FF2B5EF4-FFF2-40B4-BE49-F238E27FC236}">
                <a16:creationId xmlns:a16="http://schemas.microsoft.com/office/drawing/2014/main" id="{AEC1E7F8-4FC2-5950-DBF1-0295DE138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700" y="4123503"/>
            <a:ext cx="3565962" cy="155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7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E8F2D3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2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Ευρεία οθόνη</PresentationFormat>
  <Slides>12</Slides>
  <Notes>2</Notes>
  <HiddenSlides>0</HiddenSlide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12</vt:i4>
      </vt:variant>
    </vt:vector>
  </HeadingPairs>
  <TitlesOfParts>
    <vt:vector size="13" baseType="lpstr">
      <vt:lpstr>Parallax</vt:lpstr>
      <vt:lpstr>Homework 3 – Ταυτόχρονος Προγραμματισμός</vt:lpstr>
      <vt:lpstr>Assignment 1</vt:lpstr>
      <vt:lpstr>Monitor Library</vt:lpstr>
      <vt:lpstr>Assignment 2</vt:lpstr>
      <vt:lpstr>Παρουσίαση του PowerPoint</vt:lpstr>
      <vt:lpstr>Assignment 3 </vt:lpstr>
      <vt:lpstr>Παρουσίαση του PowerPoint</vt:lpstr>
      <vt:lpstr>Παρουσίαση του PowerPoint</vt:lpstr>
      <vt:lpstr>Assignment 4 </vt:lpstr>
      <vt:lpstr>Παρουσίαση του PowerPoint</vt:lpstr>
      <vt:lpstr>Παρουσίαση του PowerPoint</vt:lpstr>
      <vt:lpstr>Thanks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/>
  <cp:revision>55</cp:revision>
  <dcterms:created xsi:type="dcterms:W3CDTF">2024-01-06T15:58:47Z</dcterms:created>
  <dcterms:modified xsi:type="dcterms:W3CDTF">2024-01-10T20:54:31Z</dcterms:modified>
</cp:coreProperties>
</file>