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notesMasterIdLst>
    <p:notesMasterId r:id="rId16"/>
  </p:notesMasterIdLst>
  <p:sldIdLst>
    <p:sldId id="256" r:id="rId5"/>
    <p:sldId id="266" r:id="rId6"/>
    <p:sldId id="274" r:id="rId7"/>
    <p:sldId id="258" r:id="rId8"/>
    <p:sldId id="267" r:id="rId9"/>
    <p:sldId id="279" r:id="rId10"/>
    <p:sldId id="277" r:id="rId11"/>
    <p:sldId id="280" r:id="rId12"/>
    <p:sldId id="281" r:id="rId13"/>
    <p:sldId id="269" r:id="rId14"/>
    <p:sldId id="265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5AC93-8F51-2C07-D9A3-0A39DC62AB24}" v="470" dt="2024-01-31T17:54:07.479"/>
    <p1510:client id="{EA1D649C-EA83-413E-BCB4-8002215F6B46}" v="274" dt="2024-01-31T17:55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2B802-BFEE-4049-83AA-28B8A9CA7DA4}" type="datetimeFigureOut">
              <a:t>31/1/2024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B3FE-4EE2-452B-A72D-0D838407E4B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0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0D1-11E7-EF48-AFE6-F0926983B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 Light"/>
              </a:rPr>
              <a:t>Homework 4 – </a:t>
            </a:r>
            <a:r>
              <a:rPr lang="el-GR">
                <a:latin typeface="Calibri"/>
                <a:ea typeface="Calibri"/>
                <a:cs typeface="Calibri Light"/>
              </a:rPr>
              <a:t>Ταυτόχρονος Προγραμματισμός</a:t>
            </a:r>
            <a:endParaRPr lang="en-US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56D0-87C1-E17B-3433-B8A82474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>
                <a:latin typeface="Calibri"/>
                <a:cs typeface="Calibri"/>
              </a:rPr>
              <a:t>Γαρυφαλλιά Αναστασία Παπαδούλη | 3533</a:t>
            </a:r>
          </a:p>
          <a:p>
            <a:r>
              <a:rPr lang="el-GR">
                <a:latin typeface="Calibri"/>
                <a:cs typeface="Calibri"/>
              </a:rPr>
              <a:t>Δημήτριος </a:t>
            </a:r>
            <a:r>
              <a:rPr lang="el-GR" err="1">
                <a:latin typeface="Calibri"/>
                <a:cs typeface="Calibri"/>
              </a:rPr>
              <a:t>Τσαλαπάτας</a:t>
            </a:r>
            <a:r>
              <a:rPr lang="el-GR">
                <a:latin typeface="Calibri"/>
                <a:cs typeface="Calibri"/>
              </a:rPr>
              <a:t> | 3246</a:t>
            </a:r>
          </a:p>
          <a:p>
            <a:r>
              <a:rPr lang="el-GR">
                <a:latin typeface="Calibri"/>
                <a:cs typeface="Calibri"/>
              </a:rPr>
              <a:t>Νικόλαος </a:t>
            </a:r>
            <a:r>
              <a:rPr lang="el-GR" err="1">
                <a:latin typeface="Calibri"/>
                <a:cs typeface="Calibri"/>
              </a:rPr>
              <a:t>Μπέτσος</a:t>
            </a:r>
            <a:r>
              <a:rPr lang="el-GR">
                <a:latin typeface="Calibri"/>
                <a:cs typeface="Calibri"/>
              </a:rPr>
              <a:t> | 3267</a:t>
            </a:r>
            <a:endParaRPr lang="el-GR">
              <a:latin typeface="Calibri"/>
              <a:ea typeface="Calibri"/>
              <a:cs typeface="Calibri"/>
            </a:endParaRPr>
          </a:p>
          <a:p>
            <a:r>
              <a:rPr lang="el-GR">
                <a:latin typeface="Calibri"/>
                <a:cs typeface="Calibri"/>
              </a:rPr>
              <a:t>Ιωάννης </a:t>
            </a:r>
            <a:r>
              <a:rPr lang="el-GR" err="1">
                <a:latin typeface="Calibri"/>
                <a:cs typeface="Calibri"/>
              </a:rPr>
              <a:t>Ρείνος</a:t>
            </a:r>
            <a:r>
              <a:rPr lang="el-GR">
                <a:latin typeface="Calibri"/>
                <a:cs typeface="Calibri"/>
              </a:rPr>
              <a:t> | 3390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CDD4C-7025-B461-6A66-7C20525B2FAC}"/>
              </a:ext>
            </a:extLst>
          </p:cNvPr>
          <p:cNvSpPr txBox="1"/>
          <p:nvPr/>
        </p:nvSpPr>
        <p:spPr>
          <a:xfrm>
            <a:off x="10014617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A0FC-25C5-D506-8F4B-176C1A487E0C}"/>
              </a:ext>
            </a:extLst>
          </p:cNvPr>
          <p:cNvSpPr txBox="1"/>
          <p:nvPr/>
        </p:nvSpPr>
        <p:spPr>
          <a:xfrm>
            <a:off x="87560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alibri"/>
                <a:ea typeface="Calibri"/>
                <a:cs typeface="Calibri"/>
              </a:rPr>
              <a:t>31/01/2024</a:t>
            </a:r>
          </a:p>
        </p:txBody>
      </p:sp>
    </p:spTree>
    <p:extLst>
      <p:ext uri="{BB962C8B-B14F-4D97-AF65-F5344CB8AC3E}">
        <p14:creationId xmlns:p14="http://schemas.microsoft.com/office/powerpoint/2010/main" val="3783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6379-22C7-AF60-7788-B1E3C9C3EBAE}"/>
              </a:ext>
            </a:extLst>
          </p:cNvPr>
          <p:cNvSpPr txBox="1"/>
          <p:nvPr/>
        </p:nvSpPr>
        <p:spPr>
          <a:xfrm>
            <a:off x="1657799" y="69215"/>
            <a:ext cx="4409925" cy="8002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Assignment 3</a:t>
            </a:r>
          </a:p>
          <a:p>
            <a:r>
              <a:rPr lang="en-US" dirty="0"/>
              <a:t>Testing of assignment 2 with writers-readers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D09B8-E96E-FDDE-60D4-644C20F8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1" y="1071963"/>
            <a:ext cx="3013329" cy="528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A2289-51B4-E7DF-C5B3-0C98BDF3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40" y="1071963"/>
            <a:ext cx="3820964" cy="5160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5C668-DED4-F49D-D2E5-13285CF65384}"/>
              </a:ext>
            </a:extLst>
          </p:cNvPr>
          <p:cNvSpPr txBox="1"/>
          <p:nvPr/>
        </p:nvSpPr>
        <p:spPr>
          <a:xfrm>
            <a:off x="7619176" y="66364"/>
            <a:ext cx="4402808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semaphore </a:t>
            </a:r>
            <a:r>
              <a:rPr lang="en-US" dirty="0" err="1"/>
              <a:t>mtx</a:t>
            </a:r>
            <a:r>
              <a:rPr lang="en-US" dirty="0"/>
              <a:t>: mutual exclusion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Write_sem</a:t>
            </a:r>
            <a:r>
              <a:rPr lang="en-US" dirty="0"/>
              <a:t>: blocks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Read_sem</a:t>
            </a:r>
            <a:r>
              <a:rPr lang="en-US" dirty="0"/>
              <a:t>: blocks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Writing: num of writers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Reading: num of readers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Writers_waiting</a:t>
            </a:r>
            <a:r>
              <a:rPr lang="en-US" dirty="0"/>
              <a:t>: num of blocked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Readers_waiting</a:t>
            </a:r>
            <a:r>
              <a:rPr lang="en-US" dirty="0"/>
              <a:t>: num of blocked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/>
          </a:p>
        </p:txBody>
      </p:sp>
      <p:pic>
        <p:nvPicPr>
          <p:cNvPr id="3" name="Εικόνα 2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AE0F92A0-BFBD-250F-80B9-CE558F36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136" y="2417488"/>
            <a:ext cx="3511057" cy="42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692D-685A-9D10-1EE5-2DDE924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355" y="2587166"/>
            <a:ext cx="8574622" cy="1036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your attention!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898A-DD4C-5CFD-D078-4A82C8A99DC0}"/>
              </a:ext>
            </a:extLst>
          </p:cNvPr>
          <p:cNvSpPr txBox="1"/>
          <p:nvPr/>
        </p:nvSpPr>
        <p:spPr>
          <a:xfrm>
            <a:off x="10385534" y="6398172"/>
            <a:ext cx="18021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"Team</a:t>
            </a:r>
            <a:r>
              <a:rPr lang="el-GR" sz="2400" dirty="0">
                <a:latin typeface="Calibri"/>
                <a:ea typeface="Calibri"/>
                <a:cs typeface="Calibri"/>
              </a:rPr>
              <a:t> 4"</a:t>
            </a:r>
          </a:p>
        </p:txBody>
      </p:sp>
    </p:spTree>
    <p:extLst>
      <p:ext uri="{BB962C8B-B14F-4D97-AF65-F5344CB8AC3E}">
        <p14:creationId xmlns:p14="http://schemas.microsoft.com/office/powerpoint/2010/main" val="149846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9F5082-0576-F208-9585-92BAE270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64" y="101168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 panose="020B0604020104020204" pitchFamily="34" charset="0"/>
              </a:rPr>
              <a:t>Assignment</a:t>
            </a:r>
            <a:r>
              <a:rPr lang="el-GR" b="1" u="sng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2E604-E95C-5158-8E5A-BE158F210812}"/>
              </a:ext>
            </a:extLst>
          </p:cNvPr>
          <p:cNvSpPr txBox="1"/>
          <p:nvPr/>
        </p:nvSpPr>
        <p:spPr>
          <a:xfrm>
            <a:off x="5166558" y="322359"/>
            <a:ext cx="48663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Coroutine library using &lt;</a:t>
            </a:r>
            <a:r>
              <a:rPr lang="en-US" b="1" err="1"/>
              <a:t>ucontext.h</a:t>
            </a:r>
            <a:r>
              <a:rPr lang="en-US" b="1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8901-DA6D-F840-4080-9045607E75FD}"/>
              </a:ext>
            </a:extLst>
          </p:cNvPr>
          <p:cNvSpPr txBox="1"/>
          <p:nvPr/>
        </p:nvSpPr>
        <p:spPr>
          <a:xfrm>
            <a:off x="4330989" y="1112804"/>
            <a:ext cx="513507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Struct coroutine:</a:t>
            </a:r>
            <a:r>
              <a:rPr lang="el-GR" sz="1400"/>
              <a:t> </a:t>
            </a:r>
            <a:endParaRPr lang="en-US" sz="1400"/>
          </a:p>
          <a:p>
            <a:r>
              <a:rPr lang="en-US" sz="1400"/>
              <a:t>cot: pointer to current context</a:t>
            </a:r>
          </a:p>
          <a:p>
            <a:r>
              <a:rPr lang="en-US" sz="1400" err="1"/>
              <a:t>next_cot</a:t>
            </a:r>
            <a:r>
              <a:rPr lang="en-US" sz="1400"/>
              <a:t>: pointer to next context</a:t>
            </a:r>
          </a:p>
          <a:p>
            <a:r>
              <a:rPr lang="en-US" sz="1400"/>
              <a:t>Stack: holds space to keep data </a:t>
            </a:r>
          </a:p>
          <a:p>
            <a:r>
              <a:rPr lang="en-US" sz="1400"/>
              <a:t>before switching </a:t>
            </a:r>
            <a:r>
              <a:rPr lang="el-GR" sz="1400"/>
              <a:t> </a:t>
            </a:r>
            <a:r>
              <a:rPr lang="en-US" sz="1400"/>
              <a:t> </a:t>
            </a:r>
            <a:endParaRPr lang="el-G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9A67-9DC6-5D8F-A93A-CA18CE5C03FE}"/>
              </a:ext>
            </a:extLst>
          </p:cNvPr>
          <p:cNvSpPr txBox="1"/>
          <p:nvPr/>
        </p:nvSpPr>
        <p:spPr>
          <a:xfrm>
            <a:off x="5844956" y="2707944"/>
            <a:ext cx="38959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mycoroutines_init</a:t>
            </a:r>
            <a:r>
              <a:rPr lang="en-US" dirty="0"/>
              <a:t>(cot *coroutines)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5FA58-4DE0-25AC-5243-1BE58D5F66C4}"/>
              </a:ext>
            </a:extLst>
          </p:cNvPr>
          <p:cNvSpPr txBox="1"/>
          <p:nvPr/>
        </p:nvSpPr>
        <p:spPr>
          <a:xfrm>
            <a:off x="5844956" y="4728433"/>
            <a:ext cx="9144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int </a:t>
            </a:r>
            <a:r>
              <a:rPr lang="en-US" sz="1600" dirty="0" err="1"/>
              <a:t>mycoroutines_create</a:t>
            </a:r>
            <a:r>
              <a:rPr lang="en-US" sz="1600" dirty="0"/>
              <a:t>(cot *coroutines, void (*</a:t>
            </a:r>
            <a:r>
              <a:rPr lang="en-US" sz="1600" dirty="0" err="1"/>
              <a:t>func</a:t>
            </a:r>
            <a:r>
              <a:rPr lang="en-US" sz="1600" dirty="0"/>
              <a:t>)(void *), void *</a:t>
            </a:r>
            <a:r>
              <a:rPr lang="en-US" sz="1600" dirty="0" err="1"/>
              <a:t>arg</a:t>
            </a:r>
            <a:r>
              <a:rPr lang="en-US" sz="16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2F744-01EC-1015-48DD-7CB4E181F174}"/>
              </a:ext>
            </a:extLst>
          </p:cNvPr>
          <p:cNvSpPr txBox="1"/>
          <p:nvPr/>
        </p:nvSpPr>
        <p:spPr>
          <a:xfrm>
            <a:off x="559449" y="4798937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int </a:t>
            </a:r>
            <a:r>
              <a:rPr lang="en-US" sz="1600" dirty="0" err="1"/>
              <a:t>mycoroutines_switchto</a:t>
            </a:r>
            <a:r>
              <a:rPr lang="en-US" sz="1600" dirty="0"/>
              <a:t>(cot *coroutines)</a:t>
            </a:r>
            <a:endParaRPr lang="el-G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46649-5D2A-DC39-CF7D-D38C529E6D19}"/>
              </a:ext>
            </a:extLst>
          </p:cNvPr>
          <p:cNvSpPr txBox="1"/>
          <p:nvPr/>
        </p:nvSpPr>
        <p:spPr>
          <a:xfrm>
            <a:off x="1157225" y="2779135"/>
            <a:ext cx="43562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mycoroutines_destroy</a:t>
            </a:r>
            <a:r>
              <a:rPr lang="en-US" dirty="0"/>
              <a:t>(cot *coroutines)</a:t>
            </a:r>
            <a:endParaRPr lang="el-G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41F3C1-1BA4-FCEE-6546-128CEB4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59" y="1124007"/>
            <a:ext cx="2514830" cy="13889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68F675-474A-97A4-EB83-857BE5EF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54" y="2993279"/>
            <a:ext cx="3469327" cy="16592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5EE1E3-4A77-4DA2-944A-FCDB9768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42" y="5103165"/>
            <a:ext cx="4549534" cy="15088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9D0BA9-32F0-3256-DCC2-34EABA934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9" y="5155580"/>
            <a:ext cx="4852915" cy="15088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B275CF-EE80-DD67-2C13-2C4DC1213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879" y="3133023"/>
            <a:ext cx="3324543" cy="15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87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19C1-ABD1-E600-CE87-D8441C13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4C91DC-0679-D7AA-D2DC-982FB2CB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16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Coroutines testing:</a:t>
            </a:r>
            <a:br>
              <a:rPr lang="en-US" sz="1800"/>
            </a:br>
            <a:r>
              <a:rPr lang="en-US" sz="1800"/>
              <a:t>Reader: reads the file and writes the data to the pipe until it’s full.</a:t>
            </a:r>
            <a:br>
              <a:rPr lang="en-US" sz="1800"/>
            </a:br>
            <a:r>
              <a:rPr lang="en-US" sz="1800"/>
              <a:t>Writer: reads data from the pipe until it’s empty and copies it to another file.</a:t>
            </a:r>
            <a:br>
              <a:rPr lang="en-US" sz="1800"/>
            </a:br>
            <a:endParaRPr lang="el-GR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A31761-7FA0-7B50-16CF-D2A53F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16" y="1752599"/>
            <a:ext cx="5082980" cy="1722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22D6-2647-467C-6B1C-2F946A42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6" y="4054779"/>
            <a:ext cx="6927690" cy="210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34C07-6601-36CE-AE01-DA206602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41" y="1752599"/>
            <a:ext cx="3559442" cy="16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77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52D5DB1-6E12-EBA7-5E71-1B51F12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98" y="-25331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/>
              </a:rPr>
              <a:t>Assignment</a:t>
            </a:r>
            <a:r>
              <a:rPr lang="el-GR" b="1" u="sng"/>
              <a:t> </a:t>
            </a:r>
            <a:r>
              <a:rPr lang="en-US" b="1" u="sng"/>
              <a:t>2</a:t>
            </a:r>
            <a:endParaRPr lang="el-GR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1A983-6641-5E04-8AAD-EFF52AC7FA42}"/>
              </a:ext>
            </a:extLst>
          </p:cNvPr>
          <p:cNvSpPr txBox="1"/>
          <p:nvPr/>
        </p:nvSpPr>
        <p:spPr>
          <a:xfrm>
            <a:off x="1693884" y="733140"/>
            <a:ext cx="570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library implementation consists of 3 elements:</a:t>
            </a:r>
          </a:p>
          <a:p>
            <a:r>
              <a:rPr lang="en-US"/>
              <a:t>Semaphores, threads (using coroutines) and the scheduler.</a:t>
            </a:r>
            <a:endParaRPr lang="el-GR"/>
          </a:p>
        </p:txBody>
      </p:sp>
      <p:cxnSp>
        <p:nvCxnSpPr>
          <p:cNvPr id="2" name="Ευθύγραμμο βέλος σύνδεσης 1">
            <a:extLst>
              <a:ext uri="{FF2B5EF4-FFF2-40B4-BE49-F238E27FC236}">
                <a16:creationId xmlns:a16="http://schemas.microsoft.com/office/drawing/2014/main" id="{104047CB-F0B1-9982-AFF2-CFEA7EB4DDDB}"/>
              </a:ext>
            </a:extLst>
          </p:cNvPr>
          <p:cNvCxnSpPr/>
          <p:nvPr/>
        </p:nvCxnSpPr>
        <p:spPr>
          <a:xfrm flipH="1">
            <a:off x="2145424" y="1368973"/>
            <a:ext cx="2678825" cy="1761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EEE03F2C-ADE2-6371-06D7-4A7639269029}"/>
              </a:ext>
            </a:extLst>
          </p:cNvPr>
          <p:cNvCxnSpPr>
            <a:cxnSpLocks/>
          </p:cNvCxnSpPr>
          <p:nvPr/>
        </p:nvCxnSpPr>
        <p:spPr>
          <a:xfrm>
            <a:off x="4968766" y="1513490"/>
            <a:ext cx="1312" cy="18734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87CF9363-46F8-C26F-058D-34025D49573C}"/>
              </a:ext>
            </a:extLst>
          </p:cNvPr>
          <p:cNvCxnSpPr>
            <a:cxnSpLocks/>
          </p:cNvCxnSpPr>
          <p:nvPr/>
        </p:nvCxnSpPr>
        <p:spPr>
          <a:xfrm>
            <a:off x="5054162" y="1401819"/>
            <a:ext cx="2536935" cy="16238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4A1075-D635-9C72-A2FC-302B94C41BA9}"/>
              </a:ext>
            </a:extLst>
          </p:cNvPr>
          <p:cNvSpPr txBox="1"/>
          <p:nvPr/>
        </p:nvSpPr>
        <p:spPr>
          <a:xfrm>
            <a:off x="955679" y="3168869"/>
            <a:ext cx="2678938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Semaphores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2A21F-87EE-EE82-327D-980BDAE78B8E}"/>
              </a:ext>
            </a:extLst>
          </p:cNvPr>
          <p:cNvSpPr txBox="1"/>
          <p:nvPr/>
        </p:nvSpPr>
        <p:spPr>
          <a:xfrm>
            <a:off x="4016817" y="3365938"/>
            <a:ext cx="1795684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Threads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ACE3-D592-5594-CE9F-91BDB83FFE0A}"/>
              </a:ext>
            </a:extLst>
          </p:cNvPr>
          <p:cNvSpPr txBox="1"/>
          <p:nvPr/>
        </p:nvSpPr>
        <p:spPr>
          <a:xfrm>
            <a:off x="6854609" y="3162300"/>
            <a:ext cx="2175596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Scheduler</a:t>
            </a:r>
          </a:p>
          <a:p>
            <a:endParaRPr lang="en-US" sz="2800" b="1"/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978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E22B9-6259-CB50-0315-357020EC7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83" y="1044693"/>
            <a:ext cx="2880645" cy="169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C74B5-77EB-75D2-8F56-B2C3F6C78637}"/>
              </a:ext>
            </a:extLst>
          </p:cNvPr>
          <p:cNvSpPr txBox="1"/>
          <p:nvPr/>
        </p:nvSpPr>
        <p:spPr>
          <a:xfrm>
            <a:off x="1251283" y="304800"/>
            <a:ext cx="45480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Semaphore implementation</a:t>
            </a:r>
          </a:p>
          <a:p>
            <a:endParaRPr lang="en-US" sz="2800" b="1"/>
          </a:p>
          <a:p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29E54-6011-3FE5-05B0-C447806A83BC}"/>
              </a:ext>
            </a:extLst>
          </p:cNvPr>
          <p:cNvSpPr txBox="1"/>
          <p:nvPr/>
        </p:nvSpPr>
        <p:spPr>
          <a:xfrm>
            <a:off x="4131928" y="1044693"/>
            <a:ext cx="3815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Value: semaphore value</a:t>
            </a:r>
          </a:p>
          <a:p>
            <a:r>
              <a:rPr lang="en-US" sz="2000"/>
              <a:t>Queue: list of blocked threads’ ids.</a:t>
            </a:r>
          </a:p>
          <a:p>
            <a:r>
              <a:rPr lang="en-US" sz="2000"/>
              <a:t>Size: size of queue</a:t>
            </a:r>
            <a:endParaRPr lang="el-G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701A-07A2-E53C-39FB-FF245D936668}"/>
              </a:ext>
            </a:extLst>
          </p:cNvPr>
          <p:cNvSpPr txBox="1"/>
          <p:nvPr/>
        </p:nvSpPr>
        <p:spPr>
          <a:xfrm>
            <a:off x="1545278" y="3824933"/>
            <a:ext cx="433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sem_t *sem_create(sem_t *sem, int value);</a:t>
            </a:r>
          </a:p>
        </p:txBody>
      </p:sp>
      <p:pic>
        <p:nvPicPr>
          <p:cNvPr id="2" name="Εικόνα 1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F0B04D9-6BC1-0BD8-5C15-C11D61805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17" y="4281049"/>
            <a:ext cx="4086225" cy="1571625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F00EC978-485E-F537-2082-DF69236CA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46" y="3739602"/>
            <a:ext cx="2800350" cy="140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81C59F-BF26-65FF-229F-84EAF71AB4C4}"/>
              </a:ext>
            </a:extLst>
          </p:cNvPr>
          <p:cNvSpPr txBox="1"/>
          <p:nvPr/>
        </p:nvSpPr>
        <p:spPr>
          <a:xfrm>
            <a:off x="7942774" y="3243044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void sem_destroy(sem_t *sem);</a:t>
            </a:r>
          </a:p>
        </p:txBody>
      </p:sp>
    </p:spTree>
    <p:extLst>
      <p:ext uri="{BB962C8B-B14F-4D97-AF65-F5344CB8AC3E}">
        <p14:creationId xmlns:p14="http://schemas.microsoft.com/office/powerpoint/2010/main" val="26016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D1F2323-6D70-F9E1-046C-767948E0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34" y="2266731"/>
            <a:ext cx="4762500" cy="3629025"/>
          </a:xfrm>
          <a:prstGeom prst="rect">
            <a:avLst/>
          </a:prstGeom>
        </p:spPr>
      </p:pic>
      <p:sp>
        <p:nvSpPr>
          <p:cNvPr id="5" name="TextBox 19">
            <a:extLst>
              <a:ext uri="{FF2B5EF4-FFF2-40B4-BE49-F238E27FC236}">
                <a16:creationId xmlns:a16="http://schemas.microsoft.com/office/drawing/2014/main" id="{9CBF01CC-A7D1-3FDE-DF1C-BA964F39D9EA}"/>
              </a:ext>
            </a:extLst>
          </p:cNvPr>
          <p:cNvSpPr txBox="1"/>
          <p:nvPr/>
        </p:nvSpPr>
        <p:spPr>
          <a:xfrm>
            <a:off x="1906958" y="1689347"/>
            <a:ext cx="288604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sem_down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*sem)</a:t>
            </a:r>
          </a:p>
          <a:p>
            <a:endParaRPr lang="el-GR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4CB6C261-86C9-88E3-F67B-48915F9924BF}"/>
              </a:ext>
            </a:extLst>
          </p:cNvPr>
          <p:cNvSpPr txBox="1"/>
          <p:nvPr/>
        </p:nvSpPr>
        <p:spPr>
          <a:xfrm>
            <a:off x="8243781" y="1796738"/>
            <a:ext cx="33036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sem_up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*sem)</a:t>
            </a:r>
          </a:p>
        </p:txBody>
      </p:sp>
      <p:pic>
        <p:nvPicPr>
          <p:cNvPr id="7" name="Εικόνα 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D584731-7464-837D-766E-16C88BF2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87" y="2233613"/>
            <a:ext cx="3714750" cy="377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6401E-327D-A9BC-A0B2-7106160B501F}"/>
              </a:ext>
            </a:extLst>
          </p:cNvPr>
          <p:cNvSpPr txBox="1"/>
          <p:nvPr/>
        </p:nvSpPr>
        <p:spPr>
          <a:xfrm>
            <a:off x="1251283" y="304800"/>
            <a:ext cx="45480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Semaphore implementation</a:t>
            </a:r>
          </a:p>
          <a:p>
            <a:endParaRPr lang="en-US" sz="2800" b="1"/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933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040E0-A1B9-86CE-6234-135EB0DBCCE8}"/>
              </a:ext>
            </a:extLst>
          </p:cNvPr>
          <p:cNvSpPr txBox="1"/>
          <p:nvPr/>
        </p:nvSpPr>
        <p:spPr>
          <a:xfrm>
            <a:off x="1331495" y="86514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Thread implementation</a:t>
            </a:r>
            <a:endParaRPr lang="el-GR" sz="28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2B82C-7ED5-864A-DF25-EE9DD728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1" y="1122168"/>
            <a:ext cx="3375953" cy="1691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D0CD5-6B5C-CE70-CAA0-AA306ECB65E5}"/>
              </a:ext>
            </a:extLst>
          </p:cNvPr>
          <p:cNvSpPr txBox="1"/>
          <p:nvPr/>
        </p:nvSpPr>
        <p:spPr>
          <a:xfrm>
            <a:off x="1561409" y="3536596"/>
            <a:ext cx="273269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mythtreads_init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BF106-10C5-CD15-A9A1-BC2F4126CDC9}"/>
              </a:ext>
            </a:extLst>
          </p:cNvPr>
          <p:cNvSpPr txBox="1"/>
          <p:nvPr/>
        </p:nvSpPr>
        <p:spPr>
          <a:xfrm>
            <a:off x="5039711" y="756746"/>
            <a:ext cx="7111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mythreads_create</a:t>
            </a:r>
            <a:r>
              <a:rPr lang="en-US" dirty="0"/>
              <a:t>(</a:t>
            </a:r>
            <a:r>
              <a:rPr lang="en-US" dirty="0" err="1"/>
              <a:t>thr_t</a:t>
            </a:r>
            <a:r>
              <a:rPr lang="en-US" dirty="0"/>
              <a:t> *thread, void (*</a:t>
            </a:r>
            <a:r>
              <a:rPr lang="en-US" dirty="0" err="1"/>
              <a:t>func</a:t>
            </a:r>
            <a:r>
              <a:rPr lang="en-US" dirty="0"/>
              <a:t>)(void *), void *</a:t>
            </a:r>
            <a:r>
              <a:rPr lang="en-US" dirty="0" err="1"/>
              <a:t>arg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05F5C-790E-102C-8535-1A4261F737EA}"/>
              </a:ext>
            </a:extLst>
          </p:cNvPr>
          <p:cNvSpPr txBox="1"/>
          <p:nvPr/>
        </p:nvSpPr>
        <p:spPr>
          <a:xfrm>
            <a:off x="5782004" y="4744107"/>
            <a:ext cx="5626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mythreads_join</a:t>
            </a:r>
            <a:r>
              <a:rPr lang="en-US" dirty="0"/>
              <a:t>(</a:t>
            </a:r>
            <a:r>
              <a:rPr lang="en-US" dirty="0" err="1"/>
              <a:t>thr_t</a:t>
            </a:r>
            <a:r>
              <a:rPr lang="en-US" dirty="0"/>
              <a:t> *thread)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8A53B1D-C24B-3DC3-E9FB-9B83468E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48" y="1229218"/>
            <a:ext cx="5162222" cy="3295979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D6BA4DC-40AA-A880-C9C9-EA16037B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12" y="5175031"/>
            <a:ext cx="3467100" cy="1447800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γραμματοσειρά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4A9D1F6-E135-3202-EB70-0C57B30A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08" y="3997544"/>
            <a:ext cx="3333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6455-DC3D-0053-AE4D-023DB5CD7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97B37-10B9-7710-FCA3-BF7DE531A2ED}"/>
              </a:ext>
            </a:extLst>
          </p:cNvPr>
          <p:cNvSpPr txBox="1"/>
          <p:nvPr/>
        </p:nvSpPr>
        <p:spPr>
          <a:xfrm>
            <a:off x="1331495" y="86514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Thread implementation</a:t>
            </a:r>
            <a:endParaRPr lang="el-GR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42CAB-2F37-7D1B-F36D-D054DC1DB23B}"/>
              </a:ext>
            </a:extLst>
          </p:cNvPr>
          <p:cNvSpPr txBox="1"/>
          <p:nvPr/>
        </p:nvSpPr>
        <p:spPr>
          <a:xfrm>
            <a:off x="1357771" y="1250595"/>
            <a:ext cx="318594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mythtreads_destroy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F0659-C6B0-9222-1145-02F781B1071B}"/>
              </a:ext>
            </a:extLst>
          </p:cNvPr>
          <p:cNvSpPr txBox="1"/>
          <p:nvPr/>
        </p:nvSpPr>
        <p:spPr>
          <a:xfrm>
            <a:off x="7030108" y="1682970"/>
            <a:ext cx="2592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mythreads_yield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EBD2-7652-A38C-F09A-DFAC6F66100F}"/>
              </a:ext>
            </a:extLst>
          </p:cNvPr>
          <p:cNvSpPr txBox="1"/>
          <p:nvPr/>
        </p:nvSpPr>
        <p:spPr>
          <a:xfrm>
            <a:off x="3837591" y="3962400"/>
            <a:ext cx="3682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mythreads_exit</a:t>
            </a:r>
            <a:r>
              <a:rPr lang="en-US" dirty="0"/>
              <a:t>()</a:t>
            </a:r>
            <a:endParaRPr lang="el-GR" dirty="0"/>
          </a:p>
        </p:txBody>
      </p:sp>
      <p:pic>
        <p:nvPicPr>
          <p:cNvPr id="9" name="Εικόνα 8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6DAE89B-DDF4-B3DF-988B-5BBBEB78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0" y="1762781"/>
            <a:ext cx="4648529" cy="1998937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C6C5E85C-5937-34E0-761D-5B2CD1C6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99" y="2141975"/>
            <a:ext cx="5591175" cy="1457325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5CB1823-6411-E1DE-4E6D-61167AAD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743" y="4474287"/>
            <a:ext cx="4905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B17C2-C05E-BC2A-A2FA-66FB7E92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0483D-EDC9-B2C6-D424-C23BE39542FC}"/>
              </a:ext>
            </a:extLst>
          </p:cNvPr>
          <p:cNvSpPr txBox="1"/>
          <p:nvPr/>
        </p:nvSpPr>
        <p:spPr>
          <a:xfrm>
            <a:off x="1331495" y="86514"/>
            <a:ext cx="431720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Scheduler Implementation</a:t>
            </a:r>
            <a:endParaRPr lang="el-G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56365-E55F-CAB8-0B20-AFBA8C05BD79}"/>
              </a:ext>
            </a:extLst>
          </p:cNvPr>
          <p:cNvSpPr txBox="1"/>
          <p:nvPr/>
        </p:nvSpPr>
        <p:spPr>
          <a:xfrm>
            <a:off x="1528564" y="810474"/>
            <a:ext cx="318594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void scheduler()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75057-A634-85C5-4EAB-32723A0431A7}"/>
              </a:ext>
            </a:extLst>
          </p:cNvPr>
          <p:cNvSpPr txBox="1"/>
          <p:nvPr/>
        </p:nvSpPr>
        <p:spPr>
          <a:xfrm>
            <a:off x="6970988" y="1091763"/>
            <a:ext cx="2592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timer_init</a:t>
            </a:r>
            <a:r>
              <a:rPr lang="en-US" dirty="0"/>
              <a:t>()</a:t>
            </a: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F1CCD56-1946-C315-2602-3863EA50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6" y="1296714"/>
            <a:ext cx="5998122" cy="4809797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D0CEB4B-8213-96C2-C74D-91341130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85" y="1519566"/>
            <a:ext cx="3829050" cy="981075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7E9ED1C-C9B1-67E2-6770-EF924F7B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68" y="4121862"/>
            <a:ext cx="4133850" cy="160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B0DC40-1E9D-9AC0-3BDC-0E705507A356}"/>
              </a:ext>
            </a:extLst>
          </p:cNvPr>
          <p:cNvSpPr txBox="1"/>
          <p:nvPr/>
        </p:nvSpPr>
        <p:spPr>
          <a:xfrm>
            <a:off x="6695090" y="3679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 </a:t>
            </a:r>
            <a:r>
              <a:rPr lang="en-US" dirty="0" err="1"/>
              <a:t>custom_sleep</a:t>
            </a:r>
            <a:r>
              <a:rPr lang="en-US" dirty="0"/>
              <a:t>()</a:t>
            </a:r>
            <a:r>
              <a:rPr lang="el-GR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387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3c0b7b-ce5c-41c8-a2ba-2c6a300935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D5A2F594E031E44BC0495665D9667FB" ma:contentTypeVersion="8" ma:contentTypeDescription="Δημιουργία νέου εγγράφου" ma:contentTypeScope="" ma:versionID="08b41445e59ec55ec97a0644a287bfa0">
  <xsd:schema xmlns:xsd="http://www.w3.org/2001/XMLSchema" xmlns:xs="http://www.w3.org/2001/XMLSchema" xmlns:p="http://schemas.microsoft.com/office/2006/metadata/properties" xmlns:ns3="853c0b7b-ce5c-41c8-a2ba-2c6a300935b2" xmlns:ns4="af636b77-fa94-440a-a735-658da983ec3d" targetNamespace="http://schemas.microsoft.com/office/2006/metadata/properties" ma:root="true" ma:fieldsID="1da4eb1ad2145c863f77d5cdf2fabbec" ns3:_="" ns4:_="">
    <xsd:import namespace="853c0b7b-ce5c-41c8-a2ba-2c6a300935b2"/>
    <xsd:import namespace="af636b77-fa94-440a-a735-658da983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c0b7b-ce5c-41c8-a2ba-2c6a30093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6b77-fa94-440a-a735-658da983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CD3F5F-EB8B-4D16-8259-944312F3D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B866F-0FA4-4F8C-8A29-B7630424278C}">
  <ds:schemaRefs>
    <ds:schemaRef ds:uri="853c0b7b-ce5c-41c8-a2ba-2c6a300935b2"/>
    <ds:schemaRef ds:uri="af636b77-fa94-440a-a735-658da983ec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A1D613-6FBD-4B02-A151-D3BDDC12C8BB}">
  <ds:schemaRefs>
    <ds:schemaRef ds:uri="853c0b7b-ce5c-41c8-a2ba-2c6a300935b2"/>
    <ds:schemaRef ds:uri="af636b77-fa94-440a-a735-658da983ec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hw3</Template>
  <Application>Microsoft Office PowerPoint</Application>
  <PresentationFormat>Ευρεία οθόνη</PresentationFormat>
  <Slides>11</Slides>
  <Notes>2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Parallax</vt:lpstr>
      <vt:lpstr>Homework 4 – Ταυτόχρονος Προγραμματισμός</vt:lpstr>
      <vt:lpstr>Assignment 1</vt:lpstr>
      <vt:lpstr>Coroutines testing: Reader: reads the file and writes the data to the pipe until it’s full. Writer: reads data from the pipe until it’s empty and copies it to another file. </vt:lpstr>
      <vt:lpstr>Assignment 2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 – Ταυτόχρονος Προγραμματισμός</dc:title>
  <dc:creator>PAPADOULI GARYFALLIA-ANASTASIA</dc:creator>
  <cp:revision>307</cp:revision>
  <dcterms:created xsi:type="dcterms:W3CDTF">2024-01-31T14:47:36Z</dcterms:created>
  <dcterms:modified xsi:type="dcterms:W3CDTF">2024-01-31T17:58:33Z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0x010100BD5A2F594E031E44BC0495665D9667FB</vt:lpwstr>
  </property>
</Properties>
</file>