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4"/>
  </p:notesMasterIdLst>
  <p:sldIdLst>
    <p:sldId id="256" r:id="rId5"/>
    <p:sldId id="257" r:id="rId6"/>
    <p:sldId id="258" r:id="rId7"/>
    <p:sldId id="260" r:id="rId8"/>
    <p:sldId id="261" r:id="rId9"/>
    <p:sldId id="263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5A78E-4E19-472A-A7C6-F03AB4696CF1}" v="33" dt="2023-11-18T13:53:23.219"/>
    <p1510:client id="{2012CCAB-3066-49F3-B627-F2BEB41B41DA}" v="3612" vWet="3614" dt="2023-11-18T18:25:49.694"/>
    <p1510:client id="{220C68E3-F2AC-816B-3409-CD012CBEBF68}" v="2" dt="2023-11-18T17:07:32.957"/>
    <p1510:client id="{3BA03FC3-B0FE-C4BA-45EF-1CCD2BD5C347}" v="478" dt="2023-11-18T17:32:55.878"/>
    <p1510:client id="{575F5BFB-579B-B17D-DF4D-A12EBCCE5345}" v="25" dt="2023-11-18T17:41:09.581"/>
    <p1510:client id="{6ED56222-A4A4-13CB-43CA-056C9C3ACB34}" v="26" dt="2023-11-18T13:33:44.514"/>
    <p1510:client id="{6F8C5AA6-DFEB-1BF1-D848-7BC740A8CA5D}" v="20" dt="2023-11-18T18:06:52.411"/>
    <p1510:client id="{73A68719-0BF3-D6B2-705F-26E13EA78341}" v="128" dt="2023-11-18T14:42:45.209"/>
    <p1510:client id="{B1C972AD-240D-21FE-B3D7-98E5A79DCB1F}" v="738" dt="2023-11-18T18:03:10.976"/>
    <p1510:client id="{C291D7CD-C58B-CDB3-9EA5-EC426A2E2ED3}" v="238" dt="2023-11-18T18:26:50.843"/>
    <p1510:client id="{DC331139-A5B1-04F0-F998-7AE382A7B3AA}" v="193" dt="2023-11-18T14:52:12.475"/>
    <p1510:client id="{E0878EE9-5BB5-6BC1-6C8C-55A6406D9520}" v="2" dt="2023-11-18T15:18:18.443"/>
    <p1510:client id="{FA001E47-D6CC-27C8-D23D-C795B88C761A}" v="1162" dt="2023-11-18T17:56:09.306"/>
    <p1510:client id="{FDCAD771-0B9E-86C3-959F-F600F39AD6F5}" v="26" dt="2023-11-18T18:20:50.6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CC618-3C59-4A2E-A214-1CCE222A789F}" type="datetimeFigureOut">
              <a:t>18/11/2023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B7D70-1C7F-488E-989A-093E66766E59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7966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Με τη μία συνάρτηση (</a:t>
            </a:r>
            <a:r>
              <a:rPr lang="en-US"/>
              <a:t>thread_func_1) </a:t>
            </a:r>
            <a:r>
              <a:rPr lang="el-GR"/>
              <a:t>το νήμα πρώτα θα γράφει σε αγωγό και μετά θα διαβάζει από άλλον, και η δεύτερη θα κάνει την αντίστροφη διαδικασία. Ο συγχρονισμός γίνεται μέσω της μεταβλητής </a:t>
            </a:r>
            <a:r>
              <a:rPr lang="en-US"/>
              <a:t>finish, </a:t>
            </a:r>
            <a:r>
              <a:rPr lang="el-GR"/>
              <a:t>την οποία θέτει το 2ο </a:t>
            </a:r>
            <a:r>
              <a:rPr lang="en-US"/>
              <a:t>thread </a:t>
            </a:r>
            <a:r>
              <a:rPr lang="el-GR"/>
              <a:t>και σημαίνει ότι τελείωσε το διάβασμα των περιεχομένων του πρώτου αγωγού. Το 1ο </a:t>
            </a:r>
            <a:r>
              <a:rPr lang="en-US"/>
              <a:t>thread </a:t>
            </a:r>
            <a:r>
              <a:rPr lang="el-GR"/>
              <a:t>όταν τελειώσει το γράψιμο στον ίδιο αγωγό, ελέγχει επαναληπτικά τη μεταβλητή αυτή μέχρι να γίνει 1, και να προχωρήσει στο διάβασμα του 2ου αγωγού.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B7D70-1C7F-488E-989A-093E66766E59}" type="slidenum"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0207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3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68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94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47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86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5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9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1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8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0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6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1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7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52" r:id="rId2"/>
    <p:sldLayoutId id="2147483735" r:id="rId3"/>
    <p:sldLayoutId id="2147483754" r:id="rId4"/>
    <p:sldLayoutId id="2147483755" r:id="rId5"/>
    <p:sldLayoutId id="2147483738" r:id="rId6"/>
    <p:sldLayoutId id="2147483739" r:id="rId7"/>
    <p:sldLayoutId id="2147483740" r:id="rId8"/>
    <p:sldLayoutId id="2147483759" r:id="rId9"/>
    <p:sldLayoutId id="2147483760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60D1-11E7-EF48-AFE6-F0926983B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/>
                <a:ea typeface="Calibri"/>
                <a:cs typeface="Calibri Light"/>
              </a:rPr>
              <a:t>Homework 1 – </a:t>
            </a:r>
            <a:r>
              <a:rPr lang="el-GR">
                <a:latin typeface="Calibri"/>
                <a:ea typeface="Calibri"/>
                <a:cs typeface="Calibri Light"/>
              </a:rPr>
              <a:t>Ταυτόχρονος Προγραμματισμός</a:t>
            </a:r>
            <a:endParaRPr lang="en-US">
              <a:latin typeface="Calibri"/>
              <a:ea typeface="Calibri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C56D0-87C1-E17B-3433-B8A82474F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l-GR">
                <a:latin typeface="Calibri"/>
                <a:cs typeface="Calibri"/>
              </a:rPr>
              <a:t>Γαρυφαλλιά Αναστασία Παπαδούλη | 3533</a:t>
            </a:r>
          </a:p>
          <a:p>
            <a:r>
              <a:rPr lang="el-GR">
                <a:latin typeface="Calibri"/>
                <a:cs typeface="Calibri"/>
              </a:rPr>
              <a:t>Δημήτριος Τσαλαπατάς | 3246</a:t>
            </a:r>
          </a:p>
          <a:p>
            <a:r>
              <a:rPr lang="el-GR">
                <a:latin typeface="Calibri"/>
                <a:cs typeface="Calibri"/>
              </a:rPr>
              <a:t>Νικόλαος </a:t>
            </a:r>
            <a:r>
              <a:rPr lang="el-GR" err="1">
                <a:latin typeface="Calibri"/>
                <a:cs typeface="Calibri"/>
              </a:rPr>
              <a:t>Μπέτσος</a:t>
            </a:r>
            <a:r>
              <a:rPr lang="el-GR">
                <a:latin typeface="Calibri"/>
                <a:cs typeface="Calibri"/>
              </a:rPr>
              <a:t> | 3267</a:t>
            </a:r>
          </a:p>
          <a:p>
            <a:r>
              <a:rPr lang="el-GR">
                <a:latin typeface="Calibri"/>
                <a:cs typeface="Calibri"/>
              </a:rPr>
              <a:t>Ιωάννης Ρείνος | 3390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CDD4C-7025-B461-6A66-7C20525B2FAC}"/>
              </a:ext>
            </a:extLst>
          </p:cNvPr>
          <p:cNvSpPr txBox="1"/>
          <p:nvPr/>
        </p:nvSpPr>
        <p:spPr>
          <a:xfrm>
            <a:off x="9518431" y="6398172"/>
            <a:ext cx="21743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400">
                <a:latin typeface="Calibri"/>
                <a:ea typeface="Calibri"/>
                <a:cs typeface="Calibri"/>
              </a:rPr>
              <a:t>Ομάδα 4</a:t>
            </a:r>
          </a:p>
        </p:txBody>
      </p:sp>
    </p:spTree>
    <p:extLst>
      <p:ext uri="{BB962C8B-B14F-4D97-AF65-F5344CB8AC3E}">
        <p14:creationId xmlns:p14="http://schemas.microsoft.com/office/powerpoint/2010/main" val="37837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F9F5082-0576-F208-9585-92BAE270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861" y="-450850"/>
            <a:ext cx="10018713" cy="1752599"/>
          </a:xfrm>
        </p:spPr>
        <p:txBody>
          <a:bodyPr/>
          <a:lstStyle/>
          <a:p>
            <a:r>
              <a:rPr lang="el-GR" b="1" u="sng"/>
              <a:t>Άσκηση 1</a:t>
            </a:r>
          </a:p>
        </p:txBody>
      </p:sp>
      <p:cxnSp>
        <p:nvCxnSpPr>
          <p:cNvPr id="4" name="Ευθύγραμμο βέλος σύνδεσης 3">
            <a:extLst>
              <a:ext uri="{FF2B5EF4-FFF2-40B4-BE49-F238E27FC236}">
                <a16:creationId xmlns:a16="http://schemas.microsoft.com/office/drawing/2014/main" id="{2CBDEEB6-B1DD-D079-D658-D1BFDA3364FF}"/>
              </a:ext>
            </a:extLst>
          </p:cNvPr>
          <p:cNvCxnSpPr>
            <a:cxnSpLocks/>
          </p:cNvCxnSpPr>
          <p:nvPr/>
        </p:nvCxnSpPr>
        <p:spPr>
          <a:xfrm flipH="1">
            <a:off x="3503691" y="765834"/>
            <a:ext cx="2945526" cy="936217"/>
          </a:xfrm>
          <a:prstGeom prst="straightConnector1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Ευθύγραμμο βέλος σύνδεσης 3">
            <a:extLst>
              <a:ext uri="{FF2B5EF4-FFF2-40B4-BE49-F238E27FC236}">
                <a16:creationId xmlns:a16="http://schemas.microsoft.com/office/drawing/2014/main" id="{E465742E-E061-2E86-A395-A71E95725C17}"/>
              </a:ext>
            </a:extLst>
          </p:cNvPr>
          <p:cNvCxnSpPr>
            <a:cxnSpLocks/>
          </p:cNvCxnSpPr>
          <p:nvPr/>
        </p:nvCxnSpPr>
        <p:spPr>
          <a:xfrm>
            <a:off x="6620270" y="765834"/>
            <a:ext cx="3202185" cy="999592"/>
          </a:xfrm>
          <a:prstGeom prst="straightConnector1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B20BD7-E5C9-205B-17F0-75B8EB910E0C}"/>
              </a:ext>
            </a:extLst>
          </p:cNvPr>
          <p:cNvSpPr txBox="1"/>
          <p:nvPr/>
        </p:nvSpPr>
        <p:spPr>
          <a:xfrm>
            <a:off x="2788467" y="1765426"/>
            <a:ext cx="131157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Hw1_1.h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Hw1_1.c</a:t>
            </a:r>
            <a:endParaRPr lang="el-GR">
              <a:latin typeface="Calibri"/>
              <a:ea typeface="Calibri"/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5B3DB6-4FEC-CF31-6CE3-42E6CA727A77}"/>
              </a:ext>
            </a:extLst>
          </p:cNvPr>
          <p:cNvSpPr txBox="1"/>
          <p:nvPr/>
        </p:nvSpPr>
        <p:spPr>
          <a:xfrm>
            <a:off x="9001925" y="1765426"/>
            <a:ext cx="165462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Hw1_1_lib.h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/>
                <a:ea typeface="Calibri"/>
                <a:cs typeface="Calibri"/>
              </a:rPr>
              <a:t>Hw1_1_lib.c</a:t>
            </a:r>
            <a:endParaRPr lang="el-GR">
              <a:latin typeface="Calibri"/>
              <a:ea typeface="Calibri"/>
              <a:cs typeface="Calibri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29032B9-453E-18E5-28A5-D340D40E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70" y="2693221"/>
            <a:ext cx="1853542" cy="127072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1C2207C-0B5D-B89C-0D31-E666AC5F70AC}"/>
              </a:ext>
            </a:extLst>
          </p:cNvPr>
          <p:cNvSpPr txBox="1"/>
          <p:nvPr/>
        </p:nvSpPr>
        <p:spPr>
          <a:xfrm>
            <a:off x="8564578" y="2598003"/>
            <a:ext cx="3351197" cy="16619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l-GR" sz="1400">
                <a:latin typeface="Calibri"/>
                <a:ea typeface="Calibri"/>
                <a:cs typeface="Calibri"/>
              </a:rPr>
              <a:t>Χρησιμοποιούμε έναν </a:t>
            </a:r>
            <a:r>
              <a:rPr lang="en-US" sz="1400">
                <a:latin typeface="Calibri"/>
                <a:ea typeface="Calibri"/>
                <a:cs typeface="Calibri"/>
              </a:rPr>
              <a:t>global </a:t>
            </a:r>
            <a:r>
              <a:rPr lang="el-GR" sz="1400">
                <a:latin typeface="Calibri"/>
                <a:ea typeface="Calibri"/>
                <a:cs typeface="Calibri"/>
              </a:rPr>
              <a:t>πίνακα από το εξής </a:t>
            </a:r>
            <a:r>
              <a:rPr lang="en-US" sz="1400">
                <a:latin typeface="Calibri"/>
                <a:ea typeface="Calibri"/>
                <a:cs typeface="Calibri"/>
              </a:rPr>
              <a:t>struct:</a:t>
            </a:r>
            <a:endParaRPr lang="el-GR" sz="1400">
              <a:latin typeface="Calibri"/>
              <a:ea typeface="Calibri"/>
              <a:cs typeface="Calibri"/>
            </a:endParaRPr>
          </a:p>
          <a:p>
            <a:r>
              <a:rPr lang="en-US" sz="1400" b="1">
                <a:latin typeface="Calibri"/>
                <a:ea typeface="Calibri"/>
                <a:cs typeface="Calibri"/>
              </a:rPr>
              <a:t>Size: </a:t>
            </a:r>
            <a:r>
              <a:rPr lang="el-GR" sz="1400">
                <a:latin typeface="Calibri"/>
                <a:ea typeface="Calibri"/>
                <a:cs typeface="Calibri"/>
              </a:rPr>
              <a:t>μέγεθος </a:t>
            </a:r>
            <a:r>
              <a:rPr lang="en-US" sz="1400">
                <a:latin typeface="Calibri"/>
                <a:ea typeface="Calibri"/>
                <a:cs typeface="Calibri"/>
              </a:rPr>
              <a:t>pipe</a:t>
            </a:r>
          </a:p>
          <a:p>
            <a:r>
              <a:rPr lang="en-US" sz="1400" b="1">
                <a:latin typeface="Calibri"/>
                <a:ea typeface="Calibri"/>
                <a:cs typeface="Calibri"/>
              </a:rPr>
              <a:t>Write: </a:t>
            </a:r>
            <a:r>
              <a:rPr lang="el-GR" sz="1400">
                <a:latin typeface="Calibri"/>
                <a:ea typeface="Calibri"/>
                <a:cs typeface="Calibri"/>
              </a:rPr>
              <a:t>Ο δείκτης από πού γράφει</a:t>
            </a:r>
          </a:p>
          <a:p>
            <a:r>
              <a:rPr lang="en-US" sz="1400" b="1">
                <a:latin typeface="Calibri"/>
                <a:ea typeface="Calibri"/>
                <a:cs typeface="Calibri"/>
              </a:rPr>
              <a:t>Read: </a:t>
            </a:r>
            <a:r>
              <a:rPr lang="el-GR" sz="1400">
                <a:latin typeface="Calibri"/>
                <a:ea typeface="Calibri"/>
                <a:cs typeface="Calibri"/>
              </a:rPr>
              <a:t>Ο δείκτης από που διαβάζει</a:t>
            </a:r>
          </a:p>
          <a:p>
            <a:r>
              <a:rPr lang="en-US" sz="1400" b="1">
                <a:latin typeface="Calibri"/>
                <a:ea typeface="Calibri"/>
                <a:cs typeface="Calibri"/>
              </a:rPr>
              <a:t>Pipe: </a:t>
            </a:r>
            <a:r>
              <a:rPr lang="el-GR" sz="1400">
                <a:latin typeface="Calibri"/>
                <a:ea typeface="Calibri"/>
                <a:cs typeface="Calibri"/>
              </a:rPr>
              <a:t>ποιο </a:t>
            </a:r>
            <a:r>
              <a:rPr lang="en-US" sz="1400">
                <a:latin typeface="Calibri"/>
                <a:ea typeface="Calibri"/>
                <a:cs typeface="Calibri"/>
              </a:rPr>
              <a:t>pipe </a:t>
            </a:r>
            <a:r>
              <a:rPr lang="el-GR" sz="1400">
                <a:latin typeface="Calibri"/>
                <a:ea typeface="Calibri"/>
                <a:cs typeface="Calibri"/>
              </a:rPr>
              <a:t>αφορούν τα παραπάνω</a:t>
            </a:r>
          </a:p>
          <a:p>
            <a:endParaRPr lang="el-G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37B1CB-5037-FACC-DA0A-156591829357}"/>
              </a:ext>
            </a:extLst>
          </p:cNvPr>
          <p:cNvSpPr txBox="1"/>
          <p:nvPr/>
        </p:nvSpPr>
        <p:spPr>
          <a:xfrm>
            <a:off x="7781241" y="4355759"/>
            <a:ext cx="3779734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l-GR">
                <a:latin typeface="Calibri"/>
                <a:ea typeface="Calibri"/>
                <a:cs typeface="Calibri"/>
              </a:rPr>
              <a:t>Στο </a:t>
            </a:r>
            <a:r>
              <a:rPr lang="en-US" err="1">
                <a:latin typeface="Calibri"/>
                <a:ea typeface="Calibri"/>
                <a:cs typeface="Calibri"/>
              </a:rPr>
              <a:t>lib.c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l-GR">
                <a:latin typeface="Calibri"/>
                <a:ea typeface="Calibri"/>
                <a:cs typeface="Calibri"/>
              </a:rPr>
              <a:t>κομμάτι του </a:t>
            </a:r>
            <a:r>
              <a:rPr lang="en-US">
                <a:latin typeface="Calibri"/>
                <a:ea typeface="Calibri"/>
                <a:cs typeface="Calibri"/>
              </a:rPr>
              <a:t>hw1 </a:t>
            </a:r>
            <a:r>
              <a:rPr lang="el-GR">
                <a:latin typeface="Calibri"/>
                <a:ea typeface="Calibri"/>
                <a:cs typeface="Calibri"/>
              </a:rPr>
              <a:t>υλοποιούνται οι λειτουργίες που ζητούνται από την εκφώνηση για την δημιουργία και τον χειρισμό των </a:t>
            </a:r>
            <a:r>
              <a:rPr lang="en-US">
                <a:latin typeface="Calibri"/>
                <a:ea typeface="Calibri"/>
                <a:cs typeface="Calibri"/>
              </a:rPr>
              <a:t>pipes</a:t>
            </a:r>
            <a:r>
              <a:rPr lang="el-GR">
                <a:latin typeface="Calibri"/>
                <a:ea typeface="Calibri"/>
                <a:cs typeface="Calibri"/>
              </a:rPr>
              <a:t>, καθώς και μία βοηθητική συνάρτηση που κάνει </a:t>
            </a:r>
            <a:r>
              <a:rPr lang="en-US">
                <a:latin typeface="Calibri"/>
                <a:ea typeface="Calibri"/>
                <a:cs typeface="Calibri"/>
              </a:rPr>
              <a:t>initialize </a:t>
            </a:r>
            <a:r>
              <a:rPr lang="el-GR">
                <a:latin typeface="Calibri"/>
                <a:ea typeface="Calibri"/>
                <a:cs typeface="Calibri"/>
              </a:rPr>
              <a:t>το παραπάνω </a:t>
            </a:r>
            <a:r>
              <a:rPr lang="en-US">
                <a:latin typeface="Calibri"/>
                <a:ea typeface="Calibri"/>
                <a:cs typeface="Calibri"/>
              </a:rPr>
              <a:t>struct.</a:t>
            </a:r>
            <a:endParaRPr lang="el-GR">
              <a:latin typeface="Calibri"/>
              <a:ea typeface="Calibri"/>
              <a:cs typeface="Calibri"/>
            </a:endParaRPr>
          </a:p>
        </p:txBody>
      </p:sp>
      <p:pic>
        <p:nvPicPr>
          <p:cNvPr id="3" name="Εικόνα 2" descr="Εικόνα που περιέχει κείμενο, στιγμιότυπο οθόνης, διάγραμμα, ορθογώνιο παραλληλόγραμμο&#10;&#10;Περιγραφή που δημιουργήθηκε αυτόματα">
            <a:extLst>
              <a:ext uri="{FF2B5EF4-FFF2-40B4-BE49-F238E27FC236}">
                <a16:creationId xmlns:a16="http://schemas.microsoft.com/office/drawing/2014/main" id="{7629F7BB-91F0-C0EE-5209-93B96E8C0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0" y="2843979"/>
            <a:ext cx="5646244" cy="343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2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2E8F-6F1C-E759-94B6-18D8B4EF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890" y="3176819"/>
            <a:ext cx="2017676" cy="1950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>
                <a:latin typeface="Calibri"/>
                <a:ea typeface="Calibri"/>
                <a:cs typeface="Calibri"/>
              </a:rPr>
              <a:t>2 thread functions</a:t>
            </a:r>
            <a:r>
              <a:rPr lang="el-GR" sz="3200">
                <a:latin typeface="Calibri"/>
                <a:ea typeface="Calibri"/>
                <a:cs typeface="Calibri"/>
              </a:rPr>
              <a:t> για τα δύο </a:t>
            </a:r>
            <a:r>
              <a:rPr lang="en-US" sz="3200">
                <a:latin typeface="Calibri"/>
                <a:ea typeface="Calibri"/>
                <a:cs typeface="Calibri"/>
              </a:rPr>
              <a:t>threads:</a:t>
            </a:r>
            <a:endParaRPr lang="el-GR" sz="3200"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F9FE2-A90D-0FF8-4116-20E872A85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159" y="971895"/>
            <a:ext cx="8110244" cy="318399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AAA00C-D64E-B1B3-BF21-76EC970007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159" y="4320072"/>
            <a:ext cx="3929237" cy="202099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7049F5-0DE4-60E0-C24A-0BB0E31CD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6944" y="4320072"/>
            <a:ext cx="4012459" cy="201768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5978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C714001-DA37-BA56-B3AF-16781C8C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312" y="-855"/>
            <a:ext cx="10018713" cy="660093"/>
          </a:xfrm>
        </p:spPr>
        <p:txBody>
          <a:bodyPr>
            <a:normAutofit fontScale="90000"/>
          </a:bodyPr>
          <a:lstStyle/>
          <a:p>
            <a:r>
              <a:rPr lang="el-GR" b="1" u="sng"/>
              <a:t>Άσκηση 2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61ED568-59D4-E78F-A76F-83DBFAC93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70542"/>
            <a:ext cx="10018713" cy="3124201"/>
          </a:xfrm>
        </p:spPr>
        <p:txBody>
          <a:bodyPr anchor="t"/>
          <a:lstStyle/>
          <a:p>
            <a:pPr marL="0" indent="0">
              <a:buNone/>
            </a:pPr>
            <a:r>
              <a:rPr lang="el-GR">
                <a:latin typeface="Calibri"/>
                <a:ea typeface="Calibri"/>
                <a:cs typeface="Calibri"/>
              </a:rPr>
              <a:t>Πίνακας από </a:t>
            </a:r>
            <a:r>
              <a:rPr lang="en-US">
                <a:latin typeface="Calibri"/>
                <a:ea typeface="Calibri"/>
                <a:cs typeface="Calibri"/>
              </a:rPr>
              <a:t>struct </a:t>
            </a:r>
            <a:r>
              <a:rPr lang="el-GR">
                <a:latin typeface="Calibri"/>
                <a:ea typeface="Calibri"/>
                <a:cs typeface="Calibri"/>
              </a:rPr>
              <a:t>του εξής τύπου:</a:t>
            </a:r>
            <a:r>
              <a:rPr lang="en-US">
                <a:latin typeface="Calibri"/>
                <a:ea typeface="Calibri"/>
                <a:cs typeface="Calibri"/>
              </a:rPr>
              <a:t> </a:t>
            </a:r>
            <a:endParaRPr lang="el-GR"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EECA9-D232-459C-A484-FF2D7E7D3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1765520"/>
            <a:ext cx="1972252" cy="207086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D973C9-D338-E098-F716-E6E7820FE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537530"/>
              </p:ext>
            </p:extLst>
          </p:nvPr>
        </p:nvGraphicFramePr>
        <p:xfrm>
          <a:off x="4831451" y="1793327"/>
          <a:ext cx="2751604" cy="2246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802">
                  <a:extLst>
                    <a:ext uri="{9D8B030D-6E8A-4147-A177-3AD203B41FA5}">
                      <a16:colId xmlns:a16="http://schemas.microsoft.com/office/drawing/2014/main" val="881392246"/>
                    </a:ext>
                  </a:extLst>
                </a:gridCol>
                <a:gridCol w="1375802">
                  <a:extLst>
                    <a:ext uri="{9D8B030D-6E8A-4147-A177-3AD203B41FA5}">
                      <a16:colId xmlns:a16="http://schemas.microsoft.com/office/drawing/2014/main" val="1971158874"/>
                    </a:ext>
                  </a:extLst>
                </a:gridCol>
              </a:tblGrid>
              <a:tr h="20999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Status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Value</a:t>
                      </a:r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77772"/>
                  </a:ext>
                </a:extLst>
              </a:tr>
              <a:tr h="50961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Terminated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-2</a:t>
                      </a:r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091056"/>
                  </a:ext>
                </a:extLst>
              </a:tr>
              <a:tr h="50961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 be terminated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204695"/>
                  </a:ext>
                </a:extLst>
              </a:tr>
              <a:tr h="29120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Busy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229496"/>
                  </a:ext>
                </a:extLst>
              </a:tr>
              <a:tr h="29120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Available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2087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68019B-DB79-586A-FD14-D0F8D9CE2CC9}"/>
              </a:ext>
            </a:extLst>
          </p:cNvPr>
          <p:cNvCxnSpPr>
            <a:cxnSpLocks/>
          </p:cNvCxnSpPr>
          <p:nvPr/>
        </p:nvCxnSpPr>
        <p:spPr>
          <a:xfrm flipV="1">
            <a:off x="3070971" y="1963306"/>
            <a:ext cx="1791004" cy="8873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B71BD29-A1A4-FC8D-23C4-BD5DC231E7FE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3280859" y="3995858"/>
            <a:ext cx="1734432" cy="1385732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9AAD016-2173-1AB6-DE37-533E91CED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55761"/>
              </p:ext>
            </p:extLst>
          </p:nvPr>
        </p:nvGraphicFramePr>
        <p:xfrm>
          <a:off x="4840941" y="4687260"/>
          <a:ext cx="27642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802">
                  <a:extLst>
                    <a:ext uri="{9D8B030D-6E8A-4147-A177-3AD203B41FA5}">
                      <a16:colId xmlns:a16="http://schemas.microsoft.com/office/drawing/2014/main" val="3988649285"/>
                    </a:ext>
                  </a:extLst>
                </a:gridCol>
                <a:gridCol w="1395398">
                  <a:extLst>
                    <a:ext uri="{9D8B030D-6E8A-4147-A177-3AD203B41FA5}">
                      <a16:colId xmlns:a16="http://schemas.microsoft.com/office/drawing/2014/main" val="2161710290"/>
                    </a:ext>
                  </a:extLst>
                </a:gridCol>
              </a:tblGrid>
              <a:tr h="53208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Corbel"/>
                        </a:rPr>
                        <a:t>Prime | not</a:t>
                      </a:r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2194"/>
                  </a:ext>
                </a:extLst>
              </a:tr>
              <a:tr h="30323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85539"/>
                  </a:ext>
                </a:extLst>
              </a:tr>
              <a:tr h="30323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541335"/>
                  </a:ext>
                </a:extLst>
              </a:tr>
              <a:tr h="30323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8375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87A716F-8A17-F9AC-6627-5475D8C115AD}"/>
              </a:ext>
            </a:extLst>
          </p:cNvPr>
          <p:cNvSpPr txBox="1"/>
          <p:nvPr/>
        </p:nvSpPr>
        <p:spPr>
          <a:xfrm>
            <a:off x="8183418" y="1357745"/>
            <a:ext cx="3500582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H main </a:t>
            </a:r>
            <a:r>
              <a:rPr lang="el-GR" err="1">
                <a:latin typeface="Calibri"/>
                <a:ea typeface="Calibri"/>
                <a:cs typeface="Calibri"/>
              </a:rPr>
              <a:t>αρχικοποιεί</a:t>
            </a:r>
            <a:r>
              <a:rPr lang="el-GR">
                <a:latin typeface="Calibri"/>
                <a:ea typeface="Calibri"/>
                <a:cs typeface="Calibri"/>
              </a:rPr>
              <a:t> έναν πίνακα μεγέθους </a:t>
            </a:r>
            <a:r>
              <a:rPr lang="en-US" err="1">
                <a:latin typeface="Calibri"/>
                <a:ea typeface="Calibri"/>
                <a:cs typeface="Calibri"/>
              </a:rPr>
              <a:t>num_workers</a:t>
            </a:r>
            <a:r>
              <a:rPr lang="el-GR">
                <a:latin typeface="Calibri"/>
                <a:ea typeface="Calibri"/>
                <a:cs typeface="Calibri"/>
              </a:rPr>
              <a:t>. Όταν δημιουργούμε ένα </a:t>
            </a:r>
            <a:r>
              <a:rPr lang="en-US">
                <a:latin typeface="Calibri"/>
                <a:ea typeface="Calibri"/>
                <a:cs typeface="Calibri"/>
              </a:rPr>
              <a:t>thread, </a:t>
            </a:r>
            <a:r>
              <a:rPr lang="el-GR">
                <a:latin typeface="Calibri"/>
                <a:ea typeface="Calibri"/>
                <a:cs typeface="Calibri"/>
              </a:rPr>
              <a:t>λαμβάνει ως όρισμα, </a:t>
            </a:r>
            <a:r>
              <a:rPr lang="en-US">
                <a:latin typeface="Calibri"/>
                <a:ea typeface="Calibri"/>
                <a:cs typeface="Calibri"/>
              </a:rPr>
              <a:t>pointer </a:t>
            </a:r>
            <a:r>
              <a:rPr lang="el-GR">
                <a:latin typeface="Calibri"/>
                <a:ea typeface="Calibri"/>
                <a:cs typeface="Calibri"/>
              </a:rPr>
              <a:t>στο </a:t>
            </a:r>
            <a:r>
              <a:rPr lang="en-US">
                <a:latin typeface="Calibri"/>
                <a:ea typeface="Calibri"/>
                <a:cs typeface="Calibri"/>
              </a:rPr>
              <a:t>struct </a:t>
            </a:r>
            <a:r>
              <a:rPr lang="el-GR">
                <a:latin typeface="Calibri"/>
                <a:ea typeface="Calibri"/>
                <a:cs typeface="Calibri"/>
              </a:rPr>
              <a:t>που του αναλογεί.</a:t>
            </a:r>
          </a:p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161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F3747C-2931-B796-5D78-4EB943530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257" y="2713572"/>
            <a:ext cx="2918969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4E54E-CAD2-130B-583D-4E328892A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6" y="3126045"/>
            <a:ext cx="5230743" cy="168841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3CF6E5-7334-18A2-8372-F890CC015241}"/>
              </a:ext>
            </a:extLst>
          </p:cNvPr>
          <p:cNvSpPr txBox="1"/>
          <p:nvPr/>
        </p:nvSpPr>
        <p:spPr>
          <a:xfrm>
            <a:off x="2617808" y="1027739"/>
            <a:ext cx="7943921" cy="10431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aseline="0" dirty="0">
                <a:latin typeface="Calibri"/>
                <a:ea typeface="Calibri"/>
                <a:cs typeface="Calibri"/>
              </a:rPr>
              <a:t>H main </a:t>
            </a:r>
            <a:r>
              <a:rPr lang="en-US" baseline="0" err="1">
                <a:latin typeface="Calibri"/>
                <a:ea typeface="Calibri"/>
                <a:cs typeface="Calibri"/>
              </a:rPr>
              <a:t>δι</a:t>
            </a:r>
            <a:r>
              <a:rPr lang="en-US" baseline="0" dirty="0">
                <a:latin typeface="Calibri"/>
                <a:ea typeface="Calibri"/>
                <a:cs typeface="Calibri"/>
              </a:rPr>
              <a:t>αβ</a:t>
            </a:r>
            <a:r>
              <a:rPr lang="en-US" baseline="0" err="1">
                <a:latin typeface="Calibri"/>
                <a:ea typeface="Calibri"/>
                <a:cs typeface="Calibri"/>
              </a:rPr>
              <a:t>άζει</a:t>
            </a:r>
            <a:r>
              <a:rPr lang="en-US" baseline="0" dirty="0">
                <a:latin typeface="Calibri"/>
                <a:ea typeface="Calibri"/>
                <a:cs typeface="Calibri"/>
              </a:rPr>
              <a:t> input και </a:t>
            </a:r>
            <a:r>
              <a:rPr lang="en-US" baseline="0" err="1">
                <a:latin typeface="Calibri"/>
                <a:ea typeface="Calibri"/>
                <a:cs typeface="Calibri"/>
              </a:rPr>
              <a:t>δίνει</a:t>
            </a:r>
            <a:r>
              <a:rPr lang="en-US" baseline="0" dirty="0">
                <a:latin typeface="Calibri"/>
                <a:ea typeface="Calibri"/>
                <a:cs typeface="Calibri"/>
              </a:rPr>
              <a:t> </a:t>
            </a:r>
            <a:r>
              <a:rPr lang="en-US" baseline="0" err="1">
                <a:latin typeface="Calibri"/>
                <a:ea typeface="Calibri"/>
                <a:cs typeface="Calibri"/>
              </a:rPr>
              <a:t>δουλειά</a:t>
            </a:r>
            <a:r>
              <a:rPr lang="en-US" baseline="0" dirty="0">
                <a:latin typeface="Calibri"/>
                <a:ea typeface="Calibri"/>
                <a:cs typeface="Calibri"/>
              </a:rPr>
              <a:t> </a:t>
            </a:r>
            <a:r>
              <a:rPr lang="en-US" baseline="0" err="1">
                <a:latin typeface="Calibri"/>
                <a:ea typeface="Calibri"/>
                <a:cs typeface="Calibri"/>
              </a:rPr>
              <a:t>ότ</a:t>
            </a:r>
            <a:r>
              <a:rPr lang="en-US" baseline="0" dirty="0">
                <a:latin typeface="Calibri"/>
                <a:ea typeface="Calibri"/>
                <a:cs typeface="Calibri"/>
              </a:rPr>
              <a:t>αν β</a:t>
            </a:r>
            <a:r>
              <a:rPr lang="en-US" baseline="0" err="1">
                <a:latin typeface="Calibri"/>
                <a:ea typeface="Calibri"/>
                <a:cs typeface="Calibri"/>
              </a:rPr>
              <a:t>ρει</a:t>
            </a:r>
            <a:r>
              <a:rPr lang="en-US" baseline="0" dirty="0">
                <a:latin typeface="Calibri"/>
                <a:ea typeface="Calibri"/>
                <a:cs typeface="Calibri"/>
              </a:rPr>
              <a:t> </a:t>
            </a:r>
            <a:r>
              <a:rPr lang="en-US" baseline="0" err="1">
                <a:latin typeface="Calibri"/>
                <a:ea typeface="Calibri"/>
                <a:cs typeface="Calibri"/>
              </a:rPr>
              <a:t>ελεύθερο</a:t>
            </a:r>
            <a:r>
              <a:rPr lang="en-US" baseline="0" dirty="0">
                <a:latin typeface="Calibri"/>
                <a:ea typeface="Calibri"/>
                <a:cs typeface="Calibri"/>
              </a:rPr>
              <a:t> worker.</a:t>
            </a:r>
            <a:r>
              <a:rPr lang="en-US" dirty="0">
                <a:latin typeface="Calibri"/>
                <a:ea typeface="Calibri"/>
                <a:cs typeface="Calibri"/>
              </a:rPr>
              <a:t>​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baseline="0" dirty="0">
                <a:latin typeface="Calibri"/>
                <a:ea typeface="Calibri"/>
                <a:cs typeface="Calibri"/>
              </a:rPr>
              <a:t>Ο worker </a:t>
            </a:r>
            <a:r>
              <a:rPr lang="en-US" baseline="0" err="1">
                <a:latin typeface="Calibri"/>
                <a:ea typeface="Calibri"/>
                <a:cs typeface="Calibri"/>
              </a:rPr>
              <a:t>ελέγχει</a:t>
            </a:r>
            <a:r>
              <a:rPr lang="en-US" baseline="0" dirty="0">
                <a:latin typeface="Calibri"/>
                <a:ea typeface="Calibri"/>
                <a:cs typeface="Calibri"/>
              </a:rPr>
              <a:t> αν π</a:t>
            </a:r>
            <a:r>
              <a:rPr lang="en-US" baseline="0" err="1">
                <a:latin typeface="Calibri"/>
                <a:ea typeface="Calibri"/>
                <a:cs typeface="Calibri"/>
              </a:rPr>
              <a:t>ρέ</a:t>
            </a:r>
            <a:r>
              <a:rPr lang="en-US" baseline="0" dirty="0">
                <a:latin typeface="Calibri"/>
                <a:ea typeface="Calibri"/>
                <a:cs typeface="Calibri"/>
              </a:rPr>
              <a:t>π</a:t>
            </a:r>
            <a:r>
              <a:rPr lang="en-US" baseline="0" err="1">
                <a:latin typeface="Calibri"/>
                <a:ea typeface="Calibri"/>
                <a:cs typeface="Calibri"/>
              </a:rPr>
              <a:t>ει</a:t>
            </a:r>
            <a:r>
              <a:rPr lang="en-US" baseline="0" dirty="0">
                <a:latin typeface="Calibri"/>
                <a:ea typeface="Calibri"/>
                <a:cs typeface="Calibri"/>
              </a:rPr>
              <a:t> να </a:t>
            </a:r>
            <a:r>
              <a:rPr lang="en-US" baseline="0" err="1">
                <a:latin typeface="Calibri"/>
                <a:ea typeface="Calibri"/>
                <a:cs typeface="Calibri"/>
              </a:rPr>
              <a:t>κλείσει</a:t>
            </a:r>
            <a:r>
              <a:rPr lang="en-US" baseline="0" dirty="0">
                <a:latin typeface="Calibri"/>
                <a:ea typeface="Calibri"/>
                <a:cs typeface="Calibri"/>
              </a:rPr>
              <a:t> και αν </a:t>
            </a:r>
            <a:r>
              <a:rPr lang="en-US" baseline="0" err="1">
                <a:latin typeface="Calibri"/>
                <a:ea typeface="Calibri"/>
                <a:cs typeface="Calibri"/>
              </a:rPr>
              <a:t>έχει</a:t>
            </a:r>
            <a:r>
              <a:rPr lang="en-US" baseline="0" dirty="0">
                <a:latin typeface="Calibri"/>
                <a:ea typeface="Calibri"/>
                <a:cs typeface="Calibri"/>
              </a:rPr>
              <a:t> </a:t>
            </a:r>
            <a:r>
              <a:rPr lang="en-US" baseline="0" err="1">
                <a:latin typeface="Calibri"/>
                <a:ea typeface="Calibri"/>
                <a:cs typeface="Calibri"/>
              </a:rPr>
              <a:t>δουλειά</a:t>
            </a:r>
            <a:r>
              <a:rPr lang="en-US" baseline="0" dirty="0">
                <a:latin typeface="Calibri"/>
                <a:ea typeface="Calibri"/>
                <a:cs typeface="Calibri"/>
              </a:rPr>
              <a:t> κα</a:t>
            </a:r>
            <a:r>
              <a:rPr lang="en-US" baseline="0" err="1">
                <a:latin typeface="Calibri"/>
                <a:ea typeface="Calibri"/>
                <a:cs typeface="Calibri"/>
              </a:rPr>
              <a:t>λεί</a:t>
            </a:r>
            <a:r>
              <a:rPr lang="en-US" baseline="0" dirty="0">
                <a:latin typeface="Calibri"/>
                <a:ea typeface="Calibri"/>
                <a:cs typeface="Calibri"/>
              </a:rPr>
              <a:t> </a:t>
            </a:r>
            <a:r>
              <a:rPr lang="en-US" baseline="0" err="1">
                <a:latin typeface="Calibri"/>
                <a:ea typeface="Calibri"/>
                <a:cs typeface="Calibri"/>
              </a:rPr>
              <a:t>την</a:t>
            </a:r>
            <a:r>
              <a:rPr lang="en-US" baseline="0" dirty="0">
                <a:latin typeface="Calibri"/>
                <a:ea typeface="Calibri"/>
                <a:cs typeface="Calibri"/>
              </a:rPr>
              <a:t> find prime.</a:t>
            </a:r>
            <a:r>
              <a:rPr lang="en-US" dirty="0">
                <a:latin typeface="Calibri"/>
                <a:ea typeface="Calibri"/>
                <a:cs typeface="Calibr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84358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A72964-BEF6-26FD-568A-40F77BF4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938" y="-620"/>
            <a:ext cx="5633736" cy="844789"/>
          </a:xfrm>
        </p:spPr>
        <p:txBody>
          <a:bodyPr>
            <a:noAutofit/>
          </a:bodyPr>
          <a:lstStyle/>
          <a:p>
            <a:r>
              <a:rPr lang="el-GR" b="1" u="sng" dirty="0"/>
              <a:t>Καταμέτρηση απόδοσης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C033559-4ECC-F70E-1255-0A52AD7F4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579" y="2255914"/>
            <a:ext cx="3301480" cy="26311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l-GR" sz="1800">
                <a:latin typeface="Calibri"/>
                <a:cs typeface="Calibri"/>
              </a:rPr>
              <a:t>Ο επεξεργαστής που χρησιμοποιήθηκε έχει 8 πυρήνες και 16 νήματα (</a:t>
            </a:r>
            <a:r>
              <a:rPr lang="el-GR" sz="1800" err="1">
                <a:latin typeface="Calibri"/>
                <a:cs typeface="Calibri"/>
              </a:rPr>
              <a:t>Ryzen</a:t>
            </a:r>
            <a:r>
              <a:rPr lang="el-GR" sz="1800">
                <a:latin typeface="Calibri"/>
                <a:cs typeface="Calibri"/>
              </a:rPr>
              <a:t> 7 4800H)</a:t>
            </a:r>
            <a:endParaRPr lang="el-GR" sz="1800">
              <a:latin typeface="Calibri"/>
              <a:ea typeface="Calibri"/>
              <a:cs typeface="Calibri"/>
            </a:endParaRPr>
          </a:p>
          <a:p>
            <a:pPr>
              <a:buClr>
                <a:srgbClr val="AB620D"/>
              </a:buClr>
            </a:pPr>
            <a:r>
              <a:rPr lang="el-GR" sz="1800">
                <a:latin typeface="Calibri"/>
                <a:cs typeface="Calibri"/>
              </a:rPr>
              <a:t>Δημιουργήσαμε ένα </a:t>
            </a:r>
            <a:r>
              <a:rPr lang="el-GR" sz="1800" err="1">
                <a:latin typeface="Calibri"/>
                <a:cs typeface="Calibri"/>
              </a:rPr>
              <a:t>bash</a:t>
            </a:r>
            <a:r>
              <a:rPr lang="el-GR" sz="1800">
                <a:latin typeface="Calibri"/>
                <a:cs typeface="Calibri"/>
              </a:rPr>
              <a:t> </a:t>
            </a:r>
            <a:r>
              <a:rPr lang="el-GR" sz="1800" err="1">
                <a:latin typeface="Calibri"/>
                <a:cs typeface="Calibri"/>
              </a:rPr>
              <a:t>script</a:t>
            </a:r>
            <a:r>
              <a:rPr lang="el-GR" sz="1800">
                <a:latin typeface="Calibri"/>
                <a:cs typeface="Calibri"/>
              </a:rPr>
              <a:t>, το οποίο τρέχει το πρόγραμμα δίνοντας από 1 μέχρι 30 </a:t>
            </a:r>
            <a:r>
              <a:rPr lang="el-GR" sz="1800" err="1">
                <a:latin typeface="Calibri"/>
                <a:cs typeface="Calibri"/>
              </a:rPr>
              <a:t>threads</a:t>
            </a:r>
            <a:endParaRPr lang="el-GR" sz="1800">
              <a:latin typeface="Calibri"/>
              <a:ea typeface="Calibri"/>
              <a:cs typeface="Calibri"/>
            </a:endParaRPr>
          </a:p>
          <a:p>
            <a:pPr>
              <a:buClr>
                <a:srgbClr val="AB620D"/>
              </a:buClr>
            </a:pPr>
            <a:r>
              <a:rPr lang="el-GR" sz="1800">
                <a:latin typeface="Calibri"/>
                <a:ea typeface="Calibri"/>
                <a:cs typeface="Calibri"/>
              </a:rPr>
              <a:t>Το </a:t>
            </a:r>
            <a:r>
              <a:rPr lang="el-GR" sz="1800" err="1">
                <a:latin typeface="Calibri"/>
                <a:ea typeface="Calibri"/>
                <a:cs typeface="Calibri"/>
              </a:rPr>
              <a:t>script</a:t>
            </a:r>
            <a:r>
              <a:rPr lang="el-GR" sz="1800">
                <a:latin typeface="Calibri"/>
                <a:ea typeface="Calibri"/>
                <a:cs typeface="Calibri"/>
              </a:rPr>
              <a:t> τρέχει 10 φορές το πρόγραμμα για κάθε </a:t>
            </a:r>
            <a:r>
              <a:rPr lang="el-GR" sz="1800" err="1">
                <a:latin typeface="Calibri"/>
                <a:ea typeface="Calibri"/>
                <a:cs typeface="Calibri"/>
              </a:rPr>
              <a:t>thread-count</a:t>
            </a:r>
            <a:r>
              <a:rPr lang="el-GR" sz="1800">
                <a:latin typeface="Calibri"/>
                <a:ea typeface="Calibri"/>
                <a:cs typeface="Calibri"/>
              </a:rPr>
              <a:t> για να βγει μέσος όρος από </a:t>
            </a:r>
            <a:r>
              <a:rPr lang="el-GR" sz="1800" err="1">
                <a:latin typeface="Calibri"/>
                <a:ea typeface="Calibri"/>
                <a:cs typeface="Calibri"/>
              </a:rPr>
              <a:t>execution</a:t>
            </a:r>
            <a:r>
              <a:rPr lang="el-GR" sz="1800">
                <a:latin typeface="Calibri"/>
                <a:ea typeface="Calibri"/>
                <a:cs typeface="Calibri"/>
              </a:rPr>
              <a:t> time</a:t>
            </a:r>
          </a:p>
        </p:txBody>
      </p:sp>
      <p:pic>
        <p:nvPicPr>
          <p:cNvPr id="5" name="Εικόνα 4" descr="Εικόνα που περιέχει κείμενο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1EDFE78D-5C3F-F04B-C382-6A4DB8AD0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151" y="1325462"/>
            <a:ext cx="7239914" cy="461896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77743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B649B56-573B-54EB-99E9-DDB9A3E9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220" y="-437958"/>
            <a:ext cx="8699621" cy="1394011"/>
          </a:xfrm>
        </p:spPr>
        <p:txBody>
          <a:bodyPr/>
          <a:lstStyle/>
          <a:p>
            <a:r>
              <a:rPr lang="el-GR" b="1" u="sng"/>
              <a:t>Ανάλυση Απόδοσης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C3A9540A-C6F9-DC79-02E3-CFAB3E7F8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908" y="772005"/>
            <a:ext cx="6811845" cy="5107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B38D29E1-CF84-E82F-0E5C-2CABC8416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881739"/>
              </p:ext>
            </p:extLst>
          </p:nvPr>
        </p:nvGraphicFramePr>
        <p:xfrm>
          <a:off x="117938" y="136159"/>
          <a:ext cx="2292596" cy="6376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98">
                  <a:extLst>
                    <a:ext uri="{9D8B030D-6E8A-4147-A177-3AD203B41FA5}">
                      <a16:colId xmlns:a16="http://schemas.microsoft.com/office/drawing/2014/main" val="3087497284"/>
                    </a:ext>
                  </a:extLst>
                </a:gridCol>
                <a:gridCol w="1146298">
                  <a:extLst>
                    <a:ext uri="{9D8B030D-6E8A-4147-A177-3AD203B41FA5}">
                      <a16:colId xmlns:a16="http://schemas.microsoft.com/office/drawing/2014/main" val="1689688058"/>
                    </a:ext>
                  </a:extLst>
                </a:gridCol>
              </a:tblGrid>
              <a:tr h="623963">
                <a:tc>
                  <a:txBody>
                    <a:bodyPr/>
                    <a:lstStyle/>
                    <a:p>
                      <a:r>
                        <a:rPr lang="el-GR"/>
                        <a:t>Threads_num</a:t>
                      </a:r>
                      <a:endParaRPr lang="el-GR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Seconds</a:t>
                      </a:r>
                      <a:endParaRPr lang="el-GR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72996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24.800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346777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latin typeface="Calibri"/>
                        </a:rPr>
                        <a:t>12.471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57359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latin typeface="Calibri"/>
                        </a:rPr>
                        <a:t>8.332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587904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6.269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99150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5.082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642010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4.284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78464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3.805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06766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3.326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85344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3.348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408401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latin typeface="Calibri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latin typeface="Calibri"/>
                        </a:rPr>
                        <a:t>3.340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94119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latin typeface="Calibri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latin typeface="Calibri"/>
                        </a:rPr>
                        <a:t>3.372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623568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latin typeface="Calibri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latin typeface="Calibri"/>
                        </a:rPr>
                        <a:t>3.344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65653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latin typeface="Calibri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latin typeface="Calibri"/>
                        </a:rPr>
                        <a:t>3.246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6848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3.236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248417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3.253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500507"/>
                  </a:ext>
                </a:extLst>
              </a:tr>
            </a:tbl>
          </a:graphicData>
        </a:graphic>
      </p:graphicFrame>
      <p:graphicFrame>
        <p:nvGraphicFramePr>
          <p:cNvPr id="7" name="Πίνακας 6">
            <a:extLst>
              <a:ext uri="{FF2B5EF4-FFF2-40B4-BE49-F238E27FC236}">
                <a16:creationId xmlns:a16="http://schemas.microsoft.com/office/drawing/2014/main" id="{51E89B7C-5A50-645B-3A85-F71880C4C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847028"/>
              </p:ext>
            </p:extLst>
          </p:nvPr>
        </p:nvGraphicFramePr>
        <p:xfrm>
          <a:off x="9765145" y="136158"/>
          <a:ext cx="2292596" cy="6376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298">
                  <a:extLst>
                    <a:ext uri="{9D8B030D-6E8A-4147-A177-3AD203B41FA5}">
                      <a16:colId xmlns:a16="http://schemas.microsoft.com/office/drawing/2014/main" val="3087497284"/>
                    </a:ext>
                  </a:extLst>
                </a:gridCol>
                <a:gridCol w="1146298">
                  <a:extLst>
                    <a:ext uri="{9D8B030D-6E8A-4147-A177-3AD203B41FA5}">
                      <a16:colId xmlns:a16="http://schemas.microsoft.com/office/drawing/2014/main" val="1689688058"/>
                    </a:ext>
                  </a:extLst>
                </a:gridCol>
              </a:tblGrid>
              <a:tr h="623963">
                <a:tc>
                  <a:txBody>
                    <a:bodyPr/>
                    <a:lstStyle/>
                    <a:p>
                      <a:r>
                        <a:rPr lang="el-GR" err="1"/>
                        <a:t>Threads_num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err="1"/>
                        <a:t>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72996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latin typeface="Calibri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3.289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346777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latin typeface="Calibri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latin typeface="Calibri"/>
                        </a:rPr>
                        <a:t>3.297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57359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latin typeface="Calibri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latin typeface="Calibri"/>
                        </a:rPr>
                        <a:t>3.504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587904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3.444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99150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3.531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642010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3.603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78464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3.869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06766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3.753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885344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3.869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408401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latin typeface="Calibri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3.860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94119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latin typeface="Calibri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4.090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623568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latin typeface="Calibri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latin typeface="Calibri"/>
                        </a:rPr>
                        <a:t>4.125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65653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latin typeface="Calibri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latin typeface="Calibri"/>
                        </a:rPr>
                        <a:t>4.286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6848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4.260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248417"/>
                  </a:ext>
                </a:extLst>
              </a:tr>
              <a:tr h="38242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l-GR">
                          <a:latin typeface="Calibri"/>
                        </a:rPr>
                        <a:t>4.211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500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97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72AAAE-C9A5-2CBB-B193-1836F8E84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61" y="1249821"/>
            <a:ext cx="2198631" cy="1110218"/>
          </a:xfrm>
          <a:prstGeom prst="rect">
            <a:avLst/>
          </a:prstGeom>
        </p:spPr>
      </p:pic>
      <p:sp>
        <p:nvSpPr>
          <p:cNvPr id="6" name="Τίτλος 1">
            <a:extLst>
              <a:ext uri="{FF2B5EF4-FFF2-40B4-BE49-F238E27FC236}">
                <a16:creationId xmlns:a16="http://schemas.microsoft.com/office/drawing/2014/main" id="{9977C745-C620-007E-D4E0-E32EE589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743" y="-855"/>
            <a:ext cx="10018713" cy="660093"/>
          </a:xfrm>
        </p:spPr>
        <p:txBody>
          <a:bodyPr>
            <a:normAutofit fontScale="90000"/>
          </a:bodyPr>
          <a:lstStyle/>
          <a:p>
            <a:r>
              <a:rPr lang="el-GR" b="1" u="sng"/>
              <a:t>Άσκηση </a:t>
            </a:r>
            <a:r>
              <a:rPr lang="en-US" b="1" u="sng"/>
              <a:t>3</a:t>
            </a:r>
            <a:endParaRPr lang="el-GR" b="1" u="sn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8035DA-78D2-E4DB-D492-852AB31585BC}"/>
              </a:ext>
            </a:extLst>
          </p:cNvPr>
          <p:cNvSpPr txBox="1"/>
          <p:nvPr/>
        </p:nvSpPr>
        <p:spPr>
          <a:xfrm>
            <a:off x="5547368" y="1340659"/>
            <a:ext cx="536300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>
                <a:latin typeface="Calibri"/>
                <a:cs typeface="Calibri"/>
              </a:rPr>
              <a:t>Left: </a:t>
            </a:r>
            <a:r>
              <a:rPr lang="el-GR">
                <a:latin typeface="Calibri"/>
                <a:cs typeface="Calibri"/>
              </a:rPr>
              <a:t>αριστερό άκρο κομματιού πίνακα</a:t>
            </a:r>
          </a:p>
          <a:p>
            <a:pPr algn="r"/>
            <a:r>
              <a:rPr lang="en-US">
                <a:latin typeface="Calibri"/>
                <a:cs typeface="Calibri"/>
              </a:rPr>
              <a:t>Right: </a:t>
            </a:r>
            <a:r>
              <a:rPr lang="el-GR">
                <a:latin typeface="Calibri"/>
                <a:cs typeface="Calibri"/>
              </a:rPr>
              <a:t>δεξί άκρο κομματιού πίνακα</a:t>
            </a:r>
          </a:p>
          <a:p>
            <a:pPr algn="r"/>
            <a:r>
              <a:rPr lang="en-US">
                <a:latin typeface="Calibri"/>
                <a:cs typeface="Calibri"/>
              </a:rPr>
              <a:t>Finish: </a:t>
            </a:r>
            <a:r>
              <a:rPr lang="el-GR">
                <a:latin typeface="Calibri"/>
                <a:cs typeface="Calibri"/>
              </a:rPr>
              <a:t>1 όταν επιστρέφει η αναδρομή (τέλος του </a:t>
            </a:r>
            <a:r>
              <a:rPr lang="en-US">
                <a:latin typeface="Calibri"/>
                <a:cs typeface="Calibri"/>
              </a:rPr>
              <a:t>sort)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A59F3-62A9-6A4D-0595-E07BFC46A283}"/>
              </a:ext>
            </a:extLst>
          </p:cNvPr>
          <p:cNvSpPr txBox="1"/>
          <p:nvPr/>
        </p:nvSpPr>
        <p:spPr>
          <a:xfrm>
            <a:off x="6599105" y="2822105"/>
            <a:ext cx="4317673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l-GR">
                <a:latin typeface="Calibri"/>
                <a:cs typeface="Calibri"/>
              </a:rPr>
              <a:t>Η συνάρτηση του </a:t>
            </a:r>
            <a:r>
              <a:rPr lang="en-US">
                <a:latin typeface="Calibri"/>
                <a:cs typeface="Calibri"/>
              </a:rPr>
              <a:t>thread </a:t>
            </a:r>
            <a:r>
              <a:rPr lang="el-GR">
                <a:latin typeface="Calibri"/>
                <a:cs typeface="Calibri"/>
              </a:rPr>
              <a:t>λαμβάνει έναν </a:t>
            </a:r>
            <a:r>
              <a:rPr lang="en-US">
                <a:latin typeface="Calibri"/>
                <a:cs typeface="Calibri"/>
              </a:rPr>
              <a:t>pointer </a:t>
            </a:r>
            <a:r>
              <a:rPr lang="el-GR">
                <a:latin typeface="Calibri"/>
                <a:cs typeface="Calibri"/>
              </a:rPr>
              <a:t>σε </a:t>
            </a:r>
            <a:r>
              <a:rPr lang="en-US">
                <a:latin typeface="Calibri"/>
                <a:cs typeface="Calibri"/>
              </a:rPr>
              <a:t>struct</a:t>
            </a:r>
            <a:r>
              <a:rPr lang="el-GR">
                <a:latin typeface="Calibri"/>
                <a:cs typeface="Calibri"/>
              </a:rPr>
              <a:t> και βλέπει το </a:t>
            </a:r>
            <a:r>
              <a:rPr lang="en-US">
                <a:latin typeface="Calibri"/>
                <a:cs typeface="Calibri"/>
              </a:rPr>
              <a:t>subarray </a:t>
            </a:r>
            <a:r>
              <a:rPr lang="el-GR">
                <a:latin typeface="Calibri"/>
                <a:cs typeface="Calibri"/>
              </a:rPr>
              <a:t>που ορίζεται από αυτό. Εάν περιέχει ίσα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l-GR">
                <a:latin typeface="Calibri"/>
                <a:cs typeface="Calibri"/>
              </a:rPr>
              <a:t>ή λιγότερα από 64 στοιχεία, καλεί μία </a:t>
            </a:r>
            <a:r>
              <a:rPr lang="en-US">
                <a:latin typeface="Calibri"/>
                <a:cs typeface="Calibri"/>
              </a:rPr>
              <a:t>selection sort. </a:t>
            </a:r>
            <a:r>
              <a:rPr lang="el-GR">
                <a:latin typeface="Calibri"/>
                <a:cs typeface="Calibri"/>
              </a:rPr>
              <a:t>Εάν όχι, τότε ξανά χωρίζει το </a:t>
            </a:r>
            <a:r>
              <a:rPr lang="en-US">
                <a:latin typeface="Calibri"/>
                <a:cs typeface="Calibri"/>
              </a:rPr>
              <a:t>sub array </a:t>
            </a:r>
            <a:r>
              <a:rPr lang="el-GR">
                <a:latin typeface="Calibri"/>
                <a:cs typeface="Calibri"/>
              </a:rPr>
              <a:t>σε 2 ίσα κομμάτια και δημιουργεί 2 νέα </a:t>
            </a:r>
            <a:r>
              <a:rPr lang="en-US">
                <a:latin typeface="Calibri"/>
                <a:cs typeface="Calibri"/>
              </a:rPr>
              <a:t>threads </a:t>
            </a:r>
            <a:r>
              <a:rPr lang="el-GR">
                <a:latin typeface="Calibri"/>
                <a:cs typeface="Calibri"/>
              </a:rPr>
              <a:t>με την ίδια συνάρτηση. Περιμένει ενεργά να τελειώσουν τα καινούρια </a:t>
            </a:r>
            <a:r>
              <a:rPr lang="en-US">
                <a:latin typeface="Calibri"/>
                <a:cs typeface="Calibri"/>
              </a:rPr>
              <a:t>threads </a:t>
            </a:r>
            <a:r>
              <a:rPr lang="el-GR">
                <a:latin typeface="Calibri"/>
                <a:cs typeface="Calibri"/>
              </a:rPr>
              <a:t>και κάνει </a:t>
            </a:r>
            <a:r>
              <a:rPr lang="en-US">
                <a:latin typeface="Calibri"/>
                <a:cs typeface="Calibri"/>
              </a:rPr>
              <a:t>merge </a:t>
            </a:r>
            <a:r>
              <a:rPr lang="el-GR">
                <a:latin typeface="Calibri"/>
                <a:cs typeface="Calibri"/>
              </a:rPr>
              <a:t>τα </a:t>
            </a:r>
            <a:r>
              <a:rPr lang="en-US">
                <a:latin typeface="Calibri"/>
                <a:cs typeface="Calibri"/>
              </a:rPr>
              <a:t>subarrays. </a:t>
            </a:r>
            <a:endParaRPr lang="el-GR">
              <a:latin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EEB24-5137-FB71-EC6F-1B92000B0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681" y="2822526"/>
            <a:ext cx="4455077" cy="310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1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4692D-685A-9D10-1EE5-2DDE92469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5142" y="1360361"/>
            <a:ext cx="8574622" cy="2616199"/>
          </a:xfrm>
        </p:spPr>
        <p:txBody>
          <a:bodyPr/>
          <a:lstStyle/>
          <a:p>
            <a:pPr algn="ctr"/>
            <a:r>
              <a:rPr lang="el-GR"/>
              <a:t>Ευχαριστούμε για τον χρόνο σας!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2898A-DD4C-5CFD-D078-4A82C8A99DC0}"/>
              </a:ext>
            </a:extLst>
          </p:cNvPr>
          <p:cNvSpPr txBox="1"/>
          <p:nvPr/>
        </p:nvSpPr>
        <p:spPr>
          <a:xfrm>
            <a:off x="10385534" y="6398172"/>
            <a:ext cx="21743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2400">
                <a:latin typeface="Calibri"/>
                <a:ea typeface="Calibri"/>
                <a:cs typeface="Calibri"/>
              </a:rPr>
              <a:t>Ομάδα 4</a:t>
            </a:r>
          </a:p>
        </p:txBody>
      </p:sp>
    </p:spTree>
    <p:extLst>
      <p:ext uri="{BB962C8B-B14F-4D97-AF65-F5344CB8AC3E}">
        <p14:creationId xmlns:p14="http://schemas.microsoft.com/office/powerpoint/2010/main" val="1498460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3c0b7b-ce5c-41c8-a2ba-2c6a300935b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BD5A2F594E031E44BC0495665D9667FB" ma:contentTypeVersion="7" ma:contentTypeDescription="Δημιουργία νέου εγγράφου" ma:contentTypeScope="" ma:versionID="7a9ccd30a0548d0c924ec68bcd1a70dd">
  <xsd:schema xmlns:xsd="http://www.w3.org/2001/XMLSchema" xmlns:xs="http://www.w3.org/2001/XMLSchema" xmlns:p="http://schemas.microsoft.com/office/2006/metadata/properties" xmlns:ns3="853c0b7b-ce5c-41c8-a2ba-2c6a300935b2" xmlns:ns4="af636b77-fa94-440a-a735-658da983ec3d" targetNamespace="http://schemas.microsoft.com/office/2006/metadata/properties" ma:root="true" ma:fieldsID="18d0c655011f3e7242d6eb0ee31537ca" ns3:_="" ns4:_="">
    <xsd:import namespace="853c0b7b-ce5c-41c8-a2ba-2c6a300935b2"/>
    <xsd:import namespace="af636b77-fa94-440a-a735-658da983ec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c0b7b-ce5c-41c8-a2ba-2c6a300935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36b77-fa94-440a-a735-658da983ec3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Κοινή χρήση με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Κοινή χρήση με λεπτομέρειες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Κοινή χρήση κατακερματισμού υπόδειξης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ADAAF4-57BE-4F5D-93FD-E2CF80FF675D}">
  <ds:schemaRefs>
    <ds:schemaRef ds:uri="853c0b7b-ce5c-41c8-a2ba-2c6a300935b2"/>
    <ds:schemaRef ds:uri="af636b77-fa94-440a-a735-658da983ec3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CB4631B-A141-45E9-9FBB-B5A531E95638}">
  <ds:schemaRefs>
    <ds:schemaRef ds:uri="853c0b7b-ce5c-41c8-a2ba-2c6a300935b2"/>
    <ds:schemaRef ds:uri="af636b77-fa94-440a-a735-658da983ec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C1F19F8-0B96-4187-9561-13F466954A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Application>Microsoft Office PowerPoint</Application>
  <PresentationFormat>Ευρεία οθόνη</PresentationFormat>
  <Slides>9</Slides>
  <Notes>1</Notes>
  <HiddenSlides>0</HiddenSlide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0" baseType="lpstr">
      <vt:lpstr>Parallax</vt:lpstr>
      <vt:lpstr>Homework 1 – Ταυτόχρονος Προγραμματισμός</vt:lpstr>
      <vt:lpstr>Άσκηση 1</vt:lpstr>
      <vt:lpstr>Παρουσίαση του PowerPoint</vt:lpstr>
      <vt:lpstr>Άσκηση 2</vt:lpstr>
      <vt:lpstr>Παρουσίαση του PowerPoint</vt:lpstr>
      <vt:lpstr>Καταμέτρηση απόδοσης</vt:lpstr>
      <vt:lpstr>Ανάλυση Απόδοσης</vt:lpstr>
      <vt:lpstr>Άσκηση 3</vt:lpstr>
      <vt:lpstr>Ευχαριστούμε για τον χρόνο σας!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PAPADOULI GARYFALLIA-ANASTASIA</dc:creator>
  <cp:revision>31</cp:revision>
  <dcterms:created xsi:type="dcterms:W3CDTF">2023-11-18T13:26:26Z</dcterms:created>
  <dcterms:modified xsi:type="dcterms:W3CDTF">2023-11-18T18:30:35Z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0x010100BD5A2F594E031E44BC0495665D9667FB</vt:lpwstr>
  </property>
</Properties>
</file>