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ED8"/>
          </a:solidFill>
        </a:fill>
      </a:tcStyle>
    </a:wholeTbl>
    <a:band2H>
      <a:tcTxStyle b="def" i="def"/>
      <a:tcStyle>
        <a:tcBdr/>
        <a:fill>
          <a:solidFill>
            <a:srgbClr val="F8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4CC"/>
          </a:solidFill>
        </a:fill>
      </a:tcStyle>
    </a:wholeTbl>
    <a:band2H>
      <a:tcTxStyle b="def" i="def"/>
      <a:tcStyle>
        <a:tcBdr/>
        <a:fill>
          <a:solidFill>
            <a:srgbClr val="F6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51011" y="609601"/>
            <a:ext cx="8676224" cy="320040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effectLst>
                  <a:outerShdw sx="100000" sy="100000" kx="0" ky="0" algn="b" rotWithShape="0" blurRad="25400" dist="31750" dir="132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51011" y="3886200"/>
            <a:ext cx="8676224" cy="1905000"/>
          </a:xfrm>
          <a:prstGeom prst="rect">
            <a:avLst/>
          </a:prstGeom>
        </p:spPr>
        <p:txBody>
          <a:bodyPr anchor="t"/>
          <a:lstStyle>
            <a:lvl1pPr marL="0" indent="0" algn="ctr">
              <a:buClrTx/>
              <a:buSzTx/>
              <a:buFontTx/>
              <a:buNone/>
              <a:defRPr sz="2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1pPr>
            <a:lvl2pPr marL="0" indent="457200" algn="ctr">
              <a:buClrTx/>
              <a:buSzTx/>
              <a:buFontTx/>
              <a:buNone/>
              <a:defRPr sz="2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2pPr>
            <a:lvl3pPr marL="0" indent="914400" algn="ctr">
              <a:buClrTx/>
              <a:buSzTx/>
              <a:buFontTx/>
              <a:buNone/>
              <a:defRPr sz="2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3pPr>
            <a:lvl4pPr marL="0" indent="1371600" algn="ctr">
              <a:buClrTx/>
              <a:buSzTx/>
              <a:buFontTx/>
              <a:buNone/>
              <a:defRPr sz="2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4pPr>
            <a:lvl5pPr marL="0" indent="1828800" algn="ctr">
              <a:buClrTx/>
              <a:buSzTx/>
              <a:buFontTx/>
              <a:buNone/>
              <a:defRPr sz="21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141412" y="4732864"/>
            <a:ext cx="990600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Picture Placeholder 2"/>
          <p:cNvSpPr/>
          <p:nvPr>
            <p:ph type="pic" sz="half" idx="21"/>
          </p:nvPr>
        </p:nvSpPr>
        <p:spPr>
          <a:xfrm>
            <a:off x="1979611" y="932112"/>
            <a:ext cx="8225944" cy="3164976"/>
          </a:xfrm>
          <a:prstGeom prst="rect">
            <a:avLst/>
          </a:prstGeom>
          <a:ln w="38100">
            <a:solidFill>
              <a:srgbClr val="2F353D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141412" y="5299602"/>
            <a:ext cx="99060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141412" y="609601"/>
            <a:ext cx="9906000" cy="312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141411" y="4343400"/>
            <a:ext cx="9906001" cy="1447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1pPr>
            <a:lvl2pPr marL="0" indent="45720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2pPr>
            <a:lvl3pPr marL="0" indent="91440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3pPr>
            <a:lvl4pPr marL="0" indent="137160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4pPr>
            <a:lvl5pPr marL="0" indent="182880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3"/>
          <p:cNvSpPr txBox="1"/>
          <p:nvPr/>
        </p:nvSpPr>
        <p:spPr>
          <a:xfrm>
            <a:off x="882331" y="411192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2" name="TextBox 14"/>
          <p:cNvSpPr txBox="1"/>
          <p:nvPr/>
        </p:nvSpPr>
        <p:spPr>
          <a:xfrm>
            <a:off x="10483531" y="2367567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1446212" y="609601"/>
            <a:ext cx="9296399" cy="274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1674811" y="3352800"/>
            <a:ext cx="8839204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Text Placeholder 2"/>
          <p:cNvSpPr/>
          <p:nvPr>
            <p:ph type="body" sz="quarter" idx="21"/>
          </p:nvPr>
        </p:nvSpPr>
        <p:spPr>
          <a:xfrm>
            <a:off x="1141411" y="4343400"/>
            <a:ext cx="9906001" cy="14478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pP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1141412" y="3308580"/>
            <a:ext cx="9906001" cy="14688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141409" y="4777380"/>
            <a:ext cx="9906002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1pPr>
            <a:lvl2pPr>
              <a:buClrTx/>
              <a:buFontTx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2pPr>
            <a:lvl3pPr>
              <a:buClrTx/>
              <a:buFontTx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3pPr>
            <a:lvl4pPr>
              <a:buClrTx/>
              <a:buFontTx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4pPr>
            <a:lvl5pPr>
              <a:buClrTx/>
              <a:buFontTx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"/>
          <p:cNvSpPr txBox="1"/>
          <p:nvPr/>
        </p:nvSpPr>
        <p:spPr>
          <a:xfrm>
            <a:off x="882331" y="411192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10483531" y="2367567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1446212" y="609601"/>
            <a:ext cx="9296399" cy="27432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141412" y="3886200"/>
            <a:ext cx="9906001" cy="8890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cap="all"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  <a:lvl2pPr marL="838200" indent="-381000">
              <a:buClrTx/>
              <a:buFontTx/>
              <a:defRPr cap="all"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2pPr>
            <a:lvl3pPr marL="1343025" indent="-428625">
              <a:buClrTx/>
              <a:buFontTx/>
              <a:defRPr cap="all"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3pPr>
            <a:lvl4pPr marL="1665514" indent="-293914">
              <a:buClrTx/>
              <a:buFontTx/>
              <a:defRPr cap="all"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4pPr>
            <a:lvl5pPr marL="2122714" indent="-293914">
              <a:buClrTx/>
              <a:buFontTx/>
              <a:defRPr cap="all" sz="2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2"/>
          <p:cNvSpPr/>
          <p:nvPr>
            <p:ph type="body" sz="quarter" idx="21"/>
          </p:nvPr>
        </p:nvSpPr>
        <p:spPr>
          <a:xfrm>
            <a:off x="1141411" y="4775200"/>
            <a:ext cx="9906001" cy="1016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pP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1141412" y="609601"/>
            <a:ext cx="9906000" cy="2743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1141412" y="3505200"/>
            <a:ext cx="9906001" cy="8382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cap="all" sz="2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  <a:lvl2pPr marL="901700" indent="-444500">
              <a:buClrTx/>
              <a:buFontTx/>
              <a:defRPr cap="all" sz="2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2pPr>
            <a:lvl3pPr marL="1414462" indent="-500062">
              <a:buClrTx/>
              <a:buFontTx/>
              <a:defRPr cap="all" sz="2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3pPr>
            <a:lvl4pPr marL="1714500" indent="-342900">
              <a:buClrTx/>
              <a:buFontTx/>
              <a:defRPr cap="all" sz="2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4pPr>
            <a:lvl5pPr marL="2171700" indent="-342900">
              <a:buClrTx/>
              <a:buFontTx/>
              <a:defRPr cap="all" sz="2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1141411" y="4343400"/>
            <a:ext cx="9906001" cy="14478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8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pP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1141412" y="2666999"/>
            <a:ext cx="9905999" cy="3124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751013" y="3308580"/>
            <a:ext cx="8686801" cy="1468801"/>
          </a:xfrm>
          <a:prstGeom prst="rect">
            <a:avLst/>
          </a:prstGeom>
        </p:spPr>
        <p:txBody>
          <a:bodyPr anchor="b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751010" y="4777380"/>
            <a:ext cx="8686802" cy="860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1pPr>
            <a:lvl2pPr marL="0" indent="457200" algn="r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2pPr>
            <a:lvl3pPr marL="0" indent="914400" algn="r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3pPr>
            <a:lvl4pPr marL="0" indent="1371600" algn="r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4pPr>
            <a:lvl5pPr marL="0" indent="1828800" algn="r">
              <a:buClrTx/>
              <a:buSzTx/>
              <a:buFontTx/>
              <a:buNone/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</a:gra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141412" y="2666999"/>
            <a:ext cx="4876801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 marL="1628775" indent="-257175">
              <a:defRPr sz="1800"/>
            </a:lvl4pPr>
            <a:lvl5pPr marL="2085975" indent="-257175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429280" y="2658533"/>
            <a:ext cx="4588932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443133" y="2667000"/>
            <a:ext cx="460428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141411" y="1600200"/>
            <a:ext cx="3549122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03812" y="609601"/>
            <a:ext cx="5943602" cy="5181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1141411" y="2971800"/>
            <a:ext cx="3549122" cy="18288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141411" y="1600200"/>
            <a:ext cx="5334002" cy="13716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7433733" y="-18289"/>
            <a:ext cx="3276599" cy="6903721"/>
          </a:xfrm>
          <a:prstGeom prst="rect">
            <a:avLst/>
          </a:prstGeom>
          <a:ln w="38100">
            <a:solidFill>
              <a:srgbClr val="2F353D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141411" y="2971800"/>
            <a:ext cx="5334002" cy="1828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833009" y="5950267"/>
            <a:ext cx="232170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900">
                <a:solidFill>
                  <a:srgbClr val="BFBFB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gradFill flip="none" rotWithShape="1">
            <a:gsLst>
              <a:gs pos="0">
                <a:srgbClr val="FFFFFF"/>
              </a:gs>
              <a:gs pos="100000">
                <a:srgbClr val="A6A6A6"/>
              </a:gs>
            </a:gsLst>
            <a:lin ang="5580000" scaled="0"/>
          </a:gra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2pPr>
      <a:lvl3pPr marL="1271587" marR="0" indent="-35718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3pPr>
      <a:lvl4pPr marL="16165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4pPr>
      <a:lvl5pPr marL="20737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5pPr>
      <a:lvl6pPr marL="26670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6pPr>
      <a:lvl7pPr marL="31242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7pPr>
      <a:lvl8pPr marL="3581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8pPr>
      <a:lvl9pPr marL="40386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100000"/>
        <a:buFont typeface="Arial"/>
        <a:buChar char="•"/>
        <a:tabLst/>
        <a:defRPr b="0" baseline="0" cap="small" i="0" spc="0" strike="noStrike" sz="2000" u="none">
          <a:gradFill flip="none"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580000" scaled="0"/>
          </a:gra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ctrTitle"/>
          </p:nvPr>
        </p:nvSpPr>
        <p:spPr>
          <a:xfrm>
            <a:off x="1751011" y="609601"/>
            <a:ext cx="8676224" cy="3200401"/>
          </a:xfrm>
          <a:prstGeom prst="rect">
            <a:avLst/>
          </a:prstGeom>
        </p:spPr>
        <p:txBody>
          <a:bodyPr/>
          <a:lstStyle/>
          <a:p>
            <a:pPr/>
            <a:r>
              <a:t>Rat: </a:t>
            </a:r>
            <a:br/>
            <a:r>
              <a:t>Combining the best parts of the best language3s</a:t>
            </a:r>
          </a:p>
        </p:txBody>
      </p:sp>
      <p:sp>
        <p:nvSpPr>
          <p:cNvPr id="157" name="Subtitle 2"/>
          <p:cNvSpPr txBox="1"/>
          <p:nvPr>
            <p:ph type="subTitle" sz="half" idx="1"/>
          </p:nvPr>
        </p:nvSpPr>
        <p:spPr>
          <a:xfrm>
            <a:off x="1751011" y="3886198"/>
            <a:ext cx="8676224" cy="2362200"/>
          </a:xfrm>
          <a:prstGeom prst="rect">
            <a:avLst/>
          </a:prstGeom>
        </p:spPr>
        <p:txBody>
          <a:bodyPr/>
          <a:lstStyle/>
          <a:p>
            <a:pPr/>
            <a:r>
              <a:t>Alex Alvarez</a:t>
            </a:r>
          </a:p>
          <a:p>
            <a:pPr/>
            <a:r>
              <a:t>Chris Beaudoin</a:t>
            </a:r>
          </a:p>
          <a:p>
            <a:pPr/>
            <a:r>
              <a:t> Carter Esparza</a:t>
            </a:r>
          </a:p>
          <a:p>
            <a:pPr/>
            <a:r>
              <a:t>Riley kehoe</a:t>
            </a:r>
          </a:p>
          <a:p>
            <a:pPr/>
            <a:r>
              <a:t>Sam Prosser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The Team</a:t>
            </a:r>
          </a:p>
        </p:txBody>
      </p:sp>
      <p:sp>
        <p:nvSpPr>
          <p:cNvPr id="160" name="Content Placeholder 2"/>
          <p:cNvSpPr txBox="1"/>
          <p:nvPr>
            <p:ph type="body" sz="half" idx="1"/>
          </p:nvPr>
        </p:nvSpPr>
        <p:spPr>
          <a:xfrm>
            <a:off x="1141413" y="1843790"/>
            <a:ext cx="9905998" cy="23534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Different backgrounds and education levels</a:t>
            </a:r>
          </a:p>
          <a:p>
            <a:pPr marL="0" indent="0">
              <a:buSzTx/>
              <a:buNone/>
            </a:pPr>
            <a:r>
              <a:t>Different Coding Proficiencies</a:t>
            </a:r>
          </a:p>
          <a:p>
            <a:pPr marL="0" indent="0">
              <a:buSzTx/>
              <a:buNone/>
            </a:pPr>
            <a:r>
              <a:t>We’re mostly transfer students with a love for cs, looking to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The inspiration</a:t>
            </a:r>
          </a:p>
        </p:txBody>
      </p:sp>
      <p:sp>
        <p:nvSpPr>
          <p:cNvPr id="163" name="Content Placeholder 2"/>
          <p:cNvSpPr txBox="1"/>
          <p:nvPr>
            <p:ph type="body" sz="quarter" idx="1"/>
          </p:nvPr>
        </p:nvSpPr>
        <p:spPr>
          <a:xfrm>
            <a:off x="946540" y="2666998"/>
            <a:ext cx="5259388" cy="30292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We all have an affinity for python and its easy to read format, but we had some issues that thought needed to be addressed 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We don’t like whitespace and the lack of clarity with variable types, plus the lack of clarity with what’s contained within functions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5757" y="1562100"/>
            <a:ext cx="2088421" cy="2288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Anaconda…</a:t>
            </a:r>
          </a:p>
        </p:txBody>
      </p:sp>
      <p:sp>
        <p:nvSpPr>
          <p:cNvPr id="167" name="Content Placeholder 2"/>
          <p:cNvSpPr txBox="1"/>
          <p:nvPr>
            <p:ph type="body" sz="half" idx="1"/>
          </p:nvPr>
        </p:nvSpPr>
        <p:spPr>
          <a:xfrm>
            <a:off x="197032" y="1866899"/>
            <a:ext cx="9905998" cy="3124201"/>
          </a:xfrm>
          <a:prstGeom prst="rect">
            <a:avLst/>
          </a:prstGeom>
        </p:spPr>
        <p:txBody>
          <a:bodyPr/>
          <a:lstStyle/>
          <a:p>
            <a:pPr/>
            <a:r>
              <a:t>…was our first iteration, an adaptation on Python with some more specificity and cleanliness with the way python is structured.</a:t>
            </a:r>
          </a:p>
          <a:p>
            <a:pPr/>
          </a:p>
          <a:p>
            <a:pPr/>
            <a:r>
              <a:t>However, that opened us up to a few new ideas with how we wanted to build and where we could take the language. </a:t>
            </a:r>
          </a:p>
          <a:p>
            <a:pPr/>
          </a:p>
          <a:p>
            <a:pPr/>
            <a:r>
              <a:t>Plus every other python change had something to do with snakes, and that had been beaten to death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To RAT!</a:t>
            </a:r>
          </a:p>
        </p:txBody>
      </p:sp>
      <p:sp>
        <p:nvSpPr>
          <p:cNvPr id="170" name="Content Placeholder 2"/>
          <p:cNvSpPr txBox="1"/>
          <p:nvPr>
            <p:ph type="body" sz="half" idx="1"/>
          </p:nvPr>
        </p:nvSpPr>
        <p:spPr>
          <a:xfrm>
            <a:off x="765970" y="2838940"/>
            <a:ext cx="10281441" cy="2952261"/>
          </a:xfrm>
          <a:prstGeom prst="rect">
            <a:avLst/>
          </a:prstGeom>
        </p:spPr>
        <p:txBody>
          <a:bodyPr/>
          <a:lstStyle/>
          <a:p>
            <a:pPr/>
            <a:r>
              <a:t>Smaller grammar, clearer and cleaner, with very explicit variable types.</a:t>
            </a:r>
          </a:p>
          <a:p>
            <a:pPr/>
          </a:p>
          <a:p>
            <a:pPr/>
            <a:r>
              <a:t>Intended to be a smaller and more simplistic version of python with better functionality </a:t>
            </a:r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7704" y="514350"/>
            <a:ext cx="3099707" cy="291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24-04-24 at 1.13.53 PM.png" descr="Screen Shot 2024-04-24 at 1.13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0" y="5762284"/>
            <a:ext cx="6477000" cy="69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Static Declarations</a:t>
            </a:r>
          </a:p>
        </p:txBody>
      </p:sp>
      <p:sp>
        <p:nvSpPr>
          <p:cNvPr id="175" name="Content Placeholder 2"/>
          <p:cNvSpPr txBox="1"/>
          <p:nvPr>
            <p:ph type="body" sz="half" idx="1"/>
          </p:nvPr>
        </p:nvSpPr>
        <p:spPr>
          <a:xfrm>
            <a:off x="1143001" y="2229271"/>
            <a:ext cx="9905998" cy="3124202"/>
          </a:xfrm>
          <a:prstGeom prst="rect">
            <a:avLst/>
          </a:prstGeom>
        </p:spPr>
        <p:txBody>
          <a:bodyPr/>
          <a:lstStyle/>
          <a:p>
            <a:pPr/>
            <a:r>
              <a:t>Our language uses static declarations within Function and Variable Declarations</a:t>
            </a:r>
          </a:p>
        </p:txBody>
      </p:sp>
      <p:pic>
        <p:nvPicPr>
          <p:cNvPr id="176" name="Screen Shot 2024-04-24 at 1.09.10 PM.png" descr="Screen Shot 2024-04-24 at 1.09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4297290"/>
            <a:ext cx="8382000" cy="194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White Space and Bracketing</a:t>
            </a:r>
          </a:p>
        </p:txBody>
      </p:sp>
      <p:sp>
        <p:nvSpPr>
          <p:cNvPr id="179" name="Content Placeholder 2"/>
          <p:cNvSpPr txBox="1"/>
          <p:nvPr>
            <p:ph type="body" sz="half" idx="1"/>
          </p:nvPr>
        </p:nvSpPr>
        <p:spPr>
          <a:xfrm>
            <a:off x="1143001" y="1754480"/>
            <a:ext cx="9905998" cy="2375931"/>
          </a:xfrm>
          <a:prstGeom prst="rect">
            <a:avLst/>
          </a:prstGeom>
        </p:spPr>
        <p:txBody>
          <a:bodyPr/>
          <a:lstStyle/>
          <a:p>
            <a:pPr/>
            <a:r>
              <a:t>We manipulate whitespace and Brackets to create clean, concise, and legible code!</a:t>
            </a:r>
          </a:p>
        </p:txBody>
      </p:sp>
      <p:pic>
        <p:nvPicPr>
          <p:cNvPr id="180" name="Screen Shot 2024-04-24 at 1.10.51 PM.png" descr="Screen Shot 2024-04-24 at 1.10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8657" y="3197627"/>
            <a:ext cx="6564197" cy="3670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pPr/>
            <a:r>
              <a:t>Example Programs</a:t>
            </a:r>
          </a:p>
        </p:txBody>
      </p:sp>
      <p:sp>
        <p:nvSpPr>
          <p:cNvPr id="183" name="Content Placeholder 2"/>
          <p:cNvSpPr txBox="1"/>
          <p:nvPr>
            <p:ph type="body" sz="half" idx="1"/>
          </p:nvPr>
        </p:nvSpPr>
        <p:spPr>
          <a:xfrm>
            <a:off x="1143001" y="2238284"/>
            <a:ext cx="9905998" cy="1905001"/>
          </a:xfrm>
          <a:prstGeom prst="rect">
            <a:avLst/>
          </a:prstGeom>
        </p:spPr>
        <p:txBody>
          <a:bodyPr/>
          <a:lstStyle/>
          <a:p>
            <a:pPr/>
            <a:r>
              <a:t>Factorials, because what great coding language can’t process factorials?</a:t>
            </a:r>
          </a:p>
        </p:txBody>
      </p:sp>
      <p:pic>
        <p:nvPicPr>
          <p:cNvPr id="184" name="Screen Shot 2024-04-24 at 1.15.36 PM.png" descr="Screen Shot 2024-04-24 at 1.15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3666079"/>
            <a:ext cx="6934200" cy="269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nother Exampl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Example!</a:t>
            </a:r>
          </a:p>
        </p:txBody>
      </p:sp>
      <p:sp>
        <p:nvSpPr>
          <p:cNvPr id="187" name="The Classic Fizzbuzz Function!"/>
          <p:cNvSpPr txBox="1"/>
          <p:nvPr>
            <p:ph type="body" sz="quarter" idx="1"/>
          </p:nvPr>
        </p:nvSpPr>
        <p:spPr>
          <a:xfrm>
            <a:off x="1143001" y="2037018"/>
            <a:ext cx="9905998" cy="1676771"/>
          </a:xfrm>
          <a:prstGeom prst="rect">
            <a:avLst/>
          </a:prstGeom>
        </p:spPr>
        <p:txBody>
          <a:bodyPr/>
          <a:lstStyle/>
          <a:p>
            <a:pPr/>
            <a:r>
              <a:t>The Classic Fizzbuzz Function!</a:t>
            </a:r>
          </a:p>
        </p:txBody>
      </p:sp>
      <p:pic>
        <p:nvPicPr>
          <p:cNvPr id="188" name="Screen Shot 2024-04-24 at 1.17.17 PM.png" descr="Screen Shot 2024-04-24 at 1.17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368" y="3159977"/>
            <a:ext cx="7035801" cy="368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000FF"/>
      </a:hlink>
      <a:folHlink>
        <a:srgbClr val="FF00FF"/>
      </a:folHlink>
    </a:clrScheme>
    <a:fontScheme name="Mesh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000FF"/>
      </a:hlink>
      <a:folHlink>
        <a:srgbClr val="FF00FF"/>
      </a:folHlink>
    </a:clrScheme>
    <a:fontScheme name="Mesh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