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7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97B327-6BAF-51FE-0316-66E958A4C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8E5169-3590-176C-986D-B88D1D6F4A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CF2338-A07D-E053-5AFB-D0F6BECB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94AC-9DBE-4991-96BF-F02976AF6264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1BE1BA-51B3-1825-468B-583B37417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F5B14C-7942-59CC-37C6-6B3C7B153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DAB6-9266-46DB-8891-087D23164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8918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56368-14E5-C9F0-4117-56C04163B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9927A0-8602-6164-0118-0318B1BCCD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C1BA69-1AB8-13F4-AC17-EED723C38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94AC-9DBE-4991-96BF-F02976AF6264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0521A7-86CE-994C-4319-A8D37868D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13D096-37F2-2B5A-B125-15EC15B0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DAB6-9266-46DB-8891-087D23164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09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09769F-8391-EEBE-4934-D47CEFB26E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1702708-6E10-8C8F-29F4-00C1C1E3F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CA0FB2-C913-31AA-9583-E57CBD681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94AC-9DBE-4991-96BF-F02976AF6264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757108-99F8-206C-9347-70EEF5E4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7096DE-73F1-2C50-F206-E27C60FB8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DAB6-9266-46DB-8891-087D23164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818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B7A941-59E1-DAC6-C389-6AD1B655D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58F728-911A-2ABE-6365-1F5CDF6AA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0CA7A0-1C75-2938-758F-2C8631DA3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94AC-9DBE-4991-96BF-F02976AF6264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EDC569-7BE7-3E50-B86C-059B8789A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136962-7A47-E8AC-C731-AE452F681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DAB6-9266-46DB-8891-087D23164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511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1C352-8AFD-65A2-E59B-86D537D51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D64153-5624-8F00-8F52-9D3EE23A5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BE82E5-1836-2B3C-3841-BD0D7854C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94AC-9DBE-4991-96BF-F02976AF6264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36C076-D131-A7AE-2F6D-7EC2AE1FA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20336E-6431-7451-EE4B-D14C16E70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DAB6-9266-46DB-8891-087D23164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765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2B825-730C-55AF-B799-AD71AA87C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908197-E49C-B53F-E395-D1ACB2B8D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5E63C6-7F65-5BA6-A6BA-1607D6593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C082D2-B1F6-5FA2-CA00-6D578AE7A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94AC-9DBE-4991-96BF-F02976AF6264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8DE19D-CD33-9FFB-4F4C-E7E43C3B9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278E456-1129-857E-D5F7-ED0BBB732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DAB6-9266-46DB-8891-087D23164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23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A81487-84A2-8090-A646-323418CD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79ABB4-A499-4158-F183-7A49EA879B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5E8119B-0E5E-7D2B-C6A5-3AD7B0EAE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BD261E-CB7E-3D7C-7A37-892BAB1E9D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C8EFD2-BC67-8016-D55B-60F2B3D22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97A27AA-6462-5719-A22C-202342DDB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94AC-9DBE-4991-96BF-F02976AF6264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77479EA-1206-8B81-5875-9496C59DD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AEA65E6-1B9F-4B38-0333-B36B2BC5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DAB6-9266-46DB-8891-087D23164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303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9262B-2153-285F-8D85-6B752D784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D3E8ADD-8660-858B-4DF8-78A504EF1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94AC-9DBE-4991-96BF-F02976AF6264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8511F8D-10D1-7413-4634-1807E508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277683-7B04-5B98-0262-CA1945032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DAB6-9266-46DB-8891-087D23164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59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D5178BE-2E77-CB58-2E2F-03CF0B46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94AC-9DBE-4991-96BF-F02976AF6264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B65A6D-43C0-4E36-4059-C81D6E4FC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1B15B8-686D-9202-6B4D-EFEBB1584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DAB6-9266-46DB-8891-087D23164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49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138715-3315-D54B-DD5A-415C5FDA0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EA9FB9-7426-0BA9-BF44-87BF08837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7EE1E3-4983-B3D8-D223-4B2232B60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0D2156-4431-C8E4-31B7-457740566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94AC-9DBE-4991-96BF-F02976AF6264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5C38807-EF7E-6243-437B-D7006A2A2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D25007A-D64E-DFF8-EDDB-F580FB08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DAB6-9266-46DB-8891-087D23164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46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5B8E6-5530-614C-0826-77E82FF7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E54C45E-BF54-D7DF-0F0F-99AAA878D7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1228E7-D156-29F1-00C5-98698E340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66A245-1E5F-0E4F-2259-9FE7FC686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694AC-9DBE-4991-96BF-F02976AF6264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48AAC4-75CD-2200-4A12-560205096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19D0BC-45A0-48B8-F275-BF0DC4D0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DAB6-9266-46DB-8891-087D23164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121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F9F090-FA55-3169-228C-48FBC9A4B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4CFAC3-F107-3EFC-8221-E8E8336D4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ACBE16-ECBA-252A-B833-0FBD270B87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A694AC-9DBE-4991-96BF-F02976AF6264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06710C-D696-E6A7-14FF-69CCAD595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BE4508-8AB4-BC94-FA56-3B3B23395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A8DAB6-9266-46DB-8891-087D23164E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2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B2C175E8-40DE-BF20-DB1D-FAE3D9249FA4}"/>
              </a:ext>
            </a:extLst>
          </p:cNvPr>
          <p:cNvSpPr/>
          <p:nvPr/>
        </p:nvSpPr>
        <p:spPr>
          <a:xfrm>
            <a:off x="1669091" y="1333500"/>
            <a:ext cx="2381613" cy="4061589"/>
          </a:xfrm>
          <a:custGeom>
            <a:avLst/>
            <a:gdLst>
              <a:gd name="connsiteX0" fmla="*/ 4 w 2250881"/>
              <a:gd name="connsiteY0" fmla="*/ 3705381 h 3704677"/>
              <a:gd name="connsiteX1" fmla="*/ 4 w 2250881"/>
              <a:gd name="connsiteY1" fmla="*/ 703 h 3704677"/>
              <a:gd name="connsiteX2" fmla="*/ 2250886 w 2250881"/>
              <a:gd name="connsiteY2" fmla="*/ 703 h 3704677"/>
              <a:gd name="connsiteX3" fmla="*/ 2250886 w 2250881"/>
              <a:gd name="connsiteY3" fmla="*/ 3705381 h 3704677"/>
              <a:gd name="connsiteX4" fmla="*/ 4 w 2250881"/>
              <a:gd name="connsiteY4" fmla="*/ 3705381 h 3704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50881" h="3704677">
                <a:moveTo>
                  <a:pt x="4" y="3705381"/>
                </a:moveTo>
                <a:lnTo>
                  <a:pt x="4" y="703"/>
                </a:lnTo>
                <a:lnTo>
                  <a:pt x="2250886" y="703"/>
                </a:lnTo>
                <a:lnTo>
                  <a:pt x="2250886" y="3705381"/>
                </a:lnTo>
                <a:lnTo>
                  <a:pt x="4" y="3705381"/>
                </a:lnTo>
                <a:close/>
              </a:path>
            </a:pathLst>
          </a:custGeom>
          <a:noFill/>
          <a:ln w="12700" cap="flat">
            <a:solidFill>
              <a:schemeClr val="tx1">
                <a:lumMod val="65000"/>
                <a:lumOff val="35000"/>
              </a:schemeClr>
            </a:solidFill>
            <a:custDash>
              <a:ds d="375000" sp="15000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20DAB16-7390-06CF-21E2-B5659AD30113}"/>
              </a:ext>
            </a:extLst>
          </p:cNvPr>
          <p:cNvSpPr txBox="1"/>
          <p:nvPr/>
        </p:nvSpPr>
        <p:spPr>
          <a:xfrm>
            <a:off x="1657282" y="1309899"/>
            <a:ext cx="23080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i="1" dirty="0">
                <a:ln/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Performance-constrained t</a:t>
            </a:r>
            <a:r>
              <a:rPr lang="zh-CN" altLang="en-US" sz="1000" i="1" dirty="0">
                <a:ln/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ask </a:t>
            </a:r>
            <a:r>
              <a:rPr lang="en-US" altLang="zh-CN" sz="1000" i="1" dirty="0">
                <a:ln/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c</a:t>
            </a:r>
            <a:r>
              <a:rPr lang="zh-CN" altLang="en-US" sz="1000" i="1" dirty="0">
                <a:ln/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lustering</a:t>
            </a: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5A7C80A4-9657-14BA-3AAA-BF51824FD81F}"/>
              </a:ext>
            </a:extLst>
          </p:cNvPr>
          <p:cNvSpPr/>
          <p:nvPr/>
        </p:nvSpPr>
        <p:spPr>
          <a:xfrm>
            <a:off x="4271598" y="1338147"/>
            <a:ext cx="2545966" cy="2707997"/>
          </a:xfrm>
          <a:custGeom>
            <a:avLst/>
            <a:gdLst>
              <a:gd name="connsiteX0" fmla="*/ 4 w 1823990"/>
              <a:gd name="connsiteY0" fmla="*/ 2138614 h 2137911"/>
              <a:gd name="connsiteX1" fmla="*/ 4 w 1823990"/>
              <a:gd name="connsiteY1" fmla="*/ 703 h 2137911"/>
              <a:gd name="connsiteX2" fmla="*/ 1823994 w 1823990"/>
              <a:gd name="connsiteY2" fmla="*/ 703 h 2137911"/>
              <a:gd name="connsiteX3" fmla="*/ 1823994 w 1823990"/>
              <a:gd name="connsiteY3" fmla="*/ 2138614 h 2137911"/>
              <a:gd name="connsiteX4" fmla="*/ 4 w 1823990"/>
              <a:gd name="connsiteY4" fmla="*/ 2138614 h 213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3990" h="2137911">
                <a:moveTo>
                  <a:pt x="4" y="2138614"/>
                </a:moveTo>
                <a:lnTo>
                  <a:pt x="4" y="703"/>
                </a:lnTo>
                <a:lnTo>
                  <a:pt x="1823994" y="703"/>
                </a:lnTo>
                <a:lnTo>
                  <a:pt x="1823994" y="2138614"/>
                </a:lnTo>
                <a:lnTo>
                  <a:pt x="4" y="2138614"/>
                </a:lnTo>
                <a:close/>
              </a:path>
            </a:pathLst>
          </a:custGeom>
          <a:noFill/>
          <a:ln w="12700" cap="flat">
            <a:solidFill>
              <a:schemeClr val="tx1">
                <a:lumMod val="65000"/>
                <a:lumOff val="35000"/>
              </a:schemeClr>
            </a:solidFill>
            <a:custDash>
              <a:ds d="375000" sp="15000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9C4FA28-A73C-F7AC-8E02-B7FCC0E52F0D}"/>
              </a:ext>
            </a:extLst>
          </p:cNvPr>
          <p:cNvSpPr txBox="1"/>
          <p:nvPr/>
        </p:nvSpPr>
        <p:spPr>
          <a:xfrm>
            <a:off x="4097424" y="1317445"/>
            <a:ext cx="290785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i="1" dirty="0">
                <a:ln/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Vendor </a:t>
            </a:r>
            <a:r>
              <a:rPr lang="en-US" altLang="zh-CN" sz="1000" i="1" dirty="0">
                <a:ln/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a</a:t>
            </a:r>
            <a:r>
              <a:rPr lang="zh-CN" altLang="en-US" sz="1000" i="1" dirty="0">
                <a:ln/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ssignment </a:t>
            </a:r>
            <a:r>
              <a:rPr lang="en-US" altLang="zh-CN" sz="1000" i="1" dirty="0">
                <a:ln/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with core usage minimization</a:t>
            </a:r>
            <a:endParaRPr lang="zh-CN" altLang="en-US" sz="1000" i="1" dirty="0">
              <a:ln/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Helvetica"/>
              <a:rtl val="0"/>
            </a:endParaRP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8099A6E8-E15D-F13A-4CB7-E5A75EA3B08C}"/>
              </a:ext>
            </a:extLst>
          </p:cNvPr>
          <p:cNvSpPr/>
          <p:nvPr/>
        </p:nvSpPr>
        <p:spPr>
          <a:xfrm>
            <a:off x="2498823" y="1647450"/>
            <a:ext cx="848200" cy="343565"/>
          </a:xfrm>
          <a:custGeom>
            <a:avLst/>
            <a:gdLst>
              <a:gd name="connsiteX0" fmla="*/ 523916 w 523912"/>
              <a:gd name="connsiteY0" fmla="*/ 175305 h 349205"/>
              <a:gd name="connsiteX1" fmla="*/ 261960 w 523912"/>
              <a:gd name="connsiteY1" fmla="*/ 349908 h 349205"/>
              <a:gd name="connsiteX2" fmla="*/ 4 w 523912"/>
              <a:gd name="connsiteY2" fmla="*/ 175305 h 349205"/>
              <a:gd name="connsiteX3" fmla="*/ 261960 w 523912"/>
              <a:gd name="connsiteY3" fmla="*/ 703 h 349205"/>
              <a:gd name="connsiteX4" fmla="*/ 523916 w 523912"/>
              <a:gd name="connsiteY4" fmla="*/ 175305 h 34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912" h="349205">
                <a:moveTo>
                  <a:pt x="523916" y="175305"/>
                </a:moveTo>
                <a:cubicBezTo>
                  <a:pt x="523916" y="271735"/>
                  <a:pt x="406634" y="349908"/>
                  <a:pt x="261960" y="349908"/>
                </a:cubicBezTo>
                <a:cubicBezTo>
                  <a:pt x="117286" y="349908"/>
                  <a:pt x="4" y="271735"/>
                  <a:pt x="4" y="175305"/>
                </a:cubicBezTo>
                <a:cubicBezTo>
                  <a:pt x="4" y="78875"/>
                  <a:pt x="117286" y="703"/>
                  <a:pt x="261960" y="703"/>
                </a:cubicBezTo>
                <a:cubicBezTo>
                  <a:pt x="406634" y="703"/>
                  <a:pt x="523916" y="78875"/>
                  <a:pt x="523916" y="175305"/>
                </a:cubicBezTo>
                <a:close/>
              </a:path>
            </a:pathLst>
          </a:custGeom>
          <a:noFill/>
          <a:ln w="9694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3CDFACF-6EB1-46C3-B68C-2255D9A29762}"/>
              </a:ext>
            </a:extLst>
          </p:cNvPr>
          <p:cNvSpPr txBox="1"/>
          <p:nvPr/>
        </p:nvSpPr>
        <p:spPr>
          <a:xfrm>
            <a:off x="2491330" y="1665053"/>
            <a:ext cx="8631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spc="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Task graph</a:t>
            </a:r>
            <a:endParaRPr lang="zh-CN" altLang="en-US" sz="1200" spc="0" dirty="0">
              <a:ln/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Helvetica"/>
              <a:rtl val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860A12C3-1F1F-67A3-1775-B2604FF6ADBB}"/>
              </a:ext>
            </a:extLst>
          </p:cNvPr>
          <p:cNvSpPr txBox="1"/>
          <p:nvPr/>
        </p:nvSpPr>
        <p:spPr>
          <a:xfrm>
            <a:off x="2618789" y="2647815"/>
            <a:ext cx="3850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1000" spc="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Yes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7913A08-1B5E-6183-0B57-9F754CCB99A2}"/>
              </a:ext>
            </a:extLst>
          </p:cNvPr>
          <p:cNvSpPr txBox="1"/>
          <p:nvPr/>
        </p:nvSpPr>
        <p:spPr>
          <a:xfrm>
            <a:off x="3789316" y="2203255"/>
            <a:ext cx="3417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000" spc="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No</a:t>
            </a:r>
          </a:p>
        </p:txBody>
      </p:sp>
      <p:sp>
        <p:nvSpPr>
          <p:cNvPr id="96" name="流程图: 决策 95">
            <a:extLst>
              <a:ext uri="{FF2B5EF4-FFF2-40B4-BE49-F238E27FC236}">
                <a16:creationId xmlns:a16="http://schemas.microsoft.com/office/drawing/2014/main" id="{ED92C903-E6D4-FDF6-3364-5CA85E40B1C1}"/>
              </a:ext>
            </a:extLst>
          </p:cNvPr>
          <p:cNvSpPr/>
          <p:nvPr/>
        </p:nvSpPr>
        <p:spPr>
          <a:xfrm>
            <a:off x="1960109" y="2153490"/>
            <a:ext cx="1925627" cy="538655"/>
          </a:xfrm>
          <a:prstGeom prst="flowChartDecision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7DAF9FA-6D47-9F28-6BBE-D1B1B797923B}"/>
              </a:ext>
            </a:extLst>
          </p:cNvPr>
          <p:cNvSpPr txBox="1"/>
          <p:nvPr/>
        </p:nvSpPr>
        <p:spPr>
          <a:xfrm>
            <a:off x="2079852" y="2278235"/>
            <a:ext cx="17155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200" spc="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Is schedule_length &gt; </a:t>
            </a:r>
            <a:r>
              <a:rPr lang="zh-CN" altLang="en-US" sz="1200" i="1" spc="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pc</a:t>
            </a:r>
            <a:r>
              <a:rPr lang="zh-CN" altLang="en-US" sz="1200" spc="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?</a:t>
            </a:r>
          </a:p>
        </p:txBody>
      </p:sp>
      <p:sp>
        <p:nvSpPr>
          <p:cNvPr id="97" name="流程图: 过程 96">
            <a:extLst>
              <a:ext uri="{FF2B5EF4-FFF2-40B4-BE49-F238E27FC236}">
                <a16:creationId xmlns:a16="http://schemas.microsoft.com/office/drawing/2014/main" id="{60B54409-AACB-FA3A-ACAD-FF6198C42E00}"/>
              </a:ext>
            </a:extLst>
          </p:cNvPr>
          <p:cNvSpPr/>
          <p:nvPr/>
        </p:nvSpPr>
        <p:spPr>
          <a:xfrm>
            <a:off x="1984249" y="2960487"/>
            <a:ext cx="1877349" cy="533508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Step 1: Construct </a:t>
            </a:r>
            <a:r>
              <a:rPr lang="zh-CN" altLang="en-US" sz="1200" i="1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TVG</a:t>
            </a:r>
            <a:r>
              <a:rPr lang="zh-CN" altLang="en-US" sz="12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 and calculate edge weights</a:t>
            </a:r>
          </a:p>
        </p:txBody>
      </p:sp>
      <p:sp>
        <p:nvSpPr>
          <p:cNvPr id="98" name="流程图: 过程 97">
            <a:extLst>
              <a:ext uri="{FF2B5EF4-FFF2-40B4-BE49-F238E27FC236}">
                <a16:creationId xmlns:a16="http://schemas.microsoft.com/office/drawing/2014/main" id="{36291804-1576-B368-CF8D-0695F20E8DEC}"/>
              </a:ext>
            </a:extLst>
          </p:cNvPr>
          <p:cNvSpPr/>
          <p:nvPr/>
        </p:nvSpPr>
        <p:spPr>
          <a:xfrm>
            <a:off x="1984249" y="3740631"/>
            <a:ext cx="1877349" cy="533508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Step 2: Construct </a:t>
            </a:r>
            <a:r>
              <a:rPr lang="zh-CN" altLang="en-US" sz="1200" i="1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ECCG</a:t>
            </a:r>
            <a:r>
              <a:rPr lang="zh-CN" altLang="en-US" sz="12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 and find the </a:t>
            </a:r>
            <a:r>
              <a:rPr lang="zh-CN" altLang="en-US" sz="1200" i="1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MWIS</a:t>
            </a:r>
          </a:p>
        </p:txBody>
      </p:sp>
      <p:sp>
        <p:nvSpPr>
          <p:cNvPr id="101" name="流程图: 过程 100">
            <a:extLst>
              <a:ext uri="{FF2B5EF4-FFF2-40B4-BE49-F238E27FC236}">
                <a16:creationId xmlns:a16="http://schemas.microsoft.com/office/drawing/2014/main" id="{F2B269B8-8762-5C81-A241-7A4A8A3AC571}"/>
              </a:ext>
            </a:extLst>
          </p:cNvPr>
          <p:cNvSpPr/>
          <p:nvPr/>
        </p:nvSpPr>
        <p:spPr>
          <a:xfrm>
            <a:off x="1984249" y="4541289"/>
            <a:ext cx="1877349" cy="533508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Step 3: Contract edges based on the </a:t>
            </a:r>
            <a:r>
              <a:rPr lang="en-US" altLang="zh-CN" sz="1200" i="1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MWIS</a:t>
            </a:r>
            <a:r>
              <a:rPr lang="zh-CN" altLang="en-US" sz="12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 </a:t>
            </a:r>
            <a:endParaRPr lang="en-US" altLang="zh-CN" sz="1200" dirty="0">
              <a:ln/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Helvetica"/>
              <a:rtl val="0"/>
            </a:endParaRPr>
          </a:p>
        </p:txBody>
      </p:sp>
      <p:sp>
        <p:nvSpPr>
          <p:cNvPr id="102" name="任意多边形: 形状 101">
            <a:extLst>
              <a:ext uri="{FF2B5EF4-FFF2-40B4-BE49-F238E27FC236}">
                <a16:creationId xmlns:a16="http://schemas.microsoft.com/office/drawing/2014/main" id="{ABA7AA70-CBF4-C13A-F94E-13F766D62D51}"/>
              </a:ext>
            </a:extLst>
          </p:cNvPr>
          <p:cNvSpPr/>
          <p:nvPr/>
        </p:nvSpPr>
        <p:spPr>
          <a:xfrm>
            <a:off x="5126370" y="5024438"/>
            <a:ext cx="848200" cy="320195"/>
          </a:xfrm>
          <a:custGeom>
            <a:avLst/>
            <a:gdLst>
              <a:gd name="connsiteX0" fmla="*/ 523916 w 523912"/>
              <a:gd name="connsiteY0" fmla="*/ 175305 h 349205"/>
              <a:gd name="connsiteX1" fmla="*/ 261960 w 523912"/>
              <a:gd name="connsiteY1" fmla="*/ 349908 h 349205"/>
              <a:gd name="connsiteX2" fmla="*/ 4 w 523912"/>
              <a:gd name="connsiteY2" fmla="*/ 175305 h 349205"/>
              <a:gd name="connsiteX3" fmla="*/ 261960 w 523912"/>
              <a:gd name="connsiteY3" fmla="*/ 703 h 349205"/>
              <a:gd name="connsiteX4" fmla="*/ 523916 w 523912"/>
              <a:gd name="connsiteY4" fmla="*/ 175305 h 349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3912" h="349205">
                <a:moveTo>
                  <a:pt x="523916" y="175305"/>
                </a:moveTo>
                <a:cubicBezTo>
                  <a:pt x="523916" y="271735"/>
                  <a:pt x="406634" y="349908"/>
                  <a:pt x="261960" y="349908"/>
                </a:cubicBezTo>
                <a:cubicBezTo>
                  <a:pt x="117286" y="349908"/>
                  <a:pt x="4" y="271735"/>
                  <a:pt x="4" y="175305"/>
                </a:cubicBezTo>
                <a:cubicBezTo>
                  <a:pt x="4" y="78875"/>
                  <a:pt x="117286" y="703"/>
                  <a:pt x="261960" y="703"/>
                </a:cubicBezTo>
                <a:cubicBezTo>
                  <a:pt x="406634" y="703"/>
                  <a:pt x="523916" y="78875"/>
                  <a:pt x="523916" y="175305"/>
                </a:cubicBezTo>
                <a:close/>
              </a:path>
            </a:pathLst>
          </a:custGeom>
          <a:noFill/>
          <a:ln w="9694" cap="flat">
            <a:solidFill>
              <a:srgbClr val="000000"/>
            </a:solidFill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ADED6BD4-66AB-C98C-7713-B1475FD5B185}"/>
              </a:ext>
            </a:extLst>
          </p:cNvPr>
          <p:cNvSpPr txBox="1"/>
          <p:nvPr/>
        </p:nvSpPr>
        <p:spPr>
          <a:xfrm>
            <a:off x="5175207" y="5032214"/>
            <a:ext cx="7505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200" spc="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Schedule</a:t>
            </a:r>
            <a:endParaRPr lang="zh-CN" altLang="en-US" sz="1200" spc="0" dirty="0">
              <a:ln/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Helvetica"/>
              <a:rtl val="0"/>
            </a:endParaRPr>
          </a:p>
        </p:txBody>
      </p:sp>
      <p:sp>
        <p:nvSpPr>
          <p:cNvPr id="104" name="流程图: 过程 103">
            <a:extLst>
              <a:ext uri="{FF2B5EF4-FFF2-40B4-BE49-F238E27FC236}">
                <a16:creationId xmlns:a16="http://schemas.microsoft.com/office/drawing/2014/main" id="{90C97C7D-6F55-7D44-E135-DBC66E1135BD}"/>
              </a:ext>
            </a:extLst>
          </p:cNvPr>
          <p:cNvSpPr/>
          <p:nvPr/>
        </p:nvSpPr>
        <p:spPr>
          <a:xfrm>
            <a:off x="4436067" y="1647450"/>
            <a:ext cx="2232327" cy="422971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Step 1: </a:t>
            </a:r>
            <a:r>
              <a:rPr lang="en-US" altLang="zh-CN" sz="12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Weight </a:t>
            </a:r>
            <a:r>
              <a:rPr lang="en-US" altLang="zh-CN" sz="1200" i="1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VCPG</a:t>
            </a:r>
            <a:r>
              <a:rPr lang="en-US" altLang="zh-CN" sz="12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 edges by the potential </a:t>
            </a:r>
            <a:r>
              <a:rPr lang="en-US" altLang="zh-CN" sz="120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core reduction</a:t>
            </a:r>
            <a:endParaRPr lang="en-US" altLang="zh-CN" sz="1200" dirty="0">
              <a:ln/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Helvetica"/>
              <a:rtl val="0"/>
            </a:endParaRPr>
          </a:p>
        </p:txBody>
      </p:sp>
      <p:sp>
        <p:nvSpPr>
          <p:cNvPr id="105" name="流程图: 过程 104">
            <a:extLst>
              <a:ext uri="{FF2B5EF4-FFF2-40B4-BE49-F238E27FC236}">
                <a16:creationId xmlns:a16="http://schemas.microsoft.com/office/drawing/2014/main" id="{26486534-FABF-952C-3942-FE6FE0793AD4}"/>
              </a:ext>
            </a:extLst>
          </p:cNvPr>
          <p:cNvSpPr/>
          <p:nvPr/>
        </p:nvSpPr>
        <p:spPr>
          <a:xfrm>
            <a:off x="4422775" y="2839319"/>
            <a:ext cx="2259910" cy="437870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Step </a:t>
            </a:r>
            <a:r>
              <a:rPr lang="en-US" altLang="zh-CN" sz="12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3</a:t>
            </a:r>
            <a:r>
              <a:rPr lang="zh-CN" altLang="en-US" sz="12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: </a:t>
            </a:r>
            <a:r>
              <a:rPr lang="en-US" altLang="zh-CN" sz="12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Assign clusters to vendors</a:t>
            </a:r>
          </a:p>
        </p:txBody>
      </p:sp>
      <p:sp>
        <p:nvSpPr>
          <p:cNvPr id="106" name="流程图: 过程 105">
            <a:extLst>
              <a:ext uri="{FF2B5EF4-FFF2-40B4-BE49-F238E27FC236}">
                <a16:creationId xmlns:a16="http://schemas.microsoft.com/office/drawing/2014/main" id="{BB28BE05-1111-53BE-BEA5-8A32537BD9AF}"/>
              </a:ext>
            </a:extLst>
          </p:cNvPr>
          <p:cNvSpPr/>
          <p:nvPr/>
        </p:nvSpPr>
        <p:spPr>
          <a:xfrm>
            <a:off x="4422775" y="3469615"/>
            <a:ext cx="2259910" cy="437870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Step 4: Adjust vendor assignment considering core speed</a:t>
            </a:r>
          </a:p>
        </p:txBody>
      </p:sp>
      <p:sp>
        <p:nvSpPr>
          <p:cNvPr id="107" name="流程图: 过程 106">
            <a:extLst>
              <a:ext uri="{FF2B5EF4-FFF2-40B4-BE49-F238E27FC236}">
                <a16:creationId xmlns:a16="http://schemas.microsoft.com/office/drawing/2014/main" id="{B83A6447-11E9-93B5-0A32-E5FB628BCE5E}"/>
              </a:ext>
            </a:extLst>
          </p:cNvPr>
          <p:cNvSpPr/>
          <p:nvPr/>
        </p:nvSpPr>
        <p:spPr>
          <a:xfrm>
            <a:off x="4436068" y="4345968"/>
            <a:ext cx="2232326" cy="505432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Schedule tasks of each vendor using force-directed scheduling</a:t>
            </a: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9834C783-A4B8-58BB-261E-A7D7A4470C34}"/>
              </a:ext>
            </a:extLst>
          </p:cNvPr>
          <p:cNvCxnSpPr>
            <a:cxnSpLocks/>
            <a:stCxn id="16" idx="1"/>
            <a:endCxn id="96" idx="0"/>
          </p:cNvCxnSpPr>
          <p:nvPr/>
        </p:nvCxnSpPr>
        <p:spPr>
          <a:xfrm flipH="1">
            <a:off x="2922923" y="1991707"/>
            <a:ext cx="6" cy="16178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3" name="直接箭头连接符 112">
            <a:extLst>
              <a:ext uri="{FF2B5EF4-FFF2-40B4-BE49-F238E27FC236}">
                <a16:creationId xmlns:a16="http://schemas.microsoft.com/office/drawing/2014/main" id="{1B3A6F5A-A30F-AA1D-A2EF-4BCD99755116}"/>
              </a:ext>
            </a:extLst>
          </p:cNvPr>
          <p:cNvCxnSpPr>
            <a:cxnSpLocks/>
            <a:stCxn id="96" idx="2"/>
            <a:endCxn id="97" idx="0"/>
          </p:cNvCxnSpPr>
          <p:nvPr/>
        </p:nvCxnSpPr>
        <p:spPr>
          <a:xfrm>
            <a:off x="2922923" y="2692145"/>
            <a:ext cx="1" cy="26834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直接箭头连接符 117">
            <a:extLst>
              <a:ext uri="{FF2B5EF4-FFF2-40B4-BE49-F238E27FC236}">
                <a16:creationId xmlns:a16="http://schemas.microsoft.com/office/drawing/2014/main" id="{80251E0D-029F-EB1B-9885-2C4DE37DB6EC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>
            <a:off x="2922924" y="3493995"/>
            <a:ext cx="0" cy="24663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8F32AC4D-1D7B-2A2E-3DB5-E4CBD152B7B8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>
            <a:off x="2922924" y="4274139"/>
            <a:ext cx="0" cy="26715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4" name="连接符: 肘形 123">
            <a:extLst>
              <a:ext uri="{FF2B5EF4-FFF2-40B4-BE49-F238E27FC236}">
                <a16:creationId xmlns:a16="http://schemas.microsoft.com/office/drawing/2014/main" id="{74CB56DB-9C91-1547-6B16-955F83F22CE9}"/>
              </a:ext>
            </a:extLst>
          </p:cNvPr>
          <p:cNvCxnSpPr>
            <a:cxnSpLocks/>
            <a:stCxn id="101" idx="2"/>
            <a:endCxn id="96" idx="1"/>
          </p:cNvCxnSpPr>
          <p:nvPr/>
        </p:nvCxnSpPr>
        <p:spPr>
          <a:xfrm rot="5400000" flipH="1">
            <a:off x="1115527" y="3267401"/>
            <a:ext cx="2651979" cy="962815"/>
          </a:xfrm>
          <a:prstGeom prst="bentConnector4">
            <a:avLst>
              <a:gd name="adj1" fmla="val -6034"/>
              <a:gd name="adj2" fmla="val 118203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E06E42AA-A763-0523-08A4-42D5D5931425}"/>
              </a:ext>
            </a:extLst>
          </p:cNvPr>
          <p:cNvCxnSpPr>
            <a:stCxn id="104" idx="2"/>
            <a:endCxn id="46" idx="0"/>
          </p:cNvCxnSpPr>
          <p:nvPr/>
        </p:nvCxnSpPr>
        <p:spPr>
          <a:xfrm>
            <a:off x="5552231" y="2070421"/>
            <a:ext cx="499" cy="16012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直接箭头连接符 133">
            <a:extLst>
              <a:ext uri="{FF2B5EF4-FFF2-40B4-BE49-F238E27FC236}">
                <a16:creationId xmlns:a16="http://schemas.microsoft.com/office/drawing/2014/main" id="{AACC72F5-33A6-D106-50E0-AED97A2983D6}"/>
              </a:ext>
            </a:extLst>
          </p:cNvPr>
          <p:cNvCxnSpPr>
            <a:cxnSpLocks/>
            <a:stCxn id="105" idx="2"/>
            <a:endCxn id="106" idx="0"/>
          </p:cNvCxnSpPr>
          <p:nvPr/>
        </p:nvCxnSpPr>
        <p:spPr>
          <a:xfrm>
            <a:off x="5552730" y="3277189"/>
            <a:ext cx="0" cy="19242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F7572C3B-58C8-B588-7895-23D6167C9A0B}"/>
              </a:ext>
            </a:extLst>
          </p:cNvPr>
          <p:cNvCxnSpPr>
            <a:cxnSpLocks/>
            <a:stCxn id="106" idx="2"/>
            <a:endCxn id="107" idx="0"/>
          </p:cNvCxnSpPr>
          <p:nvPr/>
        </p:nvCxnSpPr>
        <p:spPr>
          <a:xfrm flipH="1">
            <a:off x="5552231" y="3907485"/>
            <a:ext cx="499" cy="43848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43D38134-B369-D44B-396F-800F8D4B87F2}"/>
              </a:ext>
            </a:extLst>
          </p:cNvPr>
          <p:cNvCxnSpPr>
            <a:stCxn id="107" idx="2"/>
            <a:endCxn id="102" idx="3"/>
          </p:cNvCxnSpPr>
          <p:nvPr/>
        </p:nvCxnSpPr>
        <p:spPr>
          <a:xfrm flipH="1">
            <a:off x="5550476" y="4851400"/>
            <a:ext cx="1755" cy="17368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6" name="流程图: 过程 45">
            <a:extLst>
              <a:ext uri="{FF2B5EF4-FFF2-40B4-BE49-F238E27FC236}">
                <a16:creationId xmlns:a16="http://schemas.microsoft.com/office/drawing/2014/main" id="{26486534-FABF-952C-3942-FE6FE0793AD4}"/>
              </a:ext>
            </a:extLst>
          </p:cNvPr>
          <p:cNvSpPr/>
          <p:nvPr/>
        </p:nvSpPr>
        <p:spPr>
          <a:xfrm>
            <a:off x="4422775" y="2230541"/>
            <a:ext cx="2259909" cy="437870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Step 2: </a:t>
            </a:r>
            <a:r>
              <a:rPr lang="en-US" altLang="zh-CN" sz="1200" dirty="0">
                <a:ln/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Cluster merging for core usage minimization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AACC72F5-33A6-D106-50E0-AED97A2983D6}"/>
              </a:ext>
            </a:extLst>
          </p:cNvPr>
          <p:cNvCxnSpPr>
            <a:stCxn id="46" idx="2"/>
            <a:endCxn id="105" idx="0"/>
          </p:cNvCxnSpPr>
          <p:nvPr/>
        </p:nvCxnSpPr>
        <p:spPr>
          <a:xfrm>
            <a:off x="5552730" y="2668411"/>
            <a:ext cx="0" cy="17090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9" name="任意多边形: 形状 12">
            <a:extLst>
              <a:ext uri="{FF2B5EF4-FFF2-40B4-BE49-F238E27FC236}">
                <a16:creationId xmlns:a16="http://schemas.microsoft.com/office/drawing/2014/main" id="{5A7C80A4-9657-14BA-3AAA-BF51824FD81F}"/>
              </a:ext>
            </a:extLst>
          </p:cNvPr>
          <p:cNvSpPr/>
          <p:nvPr/>
        </p:nvSpPr>
        <p:spPr>
          <a:xfrm>
            <a:off x="4271598" y="4118236"/>
            <a:ext cx="2545966" cy="1276853"/>
          </a:xfrm>
          <a:custGeom>
            <a:avLst/>
            <a:gdLst>
              <a:gd name="connsiteX0" fmla="*/ 4 w 1823990"/>
              <a:gd name="connsiteY0" fmla="*/ 2138614 h 2137911"/>
              <a:gd name="connsiteX1" fmla="*/ 4 w 1823990"/>
              <a:gd name="connsiteY1" fmla="*/ 703 h 2137911"/>
              <a:gd name="connsiteX2" fmla="*/ 1823994 w 1823990"/>
              <a:gd name="connsiteY2" fmla="*/ 703 h 2137911"/>
              <a:gd name="connsiteX3" fmla="*/ 1823994 w 1823990"/>
              <a:gd name="connsiteY3" fmla="*/ 2138614 h 2137911"/>
              <a:gd name="connsiteX4" fmla="*/ 4 w 1823990"/>
              <a:gd name="connsiteY4" fmla="*/ 2138614 h 213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3990" h="2137911">
                <a:moveTo>
                  <a:pt x="4" y="2138614"/>
                </a:moveTo>
                <a:lnTo>
                  <a:pt x="4" y="703"/>
                </a:lnTo>
                <a:lnTo>
                  <a:pt x="1823994" y="703"/>
                </a:lnTo>
                <a:lnTo>
                  <a:pt x="1823994" y="2138614"/>
                </a:lnTo>
                <a:lnTo>
                  <a:pt x="4" y="2138614"/>
                </a:lnTo>
                <a:close/>
              </a:path>
            </a:pathLst>
          </a:custGeom>
          <a:noFill/>
          <a:ln w="12700" cap="flat">
            <a:solidFill>
              <a:schemeClr val="tx1">
                <a:lumMod val="65000"/>
                <a:lumOff val="35000"/>
              </a:schemeClr>
            </a:solidFill>
            <a:custDash>
              <a:ds d="375000" sp="150000"/>
            </a:custDash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39C4FA28-A73C-F7AC-8E02-B7FCC0E52F0D}"/>
              </a:ext>
            </a:extLst>
          </p:cNvPr>
          <p:cNvSpPr txBox="1"/>
          <p:nvPr/>
        </p:nvSpPr>
        <p:spPr>
          <a:xfrm>
            <a:off x="4215174" y="4100441"/>
            <a:ext cx="10474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i="1" dirty="0">
                <a:ln/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Helvetica"/>
                <a:rtl val="0"/>
              </a:rPr>
              <a:t>Task scheduling </a:t>
            </a:r>
            <a:endParaRPr lang="zh-CN" altLang="en-US" sz="1000" i="1" dirty="0">
              <a:ln/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Helvetica"/>
              <a:rtl val="0"/>
            </a:endParaRPr>
          </a:p>
        </p:txBody>
      </p:sp>
      <p:cxnSp>
        <p:nvCxnSpPr>
          <p:cNvPr id="35" name="肘形连接符 34"/>
          <p:cNvCxnSpPr>
            <a:stCxn id="96" idx="3"/>
            <a:endCxn id="104" idx="1"/>
          </p:cNvCxnSpPr>
          <p:nvPr/>
        </p:nvCxnSpPr>
        <p:spPr>
          <a:xfrm flipV="1">
            <a:off x="3885736" y="1858936"/>
            <a:ext cx="550331" cy="563882"/>
          </a:xfrm>
          <a:prstGeom prst="bent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5620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97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lu lijun</dc:creator>
  <cp:lastModifiedBy>lu lijun</cp:lastModifiedBy>
  <cp:revision>10</cp:revision>
  <dcterms:created xsi:type="dcterms:W3CDTF">2025-09-11T02:56:13Z</dcterms:created>
  <dcterms:modified xsi:type="dcterms:W3CDTF">2025-09-11T10:18:53Z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3-bc88714345d2_Enabled">
    <vt:lpwstr>true</vt:lpwstr>
  </property>
  <property fmtid="{D5CDD505-2E9C-101B-9397-08002B2CF9AE}" pid="3" name="MSIP_Label_defa4170-0d19-0005-0003-bc88714345d2_SetDate">
    <vt:lpwstr>2025-09-11T07:38:55Z</vt:lpwstr>
  </property>
  <property fmtid="{D5CDD505-2E9C-101B-9397-08002B2CF9AE}" pid="4" name="MSIP_Label_defa4170-0d19-0005-0003-bc88714345d2_Method">
    <vt:lpwstr>Privileged</vt:lpwstr>
  </property>
  <property fmtid="{D5CDD505-2E9C-101B-9397-08002B2CF9AE}" pid="5" name="MSIP_Label_defa4170-0d19-0005-0003-bc88714345d2_Name">
    <vt:lpwstr>defa4170-0d19-0005-0003-bc88714345d2</vt:lpwstr>
  </property>
  <property fmtid="{D5CDD505-2E9C-101B-9397-08002B2CF9AE}" pid="6" name="MSIP_Label_defa4170-0d19-0005-0003-bc88714345d2_SiteId">
    <vt:lpwstr>b4e49044-333f-4fe1-bd30-0afe20230a3f</vt:lpwstr>
  </property>
  <property fmtid="{D5CDD505-2E9C-101B-9397-08002B2CF9AE}" pid="7" name="MSIP_Label_defa4170-0d19-0005-0003-bc88714345d2_ActionId">
    <vt:lpwstr>b46c9eef-e7d5-4297-8919-edc738084bd1</vt:lpwstr>
  </property>
  <property fmtid="{D5CDD505-2E9C-101B-9397-08002B2CF9AE}" pid="8" name="MSIP_Label_defa4170-0d19-0005-0003-bc88714345d2_ContentBits">
    <vt:lpwstr>0</vt:lpwstr>
  </property>
  <property fmtid="{D5CDD505-2E9C-101B-9397-08002B2CF9AE}" pid="9" name="MSIP_Label_defa4170-0d19-0005-0003-bc88714345d2_Tag">
    <vt:lpwstr>10, 0, 1, 1</vt:lpwstr>
  </property>
</Properties>
</file>