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62" r:id="rId7"/>
    <p:sldId id="259" r:id="rId8"/>
    <p:sldId id="267" r:id="rId9"/>
    <p:sldId id="273" r:id="rId10"/>
    <p:sldId id="266" r:id="rId11"/>
    <p:sldId id="271" r:id="rId12"/>
    <p:sldId id="272" r:id="rId13"/>
    <p:sldId id="260" r:id="rId14"/>
    <p:sldId id="269" r:id="rId15"/>
    <p:sldId id="270" r:id="rId16"/>
    <p:sldId id="279" r:id="rId17"/>
    <p:sldId id="261" r:id="rId18"/>
    <p:sldId id="274" r:id="rId19"/>
    <p:sldId id="268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4865-B41E-481A-9805-791B172AD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D0E2A-73C7-485A-9B7D-DE12E139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7993-58DD-47BA-BE1C-78CE6E0B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9EE2-271F-4474-BAC9-C70B97DA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3131-D66A-4ACB-ADDF-38A050C2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773D-5796-4020-8120-475E546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BAE40-0A6A-458B-A7E9-1FA3E5D2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5342-8842-46A0-8F9F-5BA9E81A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C145-A498-48E0-B9CB-4D833331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CB05-ED57-4E86-AB98-55A6424B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5939F-1812-4F12-97DA-264060A50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553FD-10B2-4682-BA88-F9817354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D5F0-71EF-44A6-8B90-FFC3E57F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EE17-BD95-4E41-88DE-22F912D9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4161-1B4F-4AA7-92FD-81F4F1EB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5DC9-CFB5-4137-ADCC-B6774A61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B0C2-DE7C-4C55-BF05-A777CA85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CB0B-1470-4AD3-819C-D0D4615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9004-5E88-49C2-83CD-16B5E2F8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DC9A-5FB2-4368-967C-135B1354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F50D-D035-4517-A15B-34F469BF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6415-229B-45FB-9FE1-AF1A473C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F2CE-424B-44F0-8925-5932D33E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AD72-114F-4839-8CE4-D0D57CF7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931C-DDD7-4310-A4A8-DC275476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B3D0-E57F-430D-B4C4-C8383B7B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4194-A566-4F40-84E4-938F27C11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6FB5-8C4D-424E-8386-BB692667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0A945-B1F8-4DAD-BB47-A873296F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B2DF-6C2E-411E-B930-F9A0EFC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B02D-991A-480B-8F97-A0E9AEF9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3A5C-4951-4FEB-9D2C-2EF5A037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BD9C8-0D92-4189-A96C-F80D4711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AD6F-66D4-48B8-938D-1C2DE80AB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30502-EC50-4B30-B684-EA7AE0F74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D65E8-D6A3-4590-A9B3-570077C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2B699-3928-48D0-86C6-49081348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9CB80-27DE-47D6-9C32-F5B5B73D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E6E70-B99E-463F-B00D-BE10F4C7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E7B-CF12-4218-9893-881B4BBC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D0994-BCEC-4B0F-8C50-830B85CC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008B0-4AA9-47DC-B54E-F0F75867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D7C16-06DB-465C-A719-AE0E0B1D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FF737-0DC7-41C8-9BDB-BD752EE9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6DE8B-1E1E-484B-9A3E-3BB877F2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470B-3428-420D-8BB5-B9A8D7E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AAD4-7D39-40F5-87D3-6D1C0EA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0013-5B91-4285-B598-3BE849A3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83051-0476-4A3F-8DF3-20A55333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5CDF-3CB1-4D09-B6F4-A91FDC8C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A4A9-1735-47A7-A075-DC5E5D55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258B4-CB94-4A8B-8F3C-E9253704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9C14-3C08-4C08-92B0-EE13FEFE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D4549-FE2A-48CC-BC54-89344E71A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BC6B9-5802-4DE7-83B9-565268CAA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BF92-8FA6-4E60-81E9-76E054C9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285C-CE1C-41AA-BDF7-E451309C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B783-CD4A-4895-85D2-1839321C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3D411-79F3-48EC-A9CC-455FD68E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6540-9603-4F62-BB6F-16FCC852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4B6C-59DE-4065-ACCF-45C7410C0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77E2-E62A-401D-8B39-91203C2036C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A16C-8919-4CB1-B2BE-7AAA3C43D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C3D95-130E-42C3-842B-D12BBC660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879D-2709-44F7-A80F-58EF634E5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27D0C-6683-4937-937D-9054A5E67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Ψηφιακή Επεξεργασία Εικόνας – Άνοιξη 2021</a:t>
            </a:r>
          </a:p>
          <a:p>
            <a:r>
              <a:rPr lang="el-GR" i="1">
                <a:latin typeface="Minion Pro" panose="02040503050201020203" pitchFamily="18" charset="0"/>
              </a:rPr>
              <a:t>Ομάδα Κατανόησης Πολυμέσων</a:t>
            </a:r>
            <a:endParaRPr lang="en-US" i="1">
              <a:latin typeface="Minion Pro" panose="020405030502010202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85AC33-5E74-4FFC-8001-CD489B5FE66A}"/>
              </a:ext>
            </a:extLst>
          </p:cNvPr>
          <p:cNvSpPr txBox="1">
            <a:spLocks/>
          </p:cNvSpPr>
          <p:nvPr/>
        </p:nvSpPr>
        <p:spPr>
          <a:xfrm>
            <a:off x="1524000" y="48108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>
                <a:latin typeface="Minion Pro" panose="02040503050201020203" pitchFamily="18" charset="0"/>
              </a:rPr>
              <a:t>Κωνσταντίνος Κυρίτσης</a:t>
            </a:r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8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E38D-FC71-40AC-A2FD-5067CA6B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Αναπαράσταση εικώνων σαν γράφους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7619E8-F702-4A19-A159-F937CC102550}"/>
              </a:ext>
            </a:extLst>
          </p:cNvPr>
          <p:cNvSpPr/>
          <p:nvPr/>
        </p:nvSpPr>
        <p:spPr>
          <a:xfrm>
            <a:off x="1322772" y="2332672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556AC8-E76B-4A2A-875C-2E858DA297D2}"/>
              </a:ext>
            </a:extLst>
          </p:cNvPr>
          <p:cNvSpPr/>
          <p:nvPr/>
        </p:nvSpPr>
        <p:spPr>
          <a:xfrm>
            <a:off x="2298132" y="3167457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F66813-9848-4926-B2FE-2302AD27E810}"/>
              </a:ext>
            </a:extLst>
          </p:cNvPr>
          <p:cNvSpPr/>
          <p:nvPr/>
        </p:nvSpPr>
        <p:spPr>
          <a:xfrm>
            <a:off x="3020865" y="2590760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20FACA-E6F6-437D-BD40-6B0E29E3983B}"/>
              </a:ext>
            </a:extLst>
          </p:cNvPr>
          <p:cNvSpPr/>
          <p:nvPr/>
        </p:nvSpPr>
        <p:spPr>
          <a:xfrm>
            <a:off x="2166561" y="2007475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D75729-B86D-435A-BE9B-7D1A7075C81F}"/>
              </a:ext>
            </a:extLst>
          </p:cNvPr>
          <p:cNvSpPr/>
          <p:nvPr/>
        </p:nvSpPr>
        <p:spPr>
          <a:xfrm>
            <a:off x="1270385" y="3967558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A1C3E4-A383-48FA-BE33-F80F3CAB1C13}"/>
              </a:ext>
            </a:extLst>
          </p:cNvPr>
          <p:cNvSpPr/>
          <p:nvPr/>
        </p:nvSpPr>
        <p:spPr>
          <a:xfrm>
            <a:off x="836148" y="3036686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8BE827-079E-409A-9F58-B5C00FC2D1DF}"/>
              </a:ext>
            </a:extLst>
          </p:cNvPr>
          <p:cNvSpPr/>
          <p:nvPr/>
        </p:nvSpPr>
        <p:spPr>
          <a:xfrm>
            <a:off x="1876237" y="3135745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B180A-64B6-42DE-9BE7-9C7DCCE379A1}"/>
              </a:ext>
            </a:extLst>
          </p:cNvPr>
          <p:cNvSpPr/>
          <p:nvPr/>
        </p:nvSpPr>
        <p:spPr>
          <a:xfrm>
            <a:off x="2579355" y="2604893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9739B-2DF1-42BA-96B1-2110B1E466CD}"/>
              </a:ext>
            </a:extLst>
          </p:cNvPr>
          <p:cNvSpPr/>
          <p:nvPr/>
        </p:nvSpPr>
        <p:spPr>
          <a:xfrm>
            <a:off x="2692843" y="3628072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1709C5-4609-41E3-A102-BC57AD3B15B0}"/>
              </a:ext>
            </a:extLst>
          </p:cNvPr>
          <p:cNvCxnSpPr>
            <a:cxnSpLocks/>
            <a:stCxn id="9" idx="1"/>
            <a:endCxn id="10" idx="4"/>
          </p:cNvCxnSpPr>
          <p:nvPr/>
        </p:nvCxnSpPr>
        <p:spPr>
          <a:xfrm flipH="1" flipV="1">
            <a:off x="967719" y="3298229"/>
            <a:ext cx="341202" cy="707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CFB454-917C-48F2-823E-4BF0179BDADE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flipV="1">
            <a:off x="967719" y="2555913"/>
            <a:ext cx="393589" cy="480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355483-34DE-428D-9A9E-207304EB875C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1585913" y="2230716"/>
            <a:ext cx="619184" cy="232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5D1587-16B5-48AF-B290-89B907F5836B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547377" y="2555913"/>
            <a:ext cx="367396" cy="618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75FEF7-523B-4F18-AAC7-B2CF6F7F19CA}"/>
              </a:ext>
            </a:extLst>
          </p:cNvPr>
          <p:cNvCxnSpPr>
            <a:cxnSpLocks/>
            <a:stCxn id="9" idx="7"/>
            <a:endCxn id="11" idx="4"/>
          </p:cNvCxnSpPr>
          <p:nvPr/>
        </p:nvCxnSpPr>
        <p:spPr>
          <a:xfrm flipV="1">
            <a:off x="1494990" y="3397288"/>
            <a:ext cx="512818" cy="6085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5CAF42-5C8F-4D7D-91B1-67A8F7CC974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099289" y="3167458"/>
            <a:ext cx="776948" cy="99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E902F5-C058-47EC-8766-6D81D5B41BB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1533526" y="3758844"/>
            <a:ext cx="1159317" cy="339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AED3B3-5649-4B74-B985-27820F99B9DC}"/>
              </a:ext>
            </a:extLst>
          </p:cNvPr>
          <p:cNvCxnSpPr>
            <a:cxnSpLocks/>
            <a:stCxn id="13" idx="0"/>
            <a:endCxn id="6" idx="5"/>
          </p:cNvCxnSpPr>
          <p:nvPr/>
        </p:nvCxnSpPr>
        <p:spPr>
          <a:xfrm flipH="1" flipV="1">
            <a:off x="2522737" y="3390698"/>
            <a:ext cx="301677" cy="2373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EA0554-B94C-4839-87A9-963D43003B66}"/>
              </a:ext>
            </a:extLst>
          </p:cNvPr>
          <p:cNvCxnSpPr>
            <a:cxnSpLocks/>
            <a:stCxn id="11" idx="7"/>
            <a:endCxn id="8" idx="4"/>
          </p:cNvCxnSpPr>
          <p:nvPr/>
        </p:nvCxnSpPr>
        <p:spPr>
          <a:xfrm flipV="1">
            <a:off x="2100842" y="2269018"/>
            <a:ext cx="197290" cy="9050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E016B3-7ADB-4F14-BE59-D1581DE3C8C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2429703" y="2828134"/>
            <a:ext cx="188188" cy="339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FE15F4-830E-4F7B-9D97-A35BD946603A}"/>
              </a:ext>
            </a:extLst>
          </p:cNvPr>
          <p:cNvCxnSpPr>
            <a:cxnSpLocks/>
            <a:stCxn id="13" idx="7"/>
            <a:endCxn id="7" idx="4"/>
          </p:cNvCxnSpPr>
          <p:nvPr/>
        </p:nvCxnSpPr>
        <p:spPr>
          <a:xfrm flipV="1">
            <a:off x="2917448" y="2852303"/>
            <a:ext cx="234988" cy="814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E0665E-6F1A-4B15-9FB4-783A60EC43B8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2429702" y="2138247"/>
            <a:ext cx="629699" cy="490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F377BD-56DE-4465-803A-51C9EE196C40}"/>
                  </a:ext>
                </a:extLst>
              </p:cNvPr>
              <p:cNvSpPr txBox="1"/>
              <p:nvPr/>
            </p:nvSpPr>
            <p:spPr>
              <a:xfrm>
                <a:off x="1409443" y="1932275"/>
                <a:ext cx="802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F377BD-56DE-4465-803A-51C9EE196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43" y="1932275"/>
                <a:ext cx="80214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D77389-2787-491D-9CBE-99A034FBC102}"/>
                  </a:ext>
                </a:extLst>
              </p:cNvPr>
              <p:cNvSpPr txBox="1"/>
              <p:nvPr/>
            </p:nvSpPr>
            <p:spPr>
              <a:xfrm>
                <a:off x="1246708" y="2235638"/>
                <a:ext cx="42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D77389-2787-491D-9CBE-99A034FBC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08" y="2235638"/>
                <a:ext cx="42664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7FDFAB-1A0C-437B-A032-DD64093BD734}"/>
                  </a:ext>
                </a:extLst>
              </p:cNvPr>
              <p:cNvSpPr txBox="1"/>
              <p:nvPr/>
            </p:nvSpPr>
            <p:spPr>
              <a:xfrm>
                <a:off x="2084809" y="1900872"/>
                <a:ext cx="42664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7FDFAB-1A0C-437B-A032-DD64093B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9" y="1900872"/>
                <a:ext cx="426644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455B99-7386-4DD7-941A-A56CC240F3F2}"/>
                  </a:ext>
                </a:extLst>
              </p:cNvPr>
              <p:cNvSpPr txBox="1"/>
              <p:nvPr/>
            </p:nvSpPr>
            <p:spPr>
              <a:xfrm>
                <a:off x="1294145" y="4651251"/>
                <a:ext cx="1638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455B99-7386-4DD7-941A-A56CC240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45" y="4651251"/>
                <a:ext cx="1638076" cy="461665"/>
              </a:xfrm>
              <a:prstGeom prst="rect">
                <a:avLst/>
              </a:prstGeom>
              <a:blipFill>
                <a:blip r:embed="rId5"/>
                <a:stretch>
                  <a:fillRect r="-74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2557FF8-7C65-4BD5-B783-FCB342F39F91}"/>
              </a:ext>
            </a:extLst>
          </p:cNvPr>
          <p:cNvSpPr txBox="1"/>
          <p:nvPr/>
        </p:nvSpPr>
        <p:spPr>
          <a:xfrm>
            <a:off x="836148" y="5165734"/>
            <a:ext cx="29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Μη-κατευθυντικός γράφος </a:t>
            </a:r>
            <a:r>
              <a:rPr lang="en-US">
                <a:latin typeface="Minion Pro" panose="02040503050201020203" pitchFamily="18" charset="0"/>
              </a:rPr>
              <a:t>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BFEA407-B8B1-440B-AEEA-0DE5475D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51509"/>
              </p:ext>
            </p:extLst>
          </p:nvPr>
        </p:nvGraphicFramePr>
        <p:xfrm>
          <a:off x="7113587" y="2258817"/>
          <a:ext cx="34925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84634131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1238899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412975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47382979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76295387"/>
                    </a:ext>
                  </a:extLst>
                </a:gridCol>
              </a:tblGrid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51239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21972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24650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93174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35734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1496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015C114-70D9-45E6-ABCD-0DDDCF8DC6A9}"/>
              </a:ext>
            </a:extLst>
          </p:cNvPr>
          <p:cNvSpPr txBox="1"/>
          <p:nvPr/>
        </p:nvSpPr>
        <p:spPr>
          <a:xfrm>
            <a:off x="7970587" y="5112916"/>
            <a:ext cx="18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Affinity matrix 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9830B6-AFD6-4E77-B63F-7ACBE4C809D7}"/>
                  </a:ext>
                </a:extLst>
              </p:cNvPr>
              <p:cNvSpPr txBox="1"/>
              <p:nvPr/>
            </p:nvSpPr>
            <p:spPr>
              <a:xfrm>
                <a:off x="9166755" y="2989381"/>
                <a:ext cx="802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9830B6-AFD6-4E77-B63F-7ACBE4C80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55" y="2989381"/>
                <a:ext cx="80214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C7936A-7922-4F59-BD37-5AC991DAABCE}"/>
                  </a:ext>
                </a:extLst>
              </p:cNvPr>
              <p:cNvSpPr/>
              <p:nvPr/>
            </p:nvSpPr>
            <p:spPr>
              <a:xfrm>
                <a:off x="6748779" y="2989381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C7936A-7922-4F59-BD37-5AC991DAA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779" y="2989381"/>
                <a:ext cx="3186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8CD915-CCF5-481B-B1A8-78DBA4CDEB26}"/>
                  </a:ext>
                </a:extLst>
              </p:cNvPr>
              <p:cNvSpPr/>
              <p:nvPr/>
            </p:nvSpPr>
            <p:spPr>
              <a:xfrm>
                <a:off x="9405377" y="1835791"/>
                <a:ext cx="324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8CD915-CCF5-481B-B1A8-78DBA4CDE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77" y="1835791"/>
                <a:ext cx="32489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99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1135-42FA-4B6D-B1FF-987976F4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Ο αλγόριθμος </a:t>
            </a:r>
            <a:r>
              <a:rPr lang="en-US" i="1">
                <a:latin typeface="Minion Pro" panose="02040503050201020203" pitchFamily="18" charset="0"/>
              </a:rPr>
              <a:t>k</a:t>
            </a:r>
            <a:r>
              <a:rPr lang="en-US">
                <a:latin typeface="Minion Pro" panose="02040503050201020203" pitchFamily="18" charset="0"/>
              </a:rPr>
              <a:t>-means</a:t>
            </a:r>
            <a:endParaRPr lang="en-US" i="1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C4A652-873A-47B2-AB5C-EFF47327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5" y="2112885"/>
            <a:ext cx="6568737" cy="3313641"/>
          </a:xfrm>
        </p:spPr>
      </p:pic>
    </p:spTree>
    <p:extLst>
      <p:ext uri="{BB962C8B-B14F-4D97-AF65-F5344CB8AC3E}">
        <p14:creationId xmlns:p14="http://schemas.microsoft.com/office/powerpoint/2010/main" val="37337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1135-42FA-4B6D-B1FF-987976F4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Ο αλγόριθμος </a:t>
            </a:r>
            <a:r>
              <a:rPr lang="en-US" i="1">
                <a:latin typeface="Minion Pro" panose="02040503050201020203" pitchFamily="18" charset="0"/>
              </a:rPr>
              <a:t>k</a:t>
            </a:r>
            <a:r>
              <a:rPr lang="en-US">
                <a:latin typeface="Minion Pro" panose="02040503050201020203" pitchFamily="18" charset="0"/>
              </a:rPr>
              <a:t>-means</a:t>
            </a:r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C4A652-873A-47B2-AB5C-EFF47327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5" y="2112885"/>
            <a:ext cx="6568737" cy="33136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BE4575-A78F-4F55-9014-7D4E86D24673}"/>
              </a:ext>
            </a:extLst>
          </p:cNvPr>
          <p:cNvSpPr txBox="1"/>
          <p:nvPr/>
        </p:nvSpPr>
        <p:spPr>
          <a:xfrm>
            <a:off x="7070324" y="2112885"/>
            <a:ext cx="43818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sz="2000">
                <a:latin typeface="Minion Pro" panose="02040503050201020203" pitchFamily="18" charset="0"/>
              </a:rPr>
              <a:t>Επιλογή του </a:t>
            </a:r>
            <a:r>
              <a:rPr lang="en-US" sz="2000">
                <a:latin typeface="Minion Pro" panose="02040503050201020203" pitchFamily="18" charset="0"/>
              </a:rPr>
              <a:t>k – </a:t>
            </a:r>
            <a:r>
              <a:rPr lang="el-GR" sz="2000">
                <a:latin typeface="Minion Pro" panose="02040503050201020203" pitchFamily="18" charset="0"/>
              </a:rPr>
              <a:t>αριθμός </a:t>
            </a:r>
            <a:r>
              <a:rPr lang="en-US" sz="2000">
                <a:latin typeface="Minion Pro" panose="02040503050201020203" pitchFamily="18" charset="0"/>
              </a:rPr>
              <a:t>centroids</a:t>
            </a:r>
          </a:p>
          <a:p>
            <a:pPr marL="342900" indent="-342900">
              <a:buFont typeface="+mj-lt"/>
              <a:buAutoNum type="arabicPeriod"/>
            </a:pPr>
            <a:endParaRPr lang="en-US" sz="2000">
              <a:latin typeface="Minion Pro" panose="02040503050201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sz="2000">
                <a:latin typeface="Minion Pro" panose="02040503050201020203" pitchFamily="18" charset="0"/>
              </a:rPr>
              <a:t>Ανάθεση των σημείων</a:t>
            </a:r>
            <a:r>
              <a:rPr lang="en-US" sz="2000">
                <a:latin typeface="Minion Pro" panose="02040503050201020203" pitchFamily="18" charset="0"/>
              </a:rPr>
              <a:t>/</a:t>
            </a:r>
            <a:r>
              <a:rPr lang="el-GR" sz="2000">
                <a:latin typeface="Minion Pro" panose="02040503050201020203" pitchFamily="18" charset="0"/>
              </a:rPr>
              <a:t>δεδομένων στο </a:t>
            </a:r>
            <a:r>
              <a:rPr lang="el-GR" sz="2000" i="1">
                <a:latin typeface="Minion Pro" panose="02040503050201020203" pitchFamily="18" charset="0"/>
              </a:rPr>
              <a:t>κοντινότερο</a:t>
            </a:r>
            <a:r>
              <a:rPr lang="el-GR" sz="2000">
                <a:latin typeface="Minion Pro" panose="02040503050201020203" pitchFamily="18" charset="0"/>
              </a:rPr>
              <a:t> </a:t>
            </a:r>
            <a:r>
              <a:rPr lang="en-US" sz="2000">
                <a:latin typeface="Minion Pro" panose="02040503050201020203" pitchFamily="18" charset="0"/>
              </a:rPr>
              <a:t>centroid – </a:t>
            </a:r>
            <a:r>
              <a:rPr lang="el-GR" sz="2000">
                <a:latin typeface="Minion Pro" panose="02040503050201020203" pitchFamily="18" charset="0"/>
              </a:rPr>
              <a:t>σαν αποτέλεσμα σχηματίζονται </a:t>
            </a:r>
            <a:r>
              <a:rPr lang="en-US" sz="2000">
                <a:latin typeface="Minion Pro" panose="02040503050201020203" pitchFamily="18" charset="0"/>
              </a:rPr>
              <a:t>k clusters</a:t>
            </a:r>
          </a:p>
          <a:p>
            <a:pPr marL="342900" indent="-342900">
              <a:buFont typeface="+mj-lt"/>
              <a:buAutoNum type="arabicPeriod"/>
            </a:pPr>
            <a:endParaRPr lang="en-US" sz="2000">
              <a:latin typeface="Minion Pro" panose="02040503050201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sz="2000">
                <a:latin typeface="Minion Pro" panose="02040503050201020203" pitchFamily="18" charset="0"/>
              </a:rPr>
              <a:t>Μετακίνηση των </a:t>
            </a:r>
            <a:r>
              <a:rPr lang="en-US" sz="2000">
                <a:latin typeface="Minion Pro" panose="02040503050201020203" pitchFamily="18" charset="0"/>
              </a:rPr>
              <a:t>centroids </a:t>
            </a:r>
            <a:r>
              <a:rPr lang="el-GR" sz="2000">
                <a:latin typeface="Minion Pro" panose="02040503050201020203" pitchFamily="18" charset="0"/>
              </a:rPr>
              <a:t>στα κέντρα βάρους των </a:t>
            </a:r>
            <a:r>
              <a:rPr lang="en-US" sz="2000">
                <a:latin typeface="Minion Pro" panose="02040503050201020203" pitchFamily="18" charset="0"/>
              </a:rPr>
              <a:t>cluster </a:t>
            </a:r>
            <a:r>
              <a:rPr lang="el-GR" sz="2000">
                <a:latin typeface="Minion Pro" panose="02040503050201020203" pitchFamily="18" charset="0"/>
              </a:rPr>
              <a:t>που σχηματίστηκαν στο βήμα 2</a:t>
            </a:r>
          </a:p>
          <a:p>
            <a:pPr marL="342900" indent="-342900">
              <a:buFont typeface="+mj-lt"/>
              <a:buAutoNum type="arabicPeriod"/>
            </a:pPr>
            <a:endParaRPr lang="el-GR" sz="2000">
              <a:latin typeface="Minion Pro" panose="02040503050201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sz="2000">
                <a:latin typeface="Minion Pro" panose="02040503050201020203" pitchFamily="18" charset="0"/>
              </a:rPr>
              <a:t>Επανάληψη των βημάτων 2 και 3 μέχρι το μοντέλο να συγκλίνει</a:t>
            </a:r>
            <a:endParaRPr lang="en-US" sz="2000">
              <a:latin typeface="Minion Pro" panose="020405030502010202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E74EB5-D8E2-47C5-ACBC-E6E09ED8D1B7}"/>
              </a:ext>
            </a:extLst>
          </p:cNvPr>
          <p:cNvSpPr/>
          <p:nvPr/>
        </p:nvSpPr>
        <p:spPr>
          <a:xfrm>
            <a:off x="248575" y="6123543"/>
            <a:ext cx="844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>
                <a:latin typeface="Minion Pro" panose="02040503050201020203" pitchFamily="18" charset="0"/>
              </a:rPr>
              <a:t>Κοντινότερο</a:t>
            </a:r>
            <a:r>
              <a:rPr lang="en-US" i="1">
                <a:latin typeface="Minion Pro" panose="02040503050201020203" pitchFamily="18" charset="0"/>
              </a:rPr>
              <a:t>: </a:t>
            </a:r>
            <a:r>
              <a:rPr lang="el-GR">
                <a:latin typeface="Minion Pro" panose="02040503050201020203" pitchFamily="18" charset="0"/>
              </a:rPr>
              <a:t>μικρότερη απόσταση (ή μεγαλύτερο </a:t>
            </a:r>
            <a:r>
              <a:rPr lang="en-US">
                <a:latin typeface="Minion Pro" panose="02040503050201020203" pitchFamily="18" charset="0"/>
              </a:rPr>
              <a:t>similarity) – </a:t>
            </a:r>
            <a:r>
              <a:rPr lang="el-GR">
                <a:latin typeface="Minion Pro" panose="02040503050201020203" pitchFamily="18" charset="0"/>
              </a:rPr>
              <a:t>π.χ., Ευκλείδεια απόσταση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8FFE2-DF47-47F4-B258-60C0FE68D5C9}"/>
              </a:ext>
            </a:extLst>
          </p:cNvPr>
          <p:cNvSpPr/>
          <p:nvPr/>
        </p:nvSpPr>
        <p:spPr>
          <a:xfrm>
            <a:off x="8537858" y="6544644"/>
            <a:ext cx="3654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Images taken from https://www.javatpoint.com</a:t>
            </a:r>
          </a:p>
        </p:txBody>
      </p:sp>
    </p:spTree>
    <p:extLst>
      <p:ext uri="{BB962C8B-B14F-4D97-AF65-F5344CB8AC3E}">
        <p14:creationId xmlns:p14="http://schemas.microsoft.com/office/powerpoint/2010/main" val="322571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B010-C212-4907-A2D5-2F10B9EE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Ο αλγόριθμος </a:t>
            </a:r>
            <a:r>
              <a:rPr lang="en-US" i="1">
                <a:latin typeface="Minion Pro" panose="02040503050201020203" pitchFamily="18" charset="0"/>
              </a:rPr>
              <a:t>k</a:t>
            </a:r>
            <a:r>
              <a:rPr lang="en-US">
                <a:latin typeface="Minion Pro" panose="02040503050201020203" pitchFamily="18" charset="0"/>
              </a:rPr>
              <a:t>-means</a:t>
            </a:r>
            <a:endParaRPr lang="en-US"/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A0E05435-B6AE-4D79-835D-6D2BD2DD0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7" y="2129531"/>
            <a:ext cx="3240088" cy="3215968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D8CFFE3-48DA-4D20-B0C6-EB56DD216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85" y="2129531"/>
            <a:ext cx="3240088" cy="321596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04DAFD5-62A0-40A0-9E63-0D479237F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28" y="2129530"/>
            <a:ext cx="3240089" cy="3215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BDC76-1C0A-42AF-A04C-740E03551736}"/>
              </a:ext>
            </a:extLst>
          </p:cNvPr>
          <p:cNvSpPr txBox="1"/>
          <p:nvPr/>
        </p:nvSpPr>
        <p:spPr>
          <a:xfrm>
            <a:off x="4660036" y="5355518"/>
            <a:ext cx="278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2) </a:t>
            </a:r>
            <a:r>
              <a:rPr lang="el-GR">
                <a:latin typeface="Minion Pro" panose="02040503050201020203" pitchFamily="18" charset="0"/>
              </a:rPr>
              <a:t>Αριθμός </a:t>
            </a:r>
            <a:r>
              <a:rPr lang="en-US">
                <a:latin typeface="Minion Pro" panose="02040503050201020203" pitchFamily="18" charset="0"/>
              </a:rPr>
              <a:t>centroids (k)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12F5A-E5AB-46A4-9103-F5EFEA794FF7}"/>
              </a:ext>
            </a:extLst>
          </p:cNvPr>
          <p:cNvSpPr txBox="1"/>
          <p:nvPr/>
        </p:nvSpPr>
        <p:spPr>
          <a:xfrm>
            <a:off x="8250472" y="5345499"/>
            <a:ext cx="324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3) </a:t>
            </a:r>
            <a:r>
              <a:rPr lang="el-GR">
                <a:latin typeface="Minion Pro" panose="02040503050201020203" pitchFamily="18" charset="0"/>
              </a:rPr>
              <a:t>Ανάθεση των σημείων στο κοντινότερο </a:t>
            </a:r>
            <a:r>
              <a:rPr lang="en-US">
                <a:latin typeface="Minion Pro" panose="02040503050201020203" pitchFamily="18" charset="0"/>
              </a:rPr>
              <a:t>cendroid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EB4DB-B4B1-41A2-BDF5-C62C6259E7D9}"/>
              </a:ext>
            </a:extLst>
          </p:cNvPr>
          <p:cNvSpPr txBox="1"/>
          <p:nvPr/>
        </p:nvSpPr>
        <p:spPr>
          <a:xfrm>
            <a:off x="901183" y="5345499"/>
            <a:ext cx="295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1) </a:t>
            </a:r>
            <a:r>
              <a:rPr lang="el-GR">
                <a:latin typeface="Minion Pro" panose="02040503050201020203" pitchFamily="18" charset="0"/>
              </a:rPr>
              <a:t>Δεδομένα δύο διαστάσεων</a:t>
            </a:r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2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B010-C212-4907-A2D5-2F10B9EE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Ο αλγόριθμος </a:t>
            </a:r>
            <a:r>
              <a:rPr lang="en-US" i="1">
                <a:latin typeface="Minion Pro" panose="02040503050201020203" pitchFamily="18" charset="0"/>
              </a:rPr>
              <a:t>k</a:t>
            </a:r>
            <a:r>
              <a:rPr lang="en-US">
                <a:latin typeface="Minion Pro" panose="02040503050201020203" pitchFamily="18" charset="0"/>
              </a:rPr>
              <a:t>-means</a:t>
            </a:r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1A5DF36-F30C-4205-B5C0-42143BD2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38" y="1690688"/>
            <a:ext cx="3494392" cy="3468379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29C0C32-028D-4609-9796-D15A6B767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24" y="1690688"/>
            <a:ext cx="3548525" cy="3522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A7BCA9-D53E-41DE-8C1A-928657310C20}"/>
              </a:ext>
            </a:extLst>
          </p:cNvPr>
          <p:cNvSpPr txBox="1"/>
          <p:nvPr/>
        </p:nvSpPr>
        <p:spPr>
          <a:xfrm>
            <a:off x="7158324" y="5159068"/>
            <a:ext cx="413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5) </a:t>
            </a:r>
            <a:r>
              <a:rPr lang="el-GR">
                <a:latin typeface="Minion Pro" panose="02040503050201020203" pitchFamily="18" charset="0"/>
              </a:rPr>
              <a:t>Ανάθεση των σημείων στο κοντινότερο </a:t>
            </a:r>
            <a:r>
              <a:rPr lang="en-US">
                <a:latin typeface="Minion Pro" panose="02040503050201020203" pitchFamily="18" charset="0"/>
              </a:rPr>
              <a:t>cendroid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D0DDDB-FA09-4252-8DB9-D6B05F16D6E0}"/>
              </a:ext>
            </a:extLst>
          </p:cNvPr>
          <p:cNvSpPr/>
          <p:nvPr/>
        </p:nvSpPr>
        <p:spPr>
          <a:xfrm>
            <a:off x="1005707" y="5159067"/>
            <a:ext cx="4134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4) </a:t>
            </a:r>
            <a:r>
              <a:rPr lang="el-GR">
                <a:latin typeface="Minion Pro" panose="02040503050201020203" pitchFamily="18" charset="0"/>
              </a:rPr>
              <a:t>Μετακίνηση των </a:t>
            </a:r>
            <a:r>
              <a:rPr lang="en-US">
                <a:latin typeface="Minion Pro" panose="02040503050201020203" pitchFamily="18" charset="0"/>
              </a:rPr>
              <a:t>centroids </a:t>
            </a:r>
            <a:r>
              <a:rPr lang="el-GR">
                <a:latin typeface="Minion Pro" panose="02040503050201020203" pitchFamily="18" charset="0"/>
              </a:rPr>
              <a:t>στα κέντρα βάρους των </a:t>
            </a:r>
            <a:r>
              <a:rPr lang="en-US">
                <a:latin typeface="Minion Pro" panose="02040503050201020203" pitchFamily="18" charset="0"/>
              </a:rPr>
              <a:t>cluster </a:t>
            </a:r>
            <a:r>
              <a:rPr lang="el-GR">
                <a:latin typeface="Minion Pro" panose="02040503050201020203" pitchFamily="18" charset="0"/>
              </a:rPr>
              <a:t>που σχηματίστηκαν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B010-C212-4907-A2D5-2F10B9EE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Ο αλγόριθμος </a:t>
            </a:r>
            <a:r>
              <a:rPr lang="en-US" i="1">
                <a:latin typeface="Minion Pro" panose="02040503050201020203" pitchFamily="18" charset="0"/>
              </a:rPr>
              <a:t>k</a:t>
            </a:r>
            <a:r>
              <a:rPr lang="en-US">
                <a:latin typeface="Minion Pro" panose="02040503050201020203" pitchFamily="18" charset="0"/>
              </a:rPr>
              <a:t>-means</a:t>
            </a:r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3877EDBB-3807-4BEB-B4A5-011165902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" y="1805086"/>
            <a:ext cx="3548526" cy="3522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2E618-7811-40CF-9D4E-F757C3F69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50" y="1805086"/>
            <a:ext cx="3548526" cy="352211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C0B869C6-E446-4F11-AF5D-F42AE43DB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20" y="1690688"/>
            <a:ext cx="4088811" cy="3526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B0C179-F0E0-48C5-9A5F-9B5C152FF816}"/>
              </a:ext>
            </a:extLst>
          </p:cNvPr>
          <p:cNvSpPr/>
          <p:nvPr/>
        </p:nvSpPr>
        <p:spPr>
          <a:xfrm>
            <a:off x="600269" y="5273465"/>
            <a:ext cx="3634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6) </a:t>
            </a:r>
            <a:r>
              <a:rPr lang="el-GR">
                <a:latin typeface="Minion Pro" panose="02040503050201020203" pitchFamily="18" charset="0"/>
              </a:rPr>
              <a:t>Μετακίνηση των </a:t>
            </a:r>
            <a:r>
              <a:rPr lang="en-US">
                <a:latin typeface="Minion Pro" panose="02040503050201020203" pitchFamily="18" charset="0"/>
              </a:rPr>
              <a:t>centroids </a:t>
            </a:r>
            <a:r>
              <a:rPr lang="el-GR">
                <a:latin typeface="Minion Pro" panose="02040503050201020203" pitchFamily="18" charset="0"/>
              </a:rPr>
              <a:t>στα κέντρα βάρους των </a:t>
            </a:r>
            <a:r>
              <a:rPr lang="en-US">
                <a:latin typeface="Minion Pro" panose="02040503050201020203" pitchFamily="18" charset="0"/>
              </a:rPr>
              <a:t>cluster </a:t>
            </a:r>
            <a:r>
              <a:rPr lang="el-GR">
                <a:latin typeface="Minion Pro" panose="02040503050201020203" pitchFamily="18" charset="0"/>
              </a:rPr>
              <a:t>που σχηματίστηκαν 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44EE2-B29B-4D96-B1F6-0CE32520089B}"/>
              </a:ext>
            </a:extLst>
          </p:cNvPr>
          <p:cNvSpPr txBox="1"/>
          <p:nvPr/>
        </p:nvSpPr>
        <p:spPr>
          <a:xfrm>
            <a:off x="4668247" y="5273466"/>
            <a:ext cx="342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7) </a:t>
            </a:r>
            <a:r>
              <a:rPr lang="el-GR">
                <a:latin typeface="Minion Pro" panose="02040503050201020203" pitchFamily="18" charset="0"/>
              </a:rPr>
              <a:t>Ανάθεση των σημείων στο κοντινότερο </a:t>
            </a:r>
            <a:r>
              <a:rPr lang="en-US">
                <a:latin typeface="Minion Pro" panose="02040503050201020203" pitchFamily="18" charset="0"/>
              </a:rPr>
              <a:t>cendroid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46262-A07D-4D1F-A08F-6F57373346F8}"/>
              </a:ext>
            </a:extLst>
          </p:cNvPr>
          <p:cNvSpPr txBox="1"/>
          <p:nvPr/>
        </p:nvSpPr>
        <p:spPr>
          <a:xfrm>
            <a:off x="8660433" y="5273466"/>
            <a:ext cx="278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?) </a:t>
            </a:r>
            <a:r>
              <a:rPr lang="el-GR">
                <a:latin typeface="Minion Pro" panose="02040503050201020203" pitchFamily="18" charset="0"/>
              </a:rPr>
              <a:t>Σύγκλιση του μοντέλου</a:t>
            </a:r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4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5772-48B2-4A52-8D0F-48CB73A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Ο αλγόριθμος </a:t>
            </a:r>
            <a:r>
              <a:rPr lang="en-US" i="1">
                <a:latin typeface="Minion Pro" panose="02040503050201020203" pitchFamily="18" charset="0"/>
              </a:rPr>
              <a:t>k</a:t>
            </a:r>
            <a:r>
              <a:rPr lang="en-US">
                <a:latin typeface="Minion Pro" panose="02040503050201020203" pitchFamily="18" charset="0"/>
              </a:rPr>
              <a:t>-means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A29B7-FD69-41CE-AFF6-6EB6F714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>
                    <a:latin typeface="Minion Pro" panose="02040503050201020203" pitchFamily="18" charset="0"/>
                  </a:rPr>
                  <a:t>Μη-επιβλεπόμενος (</a:t>
                </a:r>
                <a:r>
                  <a:rPr lang="en-US">
                    <a:latin typeface="Minion Pro" panose="02040503050201020203" pitchFamily="18" charset="0"/>
                  </a:rPr>
                  <a:t>unsupervised)</a:t>
                </a:r>
              </a:p>
              <a:p>
                <a:pPr lvl="1"/>
                <a:r>
                  <a:rPr lang="el-GR">
                    <a:latin typeface="Minion Pro" panose="02040503050201020203" pitchFamily="18" charset="0"/>
                  </a:rPr>
                  <a:t>Δεν χρειαζόμαστε την ετικέτα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latin typeface="Minion Pro" panose="02040503050201020203" pitchFamily="18" charset="0"/>
                  </a:rPr>
                  <a:t> </a:t>
                </a:r>
                <a:r>
                  <a:rPr lang="el-GR">
                    <a:latin typeface="Minion Pro" panose="02040503050201020203" pitchFamily="18" charset="0"/>
                  </a:rPr>
                  <a:t>για κάθε δείγμα</a:t>
                </a:r>
                <a:r>
                  <a:rPr lang="en-US">
                    <a:latin typeface="Minion Pro" panose="020405030502010202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>
                  <a:latin typeface="Minion Pro" panose="02040503050201020203" pitchFamily="18" charset="0"/>
                </a:endParaRPr>
              </a:p>
              <a:p>
                <a:pPr lvl="1"/>
                <a:endParaRPr lang="en-US" b="1">
                  <a:latin typeface="Minion Pro" panose="02040503050201020203" pitchFamily="18" charset="0"/>
                </a:endParaRPr>
              </a:p>
              <a:p>
                <a:r>
                  <a:rPr lang="el-GR">
                    <a:latin typeface="Minion Pro" panose="02040503050201020203" pitchFamily="18" charset="0"/>
                  </a:rPr>
                  <a:t>Διαφορετικές αρχικές θέσεις των </a:t>
                </a:r>
                <a:r>
                  <a:rPr lang="en-US">
                    <a:latin typeface="Minion Pro" panose="02040503050201020203" pitchFamily="18" charset="0"/>
                  </a:rPr>
                  <a:t>k centroids</a:t>
                </a:r>
                <a:r>
                  <a:rPr lang="el-GR">
                    <a:latin typeface="Minion Pro" panose="02040503050201020203" pitchFamily="18" charset="0"/>
                  </a:rPr>
                  <a:t> επηρεάζουν σημαντικά το αποτέλεσμα</a:t>
                </a:r>
              </a:p>
              <a:p>
                <a:endParaRPr lang="el-GR">
                  <a:latin typeface="Minion Pro" panose="02040503050201020203" pitchFamily="18" charset="0"/>
                </a:endParaRPr>
              </a:p>
              <a:p>
                <a:r>
                  <a:rPr lang="el-GR">
                    <a:latin typeface="Minion Pro" panose="02040503050201020203" pitchFamily="18" charset="0"/>
                  </a:rPr>
                  <a:t>Ποιο είναι το ιδανικό </a:t>
                </a:r>
                <a:r>
                  <a:rPr lang="en-US">
                    <a:latin typeface="Minion Pro" panose="02040503050201020203" pitchFamily="18" charset="0"/>
                  </a:rPr>
                  <a:t>k</a:t>
                </a:r>
                <a:r>
                  <a:rPr lang="el-GR">
                    <a:latin typeface="Minion Pro" panose="02040503050201020203" pitchFamily="18" charset="0"/>
                  </a:rPr>
                  <a:t>;</a:t>
                </a:r>
                <a:endParaRPr lang="en-US">
                  <a:latin typeface="Minion Pro" panose="020405030502010202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A29B7-FD69-41CE-AFF6-6EB6F714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62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86E3-6938-4B2E-BD44-923FDC2E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21A4-0D24-47A0-B925-77185005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Οι τεχνικές </a:t>
            </a:r>
            <a:r>
              <a:rPr lang="en-US">
                <a:latin typeface="Minion Pro" panose="02040503050201020203" pitchFamily="18" charset="0"/>
              </a:rPr>
              <a:t>spectral clustering </a:t>
            </a:r>
            <a:r>
              <a:rPr lang="el-GR">
                <a:latin typeface="Minion Pro" panose="02040503050201020203" pitchFamily="18" charset="0"/>
              </a:rPr>
              <a:t>χρησιμοποιούν τις </a:t>
            </a:r>
            <a:r>
              <a:rPr lang="el-GR" i="1">
                <a:latin typeface="Minion Pro" panose="02040503050201020203" pitchFamily="18" charset="0"/>
              </a:rPr>
              <a:t>ιδιοτιμές</a:t>
            </a:r>
            <a:r>
              <a:rPr lang="el-GR">
                <a:latin typeface="Minion Pro" panose="02040503050201020203" pitchFamily="18" charset="0"/>
              </a:rPr>
              <a:t> (</a:t>
            </a:r>
            <a:r>
              <a:rPr lang="en-US">
                <a:latin typeface="Minion Pro" panose="02040503050201020203" pitchFamily="18" charset="0"/>
              </a:rPr>
              <a:t>spectrum) </a:t>
            </a:r>
            <a:r>
              <a:rPr lang="el-GR">
                <a:latin typeface="Minion Pro" panose="02040503050201020203" pitchFamily="18" charset="0"/>
              </a:rPr>
              <a:t>του πίνακα ομοιότητας με στόχο την ομαδοποιήση των δεδομένων  </a:t>
            </a:r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9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86E3-6938-4B2E-BD44-923FDC2E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Spectral clustering</a:t>
            </a:r>
            <a:r>
              <a:rPr lang="el-GR">
                <a:latin typeface="Minion Pro" panose="02040503050201020203" pitchFamily="18" charset="0"/>
              </a:rPr>
              <a:t> - βήματα</a:t>
            </a:r>
            <a:endParaRPr lang="en-US">
              <a:latin typeface="Minion Pro" panose="020405030502010202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221A4-0D24-47A0-B925-77185005C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l-GR" sz="2000">
                    <a:latin typeface="Minion Pro" panose="02040503050201020203" pitchFamily="18" charset="0"/>
                  </a:rPr>
                  <a:t>Δεδομένης μίας εικόνας εισόδου κατασκευάζουμε τον μη-κατευθυντικό, πλήρως συνδεδεμένο γράφο </a:t>
                </a:r>
                <a:r>
                  <a:rPr lang="en-US" sz="2000" b="1">
                    <a:latin typeface="Minion Pro" panose="02040503050201020203" pitchFamily="18" charset="0"/>
                  </a:rPr>
                  <a:t>G</a:t>
                </a:r>
                <a:endParaRPr lang="el-GR" sz="2000" b="1">
                  <a:latin typeface="Minion Pro" panose="02040503050201020203" pitchFamily="18" charset="0"/>
                </a:endParaRPr>
              </a:p>
              <a:p>
                <a:pPr lvl="1"/>
                <a:r>
                  <a:rPr lang="el-GR" sz="1800">
                    <a:latin typeface="Minion Pro" panose="02040503050201020203" pitchFamily="18" charset="0"/>
                  </a:rPr>
                  <a:t>Έστω </a:t>
                </a:r>
                <a:r>
                  <a:rPr lang="en-US" sz="1800" b="1">
                    <a:latin typeface="Minion Pro" panose="02040503050201020203" pitchFamily="18" charset="0"/>
                  </a:rPr>
                  <a:t>W </a:t>
                </a:r>
                <a:r>
                  <a:rPr lang="el-GR" sz="1800">
                    <a:latin typeface="Minion Pro" panose="02040503050201020203" pitchFamily="18" charset="0"/>
                  </a:rPr>
                  <a:t>ο </a:t>
                </a:r>
                <a:r>
                  <a:rPr lang="en-US" sz="1800">
                    <a:latin typeface="Minion Pro" panose="02040503050201020203" pitchFamily="18" charset="0"/>
                  </a:rPr>
                  <a:t>affinity </a:t>
                </a:r>
                <a:r>
                  <a:rPr lang="el-GR" sz="1800">
                    <a:latin typeface="Minion Pro" panose="02040503050201020203" pitchFamily="18" charset="0"/>
                  </a:rPr>
                  <a:t>πίνακας που περιγράφει τον γράφο </a:t>
                </a:r>
                <a:r>
                  <a:rPr lang="en-US" sz="1800" b="1">
                    <a:latin typeface="Minion Pro" panose="02040503050201020203" pitchFamily="18" charset="0"/>
                  </a:rPr>
                  <a:t>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l-GR" sz="2000">
                    <a:latin typeface="Minion Pro" panose="02040503050201020203" pitchFamily="18" charset="0"/>
                  </a:rPr>
                  <a:t>Υπολογισμός του Λαπλασιανού πίνακα </a:t>
                </a:r>
                <a:r>
                  <a:rPr lang="en-US" sz="2000" b="1">
                    <a:latin typeface="Minion Pro" panose="02040503050201020203" pitchFamily="18" charset="0"/>
                  </a:rPr>
                  <a:t>L=D-W</a:t>
                </a:r>
                <a:endParaRPr lang="el-GR" sz="2000" b="1">
                  <a:latin typeface="Minion Pro" panose="02040503050201020203" pitchFamily="18" charset="0"/>
                </a:endParaRPr>
              </a:p>
              <a:p>
                <a:pPr lvl="1"/>
                <a:r>
                  <a:rPr lang="el-GR" sz="1800">
                    <a:latin typeface="Minion Pro" panose="02040503050201020203" pitchFamily="18" charset="0"/>
                  </a:rPr>
                  <a:t>Όπου </a:t>
                </a:r>
                <a:r>
                  <a:rPr lang="en-US" sz="1800" b="1">
                    <a:latin typeface="Minion Pro" panose="02040503050201020203" pitchFamily="18" charset="0"/>
                  </a:rPr>
                  <a:t>D</a:t>
                </a:r>
                <a:r>
                  <a:rPr lang="el-GR" sz="1800" b="1">
                    <a:latin typeface="Minion Pro" panose="02040503050201020203" pitchFamily="18" charset="0"/>
                  </a:rPr>
                  <a:t> </a:t>
                </a:r>
                <a:r>
                  <a:rPr lang="el-GR" sz="1800">
                    <a:latin typeface="Minion Pro" panose="02040503050201020203" pitchFamily="18" charset="0"/>
                  </a:rPr>
                  <a:t>ο διαγώνιος που υπολογίζεται ως</a:t>
                </a:r>
                <a:endParaRPr lang="en-US" sz="1800">
                  <a:latin typeface="Minion Pro" panose="02040503050201020203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l-GR" sz="2000">
                    <a:latin typeface="Minion Pro" panose="02040503050201020203" pitchFamily="18" charset="0"/>
                  </a:rPr>
                  <a:t>Λύνουμε το πρόβλημα ιδιοτιμών </a:t>
                </a:r>
                <a:r>
                  <a:rPr lang="en-US" sz="2000" b="1">
                    <a:latin typeface="Minion Pro" panose="02040503050201020203" pitchFamily="18" charset="0"/>
                  </a:rPr>
                  <a:t>L</a:t>
                </a:r>
                <a:r>
                  <a:rPr lang="en-US" sz="2000">
                    <a:latin typeface="Minion Pro" panose="02040503050201020203" pitchFamily="18" charset="0"/>
                  </a:rPr>
                  <a:t>x=</a:t>
                </a:r>
                <a:r>
                  <a:rPr lang="el-GR" sz="2000">
                    <a:latin typeface="Minion Pro" panose="02040503050201020203" pitchFamily="18" charset="0"/>
                  </a:rPr>
                  <a:t>λ</a:t>
                </a:r>
                <a:r>
                  <a:rPr lang="en-US" sz="2000">
                    <a:latin typeface="Minion Pro" panose="02040503050201020203" pitchFamily="18" charset="0"/>
                  </a:rPr>
                  <a:t>x</a:t>
                </a:r>
                <a:r>
                  <a:rPr lang="el-GR" sz="2000">
                    <a:latin typeface="Minion Pro" panose="02040503050201020203" pitchFamily="18" charset="0"/>
                  </a:rPr>
                  <a:t> και υπολογίζουμε τις </a:t>
                </a:r>
                <a:r>
                  <a:rPr lang="en-US" sz="2000">
                    <a:latin typeface="Minion Pro" panose="02040503050201020203" pitchFamily="18" charset="0"/>
                  </a:rPr>
                  <a:t>k</a:t>
                </a:r>
                <a:r>
                  <a:rPr lang="el-GR" sz="2000">
                    <a:latin typeface="Minion Pro" panose="02040503050201020203" pitchFamily="18" charset="0"/>
                  </a:rPr>
                  <a:t> </a:t>
                </a:r>
                <a:r>
                  <a:rPr lang="el-GR" sz="2000" b="1">
                    <a:latin typeface="Minion Pro" panose="02040503050201020203" pitchFamily="18" charset="0"/>
                  </a:rPr>
                  <a:t>μικρότερες</a:t>
                </a:r>
                <a:r>
                  <a:rPr lang="el-GR" sz="2000">
                    <a:latin typeface="Minion Pro" panose="02040503050201020203" pitchFamily="18" charset="0"/>
                  </a:rPr>
                  <a:t> ιδιοτιμές</a:t>
                </a:r>
                <a:r>
                  <a:rPr lang="en-US" sz="2000">
                    <a:latin typeface="Minion Pro" panose="02040503050201020203" pitchFamily="18" charset="0"/>
                  </a:rPr>
                  <a:t> </a:t>
                </a:r>
                <a:endParaRPr lang="el-GR" sz="2000">
                  <a:latin typeface="Minion Pro" panose="02040503050201020203" pitchFamily="18" charset="0"/>
                </a:endParaRPr>
              </a:p>
              <a:p>
                <a:pPr lvl="1"/>
                <a:r>
                  <a:rPr lang="el-GR" sz="1800">
                    <a:latin typeface="Minion Pro" panose="02040503050201020203" pitchFamily="18" charset="0"/>
                  </a:rPr>
                  <a:t>Καθώς και τα </a:t>
                </a:r>
                <a:r>
                  <a:rPr lang="en-US" sz="1800">
                    <a:latin typeface="Minion Pro" panose="02040503050201020203" pitchFamily="18" charset="0"/>
                  </a:rPr>
                  <a:t>k </a:t>
                </a:r>
                <a:r>
                  <a:rPr lang="el-GR" sz="1800">
                    <a:latin typeface="Minion Pro" panose="02040503050201020203" pitchFamily="18" charset="0"/>
                  </a:rPr>
                  <a:t>ιδιοδιανύσματα που αντιστοιχούν σε αυτές</a:t>
                </a:r>
                <a:endParaRPr lang="en-US" sz="1800">
                  <a:latin typeface="Minion Pro" panose="02040503050201020203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2200">
                    <a:latin typeface="Minion Pro" panose="02040503050201020203" pitchFamily="18" charset="0"/>
                  </a:rPr>
                  <a:t>Σχηματίζουμε τον πίνακα </a:t>
                </a:r>
                <a:r>
                  <a:rPr lang="en-US" sz="2200" b="1">
                    <a:latin typeface="Minion Pro" panose="02040503050201020203" pitchFamily="18" charset="0"/>
                  </a:rPr>
                  <a:t>U</a:t>
                </a:r>
                <a:r>
                  <a:rPr lang="en-US" sz="2200">
                    <a:latin typeface="Minion Pro" panose="02040503050201020203" pitchFamily="18" charset="0"/>
                  </a:rPr>
                  <a:t> </a:t>
                </a:r>
                <a:r>
                  <a:rPr lang="el-GR" sz="2200">
                    <a:latin typeface="Minion Pro" panose="02040503050201020203" pitchFamily="18" charset="0"/>
                  </a:rPr>
                  <a:t>που περιέχει τα ιδιοδιανύσματα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>
                    <a:latin typeface="Minion Pro" panose="02040503050201020203" pitchFamily="18" charset="0"/>
                  </a:rPr>
                  <a:t> </a:t>
                </a:r>
                <a:r>
                  <a:rPr lang="el-GR" sz="2200">
                    <a:latin typeface="Minion Pro" panose="02040503050201020203" pitchFamily="18" charset="0"/>
                  </a:rPr>
                  <a:t>ως στήλες</a:t>
                </a:r>
              </a:p>
              <a:p>
                <a:pPr lvl="1"/>
                <a:r>
                  <a:rPr lang="el-GR" sz="1800">
                    <a:latin typeface="Minion Pro" panose="02040503050201020203" pitchFamily="18" charset="0"/>
                  </a:rPr>
                  <a:t>Για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l-GR" sz="1800">
                    <a:latin typeface="Minion Pro" panose="02040503050201020203" pitchFamily="18" charset="0"/>
                  </a:rPr>
                  <a:t> έστω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>
                    <a:latin typeface="Minion Pro" panose="02040503050201020203" pitchFamily="18" charset="0"/>
                  </a:rPr>
                  <a:t> </a:t>
                </a:r>
                <a:r>
                  <a:rPr lang="el-GR" sz="1800">
                    <a:latin typeface="Minion Pro" panose="02040503050201020203" pitchFamily="18" charset="0"/>
                  </a:rPr>
                  <a:t>το διάνυσμα που αντιστοιχεί στην </a:t>
                </a:r>
                <a:r>
                  <a:rPr lang="en-US" sz="1800">
                    <a:latin typeface="Minion Pro" panose="02040503050201020203" pitchFamily="18" charset="0"/>
                  </a:rPr>
                  <a:t>i-</a:t>
                </a:r>
                <a:r>
                  <a:rPr lang="el-GR" sz="1800">
                    <a:latin typeface="Minion Pro" panose="02040503050201020203" pitchFamily="18" charset="0"/>
                  </a:rPr>
                  <a:t>οστή γραμμή του </a:t>
                </a:r>
                <a:r>
                  <a:rPr lang="en-US" sz="1800" b="1">
                    <a:latin typeface="Minion Pro" panose="02040503050201020203" pitchFamily="18" charset="0"/>
                  </a:rPr>
                  <a:t>U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2200">
                    <a:latin typeface="Minion Pro" panose="02040503050201020203" pitchFamily="18" charset="0"/>
                  </a:rPr>
                  <a:t>Ομαδοποιούμε τα σημεία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>
                    <a:latin typeface="Minion Pro" panose="02040503050201020203" pitchFamily="18" charset="0"/>
                  </a:rPr>
                  <a:t> </a:t>
                </a:r>
                <a:r>
                  <a:rPr lang="el-GR" sz="2200">
                    <a:latin typeface="Minion Pro" panose="02040503050201020203" pitchFamily="18" charset="0"/>
                  </a:rPr>
                  <a:t>με τον αλγόριθμο </a:t>
                </a:r>
                <a:r>
                  <a:rPr lang="en-US" sz="2200" i="1">
                    <a:latin typeface="Minion Pro" panose="02040503050201020203" pitchFamily="18" charset="0"/>
                  </a:rPr>
                  <a:t>k</a:t>
                </a:r>
                <a:r>
                  <a:rPr lang="en-US" sz="2200">
                    <a:latin typeface="Minion Pro" panose="02040503050201020203" pitchFamily="18" charset="0"/>
                  </a:rPr>
                  <a:t>-means </a:t>
                </a:r>
                <a:r>
                  <a:rPr lang="el-GR" sz="2200">
                    <a:latin typeface="Minion Pro" panose="02040503050201020203" pitchFamily="18" charset="0"/>
                  </a:rPr>
                  <a:t>στα κέντρα/</a:t>
                </a:r>
                <a:r>
                  <a:rPr lang="en-US" sz="2200">
                    <a:latin typeface="Minion Pro" panose="02040503050201020203" pitchFamily="18" charset="0"/>
                  </a:rPr>
                  <a:t>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/>
                  <a:t>,</a:t>
                </a:r>
                <a:r>
                  <a:rPr lang="el-GR" sz="2000"/>
                  <a:t> </a:t>
                </a:r>
                <a:r>
                  <a:rPr lang="en-US" sz="200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>
                  <a:latin typeface="Minion Pro" panose="020405030502010202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221A4-0D24-47A0-B925-77185005C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593815A-F856-48C3-957C-8C837982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52" y="3116062"/>
            <a:ext cx="2135085" cy="4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9B21-134F-4F67-913B-F617519A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Ο αλγόριθμος </a:t>
            </a:r>
            <a:r>
              <a:rPr lang="en-US" i="1">
                <a:latin typeface="Minion Pro" panose="02040503050201020203" pitchFamily="18" charset="0"/>
              </a:rPr>
              <a:t>normalized </a:t>
            </a:r>
            <a:r>
              <a:rPr lang="en-US">
                <a:latin typeface="Minion Pro" panose="02040503050201020203" pitchFamily="18" charset="0"/>
              </a:rPr>
              <a:t>cuts (</a:t>
            </a:r>
            <a:r>
              <a:rPr lang="en-US" i="1">
                <a:latin typeface="Minion Pro" panose="02040503050201020203" pitchFamily="18" charset="0"/>
              </a:rPr>
              <a:t>n</a:t>
            </a:r>
            <a:r>
              <a:rPr lang="en-US">
                <a:latin typeface="Minion Pro" panose="02040503050201020203" pitchFamily="18" charset="0"/>
              </a:rPr>
              <a:t>cuts)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D39175-8F64-41E3-99EB-578E0D251A8C}"/>
              </a:ext>
            </a:extLst>
          </p:cNvPr>
          <p:cNvSpPr/>
          <p:nvPr/>
        </p:nvSpPr>
        <p:spPr>
          <a:xfrm>
            <a:off x="5260562" y="2895236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92872-9F06-460C-801F-26E732588FEB}"/>
              </a:ext>
            </a:extLst>
          </p:cNvPr>
          <p:cNvSpPr/>
          <p:nvPr/>
        </p:nvSpPr>
        <p:spPr>
          <a:xfrm>
            <a:off x="6235922" y="3730021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E887BD-18AA-4109-8958-5CE01EB96D35}"/>
              </a:ext>
            </a:extLst>
          </p:cNvPr>
          <p:cNvSpPr/>
          <p:nvPr/>
        </p:nvSpPr>
        <p:spPr>
          <a:xfrm>
            <a:off x="6958655" y="3153324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6D0BF1-7677-4204-8A0A-B8228CE37BFB}"/>
              </a:ext>
            </a:extLst>
          </p:cNvPr>
          <p:cNvSpPr/>
          <p:nvPr/>
        </p:nvSpPr>
        <p:spPr>
          <a:xfrm>
            <a:off x="6104351" y="2570039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868664-0624-4AC0-992F-DF8F67D09482}"/>
              </a:ext>
            </a:extLst>
          </p:cNvPr>
          <p:cNvSpPr/>
          <p:nvPr/>
        </p:nvSpPr>
        <p:spPr>
          <a:xfrm>
            <a:off x="5208175" y="4530122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E61A40-43BC-4BD3-A7CA-918730C62D3B}"/>
              </a:ext>
            </a:extLst>
          </p:cNvPr>
          <p:cNvSpPr/>
          <p:nvPr/>
        </p:nvSpPr>
        <p:spPr>
          <a:xfrm>
            <a:off x="4773938" y="3599250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C45719-1A1B-4CB1-9159-E8884E192615}"/>
              </a:ext>
            </a:extLst>
          </p:cNvPr>
          <p:cNvSpPr/>
          <p:nvPr/>
        </p:nvSpPr>
        <p:spPr>
          <a:xfrm>
            <a:off x="5814027" y="3698309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0BF7C2-C098-4A03-8BB1-5BFEE9221041}"/>
              </a:ext>
            </a:extLst>
          </p:cNvPr>
          <p:cNvSpPr/>
          <p:nvPr/>
        </p:nvSpPr>
        <p:spPr>
          <a:xfrm>
            <a:off x="6517145" y="3167457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8AADA-7C7F-41CF-8B65-F09746DF922B}"/>
              </a:ext>
            </a:extLst>
          </p:cNvPr>
          <p:cNvSpPr/>
          <p:nvPr/>
        </p:nvSpPr>
        <p:spPr>
          <a:xfrm>
            <a:off x="6630633" y="4190636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99B7D-53F1-4B6F-8A80-47629994AC99}"/>
              </a:ext>
            </a:extLst>
          </p:cNvPr>
          <p:cNvCxnSpPr>
            <a:cxnSpLocks/>
            <a:stCxn id="8" idx="1"/>
            <a:endCxn id="9" idx="4"/>
          </p:cNvCxnSpPr>
          <p:nvPr/>
        </p:nvCxnSpPr>
        <p:spPr>
          <a:xfrm flipH="1" flipV="1">
            <a:off x="4905509" y="3860793"/>
            <a:ext cx="341202" cy="707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5D4B29-7006-4CD9-8E02-79A56E961EAF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V="1">
            <a:off x="4905509" y="3118477"/>
            <a:ext cx="393589" cy="480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454A2-B7BC-46B4-BAF4-C8A6D7239EFD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5523703" y="2793280"/>
            <a:ext cx="619184" cy="2327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ACD240-BCF2-4E68-AD1A-0BBC3A691896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5485167" y="3118477"/>
            <a:ext cx="367396" cy="618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843C08-403B-47B2-B355-F333D587B712}"/>
              </a:ext>
            </a:extLst>
          </p:cNvPr>
          <p:cNvCxnSpPr>
            <a:cxnSpLocks/>
            <a:stCxn id="8" idx="7"/>
            <a:endCxn id="10" idx="4"/>
          </p:cNvCxnSpPr>
          <p:nvPr/>
        </p:nvCxnSpPr>
        <p:spPr>
          <a:xfrm flipV="1">
            <a:off x="5432780" y="3959852"/>
            <a:ext cx="512818" cy="6085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B71614-C2AA-417C-8735-15029D81EAC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037079" y="3730022"/>
            <a:ext cx="776948" cy="99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C8E5E-9AFC-42E2-8BB5-A85B64B67C8B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5471316" y="4321408"/>
            <a:ext cx="1159317" cy="339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34D324-8E02-4270-88F0-161C0EE1BFB9}"/>
              </a:ext>
            </a:extLst>
          </p:cNvPr>
          <p:cNvCxnSpPr>
            <a:cxnSpLocks/>
            <a:stCxn id="12" idx="0"/>
            <a:endCxn id="5" idx="5"/>
          </p:cNvCxnSpPr>
          <p:nvPr/>
        </p:nvCxnSpPr>
        <p:spPr>
          <a:xfrm flipH="1" flipV="1">
            <a:off x="6460527" y="3953262"/>
            <a:ext cx="301677" cy="2373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CF533-1B50-4DBB-8711-1C0C0089D658}"/>
              </a:ext>
            </a:extLst>
          </p:cNvPr>
          <p:cNvCxnSpPr>
            <a:cxnSpLocks/>
            <a:stCxn id="10" idx="7"/>
            <a:endCxn id="7" idx="4"/>
          </p:cNvCxnSpPr>
          <p:nvPr/>
        </p:nvCxnSpPr>
        <p:spPr>
          <a:xfrm flipV="1">
            <a:off x="6038632" y="2831582"/>
            <a:ext cx="197290" cy="9050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302E81-5D62-48B8-A816-C9FDEE0E3374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H="1">
            <a:off x="6367493" y="3390698"/>
            <a:ext cx="188188" cy="339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91B970-9256-4073-B46E-D1561E2AC3BB}"/>
              </a:ext>
            </a:extLst>
          </p:cNvPr>
          <p:cNvCxnSpPr>
            <a:cxnSpLocks/>
            <a:stCxn id="12" idx="7"/>
            <a:endCxn id="6" idx="4"/>
          </p:cNvCxnSpPr>
          <p:nvPr/>
        </p:nvCxnSpPr>
        <p:spPr>
          <a:xfrm flipV="1">
            <a:off x="6855238" y="3414867"/>
            <a:ext cx="234988" cy="814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86C707-BC26-43C7-842D-CD10E99C69D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6367492" y="2700811"/>
            <a:ext cx="629699" cy="490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7D602BE-4D27-4235-8F5F-0D128B7037F0}"/>
              </a:ext>
            </a:extLst>
          </p:cNvPr>
          <p:cNvSpPr/>
          <p:nvPr/>
        </p:nvSpPr>
        <p:spPr>
          <a:xfrm>
            <a:off x="5736646" y="2450469"/>
            <a:ext cx="1976126" cy="1913450"/>
          </a:xfrm>
          <a:custGeom>
            <a:avLst/>
            <a:gdLst>
              <a:gd name="connsiteX0" fmla="*/ 261626 w 1976126"/>
              <a:gd name="connsiteY0" fmla="*/ 0 h 1913450"/>
              <a:gd name="connsiteX1" fmla="*/ 10166 w 1976126"/>
              <a:gd name="connsiteY1" fmla="*/ 998220 h 1913450"/>
              <a:gd name="connsiteX2" fmla="*/ 254006 w 1976126"/>
              <a:gd name="connsiteY2" fmla="*/ 1912620 h 1913450"/>
              <a:gd name="connsiteX3" fmla="*/ 1976126 w 1976126"/>
              <a:gd name="connsiteY3" fmla="*/ 838200 h 191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6126" h="1913450">
                <a:moveTo>
                  <a:pt x="261626" y="0"/>
                </a:moveTo>
                <a:cubicBezTo>
                  <a:pt x="136531" y="339725"/>
                  <a:pt x="11436" y="679450"/>
                  <a:pt x="10166" y="998220"/>
                </a:cubicBezTo>
                <a:cubicBezTo>
                  <a:pt x="8896" y="1316990"/>
                  <a:pt x="-73654" y="1939290"/>
                  <a:pt x="254006" y="1912620"/>
                </a:cubicBezTo>
                <a:cubicBezTo>
                  <a:pt x="581666" y="1885950"/>
                  <a:pt x="1530356" y="1079500"/>
                  <a:pt x="1976126" y="838200"/>
                </a:cubicBez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74B86D-0182-4258-A586-1CF4DD574FA3}"/>
              </a:ext>
            </a:extLst>
          </p:cNvPr>
          <p:cNvSpPr txBox="1"/>
          <p:nvPr/>
        </p:nvSpPr>
        <p:spPr>
          <a:xfrm>
            <a:off x="7419464" y="3329526"/>
            <a:ext cx="84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Minion Pro" panose="02040503050201020203" pitchFamily="18" charset="0"/>
              </a:rPr>
              <a:t>n-cut</a:t>
            </a:r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8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7AD4-E524-44FB-885D-2913591D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Περιεχόμενα</a:t>
            </a:r>
            <a:endParaRPr lang="en-US">
              <a:latin typeface="Minion Pro" panose="02040503050201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B906-615E-4BDA-BB28-0A2670BA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>
                <a:latin typeface="Minion Pro" panose="02040503050201020203" pitchFamily="18" charset="0"/>
              </a:rPr>
              <a:t>Εισαγωγή</a:t>
            </a:r>
          </a:p>
          <a:p>
            <a:r>
              <a:rPr lang="el-GR">
                <a:latin typeface="Minion Pro" panose="02040503050201020203" pitchFamily="18" charset="0"/>
              </a:rPr>
              <a:t>Αναπαράσταση εικώνων σαν γράφους</a:t>
            </a:r>
            <a:endParaRPr lang="en-US">
              <a:latin typeface="Minion Pro" panose="02040503050201020203" pitchFamily="18" charset="0"/>
            </a:endParaRPr>
          </a:p>
          <a:p>
            <a:r>
              <a:rPr lang="en-US">
                <a:latin typeface="Minion Pro" panose="02040503050201020203" pitchFamily="18" charset="0"/>
              </a:rPr>
              <a:t>Spectral clustering</a:t>
            </a:r>
          </a:p>
          <a:p>
            <a:pPr lvl="1"/>
            <a:r>
              <a:rPr lang="el-GR">
                <a:latin typeface="Minion Pro" panose="02040503050201020203" pitchFamily="18" charset="0"/>
              </a:rPr>
              <a:t>Ο αλγόριθμος ομαδοποίησης </a:t>
            </a:r>
            <a:r>
              <a:rPr lang="en-US" i="1">
                <a:latin typeface="Minion Pro" panose="02040503050201020203" pitchFamily="18" charset="0"/>
              </a:rPr>
              <a:t>k</a:t>
            </a:r>
            <a:r>
              <a:rPr lang="en-US">
                <a:latin typeface="Minion Pro" panose="02040503050201020203" pitchFamily="18" charset="0"/>
              </a:rPr>
              <a:t>-means</a:t>
            </a:r>
          </a:p>
          <a:p>
            <a:pPr lvl="1"/>
            <a:r>
              <a:rPr lang="el-GR">
                <a:latin typeface="Minion Pro" panose="02040503050201020203" pitchFamily="18" charset="0"/>
              </a:rPr>
              <a:t>Ο αλγόριθμος </a:t>
            </a:r>
            <a:r>
              <a:rPr lang="en-US" i="1">
                <a:latin typeface="Minion Pro" panose="02040503050201020203" pitchFamily="18" charset="0"/>
              </a:rPr>
              <a:t>normalized </a:t>
            </a:r>
            <a:r>
              <a:rPr lang="en-US">
                <a:latin typeface="Minion Pro" panose="02040503050201020203" pitchFamily="18" charset="0"/>
              </a:rPr>
              <a:t>cuts</a:t>
            </a:r>
            <a:r>
              <a:rPr lang="en-US" i="1">
                <a:latin typeface="Minion Pro" panose="02040503050201020203" pitchFamily="18" charset="0"/>
              </a:rPr>
              <a:t> </a:t>
            </a:r>
            <a:r>
              <a:rPr lang="en-US">
                <a:latin typeface="Minion Pro" panose="02040503050201020203" pitchFamily="18" charset="0"/>
              </a:rPr>
              <a:t>(</a:t>
            </a:r>
            <a:r>
              <a:rPr lang="en-US" i="1">
                <a:latin typeface="Minion Pro" panose="02040503050201020203" pitchFamily="18" charset="0"/>
              </a:rPr>
              <a:t>n</a:t>
            </a:r>
            <a:r>
              <a:rPr lang="en-US">
                <a:latin typeface="Minion Pro" panose="02040503050201020203" pitchFamily="18" charset="0"/>
              </a:rPr>
              <a:t>cuts)</a:t>
            </a:r>
          </a:p>
          <a:p>
            <a:pPr lvl="2"/>
            <a:r>
              <a:rPr lang="el-GR">
                <a:latin typeface="Minion Pro" panose="02040503050201020203" pitchFamily="18" charset="0"/>
              </a:rPr>
              <a:t>Μη-αναδρομική εκδοχή</a:t>
            </a:r>
          </a:p>
          <a:p>
            <a:pPr lvl="2"/>
            <a:r>
              <a:rPr lang="el-GR">
                <a:latin typeface="Minion Pro" panose="02040503050201020203" pitchFamily="18" charset="0"/>
              </a:rPr>
              <a:t>Αναδρομική εκδοχή</a:t>
            </a:r>
            <a:endParaRPr lang="en-US">
              <a:latin typeface="Minion Pro" panose="02040503050201020203" pitchFamily="18" charset="0"/>
            </a:endParaRPr>
          </a:p>
          <a:p>
            <a:endParaRPr lang="en-US">
              <a:latin typeface="Minion Pro" panose="02040503050201020203" pitchFamily="18" charset="0"/>
            </a:endParaRPr>
          </a:p>
          <a:p>
            <a:r>
              <a:rPr lang="el-GR">
                <a:latin typeface="Minion Pro" panose="02040503050201020203" pitchFamily="18" charset="0"/>
              </a:rPr>
              <a:t>Παρουσίαση 2</a:t>
            </a:r>
            <a:r>
              <a:rPr lang="el-GR" baseline="30000">
                <a:latin typeface="Minion Pro" panose="02040503050201020203" pitchFamily="18" charset="0"/>
              </a:rPr>
              <a:t>ης</a:t>
            </a:r>
            <a:r>
              <a:rPr lang="el-GR">
                <a:latin typeface="Minion Pro" panose="02040503050201020203" pitchFamily="18" charset="0"/>
              </a:rPr>
              <a:t> εργασίας</a:t>
            </a:r>
          </a:p>
        </p:txBody>
      </p:sp>
    </p:spTree>
    <p:extLst>
      <p:ext uri="{BB962C8B-B14F-4D97-AF65-F5344CB8AC3E}">
        <p14:creationId xmlns:p14="http://schemas.microsoft.com/office/powerpoint/2010/main" val="161727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3DA5-6387-4D2B-BB9F-EE92152A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Μη-αναδρομικός </a:t>
            </a:r>
            <a:r>
              <a:rPr lang="en-US" i="1">
                <a:latin typeface="Minion Pro" panose="02040503050201020203" pitchFamily="18" charset="0"/>
              </a:rPr>
              <a:t>n</a:t>
            </a:r>
            <a:r>
              <a:rPr lang="en-US">
                <a:latin typeface="Minion Pro" panose="02040503050201020203" pitchFamily="18" charset="0"/>
              </a:rPr>
              <a:t>cuts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67823-B3EB-41D8-98D1-F027A6912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l-GR" sz="2000">
                    <a:latin typeface="Minion Pro" panose="02040503050201020203" pitchFamily="18" charset="0"/>
                  </a:rPr>
                  <a:t>Δεδομένης μίας εικόνας εισόδου κατασκευάζουμε τον μη-κατευθυντικό, πλήρως συνδεδεμένο γράφο </a:t>
                </a:r>
                <a:r>
                  <a:rPr lang="en-US" sz="2000" b="1">
                    <a:latin typeface="Minion Pro" panose="02040503050201020203" pitchFamily="18" charset="0"/>
                  </a:rPr>
                  <a:t>G</a:t>
                </a:r>
                <a:endParaRPr lang="el-GR" sz="2000" b="1">
                  <a:latin typeface="Minion Pro" panose="02040503050201020203" pitchFamily="18" charset="0"/>
                </a:endParaRPr>
              </a:p>
              <a:p>
                <a:pPr lvl="1"/>
                <a:r>
                  <a:rPr lang="el-GR" sz="1800">
                    <a:latin typeface="Minion Pro" panose="02040503050201020203" pitchFamily="18" charset="0"/>
                  </a:rPr>
                  <a:t>Έστω </a:t>
                </a:r>
                <a:r>
                  <a:rPr lang="en-US" sz="1800" b="1">
                    <a:latin typeface="Minion Pro" panose="02040503050201020203" pitchFamily="18" charset="0"/>
                  </a:rPr>
                  <a:t>W </a:t>
                </a:r>
                <a:r>
                  <a:rPr lang="el-GR" sz="1800">
                    <a:latin typeface="Minion Pro" panose="02040503050201020203" pitchFamily="18" charset="0"/>
                  </a:rPr>
                  <a:t>ο </a:t>
                </a:r>
                <a:r>
                  <a:rPr lang="en-US" sz="1800">
                    <a:latin typeface="Minion Pro" panose="02040503050201020203" pitchFamily="18" charset="0"/>
                  </a:rPr>
                  <a:t>affinity </a:t>
                </a:r>
                <a:r>
                  <a:rPr lang="el-GR" sz="1800">
                    <a:latin typeface="Minion Pro" panose="02040503050201020203" pitchFamily="18" charset="0"/>
                  </a:rPr>
                  <a:t>πίνακας που περιγράφει τον γράφο </a:t>
                </a:r>
                <a:r>
                  <a:rPr lang="en-US" sz="1800" b="1">
                    <a:latin typeface="Minion Pro" panose="02040503050201020203" pitchFamily="18" charset="0"/>
                  </a:rPr>
                  <a:t>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l-GR" sz="2000">
                    <a:latin typeface="Minion Pro" panose="02040503050201020203" pitchFamily="18" charset="0"/>
                  </a:rPr>
                  <a:t>Υπολογισμός του Λαπλασιανού πίνακα </a:t>
                </a:r>
                <a:r>
                  <a:rPr lang="en-US" sz="2000" b="1">
                    <a:latin typeface="Minion Pro" panose="02040503050201020203" pitchFamily="18" charset="0"/>
                  </a:rPr>
                  <a:t>L=D-W</a:t>
                </a:r>
                <a:endParaRPr lang="el-GR" sz="2000" b="1">
                  <a:latin typeface="Minion Pro" panose="02040503050201020203" pitchFamily="18" charset="0"/>
                </a:endParaRPr>
              </a:p>
              <a:p>
                <a:pPr lvl="1"/>
                <a:r>
                  <a:rPr lang="el-GR" sz="1800">
                    <a:latin typeface="Minion Pro" panose="02040503050201020203" pitchFamily="18" charset="0"/>
                  </a:rPr>
                  <a:t>Όπου </a:t>
                </a:r>
                <a:r>
                  <a:rPr lang="en-US" sz="1800" b="1">
                    <a:latin typeface="Minion Pro" panose="02040503050201020203" pitchFamily="18" charset="0"/>
                  </a:rPr>
                  <a:t>D</a:t>
                </a:r>
                <a:r>
                  <a:rPr lang="el-GR" sz="1800" b="1">
                    <a:latin typeface="Minion Pro" panose="02040503050201020203" pitchFamily="18" charset="0"/>
                  </a:rPr>
                  <a:t> </a:t>
                </a:r>
                <a:r>
                  <a:rPr lang="el-GR" sz="1800">
                    <a:latin typeface="Minion Pro" panose="02040503050201020203" pitchFamily="18" charset="0"/>
                  </a:rPr>
                  <a:t>ο διαγώνιος που υπολογίζεται ως</a:t>
                </a:r>
                <a:endParaRPr lang="en-US" sz="1800">
                  <a:latin typeface="Minion Pro" panose="02040503050201020203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l-GR" sz="2000">
                    <a:latin typeface="Minion Pro" panose="02040503050201020203" pitchFamily="18" charset="0"/>
                  </a:rPr>
                  <a:t>Λύνουμε το </a:t>
                </a:r>
                <a:r>
                  <a:rPr lang="el-GR" sz="2000" b="1">
                    <a:solidFill>
                      <a:srgbClr val="FF0000"/>
                    </a:solidFill>
                    <a:latin typeface="Minion Pro" panose="02040503050201020203" pitchFamily="18" charset="0"/>
                  </a:rPr>
                  <a:t>γενικευμένο</a:t>
                </a:r>
                <a:r>
                  <a:rPr lang="el-GR" sz="2000">
                    <a:latin typeface="Minion Pro" panose="02040503050201020203" pitchFamily="18" charset="0"/>
                  </a:rPr>
                  <a:t> πρόβλημα ιδιοτιμών </a:t>
                </a:r>
                <a:r>
                  <a:rPr lang="en-US" sz="2000" b="1">
                    <a:latin typeface="Minion Pro" panose="02040503050201020203" pitchFamily="18" charset="0"/>
                  </a:rPr>
                  <a:t>L</a:t>
                </a:r>
                <a:r>
                  <a:rPr lang="en-US" sz="2000">
                    <a:latin typeface="Minion Pro" panose="02040503050201020203" pitchFamily="18" charset="0"/>
                  </a:rPr>
                  <a:t>x=</a:t>
                </a:r>
                <a:r>
                  <a:rPr lang="el-GR" sz="2000">
                    <a:latin typeface="Minion Pro" panose="02040503050201020203" pitchFamily="18" charset="0"/>
                  </a:rPr>
                  <a:t>λ</a:t>
                </a:r>
                <a:r>
                  <a:rPr lang="en-US" sz="2000" b="1">
                    <a:latin typeface="Minion Pro" panose="02040503050201020203" pitchFamily="18" charset="0"/>
                  </a:rPr>
                  <a:t>D</a:t>
                </a:r>
                <a:r>
                  <a:rPr lang="en-US" sz="2000">
                    <a:latin typeface="Minion Pro" panose="02040503050201020203" pitchFamily="18" charset="0"/>
                  </a:rPr>
                  <a:t>x</a:t>
                </a:r>
                <a:r>
                  <a:rPr lang="el-GR" sz="2000">
                    <a:latin typeface="Minion Pro" panose="02040503050201020203" pitchFamily="18" charset="0"/>
                  </a:rPr>
                  <a:t> και υπολογίζουμε τις </a:t>
                </a:r>
                <a:r>
                  <a:rPr lang="en-US" sz="2000">
                    <a:latin typeface="Minion Pro" panose="02040503050201020203" pitchFamily="18" charset="0"/>
                  </a:rPr>
                  <a:t>k</a:t>
                </a:r>
                <a:r>
                  <a:rPr lang="el-GR" sz="2000">
                    <a:latin typeface="Minion Pro" panose="02040503050201020203" pitchFamily="18" charset="0"/>
                  </a:rPr>
                  <a:t> </a:t>
                </a:r>
                <a:r>
                  <a:rPr lang="el-GR" sz="2000" b="1">
                    <a:latin typeface="Minion Pro" panose="02040503050201020203" pitchFamily="18" charset="0"/>
                  </a:rPr>
                  <a:t>μικρότερες</a:t>
                </a:r>
                <a:r>
                  <a:rPr lang="el-GR" sz="2000">
                    <a:latin typeface="Minion Pro" panose="02040503050201020203" pitchFamily="18" charset="0"/>
                  </a:rPr>
                  <a:t> ιδιοτιμές</a:t>
                </a:r>
                <a:r>
                  <a:rPr lang="en-US" sz="2000">
                    <a:latin typeface="Minion Pro" panose="02040503050201020203" pitchFamily="18" charset="0"/>
                  </a:rPr>
                  <a:t> </a:t>
                </a:r>
                <a:endParaRPr lang="el-GR" sz="2000">
                  <a:latin typeface="Minion Pro" panose="02040503050201020203" pitchFamily="18" charset="0"/>
                </a:endParaRPr>
              </a:p>
              <a:p>
                <a:pPr lvl="1"/>
                <a:r>
                  <a:rPr lang="el-GR" sz="1800">
                    <a:latin typeface="Minion Pro" panose="02040503050201020203" pitchFamily="18" charset="0"/>
                  </a:rPr>
                  <a:t>Καθώς και τα </a:t>
                </a:r>
                <a:r>
                  <a:rPr lang="en-US" sz="1800">
                    <a:latin typeface="Minion Pro" panose="02040503050201020203" pitchFamily="18" charset="0"/>
                  </a:rPr>
                  <a:t>k </a:t>
                </a:r>
                <a:r>
                  <a:rPr lang="el-GR" sz="1800">
                    <a:latin typeface="Minion Pro" panose="02040503050201020203" pitchFamily="18" charset="0"/>
                  </a:rPr>
                  <a:t>ιδιοδιανύσματα που αντιστοιχούν σε αυτές</a:t>
                </a:r>
                <a:endParaRPr lang="en-US" sz="1800">
                  <a:latin typeface="Minion Pro" panose="02040503050201020203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2200">
                    <a:latin typeface="Minion Pro" panose="02040503050201020203" pitchFamily="18" charset="0"/>
                  </a:rPr>
                  <a:t>Σχηματίζουμε τον πίνακα </a:t>
                </a:r>
                <a:r>
                  <a:rPr lang="en-US" sz="2200" b="1">
                    <a:latin typeface="Minion Pro" panose="02040503050201020203" pitchFamily="18" charset="0"/>
                  </a:rPr>
                  <a:t>U</a:t>
                </a:r>
                <a:r>
                  <a:rPr lang="en-US" sz="2200">
                    <a:latin typeface="Minion Pro" panose="02040503050201020203" pitchFamily="18" charset="0"/>
                  </a:rPr>
                  <a:t> </a:t>
                </a:r>
                <a:r>
                  <a:rPr lang="el-GR" sz="2200">
                    <a:latin typeface="Minion Pro" panose="02040503050201020203" pitchFamily="18" charset="0"/>
                  </a:rPr>
                  <a:t>που περιέχει τα ιδιοδιανύσματα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>
                    <a:latin typeface="Minion Pro" panose="02040503050201020203" pitchFamily="18" charset="0"/>
                  </a:rPr>
                  <a:t> </a:t>
                </a:r>
                <a:r>
                  <a:rPr lang="el-GR" sz="2200">
                    <a:latin typeface="Minion Pro" panose="02040503050201020203" pitchFamily="18" charset="0"/>
                  </a:rPr>
                  <a:t>ως στήλες</a:t>
                </a:r>
              </a:p>
              <a:p>
                <a:pPr lvl="1"/>
                <a:r>
                  <a:rPr lang="el-GR" sz="1800">
                    <a:latin typeface="Minion Pro" panose="02040503050201020203" pitchFamily="18" charset="0"/>
                  </a:rPr>
                  <a:t>Για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l-GR" sz="1800">
                    <a:latin typeface="Minion Pro" panose="02040503050201020203" pitchFamily="18" charset="0"/>
                  </a:rPr>
                  <a:t> έστω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>
                    <a:latin typeface="Minion Pro" panose="02040503050201020203" pitchFamily="18" charset="0"/>
                  </a:rPr>
                  <a:t> </a:t>
                </a:r>
                <a:r>
                  <a:rPr lang="el-GR" sz="1800">
                    <a:latin typeface="Minion Pro" panose="02040503050201020203" pitchFamily="18" charset="0"/>
                  </a:rPr>
                  <a:t>το διάνυσμα που αντιστοιχεί στην </a:t>
                </a:r>
                <a:r>
                  <a:rPr lang="en-US" sz="1800">
                    <a:latin typeface="Minion Pro" panose="02040503050201020203" pitchFamily="18" charset="0"/>
                  </a:rPr>
                  <a:t>i-</a:t>
                </a:r>
                <a:r>
                  <a:rPr lang="el-GR" sz="1800">
                    <a:latin typeface="Minion Pro" panose="02040503050201020203" pitchFamily="18" charset="0"/>
                  </a:rPr>
                  <a:t>οστή γραμμή του </a:t>
                </a:r>
                <a:r>
                  <a:rPr lang="en-US" sz="1800" b="1">
                    <a:latin typeface="Minion Pro" panose="02040503050201020203" pitchFamily="18" charset="0"/>
                  </a:rPr>
                  <a:t>U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2200">
                    <a:latin typeface="Minion Pro" panose="02040503050201020203" pitchFamily="18" charset="0"/>
                  </a:rPr>
                  <a:t>Ομαδοποιούμε τα σημεία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>
                    <a:latin typeface="Minion Pro" panose="02040503050201020203" pitchFamily="18" charset="0"/>
                  </a:rPr>
                  <a:t> </a:t>
                </a:r>
                <a:r>
                  <a:rPr lang="el-GR" sz="2200">
                    <a:latin typeface="Minion Pro" panose="02040503050201020203" pitchFamily="18" charset="0"/>
                  </a:rPr>
                  <a:t>με τον αλγόριθμο </a:t>
                </a:r>
                <a:r>
                  <a:rPr lang="en-US" sz="2200" i="1">
                    <a:latin typeface="Minion Pro" panose="02040503050201020203" pitchFamily="18" charset="0"/>
                  </a:rPr>
                  <a:t>k</a:t>
                </a:r>
                <a:r>
                  <a:rPr lang="en-US" sz="2200">
                    <a:latin typeface="Minion Pro" panose="02040503050201020203" pitchFamily="18" charset="0"/>
                  </a:rPr>
                  <a:t>-means </a:t>
                </a:r>
                <a:r>
                  <a:rPr lang="el-GR" sz="2200">
                    <a:latin typeface="Minion Pro" panose="02040503050201020203" pitchFamily="18" charset="0"/>
                  </a:rPr>
                  <a:t>στα κέντρα/</a:t>
                </a:r>
                <a:r>
                  <a:rPr lang="en-US" sz="2200">
                    <a:latin typeface="Minion Pro" panose="02040503050201020203" pitchFamily="18" charset="0"/>
                  </a:rPr>
                  <a:t>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/>
                  <a:t>,</a:t>
                </a:r>
                <a:r>
                  <a:rPr lang="el-GR" sz="2000"/>
                  <a:t> </a:t>
                </a:r>
                <a:r>
                  <a:rPr lang="en-US" sz="200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>
                  <a:latin typeface="Minion Pro" panose="02040503050201020203" pitchFamily="18" charset="0"/>
                </a:endParaRPr>
              </a:p>
              <a:p>
                <a:endParaRPr lang="en-US" sz="2200">
                  <a:latin typeface="Minion Pro" panose="02040503050201020203" pitchFamily="18" charset="0"/>
                </a:endParaRPr>
              </a:p>
              <a:p>
                <a:pPr lvl="1"/>
                <a:endParaRPr lang="en-US" sz="1800">
                  <a:latin typeface="Minion Pro" panose="02040503050201020203" pitchFamily="18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67823-B3EB-41D8-98D1-F027A6912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E8B95B-1E7C-462B-9C8E-8C8BF0FE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52" y="3116062"/>
            <a:ext cx="2135085" cy="4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4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9A27-B5EB-485A-A715-732AC3CC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Αναδρομικός </a:t>
            </a:r>
            <a:r>
              <a:rPr lang="en-US" i="1">
                <a:latin typeface="Minion Pro" panose="02040503050201020203" pitchFamily="18" charset="0"/>
              </a:rPr>
              <a:t>n</a:t>
            </a:r>
            <a:r>
              <a:rPr lang="en-US">
                <a:latin typeface="Minion Pro" panose="02040503050201020203" pitchFamily="18" charset="0"/>
              </a:rPr>
              <a:t>cuts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19FA-453C-45B4-89CA-FA0496CB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Υποπερίπτωση της μη-αναδρομικής για </a:t>
            </a:r>
            <a:r>
              <a:rPr lang="en-US" i="1">
                <a:latin typeface="Minion Pro" panose="02040503050201020203" pitchFamily="18" charset="0"/>
              </a:rPr>
              <a:t>k</a:t>
            </a:r>
            <a:r>
              <a:rPr lang="en-US">
                <a:latin typeface="Minion Pro" panose="02040503050201020203" pitchFamily="18" charset="0"/>
              </a:rPr>
              <a:t>=2</a:t>
            </a:r>
          </a:p>
          <a:p>
            <a:pPr lvl="1"/>
            <a:r>
              <a:rPr lang="el-GR">
                <a:latin typeface="Minion Pro" panose="02040503050201020203" pitchFamily="18" charset="0"/>
              </a:rPr>
              <a:t>Κάθε φορά χωρίζουμε τον γράφο σε </a:t>
            </a:r>
            <a:r>
              <a:rPr lang="el-GR" b="1">
                <a:latin typeface="Minion Pro" panose="02040503050201020203" pitchFamily="18" charset="0"/>
              </a:rPr>
              <a:t>2 κομμάτια</a:t>
            </a:r>
          </a:p>
          <a:p>
            <a:r>
              <a:rPr lang="el-GR">
                <a:latin typeface="Minion Pro" panose="02040503050201020203" pitchFamily="18" charset="0"/>
              </a:rPr>
              <a:t>Μετά από κάθε διχοτόμηση (βήματα 1-5 της μη-αναδρομικής εκδοχής για </a:t>
            </a:r>
            <a:r>
              <a:rPr lang="en-US" i="1">
                <a:latin typeface="Minion Pro" panose="02040503050201020203" pitchFamily="18" charset="0"/>
              </a:rPr>
              <a:t>k</a:t>
            </a:r>
            <a:r>
              <a:rPr lang="en-US">
                <a:latin typeface="Minion Pro" panose="02040503050201020203" pitchFamily="18" charset="0"/>
              </a:rPr>
              <a:t>=2)</a:t>
            </a:r>
            <a:r>
              <a:rPr lang="el-GR">
                <a:latin typeface="Minion Pro" panose="02040503050201020203" pitchFamily="18" charset="0"/>
              </a:rPr>
              <a:t>, </a:t>
            </a:r>
            <a:r>
              <a:rPr lang="el-GR" i="1">
                <a:latin typeface="Minion Pro" panose="02040503050201020203" pitchFamily="18" charset="0"/>
              </a:rPr>
              <a:t>αποφασίζουμε</a:t>
            </a:r>
            <a:r>
              <a:rPr lang="el-GR">
                <a:latin typeface="Minion Pro" panose="02040503050201020203" pitchFamily="18" charset="0"/>
              </a:rPr>
              <a:t> αν θα συνεχίσουμε την διαδικασία διχοτόμησης</a:t>
            </a:r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1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0737-C63D-48E2-828E-95E7D6B4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Αναδρομικός </a:t>
            </a:r>
            <a:r>
              <a:rPr lang="en-US" i="1">
                <a:latin typeface="Minion Pro" panose="02040503050201020203" pitchFamily="18" charset="0"/>
              </a:rPr>
              <a:t>n</a:t>
            </a:r>
            <a:r>
              <a:rPr lang="en-US">
                <a:latin typeface="Minion Pro" panose="02040503050201020203" pitchFamily="18" charset="0"/>
              </a:rPr>
              <a:t>cuts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BB9194B-1799-450C-82F2-0AFABD3F2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11874"/>
              </a:xfrm>
            </p:spPr>
            <p:txBody>
              <a:bodyPr/>
              <a:lstStyle/>
              <a:p>
                <a:r>
                  <a:rPr lang="el-GR">
                    <a:latin typeface="Minion Pro" panose="02040503050201020203" pitchFamily="18" charset="0"/>
                  </a:rPr>
                  <a:t>Πως αποφασίζουμε;</a:t>
                </a:r>
                <a:endParaRPr lang="en-US">
                  <a:latin typeface="Minion Pro" panose="02040503050201020203" pitchFamily="18" charset="0"/>
                </a:endParaRPr>
              </a:p>
              <a:p>
                <a:pPr lvl="1"/>
                <a:r>
                  <a:rPr lang="el-GR">
                    <a:latin typeface="Minion Pro" panose="02040503050201020203" pitchFamily="18" charset="0"/>
                  </a:rPr>
                  <a:t>Αν ο αριθμός των κόμβων με ετικέτα </a:t>
                </a:r>
                <a:r>
                  <a:rPr lang="en-US">
                    <a:latin typeface="Minion Pro" panose="02040503050201020203" pitchFamily="18" charset="0"/>
                  </a:rPr>
                  <a:t>“1” </a:t>
                </a:r>
                <a:r>
                  <a:rPr lang="el-GR">
                    <a:latin typeface="Minion Pro" panose="02040503050201020203" pitchFamily="18" charset="0"/>
                  </a:rPr>
                  <a:t>ή ετικέτα </a:t>
                </a:r>
                <a:r>
                  <a:rPr lang="en-US">
                    <a:latin typeface="Minion Pro" panose="02040503050201020203" pitchFamily="18" charset="0"/>
                  </a:rPr>
                  <a:t>“2”</a:t>
                </a:r>
                <a:r>
                  <a:rPr lang="el-GR">
                    <a:latin typeface="Minion Pro" panose="02040503050201020203" pitchFamily="18" charset="0"/>
                  </a:rPr>
                  <a:t> είναι μικρότερος από ένα κατώφλι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l-GR">
                    <a:latin typeface="Minion Pro" panose="02040503050201020203" pitchFamily="18" charset="0"/>
                  </a:rPr>
                  <a:t>ή η τιμή </a:t>
                </a:r>
                <a:r>
                  <a:rPr lang="en-US">
                    <a:latin typeface="Minion Pro" panose="02040503050201020203" pitchFamily="18" charset="0"/>
                  </a:rPr>
                  <a:t>Ncut(A,B) </a:t>
                </a:r>
                <a:r>
                  <a:rPr lang="el-GR">
                    <a:latin typeface="Minion Pro" panose="02040503050201020203" pitchFamily="18" charset="0"/>
                  </a:rPr>
                  <a:t>είναι μεγαλύτερη από ένα κατώφλι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l-GR">
                  <a:latin typeface="Minion Pro" panose="02040503050201020203" pitchFamily="18" charset="0"/>
                </a:endParaRPr>
              </a:p>
              <a:p>
                <a:pPr lvl="1"/>
                <a:r>
                  <a:rPr lang="el-GR">
                    <a:latin typeface="Minion Pro" panose="02040503050201020203" pitchFamily="18" charset="0"/>
                  </a:rPr>
                  <a:t>Τότε η διχοτόμηση των συγκεκριμένων κομματιών που προέκυψαν σταματά</a:t>
                </a:r>
                <a:endParaRPr lang="en-US">
                  <a:latin typeface="Minion Pro" panose="02040503050201020203" pitchFamily="18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BB9194B-1799-450C-82F2-0AFABD3F2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11874"/>
              </a:xfrm>
              <a:blipFill>
                <a:blip r:embed="rId2"/>
                <a:stretch>
                  <a:fillRect l="-1043" t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F2C8D91-9B2B-47E4-9BE5-2634F646E5A9}"/>
              </a:ext>
            </a:extLst>
          </p:cNvPr>
          <p:cNvSpPr txBox="1">
            <a:spLocks/>
          </p:cNvSpPr>
          <p:nvPr/>
        </p:nvSpPr>
        <p:spPr>
          <a:xfrm>
            <a:off x="838200" y="3872436"/>
            <a:ext cx="10515600" cy="110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>
                <a:latin typeface="Minion Pro" panose="02040503050201020203" pitchFamily="18" charset="0"/>
              </a:rPr>
              <a:t>Διαφορετικά</a:t>
            </a:r>
            <a:endParaRPr lang="en-US">
              <a:latin typeface="Minion Pro" panose="02040503050201020203" pitchFamily="18" charset="0"/>
            </a:endParaRPr>
          </a:p>
          <a:p>
            <a:pPr lvl="1"/>
            <a:r>
              <a:rPr lang="el-GR">
                <a:latin typeface="Minion Pro" panose="02040503050201020203" pitchFamily="18" charset="0"/>
              </a:rPr>
              <a:t>Κάθε ένα από τα δύο</a:t>
            </a:r>
            <a:r>
              <a:rPr lang="en-US">
                <a:latin typeface="Minion Pro" panose="02040503050201020203" pitchFamily="18" charset="0"/>
              </a:rPr>
              <a:t> segments </a:t>
            </a:r>
            <a:r>
              <a:rPr lang="el-GR">
                <a:latin typeface="Minion Pro" panose="02040503050201020203" pitchFamily="18" charset="0"/>
              </a:rPr>
              <a:t>χωρίζεται στα 2</a:t>
            </a:r>
            <a:endParaRPr lang="en-US">
              <a:latin typeface="Minion Pro" panose="020405030502010202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D534D464-E26E-47A0-828A-3490F4BD28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15310"/>
                <a:ext cx="10515600" cy="11079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>
                    <a:latin typeface="Minion Pro" panose="02040503050201020203" pitchFamily="18" charset="0"/>
                  </a:rPr>
                  <a:t>Η διαδικασία συνεχίζει αναδρομικά μέχρι που κανένα </a:t>
                </a:r>
                <a:r>
                  <a:rPr lang="en-US">
                    <a:latin typeface="Minion Pro" panose="02040503050201020203" pitchFamily="18" charset="0"/>
                  </a:rPr>
                  <a:t>segment </a:t>
                </a:r>
                <a:r>
                  <a:rPr lang="el-GR">
                    <a:latin typeface="Minion Pro" panose="02040503050201020203" pitchFamily="18" charset="0"/>
                  </a:rPr>
                  <a:t>δεν μπορεί να διχοτομηθεί (κατώφλια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l-GR">
                    <a:latin typeface="Minion Pro" panose="02040503050201020203" pitchFamily="18" charset="0"/>
                  </a:rPr>
                  <a:t> και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>
                    <a:latin typeface="Minion Pro" panose="02040503050201020203" pitchFamily="18" charset="0"/>
                  </a:rPr>
                  <a:t>)</a:t>
                </a:r>
                <a:endParaRPr lang="en-US">
                  <a:latin typeface="Minion Pro" panose="02040503050201020203" pitchFamily="18" charset="0"/>
                </a:endParaRPr>
              </a:p>
            </p:txBody>
          </p:sp>
        </mc:Choice>
        <mc:Fallback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D534D464-E26E-47A0-828A-3490F4BD2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15310"/>
                <a:ext cx="10515600" cy="1107937"/>
              </a:xfrm>
              <a:prstGeom prst="rect">
                <a:avLst/>
              </a:prstGeom>
              <a:blipFill>
                <a:blip r:embed="rId3"/>
                <a:stretch>
                  <a:fillRect l="-1043" t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84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C803-F9F0-436D-8C09-36521530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Μετρική </a:t>
            </a:r>
            <a:r>
              <a:rPr lang="en-US">
                <a:latin typeface="Minion Pro" panose="02040503050201020203" pitchFamily="18" charset="0"/>
              </a:rPr>
              <a:t>Ncut(A,B)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460E-92FC-4E31-8912-ED917793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634" y="1891499"/>
            <a:ext cx="5490008" cy="712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738990-8CA3-437F-B96F-D718A481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34" y="2604487"/>
            <a:ext cx="7462604" cy="1212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79430-0C11-4D19-9C1D-FB7685B4B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892165"/>
            <a:ext cx="5121630" cy="1259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53A36-511B-4B44-9D7E-018FE010F053}"/>
              </a:ext>
            </a:extLst>
          </p:cNvPr>
          <p:cNvSpPr txBox="1"/>
          <p:nvPr/>
        </p:nvSpPr>
        <p:spPr>
          <a:xfrm>
            <a:off x="76201" y="5734050"/>
            <a:ext cx="1202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Ουσιαστικά η μετρική </a:t>
            </a:r>
            <a:r>
              <a:rPr lang="el-GR" i="1">
                <a:latin typeface="Minion Pro" panose="02040503050201020203" pitchFamily="18" charset="0"/>
              </a:rPr>
              <a:t>assoc</a:t>
            </a:r>
            <a:r>
              <a:rPr lang="el-GR">
                <a:latin typeface="Minion Pro" panose="02040503050201020203" pitchFamily="18" charset="0"/>
              </a:rPr>
              <a:t>(</a:t>
            </a:r>
            <a:r>
              <a:rPr lang="el-GR" i="1">
                <a:latin typeface="Minion Pro" panose="02040503050201020203" pitchFamily="18" charset="0"/>
              </a:rPr>
              <a:t>A</a:t>
            </a:r>
            <a:r>
              <a:rPr lang="en-US" i="1">
                <a:latin typeface="Minion Pro" panose="02040503050201020203" pitchFamily="18" charset="0"/>
              </a:rPr>
              <a:t>,</a:t>
            </a:r>
            <a:r>
              <a:rPr lang="el-GR" i="1">
                <a:latin typeface="Minion Pro" panose="02040503050201020203" pitchFamily="18" charset="0"/>
              </a:rPr>
              <a:t>V</a:t>
            </a:r>
            <a:r>
              <a:rPr lang="el-GR">
                <a:latin typeface="Minion Pro" panose="02040503050201020203" pitchFamily="18" charset="0"/>
              </a:rPr>
              <a:t>) είναι το άθροισμα όλων των βαρών μεταξύ των κόμβων που ανήκουν στην ομάδα Α</a:t>
            </a:r>
          </a:p>
          <a:p>
            <a:r>
              <a:rPr lang="el-GR">
                <a:latin typeface="Minion Pro" panose="02040503050201020203" pitchFamily="18" charset="0"/>
              </a:rPr>
              <a:t>(ή έχουν ετικέτα </a:t>
            </a:r>
            <a:r>
              <a:rPr lang="en-US">
                <a:latin typeface="Minion Pro" panose="02040503050201020203" pitchFamily="18" charset="0"/>
              </a:rPr>
              <a:t>“</a:t>
            </a:r>
            <a:r>
              <a:rPr lang="el-GR">
                <a:latin typeface="Minion Pro" panose="02040503050201020203" pitchFamily="18" charset="0"/>
              </a:rPr>
              <a:t>1</a:t>
            </a:r>
            <a:r>
              <a:rPr lang="en-US">
                <a:latin typeface="Minion Pro" panose="02040503050201020203" pitchFamily="18" charset="0"/>
              </a:rPr>
              <a:t>”</a:t>
            </a:r>
            <a:r>
              <a:rPr lang="el-GR">
                <a:latin typeface="Minion Pro" panose="02040503050201020203" pitchFamily="18" charset="0"/>
              </a:rPr>
              <a:t>) προς όλους τους κόμβους του γράφου (V). Οι μετρικές </a:t>
            </a:r>
            <a:r>
              <a:rPr lang="el-GR" i="1">
                <a:latin typeface="Minion Pro" panose="02040503050201020203" pitchFamily="18" charset="0"/>
              </a:rPr>
              <a:t>assoc</a:t>
            </a:r>
            <a:r>
              <a:rPr lang="el-GR">
                <a:latin typeface="Minion Pro" panose="02040503050201020203" pitchFamily="18" charset="0"/>
              </a:rPr>
              <a:t>(</a:t>
            </a:r>
            <a:r>
              <a:rPr lang="el-GR" i="1">
                <a:latin typeface="Minion Pro" panose="02040503050201020203" pitchFamily="18" charset="0"/>
              </a:rPr>
              <a:t>A</a:t>
            </a:r>
            <a:r>
              <a:rPr lang="en-US" i="1">
                <a:latin typeface="Minion Pro" panose="02040503050201020203" pitchFamily="18" charset="0"/>
              </a:rPr>
              <a:t>,</a:t>
            </a:r>
            <a:r>
              <a:rPr lang="el-GR" i="1">
                <a:latin typeface="Minion Pro" panose="02040503050201020203" pitchFamily="18" charset="0"/>
              </a:rPr>
              <a:t>A</a:t>
            </a:r>
            <a:r>
              <a:rPr lang="el-GR">
                <a:latin typeface="Minion Pro" panose="02040503050201020203" pitchFamily="18" charset="0"/>
              </a:rPr>
              <a:t>), </a:t>
            </a:r>
            <a:r>
              <a:rPr lang="el-GR" i="1">
                <a:latin typeface="Minion Pro" panose="02040503050201020203" pitchFamily="18" charset="0"/>
              </a:rPr>
              <a:t>assoc</a:t>
            </a:r>
            <a:r>
              <a:rPr lang="el-GR">
                <a:latin typeface="Minion Pro" panose="02040503050201020203" pitchFamily="18" charset="0"/>
              </a:rPr>
              <a:t>(</a:t>
            </a:r>
            <a:r>
              <a:rPr lang="el-GR" i="1">
                <a:latin typeface="Minion Pro" panose="02040503050201020203" pitchFamily="18" charset="0"/>
              </a:rPr>
              <a:t>B</a:t>
            </a:r>
            <a:r>
              <a:rPr lang="en-US" i="1">
                <a:latin typeface="Minion Pro" panose="02040503050201020203" pitchFamily="18" charset="0"/>
              </a:rPr>
              <a:t>,</a:t>
            </a:r>
            <a:r>
              <a:rPr lang="el-GR" i="1">
                <a:latin typeface="Minion Pro" panose="02040503050201020203" pitchFamily="18" charset="0"/>
              </a:rPr>
              <a:t>V</a:t>
            </a:r>
            <a:r>
              <a:rPr lang="el-GR">
                <a:latin typeface="Minion Pro" panose="02040503050201020203" pitchFamily="18" charset="0"/>
              </a:rPr>
              <a:t>) και </a:t>
            </a:r>
            <a:r>
              <a:rPr lang="el-GR" i="1">
                <a:latin typeface="Minion Pro" panose="02040503050201020203" pitchFamily="18" charset="0"/>
              </a:rPr>
              <a:t>assoc</a:t>
            </a:r>
            <a:r>
              <a:rPr lang="el-GR">
                <a:latin typeface="Minion Pro" panose="02040503050201020203" pitchFamily="18" charset="0"/>
              </a:rPr>
              <a:t>(</a:t>
            </a:r>
            <a:r>
              <a:rPr lang="el-GR" i="1">
                <a:latin typeface="Minion Pro" panose="02040503050201020203" pitchFamily="18" charset="0"/>
              </a:rPr>
              <a:t>B</a:t>
            </a:r>
            <a:r>
              <a:rPr lang="en-US" i="1">
                <a:latin typeface="Minion Pro" panose="02040503050201020203" pitchFamily="18" charset="0"/>
              </a:rPr>
              <a:t>,B</a:t>
            </a:r>
            <a:r>
              <a:rPr lang="el-GR">
                <a:latin typeface="Minion Pro" panose="02040503050201020203" pitchFamily="18" charset="0"/>
              </a:rPr>
              <a:t>)</a:t>
            </a:r>
          </a:p>
          <a:p>
            <a:r>
              <a:rPr lang="el-GR">
                <a:latin typeface="Minion Pro" panose="02040503050201020203" pitchFamily="18" charset="0"/>
              </a:rPr>
              <a:t>ορίζονται αντίστοιχα. Με </a:t>
            </a:r>
            <a:r>
              <a:rPr lang="el-GR" b="1">
                <a:latin typeface="Minion Pro" panose="02040503050201020203" pitchFamily="18" charset="0"/>
              </a:rPr>
              <a:t>W </a:t>
            </a:r>
            <a:r>
              <a:rPr lang="el-GR">
                <a:latin typeface="Minion Pro" panose="02040503050201020203" pitchFamily="18" charset="0"/>
              </a:rPr>
              <a:t>συμβολίζουμε τον affinity πίνακα.</a:t>
            </a:r>
            <a:endParaRPr lang="en-US">
              <a:latin typeface="Minion Pro" panose="02040503050201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2E983-1547-4E49-BA37-D84165C3320D}"/>
              </a:ext>
            </a:extLst>
          </p:cNvPr>
          <p:cNvSpPr txBox="1"/>
          <p:nvPr/>
        </p:nvSpPr>
        <p:spPr>
          <a:xfrm>
            <a:off x="10777492" y="1885977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Minion Pro" panose="02040503050201020203" pitchFamily="18" charset="0"/>
              </a:rPr>
              <a:t>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AEA9D-F2B5-42BD-A85C-F80AFD6B11A3}"/>
              </a:ext>
            </a:extLst>
          </p:cNvPr>
          <p:cNvSpPr txBox="1"/>
          <p:nvPr/>
        </p:nvSpPr>
        <p:spPr>
          <a:xfrm>
            <a:off x="10777492" y="2905780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Minion Pro" panose="02040503050201020203" pitchFamily="18" charset="0"/>
              </a:rPr>
              <a:t>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BA4F1-AA29-4E39-93ED-3B21497D3E41}"/>
              </a:ext>
            </a:extLst>
          </p:cNvPr>
          <p:cNvSpPr txBox="1"/>
          <p:nvPr/>
        </p:nvSpPr>
        <p:spPr>
          <a:xfrm>
            <a:off x="10777492" y="4058305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Minion Pro" panose="02040503050201020203" pitchFamily="18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75958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97CFA-4353-4206-A42D-635E84B1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23" y="2862262"/>
            <a:ext cx="3935459" cy="1133475"/>
          </a:xfrm>
        </p:spPr>
        <p:txBody>
          <a:bodyPr/>
          <a:lstStyle/>
          <a:p>
            <a:r>
              <a:rPr lang="el-GR"/>
              <a:t>Εργασία #2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29A7-EFD5-4C61-ADE4-120CD567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CC55-BE45-477E-9919-508BEFB7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Η διαδικασία κατάτμησης μίας εικόνας σε ομάδες από </a:t>
            </a:r>
            <a:r>
              <a:rPr lang="en-US">
                <a:latin typeface="Minion Pro" panose="02040503050201020203" pitchFamily="18" charset="0"/>
              </a:rPr>
              <a:t>pixels (segments)</a:t>
            </a:r>
            <a:endParaRPr lang="el-GR">
              <a:latin typeface="Minion Pro" panose="02040503050201020203" pitchFamily="18" charset="0"/>
            </a:endParaRPr>
          </a:p>
          <a:p>
            <a:endParaRPr lang="el-GR">
              <a:latin typeface="Minion Pro" panose="02040503050201020203" pitchFamily="18" charset="0"/>
            </a:endParaRPr>
          </a:p>
          <a:p>
            <a:r>
              <a:rPr lang="el-GR">
                <a:latin typeface="Minion Pro" panose="02040503050201020203" pitchFamily="18" charset="0"/>
              </a:rPr>
              <a:t>Τα </a:t>
            </a:r>
            <a:r>
              <a:rPr lang="en-US">
                <a:latin typeface="Minion Pro" panose="02040503050201020203" pitchFamily="18" charset="0"/>
              </a:rPr>
              <a:t>pixels </a:t>
            </a:r>
            <a:r>
              <a:rPr lang="el-GR">
                <a:latin typeface="Minion Pro" panose="02040503050201020203" pitchFamily="18" charset="0"/>
              </a:rPr>
              <a:t>του κάθε </a:t>
            </a:r>
            <a:r>
              <a:rPr lang="en-US">
                <a:latin typeface="Minion Pro" panose="02040503050201020203" pitchFamily="18" charset="0"/>
              </a:rPr>
              <a:t>segment </a:t>
            </a:r>
            <a:r>
              <a:rPr lang="el-GR" i="1">
                <a:latin typeface="Minion Pro" panose="02040503050201020203" pitchFamily="18" charset="0"/>
              </a:rPr>
              <a:t>μοιάζουν</a:t>
            </a:r>
            <a:r>
              <a:rPr lang="el-GR">
                <a:latin typeface="Minion Pro" panose="02040503050201020203" pitchFamily="18" charset="0"/>
              </a:rPr>
              <a:t> μεταξύ τους</a:t>
            </a:r>
          </a:p>
          <a:p>
            <a:pPr lvl="1"/>
            <a:r>
              <a:rPr lang="el-GR">
                <a:latin typeface="Minion Pro" panose="02040503050201020203" pitchFamily="18" charset="0"/>
              </a:rPr>
              <a:t>Χρώμα </a:t>
            </a:r>
            <a:r>
              <a:rPr lang="en-US">
                <a:latin typeface="Minion Pro" panose="02040503050201020203" pitchFamily="18" charset="0"/>
              </a:rPr>
              <a:t>(color)</a:t>
            </a:r>
            <a:endParaRPr lang="el-GR">
              <a:latin typeface="Minion Pro" panose="02040503050201020203" pitchFamily="18" charset="0"/>
            </a:endParaRPr>
          </a:p>
          <a:p>
            <a:pPr lvl="1"/>
            <a:r>
              <a:rPr lang="el-GR">
                <a:latin typeface="Minion Pro" panose="02040503050201020203" pitchFamily="18" charset="0"/>
              </a:rPr>
              <a:t>Ένταση</a:t>
            </a:r>
            <a:r>
              <a:rPr lang="en-US">
                <a:latin typeface="Minion Pro" panose="02040503050201020203" pitchFamily="18" charset="0"/>
              </a:rPr>
              <a:t> (intensity)</a:t>
            </a:r>
            <a:endParaRPr lang="el-GR">
              <a:latin typeface="Minion Pro" panose="02040503050201020203" pitchFamily="18" charset="0"/>
            </a:endParaRPr>
          </a:p>
          <a:p>
            <a:pPr lvl="1"/>
            <a:r>
              <a:rPr lang="el-GR">
                <a:latin typeface="Minion Pro" panose="02040503050201020203" pitchFamily="18" charset="0"/>
              </a:rPr>
              <a:t>Υφή</a:t>
            </a:r>
            <a:r>
              <a:rPr lang="en-US">
                <a:latin typeface="Minion Pro" panose="02040503050201020203" pitchFamily="18" charset="0"/>
              </a:rPr>
              <a:t> (texture)</a:t>
            </a:r>
            <a:endParaRPr lang="el-GR">
              <a:latin typeface="Minion Pro" panose="02040503050201020203" pitchFamily="18" charset="0"/>
            </a:endParaRPr>
          </a:p>
          <a:p>
            <a:pPr lvl="1"/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34D2-8A00-4F9B-926C-63DE264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Το πρόβλημα</a:t>
            </a:r>
            <a:endParaRPr lang="en-US">
              <a:latin typeface="Minion Pro" panose="02040503050201020203" pitchFamily="18" charset="0"/>
            </a:endParaRPr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F62AA3CE-F1FD-43A1-BF7C-FB67975EC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50" y="2396107"/>
            <a:ext cx="3219899" cy="321037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3D581-0585-467C-A521-0A43F0CC2E22}"/>
              </a:ext>
            </a:extLst>
          </p:cNvPr>
          <p:cNvSpPr txBox="1"/>
          <p:nvPr/>
        </p:nvSpPr>
        <p:spPr>
          <a:xfrm>
            <a:off x="2013200" y="6111844"/>
            <a:ext cx="834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>
                <a:latin typeface="Minion Pro" panose="02040503050201020203" pitchFamily="18" charset="0"/>
              </a:rPr>
              <a:t>Πώς μπορούμε να χωρίσουμε την παραπάνω εικόνα σε </a:t>
            </a:r>
            <a:r>
              <a:rPr lang="en-US" sz="2000">
                <a:latin typeface="Minion Pro" panose="02040503050201020203" pitchFamily="18" charset="0"/>
              </a:rPr>
              <a:t>groups </a:t>
            </a:r>
            <a:r>
              <a:rPr lang="el-GR" sz="2000">
                <a:latin typeface="Minion Pro" panose="02040503050201020203" pitchFamily="18" charset="0"/>
              </a:rPr>
              <a:t>από </a:t>
            </a:r>
            <a:r>
              <a:rPr lang="el-GR" sz="2000" i="1">
                <a:latin typeface="Minion Pro" panose="02040503050201020203" pitchFamily="18" charset="0"/>
              </a:rPr>
              <a:t>όμοια</a:t>
            </a:r>
            <a:r>
              <a:rPr lang="el-GR" sz="2000">
                <a:latin typeface="Minion Pro" panose="02040503050201020203" pitchFamily="18" charset="0"/>
              </a:rPr>
              <a:t> </a:t>
            </a:r>
            <a:r>
              <a:rPr lang="en-US" sz="2000">
                <a:latin typeface="Minion Pro" panose="02040503050201020203" pitchFamily="18" charset="0"/>
              </a:rPr>
              <a:t>pixels</a:t>
            </a:r>
            <a:r>
              <a:rPr lang="el-GR" sz="2000">
                <a:latin typeface="Minion Pro" panose="02040503050201020203" pitchFamily="18" charset="0"/>
              </a:rPr>
              <a:t>;</a:t>
            </a:r>
            <a:endParaRPr lang="en-US" sz="2000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B174-196C-4B21-8FD8-4EFD5B5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Το πρόβλημα</a:t>
            </a:r>
            <a:endParaRPr lang="en-US">
              <a:latin typeface="Minion Pro" panose="02040503050201020203" pitchFamily="18" charset="0"/>
            </a:endParaRP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E557E6F2-6E4B-4F87-90FA-C6DF40AA0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3939624"/>
            <a:ext cx="8629650" cy="2793445"/>
          </a:xfrm>
        </p:spPr>
      </p:pic>
      <p:pic>
        <p:nvPicPr>
          <p:cNvPr id="4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7D669CDC-E335-4A85-81B5-F6A11253F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62" y="1398519"/>
            <a:ext cx="2288438" cy="22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7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ED83-E7D2-478B-AD2C-34C5DC18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Το πρόβλημα</a:t>
            </a:r>
            <a:endParaRPr lang="en-US"/>
          </a:p>
        </p:txBody>
      </p:sp>
      <p:pic>
        <p:nvPicPr>
          <p:cNvPr id="9" name="Picture 8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0CE462EE-F5C6-407C-9183-1B3954FA5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12" y="1690688"/>
            <a:ext cx="6601038" cy="200094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E22CB17F-E2FA-4F70-B027-D78C8939A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12" y="4336241"/>
            <a:ext cx="6601038" cy="19699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F64294-FF85-4A6A-9DBC-507B0638886C}"/>
              </a:ext>
            </a:extLst>
          </p:cNvPr>
          <p:cNvSpPr/>
          <p:nvPr/>
        </p:nvSpPr>
        <p:spPr>
          <a:xfrm>
            <a:off x="99906" y="6457950"/>
            <a:ext cx="12134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Jeong, Jongmin, Tae Sung Yoon, and Jin Bae Park. "Towards a meaningful 3D map using a 3D lidar and a camera." </a:t>
            </a:r>
            <a:r>
              <a:rPr lang="en-US" sz="1600" i="1"/>
              <a:t>Sensors</a:t>
            </a:r>
            <a:r>
              <a:rPr lang="en-US" sz="1600"/>
              <a:t> 18.8 (2018): 2571.</a:t>
            </a:r>
          </a:p>
        </p:txBody>
      </p:sp>
    </p:spTree>
    <p:extLst>
      <p:ext uri="{BB962C8B-B14F-4D97-AF65-F5344CB8AC3E}">
        <p14:creationId xmlns:p14="http://schemas.microsoft.com/office/powerpoint/2010/main" val="178047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E38D-FC71-40AC-A2FD-5067CA6B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Αναπαράσταση εικώνων σαν γράφους</a:t>
            </a:r>
            <a:endParaRPr lang="en-US">
              <a:latin typeface="Minion Pro" panose="020405030502010202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7619E8-F702-4A19-A159-F937CC102550}"/>
              </a:ext>
            </a:extLst>
          </p:cNvPr>
          <p:cNvSpPr/>
          <p:nvPr/>
        </p:nvSpPr>
        <p:spPr>
          <a:xfrm>
            <a:off x="9320690" y="2387867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556AC8-E76B-4A2A-875C-2E858DA297D2}"/>
              </a:ext>
            </a:extLst>
          </p:cNvPr>
          <p:cNvSpPr/>
          <p:nvPr/>
        </p:nvSpPr>
        <p:spPr>
          <a:xfrm>
            <a:off x="10296050" y="3222652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F66813-9848-4926-B2FE-2302AD27E810}"/>
              </a:ext>
            </a:extLst>
          </p:cNvPr>
          <p:cNvSpPr/>
          <p:nvPr/>
        </p:nvSpPr>
        <p:spPr>
          <a:xfrm>
            <a:off x="11018783" y="2645955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20FACA-E6F6-437D-BD40-6B0E29E3983B}"/>
              </a:ext>
            </a:extLst>
          </p:cNvPr>
          <p:cNvSpPr/>
          <p:nvPr/>
        </p:nvSpPr>
        <p:spPr>
          <a:xfrm>
            <a:off x="10164479" y="2062670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D75729-B86D-435A-BE9B-7D1A7075C81F}"/>
              </a:ext>
            </a:extLst>
          </p:cNvPr>
          <p:cNvSpPr/>
          <p:nvPr/>
        </p:nvSpPr>
        <p:spPr>
          <a:xfrm>
            <a:off x="9268303" y="4022753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A1C3E4-A383-48FA-BE33-F80F3CAB1C13}"/>
              </a:ext>
            </a:extLst>
          </p:cNvPr>
          <p:cNvSpPr/>
          <p:nvPr/>
        </p:nvSpPr>
        <p:spPr>
          <a:xfrm>
            <a:off x="8834066" y="3091881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8BE827-079E-409A-9F58-B5C00FC2D1DF}"/>
              </a:ext>
            </a:extLst>
          </p:cNvPr>
          <p:cNvSpPr/>
          <p:nvPr/>
        </p:nvSpPr>
        <p:spPr>
          <a:xfrm>
            <a:off x="9874155" y="3190940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B180A-64B6-42DE-9BE7-9C7DCCE379A1}"/>
              </a:ext>
            </a:extLst>
          </p:cNvPr>
          <p:cNvSpPr/>
          <p:nvPr/>
        </p:nvSpPr>
        <p:spPr>
          <a:xfrm>
            <a:off x="10577273" y="2660088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9739B-2DF1-42BA-96B1-2110B1E466CD}"/>
              </a:ext>
            </a:extLst>
          </p:cNvPr>
          <p:cNvSpPr/>
          <p:nvPr/>
        </p:nvSpPr>
        <p:spPr>
          <a:xfrm>
            <a:off x="10690761" y="3683267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1709C5-4609-41E3-A102-BC57AD3B15B0}"/>
              </a:ext>
            </a:extLst>
          </p:cNvPr>
          <p:cNvCxnSpPr>
            <a:cxnSpLocks/>
            <a:stCxn id="9" idx="1"/>
            <a:endCxn id="10" idx="4"/>
          </p:cNvCxnSpPr>
          <p:nvPr/>
        </p:nvCxnSpPr>
        <p:spPr>
          <a:xfrm flipH="1" flipV="1">
            <a:off x="8965637" y="3353424"/>
            <a:ext cx="341202" cy="707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CFB454-917C-48F2-823E-4BF0179BDADE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flipV="1">
            <a:off x="8965637" y="2611108"/>
            <a:ext cx="393589" cy="480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355483-34DE-428D-9A9E-207304EB875C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9583831" y="2285911"/>
            <a:ext cx="619184" cy="2327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5D1587-16B5-48AF-B290-89B907F5836B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9545295" y="2611108"/>
            <a:ext cx="367396" cy="618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75FEF7-523B-4F18-AAC7-B2CF6F7F19CA}"/>
              </a:ext>
            </a:extLst>
          </p:cNvPr>
          <p:cNvCxnSpPr>
            <a:cxnSpLocks/>
            <a:stCxn id="9" idx="7"/>
            <a:endCxn id="11" idx="4"/>
          </p:cNvCxnSpPr>
          <p:nvPr/>
        </p:nvCxnSpPr>
        <p:spPr>
          <a:xfrm flipV="1">
            <a:off x="9492908" y="3452483"/>
            <a:ext cx="512818" cy="6085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5CAF42-5C8F-4D7D-91B1-67A8F7CC974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097207" y="3222653"/>
            <a:ext cx="776948" cy="99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E902F5-C058-47EC-8766-6D81D5B41BB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9531444" y="3814039"/>
            <a:ext cx="1159317" cy="339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AED3B3-5649-4B74-B985-27820F99B9DC}"/>
              </a:ext>
            </a:extLst>
          </p:cNvPr>
          <p:cNvCxnSpPr>
            <a:cxnSpLocks/>
            <a:stCxn id="13" idx="0"/>
            <a:endCxn id="6" idx="5"/>
          </p:cNvCxnSpPr>
          <p:nvPr/>
        </p:nvCxnSpPr>
        <p:spPr>
          <a:xfrm flipH="1" flipV="1">
            <a:off x="10520655" y="3445893"/>
            <a:ext cx="301677" cy="2373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EA0554-B94C-4839-87A9-963D43003B66}"/>
              </a:ext>
            </a:extLst>
          </p:cNvPr>
          <p:cNvCxnSpPr>
            <a:cxnSpLocks/>
            <a:stCxn id="11" idx="7"/>
            <a:endCxn id="8" idx="4"/>
          </p:cNvCxnSpPr>
          <p:nvPr/>
        </p:nvCxnSpPr>
        <p:spPr>
          <a:xfrm flipV="1">
            <a:off x="10098760" y="2324213"/>
            <a:ext cx="197290" cy="9050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E016B3-7ADB-4F14-BE59-D1581DE3C8C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10427621" y="2883329"/>
            <a:ext cx="188188" cy="339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FE15F4-830E-4F7B-9D97-A35BD946603A}"/>
              </a:ext>
            </a:extLst>
          </p:cNvPr>
          <p:cNvCxnSpPr>
            <a:cxnSpLocks/>
            <a:stCxn id="13" idx="7"/>
            <a:endCxn id="7" idx="4"/>
          </p:cNvCxnSpPr>
          <p:nvPr/>
        </p:nvCxnSpPr>
        <p:spPr>
          <a:xfrm flipV="1">
            <a:off x="10915366" y="2907498"/>
            <a:ext cx="234988" cy="814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E0665E-6F1A-4B15-9FB4-783A60EC43B8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10427620" y="2193442"/>
            <a:ext cx="629699" cy="490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88988F42-F4F5-4F24-AB72-A2090C793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9" y="2352953"/>
            <a:ext cx="6601038" cy="20009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3025735-BDB1-4F6A-9B85-6EFCBD054F7C}"/>
                  </a:ext>
                </a:extLst>
              </p:cNvPr>
              <p:cNvSpPr txBox="1"/>
              <p:nvPr/>
            </p:nvSpPr>
            <p:spPr>
              <a:xfrm>
                <a:off x="9292063" y="4706446"/>
                <a:ext cx="1638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3025735-BDB1-4F6A-9B85-6EFCBD054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063" y="4706446"/>
                <a:ext cx="1638076" cy="461665"/>
              </a:xfrm>
              <a:prstGeom prst="rect">
                <a:avLst/>
              </a:prstGeom>
              <a:blipFill>
                <a:blip r:embed="rId3"/>
                <a:stretch>
                  <a:fillRect r="-74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388C066-B37E-4F18-82F6-C6B2D248AAF1}"/>
              </a:ext>
            </a:extLst>
          </p:cNvPr>
          <p:cNvSpPr txBox="1"/>
          <p:nvPr/>
        </p:nvSpPr>
        <p:spPr>
          <a:xfrm>
            <a:off x="8834066" y="5220929"/>
            <a:ext cx="29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Μη-κατευθυντικός γράφος </a:t>
            </a:r>
            <a:r>
              <a:rPr lang="en-US" b="1">
                <a:latin typeface="Minion Pro" panose="02040503050201020203" pitchFamily="18" charset="0"/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477A7D-D2EF-45B0-A80A-0726EB9C2BEB}"/>
              </a:ext>
            </a:extLst>
          </p:cNvPr>
          <p:cNvSpPr txBox="1"/>
          <p:nvPr/>
        </p:nvSpPr>
        <p:spPr>
          <a:xfrm>
            <a:off x="3696243" y="520982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Εικόνα </a:t>
            </a:r>
            <a:r>
              <a:rPr lang="el-GR" b="1">
                <a:latin typeface="Minion Pro" panose="02040503050201020203" pitchFamily="18" charset="0"/>
              </a:rPr>
              <a:t>Ι</a:t>
            </a:r>
            <a:endParaRPr lang="en-US" b="1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6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F0C5-C9F3-4E52-B103-9C9B315E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Αναπαράσταση εικώνων σαν γράφους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ED19F9-FE64-4226-8137-47C5B7455740}"/>
              </a:ext>
            </a:extLst>
          </p:cNvPr>
          <p:cNvSpPr/>
          <p:nvPr/>
        </p:nvSpPr>
        <p:spPr>
          <a:xfrm>
            <a:off x="9320690" y="2387867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F9F3F5-F552-4744-B06A-9C19973BBCB4}"/>
              </a:ext>
            </a:extLst>
          </p:cNvPr>
          <p:cNvSpPr/>
          <p:nvPr/>
        </p:nvSpPr>
        <p:spPr>
          <a:xfrm>
            <a:off x="10296050" y="3222652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A1DC55-36EF-4E41-92D3-FED535996E43}"/>
              </a:ext>
            </a:extLst>
          </p:cNvPr>
          <p:cNvSpPr/>
          <p:nvPr/>
        </p:nvSpPr>
        <p:spPr>
          <a:xfrm>
            <a:off x="11018783" y="2645955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23886F-CBF3-4F94-A949-17E56B384F34}"/>
              </a:ext>
            </a:extLst>
          </p:cNvPr>
          <p:cNvSpPr/>
          <p:nvPr/>
        </p:nvSpPr>
        <p:spPr>
          <a:xfrm>
            <a:off x="10164479" y="2062670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D14D1-315D-4277-992F-BDFB09CE0FA0}"/>
              </a:ext>
            </a:extLst>
          </p:cNvPr>
          <p:cNvSpPr/>
          <p:nvPr/>
        </p:nvSpPr>
        <p:spPr>
          <a:xfrm>
            <a:off x="9268303" y="4022753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28BE4-6C6F-4F27-ADCA-1D00297FA0B0}"/>
              </a:ext>
            </a:extLst>
          </p:cNvPr>
          <p:cNvSpPr/>
          <p:nvPr/>
        </p:nvSpPr>
        <p:spPr>
          <a:xfrm>
            <a:off x="8834066" y="3091881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C28564-7F19-4A28-AE1C-41B3DA7B56DC}"/>
              </a:ext>
            </a:extLst>
          </p:cNvPr>
          <p:cNvSpPr/>
          <p:nvPr/>
        </p:nvSpPr>
        <p:spPr>
          <a:xfrm>
            <a:off x="9874155" y="3190940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72E338-868E-43AC-889C-F69E1F26C237}"/>
              </a:ext>
            </a:extLst>
          </p:cNvPr>
          <p:cNvSpPr/>
          <p:nvPr/>
        </p:nvSpPr>
        <p:spPr>
          <a:xfrm>
            <a:off x="10577273" y="2660088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4CCA0B-FEA7-4B6A-ACC9-6BA0169B152C}"/>
              </a:ext>
            </a:extLst>
          </p:cNvPr>
          <p:cNvSpPr/>
          <p:nvPr/>
        </p:nvSpPr>
        <p:spPr>
          <a:xfrm>
            <a:off x="10690761" y="3683267"/>
            <a:ext cx="263141" cy="261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FD3F4-AEA5-4F79-8B45-57071EAD188D}"/>
              </a:ext>
            </a:extLst>
          </p:cNvPr>
          <p:cNvCxnSpPr>
            <a:cxnSpLocks/>
            <a:stCxn id="8" idx="1"/>
            <a:endCxn id="9" idx="4"/>
          </p:cNvCxnSpPr>
          <p:nvPr/>
        </p:nvCxnSpPr>
        <p:spPr>
          <a:xfrm flipH="1" flipV="1">
            <a:off x="8965637" y="3353424"/>
            <a:ext cx="341202" cy="707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F4EFFA-FB59-4EB8-B0AE-6E537EE88C6C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V="1">
            <a:off x="8965637" y="2611108"/>
            <a:ext cx="393589" cy="480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527AC0-0168-4E45-BB59-BE11B1F50B43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9583831" y="2285911"/>
            <a:ext cx="619184" cy="232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23C07-53CD-45B8-B815-3AD8FED138DB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9545295" y="2611108"/>
            <a:ext cx="367396" cy="618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79661-EE2C-4596-A8D6-DDED4B6DB12B}"/>
              </a:ext>
            </a:extLst>
          </p:cNvPr>
          <p:cNvCxnSpPr>
            <a:cxnSpLocks/>
            <a:stCxn id="8" idx="7"/>
            <a:endCxn id="10" idx="4"/>
          </p:cNvCxnSpPr>
          <p:nvPr/>
        </p:nvCxnSpPr>
        <p:spPr>
          <a:xfrm flipV="1">
            <a:off x="9492908" y="3452483"/>
            <a:ext cx="512818" cy="6085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7E9EB9-6798-40A0-8CC7-115A0DF78EE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9097207" y="3222653"/>
            <a:ext cx="776948" cy="99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EA96C4-30D9-47D2-8D06-BC9163210C6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9531444" y="3814039"/>
            <a:ext cx="1159317" cy="339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2039FD-409B-4E79-9C4C-CA4D8A450803}"/>
              </a:ext>
            </a:extLst>
          </p:cNvPr>
          <p:cNvCxnSpPr>
            <a:cxnSpLocks/>
            <a:stCxn id="12" idx="0"/>
            <a:endCxn id="5" idx="5"/>
          </p:cNvCxnSpPr>
          <p:nvPr/>
        </p:nvCxnSpPr>
        <p:spPr>
          <a:xfrm flipH="1" flipV="1">
            <a:off x="10520655" y="3445893"/>
            <a:ext cx="301677" cy="2373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E50888-EC4C-42BB-AC61-F329E47B009D}"/>
              </a:ext>
            </a:extLst>
          </p:cNvPr>
          <p:cNvCxnSpPr>
            <a:cxnSpLocks/>
            <a:stCxn id="10" idx="7"/>
            <a:endCxn id="7" idx="4"/>
          </p:cNvCxnSpPr>
          <p:nvPr/>
        </p:nvCxnSpPr>
        <p:spPr>
          <a:xfrm flipV="1">
            <a:off x="10098760" y="2324213"/>
            <a:ext cx="197290" cy="9050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210783-678A-4103-BA3F-5ADBC645C28B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H="1">
            <a:off x="10427621" y="2883329"/>
            <a:ext cx="188188" cy="339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B6CDA2-5772-4D38-A872-8E4BA1BA336B}"/>
              </a:ext>
            </a:extLst>
          </p:cNvPr>
          <p:cNvCxnSpPr>
            <a:cxnSpLocks/>
            <a:stCxn id="12" idx="7"/>
            <a:endCxn id="6" idx="4"/>
          </p:cNvCxnSpPr>
          <p:nvPr/>
        </p:nvCxnSpPr>
        <p:spPr>
          <a:xfrm flipV="1">
            <a:off x="10915366" y="2907498"/>
            <a:ext cx="234988" cy="814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B5E5F3-3C6D-49EC-91AD-4CA12B031E0B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10427620" y="2193442"/>
            <a:ext cx="629699" cy="490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67FC4FE9-DCE8-4903-9CDA-2E088E62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9" y="2352953"/>
            <a:ext cx="6601038" cy="20009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62514A-EFB1-409B-9313-D143858710D9}"/>
                  </a:ext>
                </a:extLst>
              </p:cNvPr>
              <p:cNvSpPr txBox="1"/>
              <p:nvPr/>
            </p:nvSpPr>
            <p:spPr>
              <a:xfrm>
                <a:off x="9292063" y="4706446"/>
                <a:ext cx="1638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62514A-EFB1-409B-9313-D1438587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063" y="4706446"/>
                <a:ext cx="1638076" cy="461665"/>
              </a:xfrm>
              <a:prstGeom prst="rect">
                <a:avLst/>
              </a:prstGeom>
              <a:blipFill>
                <a:blip r:embed="rId3"/>
                <a:stretch>
                  <a:fillRect r="-74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E2B82A9-9450-4522-A56E-931DB00A2879}"/>
              </a:ext>
            </a:extLst>
          </p:cNvPr>
          <p:cNvSpPr txBox="1"/>
          <p:nvPr/>
        </p:nvSpPr>
        <p:spPr>
          <a:xfrm>
            <a:off x="8834066" y="5220929"/>
            <a:ext cx="29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Μη-κατευθυντικός γράφος </a:t>
            </a:r>
            <a:r>
              <a:rPr lang="en-US" b="1">
                <a:latin typeface="Minion Pro" panose="02040503050201020203" pitchFamily="18" charset="0"/>
              </a:rPr>
              <a:t>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B6DC6B-B79D-42A7-8617-9867E5E8FD25}"/>
              </a:ext>
            </a:extLst>
          </p:cNvPr>
          <p:cNvCxnSpPr>
            <a:cxnSpLocks/>
          </p:cNvCxnSpPr>
          <p:nvPr/>
        </p:nvCxnSpPr>
        <p:spPr>
          <a:xfrm>
            <a:off x="4221088" y="2538359"/>
            <a:ext cx="555927" cy="1634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420DDDA-D552-4C1D-9CF3-BB6B76EF3AE6}"/>
              </a:ext>
            </a:extLst>
          </p:cNvPr>
          <p:cNvSpPr/>
          <p:nvPr/>
        </p:nvSpPr>
        <p:spPr>
          <a:xfrm>
            <a:off x="4126443" y="2442634"/>
            <a:ext cx="189289" cy="1881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721C4A-CAA3-442C-ACE7-5CBA2FE62D80}"/>
              </a:ext>
            </a:extLst>
          </p:cNvPr>
          <p:cNvSpPr/>
          <p:nvPr/>
        </p:nvSpPr>
        <p:spPr>
          <a:xfrm>
            <a:off x="4682370" y="4079175"/>
            <a:ext cx="189289" cy="1881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DE0A13-CE9D-46BD-94A6-A994F98286E2}"/>
              </a:ext>
            </a:extLst>
          </p:cNvPr>
          <p:cNvSpPr txBox="1"/>
          <p:nvPr/>
        </p:nvSpPr>
        <p:spPr>
          <a:xfrm>
            <a:off x="3611598" y="1926202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Minion Pro" panose="02040503050201020203" pitchFamily="18" charset="0"/>
              </a:rPr>
              <a:t>pixel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E8849D-282B-42B3-A088-0D7F216021D7}"/>
              </a:ext>
            </a:extLst>
          </p:cNvPr>
          <p:cNvSpPr txBox="1"/>
          <p:nvPr/>
        </p:nvSpPr>
        <p:spPr>
          <a:xfrm>
            <a:off x="4370883" y="4364086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Minion Pro" panose="02040503050201020203" pitchFamily="18" charset="0"/>
              </a:rPr>
              <a:t>pixel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381B1A-0395-40FB-85B9-9F8805A0E209}"/>
                  </a:ext>
                </a:extLst>
              </p:cNvPr>
              <p:cNvSpPr txBox="1"/>
              <p:nvPr/>
            </p:nvSpPr>
            <p:spPr>
              <a:xfrm>
                <a:off x="9481327" y="1908616"/>
                <a:ext cx="65421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381B1A-0395-40FB-85B9-9F8805A0E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327" y="1908616"/>
                <a:ext cx="654218" cy="491417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5DD970-2D21-41EB-9F53-9272B115F965}"/>
                  </a:ext>
                </a:extLst>
              </p:cNvPr>
              <p:cNvSpPr txBox="1"/>
              <p:nvPr/>
            </p:nvSpPr>
            <p:spPr>
              <a:xfrm>
                <a:off x="9252873" y="2314255"/>
                <a:ext cx="42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5DD970-2D21-41EB-9F53-9272B115F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73" y="2314255"/>
                <a:ext cx="42664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7781E2-A79C-4DDF-9F06-F7FBF544CE8D}"/>
                  </a:ext>
                </a:extLst>
              </p:cNvPr>
              <p:cNvSpPr txBox="1"/>
              <p:nvPr/>
            </p:nvSpPr>
            <p:spPr>
              <a:xfrm>
                <a:off x="10090974" y="1979489"/>
                <a:ext cx="42664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7781E2-A79C-4DDF-9F06-F7FBF544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974" y="1979489"/>
                <a:ext cx="426644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08B649C-4230-4D2D-BDA4-B64EF2D5E2C5}"/>
              </a:ext>
            </a:extLst>
          </p:cNvPr>
          <p:cNvSpPr txBox="1"/>
          <p:nvPr/>
        </p:nvSpPr>
        <p:spPr>
          <a:xfrm>
            <a:off x="3696243" y="520982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Εικόνα </a:t>
            </a:r>
            <a:r>
              <a:rPr lang="el-GR" b="1">
                <a:latin typeface="Minion Pro" panose="02040503050201020203" pitchFamily="18" charset="0"/>
              </a:rPr>
              <a:t>Ι</a:t>
            </a:r>
            <a:endParaRPr lang="en-US" b="1">
              <a:latin typeface="Minion Pro" panose="020405030502010202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D42E33-81E4-4C95-8D20-F26885564A50}"/>
                  </a:ext>
                </a:extLst>
              </p:cNvPr>
              <p:cNvSpPr txBox="1"/>
              <p:nvPr/>
            </p:nvSpPr>
            <p:spPr>
              <a:xfrm>
                <a:off x="838200" y="6204262"/>
                <a:ext cx="528837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>
                    <a:latin typeface="Minion Pro" panose="02040503050201020203" pitchFamily="18" charset="0"/>
                  </a:rPr>
                  <a:t>Όπου</a:t>
                </a:r>
                <a:r>
                  <a:rPr lang="el-GR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l-G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το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similarity </a:t>
                </a:r>
                <a:r>
                  <a:rPr lang="el-G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των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pixels i </a:t>
                </a:r>
                <a:r>
                  <a:rPr lang="el-G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και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D42E33-81E4-4C95-8D20-F26885564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204262"/>
                <a:ext cx="5288371" cy="491417"/>
              </a:xfrm>
              <a:prstGeom prst="rect">
                <a:avLst/>
              </a:prstGeom>
              <a:blipFill>
                <a:blip r:embed="rId7"/>
                <a:stretch>
                  <a:fillRect l="-1845" t="-11250" r="-692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09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F0C5-C9F3-4E52-B103-9C9B315E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Αναπαράσταση εικώνων σαν γράφους</a:t>
            </a:r>
            <a:endParaRPr lang="en-US"/>
          </a:p>
        </p:txBody>
      </p:sp>
      <p:pic>
        <p:nvPicPr>
          <p:cNvPr id="25" name="Picture 24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67FC4FE9-DCE8-4903-9CDA-2E088E62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1" y="2352953"/>
            <a:ext cx="6601038" cy="200094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B6DC6B-B79D-42A7-8617-9867E5E8FD25}"/>
              </a:ext>
            </a:extLst>
          </p:cNvPr>
          <p:cNvCxnSpPr>
            <a:cxnSpLocks/>
          </p:cNvCxnSpPr>
          <p:nvPr/>
        </p:nvCxnSpPr>
        <p:spPr>
          <a:xfrm>
            <a:off x="3981390" y="2538359"/>
            <a:ext cx="555927" cy="1634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420DDDA-D552-4C1D-9CF3-BB6B76EF3AE6}"/>
              </a:ext>
            </a:extLst>
          </p:cNvPr>
          <p:cNvSpPr/>
          <p:nvPr/>
        </p:nvSpPr>
        <p:spPr>
          <a:xfrm>
            <a:off x="3886745" y="2442634"/>
            <a:ext cx="189289" cy="1881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721C4A-CAA3-442C-ACE7-5CBA2FE62D80}"/>
              </a:ext>
            </a:extLst>
          </p:cNvPr>
          <p:cNvSpPr/>
          <p:nvPr/>
        </p:nvSpPr>
        <p:spPr>
          <a:xfrm>
            <a:off x="4442672" y="4079175"/>
            <a:ext cx="189289" cy="1881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DE0A13-CE9D-46BD-94A6-A994F98286E2}"/>
              </a:ext>
            </a:extLst>
          </p:cNvPr>
          <p:cNvSpPr txBox="1"/>
          <p:nvPr/>
        </p:nvSpPr>
        <p:spPr>
          <a:xfrm>
            <a:off x="3371900" y="1926202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Minion Pro" panose="02040503050201020203" pitchFamily="18" charset="0"/>
              </a:rPr>
              <a:t>pixel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E8849D-282B-42B3-A088-0D7F216021D7}"/>
              </a:ext>
            </a:extLst>
          </p:cNvPr>
          <p:cNvSpPr txBox="1"/>
          <p:nvPr/>
        </p:nvSpPr>
        <p:spPr>
          <a:xfrm>
            <a:off x="4131185" y="4364086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Minion Pro" panose="02040503050201020203" pitchFamily="18" charset="0"/>
              </a:rPr>
              <a:t>pixel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8B649C-4230-4D2D-BDA4-B64EF2D5E2C5}"/>
              </a:ext>
            </a:extLst>
          </p:cNvPr>
          <p:cNvSpPr txBox="1"/>
          <p:nvPr/>
        </p:nvSpPr>
        <p:spPr>
          <a:xfrm>
            <a:off x="2561837" y="520829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Εικόνα </a:t>
            </a:r>
            <a:r>
              <a:rPr lang="el-GR" b="1">
                <a:latin typeface="Minion Pro" panose="02040503050201020203" pitchFamily="18" charset="0"/>
              </a:rPr>
              <a:t>Ι</a:t>
            </a:r>
            <a:r>
              <a:rPr lang="en-US" b="1">
                <a:latin typeface="Minion Pro" panose="02040503050201020203" pitchFamily="18" charset="0"/>
              </a:rPr>
              <a:t> </a:t>
            </a:r>
            <a:r>
              <a:rPr lang="el-GR">
                <a:latin typeface="Minion Pro" panose="02040503050201020203" pitchFamily="18" charset="0"/>
              </a:rPr>
              <a:t>με διαστάσεις (Ν</a:t>
            </a:r>
            <a:r>
              <a:rPr lang="en-US">
                <a:latin typeface="Minion Pro" panose="02040503050201020203" pitchFamily="18" charset="0"/>
              </a:rPr>
              <a:t>xM)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E7527DB-A2D3-4D8B-9F9F-3E771F9A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64566"/>
              </p:ext>
            </p:extLst>
          </p:nvPr>
        </p:nvGraphicFramePr>
        <p:xfrm>
          <a:off x="7913862" y="2327745"/>
          <a:ext cx="34925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84634131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1238899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412975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47382979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76295387"/>
                    </a:ext>
                  </a:extLst>
                </a:gridCol>
              </a:tblGrid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51239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21972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24650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93174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35734"/>
                  </a:ext>
                </a:extLst>
              </a:tr>
              <a:tr h="30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1496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06103DB-39AA-42AE-A6CE-A1BD1741E38E}"/>
              </a:ext>
            </a:extLst>
          </p:cNvPr>
          <p:cNvSpPr txBox="1"/>
          <p:nvPr/>
        </p:nvSpPr>
        <p:spPr>
          <a:xfrm>
            <a:off x="7479427" y="5208291"/>
            <a:ext cx="482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Affinity matrix </a:t>
            </a:r>
            <a:r>
              <a:rPr lang="en-US" b="1">
                <a:latin typeface="Minion Pro" panose="02040503050201020203" pitchFamily="18" charset="0"/>
              </a:rPr>
              <a:t>W</a:t>
            </a:r>
            <a:r>
              <a:rPr lang="en-US">
                <a:latin typeface="Minion Pro" panose="02040503050201020203" pitchFamily="18" charset="0"/>
              </a:rPr>
              <a:t> </a:t>
            </a:r>
            <a:r>
              <a:rPr lang="el-GR">
                <a:latin typeface="Minion Pro" panose="02040503050201020203" pitchFamily="18" charset="0"/>
              </a:rPr>
              <a:t>με διαστάσεις (Ν</a:t>
            </a:r>
            <a:r>
              <a:rPr lang="en-US">
                <a:latin typeface="Minion Pro" panose="02040503050201020203" pitchFamily="18" charset="0"/>
              </a:rPr>
              <a:t>xM)x(NxM)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4DD7049-5A3A-4987-B9D3-87385958F9A2}"/>
                  </a:ext>
                </a:extLst>
              </p:cNvPr>
              <p:cNvSpPr/>
              <p:nvPr/>
            </p:nvSpPr>
            <p:spPr>
              <a:xfrm>
                <a:off x="7549054" y="3058309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4DD7049-5A3A-4987-B9D3-87385958F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054" y="3058309"/>
                <a:ext cx="3186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343E3E3-31C7-483A-84A6-750A1AACD212}"/>
                  </a:ext>
                </a:extLst>
              </p:cNvPr>
              <p:cNvSpPr/>
              <p:nvPr/>
            </p:nvSpPr>
            <p:spPr>
              <a:xfrm>
                <a:off x="10205652" y="1904719"/>
                <a:ext cx="324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343E3E3-31C7-483A-84A6-750A1AACD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652" y="1904719"/>
                <a:ext cx="32489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9E474E-29A1-4DEF-B57E-6E93CFB813AE}"/>
              </a:ext>
            </a:extLst>
          </p:cNvPr>
          <p:cNvSpPr txBox="1"/>
          <p:nvPr/>
        </p:nvSpPr>
        <p:spPr>
          <a:xfrm>
            <a:off x="178600" y="3122590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Minion Pro" panose="02040503050201020203" pitchFamily="18" charset="0"/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D0ABA-D560-4905-A5D3-87573A667A1C}"/>
              </a:ext>
            </a:extLst>
          </p:cNvPr>
          <p:cNvSpPr txBox="1"/>
          <p:nvPr/>
        </p:nvSpPr>
        <p:spPr>
          <a:xfrm>
            <a:off x="3751900" y="436408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Minion Pro" panose="02040503050201020203" pitchFamily="18" charset="0"/>
              </a:rPr>
              <a:t>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73A0DC-90EC-4981-8FB1-937C7D710A4E}"/>
              </a:ext>
            </a:extLst>
          </p:cNvPr>
          <p:cNvSpPr txBox="1"/>
          <p:nvPr/>
        </p:nvSpPr>
        <p:spPr>
          <a:xfrm>
            <a:off x="11406362" y="3194192"/>
            <a:ext cx="831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Minion Pro" panose="02040503050201020203" pitchFamily="18" charset="0"/>
              </a:rPr>
              <a:t>NxM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D926B2-847A-458B-94D9-4E01A83E8248}"/>
              </a:ext>
            </a:extLst>
          </p:cNvPr>
          <p:cNvSpPr txBox="1"/>
          <p:nvPr/>
        </p:nvSpPr>
        <p:spPr>
          <a:xfrm>
            <a:off x="9374206" y="4522305"/>
            <a:ext cx="831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Minion Pro" panose="02040503050201020203" pitchFamily="18" charset="0"/>
              </a:rPr>
              <a:t>NxM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3354C6B-6DE6-4E27-BC0B-603B720E9BE2}"/>
                  </a:ext>
                </a:extLst>
              </p:cNvPr>
              <p:cNvSpPr/>
              <p:nvPr/>
            </p:nvSpPr>
            <p:spPr>
              <a:xfrm>
                <a:off x="10040991" y="2958072"/>
                <a:ext cx="65421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3354C6B-6DE6-4E27-BC0B-603B720E9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991" y="2958072"/>
                <a:ext cx="654218" cy="491417"/>
              </a:xfrm>
              <a:prstGeom prst="rect">
                <a:avLst/>
              </a:prstGeom>
              <a:blipFill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61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880</Words>
  <Application>Microsoft Office PowerPoint</Application>
  <PresentationFormat>Widescreen</PresentationFormat>
  <Paragraphs>135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Minion Pro</vt:lpstr>
      <vt:lpstr>Office Theme</vt:lpstr>
      <vt:lpstr>Image Segmentation</vt:lpstr>
      <vt:lpstr>Περιεχόμενα</vt:lpstr>
      <vt:lpstr>Image segmentation</vt:lpstr>
      <vt:lpstr>Το πρόβλημα</vt:lpstr>
      <vt:lpstr>Το πρόβλημα</vt:lpstr>
      <vt:lpstr>Το πρόβλημα</vt:lpstr>
      <vt:lpstr>Αναπαράσταση εικώνων σαν γράφους</vt:lpstr>
      <vt:lpstr>Αναπαράσταση εικώνων σαν γράφους</vt:lpstr>
      <vt:lpstr>Αναπαράσταση εικώνων σαν γράφους</vt:lpstr>
      <vt:lpstr>Αναπαράσταση εικώνων σαν γράφους</vt:lpstr>
      <vt:lpstr>Ο αλγόριθμος k-means</vt:lpstr>
      <vt:lpstr>Ο αλγόριθμος k-means</vt:lpstr>
      <vt:lpstr>Ο αλγόριθμος k-means</vt:lpstr>
      <vt:lpstr>Ο αλγόριθμος k-means</vt:lpstr>
      <vt:lpstr>Ο αλγόριθμος k-means</vt:lpstr>
      <vt:lpstr>Ο αλγόριθμος k-means</vt:lpstr>
      <vt:lpstr>Spectral clustering</vt:lpstr>
      <vt:lpstr>Spectral clustering - βήματα</vt:lpstr>
      <vt:lpstr>Ο αλγόριθμος normalized cuts (ncuts)</vt:lpstr>
      <vt:lpstr>Μη-αναδρομικός ncuts </vt:lpstr>
      <vt:lpstr>Αναδρομικός ncuts </vt:lpstr>
      <vt:lpstr>Αναδρομικός ncuts </vt:lpstr>
      <vt:lpstr>Μετρική Ncut(A,B)</vt:lpstr>
      <vt:lpstr>Εργασία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Konstantinos Kyritsis</dc:creator>
  <cp:lastModifiedBy>Konstantinos Kyritsis</cp:lastModifiedBy>
  <cp:revision>130</cp:revision>
  <dcterms:created xsi:type="dcterms:W3CDTF">2021-05-17T07:31:46Z</dcterms:created>
  <dcterms:modified xsi:type="dcterms:W3CDTF">2021-05-17T12:55:57Z</dcterms:modified>
</cp:coreProperties>
</file>