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F24639-BB76-47C5-84ED-5B61EA552D16}" type="datetimeFigureOut">
              <a:rPr lang="en-IN" smtClean="0"/>
              <a:t>20-03-2025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C673BB-F272-488A-BEEF-F4852AB70A5D}" type="slidenum">
              <a:rPr lang="en-IN" smtClean="0"/>
              <a:t>‹#›</a:t>
            </a:fld>
            <a:endParaRPr lang="en-IN"/>
          </a:p>
        </p:txBody>
      </p:sp>
    </p:spTree>
    <p:extLst>
      <p:ext uri="{BB962C8B-B14F-4D97-AF65-F5344CB8AC3E}">
        <p14:creationId xmlns:p14="http://schemas.microsoft.com/office/powerpoint/2010/main" val="4205859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F24639-BB76-47C5-84ED-5B61EA552D16}" type="datetimeFigureOut">
              <a:rPr lang="en-IN" smtClean="0"/>
              <a:t>20-03-2025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C673BB-F272-488A-BEEF-F4852AB70A5D}" type="slidenum">
              <a:rPr lang="en-IN" smtClean="0"/>
              <a:t>‹#›</a:t>
            </a:fld>
            <a:endParaRPr lang="en-IN"/>
          </a:p>
        </p:txBody>
      </p:sp>
    </p:spTree>
    <p:extLst>
      <p:ext uri="{BB962C8B-B14F-4D97-AF65-F5344CB8AC3E}">
        <p14:creationId xmlns:p14="http://schemas.microsoft.com/office/powerpoint/2010/main" val="1157780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F24639-BB76-47C5-84ED-5B61EA552D16}" type="datetimeFigureOut">
              <a:rPr lang="en-IN" smtClean="0"/>
              <a:t>20-03-2025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C673BB-F272-488A-BEEF-F4852AB70A5D}" type="slidenum">
              <a:rPr lang="en-IN" smtClean="0"/>
              <a:t>‹#›</a:t>
            </a:fld>
            <a:endParaRPr lang="en-IN"/>
          </a:p>
        </p:txBody>
      </p:sp>
    </p:spTree>
    <p:extLst>
      <p:ext uri="{BB962C8B-B14F-4D97-AF65-F5344CB8AC3E}">
        <p14:creationId xmlns:p14="http://schemas.microsoft.com/office/powerpoint/2010/main" val="26573153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57F24639-BB76-47C5-84ED-5B61EA552D16}" type="datetimeFigureOut">
              <a:rPr lang="en-IN" smtClean="0"/>
              <a:t>20-03-2025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C673BB-F272-488A-BEEF-F4852AB70A5D}" type="slidenum">
              <a:rPr lang="en-IN" smtClean="0"/>
              <a:t>‹#›</a:t>
            </a:fld>
            <a:endParaRPr lang="en-IN"/>
          </a:p>
        </p:txBody>
      </p:sp>
    </p:spTree>
    <p:extLst>
      <p:ext uri="{BB962C8B-B14F-4D97-AF65-F5344CB8AC3E}">
        <p14:creationId xmlns:p14="http://schemas.microsoft.com/office/powerpoint/2010/main" val="21936925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57F24639-BB76-47C5-84ED-5B61EA552D16}" type="datetimeFigureOut">
              <a:rPr lang="en-IN" smtClean="0"/>
              <a:t>20-03-2025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C673BB-F272-488A-BEEF-F4852AB70A5D}" type="slidenum">
              <a:rPr lang="en-IN" smtClean="0"/>
              <a:t>‹#›</a:t>
            </a:fld>
            <a:endParaRPr lang="en-IN"/>
          </a:p>
        </p:txBody>
      </p:sp>
    </p:spTree>
    <p:extLst>
      <p:ext uri="{BB962C8B-B14F-4D97-AF65-F5344CB8AC3E}">
        <p14:creationId xmlns:p14="http://schemas.microsoft.com/office/powerpoint/2010/main" val="10941510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F24639-BB76-47C5-84ED-5B61EA552D16}" type="datetimeFigureOut">
              <a:rPr lang="en-IN" smtClean="0"/>
              <a:t>20-03-2025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C673BB-F272-488A-BEEF-F4852AB70A5D}" type="slidenum">
              <a:rPr lang="en-IN" smtClean="0"/>
              <a:t>‹#›</a:t>
            </a:fld>
            <a:endParaRPr lang="en-IN"/>
          </a:p>
        </p:txBody>
      </p:sp>
    </p:spTree>
    <p:extLst>
      <p:ext uri="{BB962C8B-B14F-4D97-AF65-F5344CB8AC3E}">
        <p14:creationId xmlns:p14="http://schemas.microsoft.com/office/powerpoint/2010/main" val="23889235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F24639-BB76-47C5-84ED-5B61EA552D16}" type="datetimeFigureOut">
              <a:rPr lang="en-IN" smtClean="0"/>
              <a:t>20-03-2025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C673BB-F272-488A-BEEF-F4852AB70A5D}" type="slidenum">
              <a:rPr lang="en-IN" smtClean="0"/>
              <a:t>‹#›</a:t>
            </a:fld>
            <a:endParaRPr lang="en-IN"/>
          </a:p>
        </p:txBody>
      </p:sp>
    </p:spTree>
    <p:extLst>
      <p:ext uri="{BB962C8B-B14F-4D97-AF65-F5344CB8AC3E}">
        <p14:creationId xmlns:p14="http://schemas.microsoft.com/office/powerpoint/2010/main" val="33155262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F24639-BB76-47C5-84ED-5B61EA552D16}" type="datetimeFigureOut">
              <a:rPr lang="en-IN" smtClean="0"/>
              <a:t>20-03-2025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C673BB-F272-488A-BEEF-F4852AB70A5D}" type="slidenum">
              <a:rPr lang="en-IN" smtClean="0"/>
              <a:t>‹#›</a:t>
            </a:fld>
            <a:endParaRPr lang="en-IN"/>
          </a:p>
        </p:txBody>
      </p:sp>
    </p:spTree>
    <p:extLst>
      <p:ext uri="{BB962C8B-B14F-4D97-AF65-F5344CB8AC3E}">
        <p14:creationId xmlns:p14="http://schemas.microsoft.com/office/powerpoint/2010/main" val="16754176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F24639-BB76-47C5-84ED-5B61EA552D16}" type="datetimeFigureOut">
              <a:rPr lang="en-IN" smtClean="0"/>
              <a:t>20-03-2025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C673BB-F272-488A-BEEF-F4852AB70A5D}" type="slidenum">
              <a:rPr lang="en-IN" smtClean="0"/>
              <a:t>‹#›</a:t>
            </a:fld>
            <a:endParaRPr lang="en-IN"/>
          </a:p>
        </p:txBody>
      </p:sp>
    </p:spTree>
    <p:extLst>
      <p:ext uri="{BB962C8B-B14F-4D97-AF65-F5344CB8AC3E}">
        <p14:creationId xmlns:p14="http://schemas.microsoft.com/office/powerpoint/2010/main" val="3222389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F24639-BB76-47C5-84ED-5B61EA552D16}" type="datetimeFigureOut">
              <a:rPr lang="en-IN" smtClean="0"/>
              <a:t>20-03-2025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C673BB-F272-488A-BEEF-F4852AB70A5D}" type="slidenum">
              <a:rPr lang="en-IN" smtClean="0"/>
              <a:t>‹#›</a:t>
            </a:fld>
            <a:endParaRPr lang="en-IN"/>
          </a:p>
        </p:txBody>
      </p:sp>
    </p:spTree>
    <p:extLst>
      <p:ext uri="{BB962C8B-B14F-4D97-AF65-F5344CB8AC3E}">
        <p14:creationId xmlns:p14="http://schemas.microsoft.com/office/powerpoint/2010/main" val="2571825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F24639-BB76-47C5-84ED-5B61EA552D16}" type="datetimeFigureOut">
              <a:rPr lang="en-IN" smtClean="0"/>
              <a:t>20-03-2025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7C673BB-F272-488A-BEEF-F4852AB70A5D}" type="slidenum">
              <a:rPr lang="en-IN" smtClean="0"/>
              <a:t>‹#›</a:t>
            </a:fld>
            <a:endParaRPr lang="en-IN"/>
          </a:p>
        </p:txBody>
      </p:sp>
    </p:spTree>
    <p:extLst>
      <p:ext uri="{BB962C8B-B14F-4D97-AF65-F5344CB8AC3E}">
        <p14:creationId xmlns:p14="http://schemas.microsoft.com/office/powerpoint/2010/main" val="3500676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F24639-BB76-47C5-84ED-5B61EA552D16}" type="datetimeFigureOut">
              <a:rPr lang="en-IN" smtClean="0"/>
              <a:t>20-03-2025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C673BB-F272-488A-BEEF-F4852AB70A5D}" type="slidenum">
              <a:rPr lang="en-IN" smtClean="0"/>
              <a:t>‹#›</a:t>
            </a:fld>
            <a:endParaRPr lang="en-IN"/>
          </a:p>
        </p:txBody>
      </p:sp>
    </p:spTree>
    <p:extLst>
      <p:ext uri="{BB962C8B-B14F-4D97-AF65-F5344CB8AC3E}">
        <p14:creationId xmlns:p14="http://schemas.microsoft.com/office/powerpoint/2010/main" val="3575427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F24639-BB76-47C5-84ED-5B61EA552D16}" type="datetimeFigureOut">
              <a:rPr lang="en-IN" smtClean="0"/>
              <a:t>20-03-2025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7C673BB-F272-488A-BEEF-F4852AB70A5D}" type="slidenum">
              <a:rPr lang="en-IN" smtClean="0"/>
              <a:t>‹#›</a:t>
            </a:fld>
            <a:endParaRPr lang="en-IN"/>
          </a:p>
        </p:txBody>
      </p:sp>
    </p:spTree>
    <p:extLst>
      <p:ext uri="{BB962C8B-B14F-4D97-AF65-F5344CB8AC3E}">
        <p14:creationId xmlns:p14="http://schemas.microsoft.com/office/powerpoint/2010/main" val="607031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F24639-BB76-47C5-84ED-5B61EA552D16}" type="datetimeFigureOut">
              <a:rPr lang="en-IN" smtClean="0"/>
              <a:t>20-03-2025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7C673BB-F272-488A-BEEF-F4852AB70A5D}" type="slidenum">
              <a:rPr lang="en-IN" smtClean="0"/>
              <a:t>‹#›</a:t>
            </a:fld>
            <a:endParaRPr lang="en-IN"/>
          </a:p>
        </p:txBody>
      </p:sp>
    </p:spTree>
    <p:extLst>
      <p:ext uri="{BB962C8B-B14F-4D97-AF65-F5344CB8AC3E}">
        <p14:creationId xmlns:p14="http://schemas.microsoft.com/office/powerpoint/2010/main" val="3803451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F24639-BB76-47C5-84ED-5B61EA552D16}" type="datetimeFigureOut">
              <a:rPr lang="en-IN" smtClean="0"/>
              <a:t>20-03-2025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7C673BB-F272-488A-BEEF-F4852AB70A5D}" type="slidenum">
              <a:rPr lang="en-IN" smtClean="0"/>
              <a:t>‹#›</a:t>
            </a:fld>
            <a:endParaRPr lang="en-IN"/>
          </a:p>
        </p:txBody>
      </p:sp>
    </p:spTree>
    <p:extLst>
      <p:ext uri="{BB962C8B-B14F-4D97-AF65-F5344CB8AC3E}">
        <p14:creationId xmlns:p14="http://schemas.microsoft.com/office/powerpoint/2010/main" val="2684839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F24639-BB76-47C5-84ED-5B61EA552D16}" type="datetimeFigureOut">
              <a:rPr lang="en-IN" smtClean="0"/>
              <a:t>20-03-2025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7C673BB-F272-488A-BEEF-F4852AB70A5D}" type="slidenum">
              <a:rPr lang="en-IN" smtClean="0"/>
              <a:t>‹#›</a:t>
            </a:fld>
            <a:endParaRPr lang="en-IN"/>
          </a:p>
        </p:txBody>
      </p:sp>
    </p:spTree>
    <p:extLst>
      <p:ext uri="{BB962C8B-B14F-4D97-AF65-F5344CB8AC3E}">
        <p14:creationId xmlns:p14="http://schemas.microsoft.com/office/powerpoint/2010/main" val="3385244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57F24639-BB76-47C5-84ED-5B61EA552D16}" type="datetimeFigureOut">
              <a:rPr lang="en-IN" smtClean="0"/>
              <a:t>20-03-2025</a:t>
            </a:fld>
            <a:endParaRPr lang="en-IN"/>
          </a:p>
        </p:txBody>
      </p:sp>
      <p:sp>
        <p:nvSpPr>
          <p:cNvPr id="6" name="Footer Placeholder 5"/>
          <p:cNvSpPr>
            <a:spLocks noGrp="1"/>
          </p:cNvSpPr>
          <p:nvPr>
            <p:ph type="ftr" sz="quarter" idx="11"/>
          </p:nvPr>
        </p:nvSpPr>
        <p:spPr>
          <a:xfrm>
            <a:off x="1141412" y="5883275"/>
            <a:ext cx="5105400" cy="365125"/>
          </a:xfrm>
        </p:spPr>
        <p:txBody>
          <a:bodyPr/>
          <a:lstStyle/>
          <a:p>
            <a:endParaRPr lang="en-IN"/>
          </a:p>
        </p:txBody>
      </p:sp>
      <p:sp>
        <p:nvSpPr>
          <p:cNvPr id="7" name="Slide Number Placeholder 6"/>
          <p:cNvSpPr>
            <a:spLocks noGrp="1"/>
          </p:cNvSpPr>
          <p:nvPr>
            <p:ph type="sldNum" sz="quarter" idx="12"/>
          </p:nvPr>
        </p:nvSpPr>
        <p:spPr>
          <a:xfrm>
            <a:off x="10742612" y="5883275"/>
            <a:ext cx="322567" cy="365125"/>
          </a:xfrm>
        </p:spPr>
        <p:txBody>
          <a:bodyPr/>
          <a:lstStyle/>
          <a:p>
            <a:fld id="{C7C673BB-F272-488A-BEEF-F4852AB70A5D}" type="slidenum">
              <a:rPr lang="en-IN" smtClean="0"/>
              <a:t>‹#›</a:t>
            </a:fld>
            <a:endParaRPr lang="en-IN"/>
          </a:p>
        </p:txBody>
      </p:sp>
    </p:spTree>
    <p:extLst>
      <p:ext uri="{BB962C8B-B14F-4D97-AF65-F5344CB8AC3E}">
        <p14:creationId xmlns:p14="http://schemas.microsoft.com/office/powerpoint/2010/main" val="3469044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57F24639-BB76-47C5-84ED-5B61EA552D16}" type="datetimeFigureOut">
              <a:rPr lang="en-IN" smtClean="0"/>
              <a:t>20-03-2025</a:t>
            </a:fld>
            <a:endParaRPr lang="en-IN"/>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IN"/>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C7C673BB-F272-488A-BEEF-F4852AB70A5D}" type="slidenum">
              <a:rPr lang="en-IN" smtClean="0"/>
              <a:t>‹#›</a:t>
            </a:fld>
            <a:endParaRPr lang="en-IN"/>
          </a:p>
        </p:txBody>
      </p:sp>
    </p:spTree>
    <p:extLst>
      <p:ext uri="{BB962C8B-B14F-4D97-AF65-F5344CB8AC3E}">
        <p14:creationId xmlns:p14="http://schemas.microsoft.com/office/powerpoint/2010/main" val="282843764"/>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E6E9F-0813-B2D1-B09B-52EF9C38DC5E}"/>
              </a:ext>
            </a:extLst>
          </p:cNvPr>
          <p:cNvSpPr>
            <a:spLocks noGrp="1"/>
          </p:cNvSpPr>
          <p:nvPr>
            <p:ph type="ctrTitle"/>
          </p:nvPr>
        </p:nvSpPr>
        <p:spPr/>
        <p:txBody>
          <a:bodyPr/>
          <a:lstStyle/>
          <a:p>
            <a:r>
              <a:rPr lang="en-US" dirty="0"/>
              <a:t>Credit card fraud detection system</a:t>
            </a:r>
            <a:endParaRPr lang="en-IN" dirty="0"/>
          </a:p>
        </p:txBody>
      </p:sp>
      <p:sp>
        <p:nvSpPr>
          <p:cNvPr id="3" name="Subtitle 2">
            <a:extLst>
              <a:ext uri="{FF2B5EF4-FFF2-40B4-BE49-F238E27FC236}">
                <a16:creationId xmlns:a16="http://schemas.microsoft.com/office/drawing/2014/main" id="{44ADF367-3DF9-F20F-2289-3FDBF8B2B991}"/>
              </a:ext>
            </a:extLst>
          </p:cNvPr>
          <p:cNvSpPr>
            <a:spLocks noGrp="1"/>
          </p:cNvSpPr>
          <p:nvPr>
            <p:ph type="subTitle" idx="1"/>
          </p:nvPr>
        </p:nvSpPr>
        <p:spPr/>
        <p:txBody>
          <a:bodyPr/>
          <a:lstStyle/>
          <a:p>
            <a:r>
              <a:rPr lang="en-US" dirty="0"/>
              <a:t>By :  sudarshan singh</a:t>
            </a:r>
          </a:p>
          <a:p>
            <a:r>
              <a:rPr lang="en-US" dirty="0"/>
              <a:t>229303433</a:t>
            </a:r>
          </a:p>
          <a:p>
            <a:endParaRPr lang="en-IN" dirty="0"/>
          </a:p>
        </p:txBody>
      </p:sp>
    </p:spTree>
    <p:extLst>
      <p:ext uri="{BB962C8B-B14F-4D97-AF65-F5344CB8AC3E}">
        <p14:creationId xmlns:p14="http://schemas.microsoft.com/office/powerpoint/2010/main" val="2527271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E09BA-BCB7-ACBC-9ACB-548D552FDC4A}"/>
              </a:ext>
            </a:extLst>
          </p:cNvPr>
          <p:cNvSpPr>
            <a:spLocks noGrp="1"/>
          </p:cNvSpPr>
          <p:nvPr>
            <p:ph type="ctrTitle"/>
          </p:nvPr>
        </p:nvSpPr>
        <p:spPr>
          <a:xfrm>
            <a:off x="1505205" y="240891"/>
            <a:ext cx="9211956" cy="1155289"/>
          </a:xfrm>
        </p:spPr>
        <p:txBody>
          <a:bodyPr>
            <a:normAutofit/>
          </a:bodyPr>
          <a:lstStyle/>
          <a:p>
            <a:r>
              <a:rPr lang="en-US" sz="5400" b="1" dirty="0"/>
              <a:t>introduction</a:t>
            </a:r>
            <a:endParaRPr lang="en-IN" sz="5400" b="1" dirty="0"/>
          </a:p>
        </p:txBody>
      </p:sp>
      <p:sp>
        <p:nvSpPr>
          <p:cNvPr id="3" name="Subtitle 2">
            <a:extLst>
              <a:ext uri="{FF2B5EF4-FFF2-40B4-BE49-F238E27FC236}">
                <a16:creationId xmlns:a16="http://schemas.microsoft.com/office/drawing/2014/main" id="{DF7AC273-2370-7A4E-167E-347A41DE2D43}"/>
              </a:ext>
            </a:extLst>
          </p:cNvPr>
          <p:cNvSpPr>
            <a:spLocks noGrp="1"/>
          </p:cNvSpPr>
          <p:nvPr>
            <p:ph type="subTitle" idx="1"/>
          </p:nvPr>
        </p:nvSpPr>
        <p:spPr>
          <a:xfrm>
            <a:off x="413825" y="1514167"/>
            <a:ext cx="6350769" cy="4286865"/>
          </a:xfrm>
        </p:spPr>
        <p:txBody>
          <a:bodyPr/>
          <a:lstStyle/>
          <a:p>
            <a:r>
              <a:rPr lang="en-US" b="0" i="0" dirty="0">
                <a:solidFill>
                  <a:srgbClr val="F0F6FC"/>
                </a:solidFill>
                <a:effectLst/>
                <a:latin typeface="-apple-system"/>
              </a:rPr>
              <a:t>Credit card fraud is a significant problem, with billions of dollars lost each year. Machine learning can be used to detect credit card fraud by identifying patterns that are indicative of fraudulent transactions. Credit card fraud refers to the physical loss of a credit card or the loss of sensitive credit card information. Many machine learning algorithms can be used for detection. This project proposes to develop a machine-learning model to detect credit card fraud. The model will be trained on a dataset of historical credit card transactions and evaluated on a holdout dataset of unseen transactions.</a:t>
            </a:r>
            <a:endParaRPr lang="en-IN" dirty="0"/>
          </a:p>
        </p:txBody>
      </p:sp>
      <p:pic>
        <p:nvPicPr>
          <p:cNvPr id="5" name="Picture 4">
            <a:extLst>
              <a:ext uri="{FF2B5EF4-FFF2-40B4-BE49-F238E27FC236}">
                <a16:creationId xmlns:a16="http://schemas.microsoft.com/office/drawing/2014/main" id="{33F28C41-E90A-9902-F714-CD9BEF8BDE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7704" y="1721873"/>
            <a:ext cx="4940471" cy="3331908"/>
          </a:xfrm>
          <a:prstGeom prst="rect">
            <a:avLst/>
          </a:prstGeom>
        </p:spPr>
      </p:pic>
    </p:spTree>
    <p:extLst>
      <p:ext uri="{BB962C8B-B14F-4D97-AF65-F5344CB8AC3E}">
        <p14:creationId xmlns:p14="http://schemas.microsoft.com/office/powerpoint/2010/main" val="3954527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857BD-1ED9-F0E6-DF5B-A2A0B6DAC27F}"/>
              </a:ext>
            </a:extLst>
          </p:cNvPr>
          <p:cNvSpPr>
            <a:spLocks noGrp="1"/>
          </p:cNvSpPr>
          <p:nvPr>
            <p:ph type="ctrTitle"/>
          </p:nvPr>
        </p:nvSpPr>
        <p:spPr>
          <a:xfrm>
            <a:off x="1751012" y="609601"/>
            <a:ext cx="8676222" cy="943896"/>
          </a:xfrm>
        </p:spPr>
        <p:txBody>
          <a:bodyPr>
            <a:normAutofit fontScale="90000"/>
          </a:bodyPr>
          <a:lstStyle/>
          <a:p>
            <a:r>
              <a:rPr lang="en-US" sz="6000" b="1" dirty="0"/>
              <a:t>Overview</a:t>
            </a:r>
            <a:r>
              <a:rPr lang="en-US" dirty="0"/>
              <a:t> </a:t>
            </a:r>
            <a:endParaRPr lang="en-IN" dirty="0"/>
          </a:p>
        </p:txBody>
      </p:sp>
      <p:sp>
        <p:nvSpPr>
          <p:cNvPr id="3" name="Subtitle 2">
            <a:extLst>
              <a:ext uri="{FF2B5EF4-FFF2-40B4-BE49-F238E27FC236}">
                <a16:creationId xmlns:a16="http://schemas.microsoft.com/office/drawing/2014/main" id="{CCDC6F23-7D9C-F0BE-5690-CF36F40AEED0}"/>
              </a:ext>
            </a:extLst>
          </p:cNvPr>
          <p:cNvSpPr>
            <a:spLocks noGrp="1"/>
          </p:cNvSpPr>
          <p:nvPr>
            <p:ph type="subTitle" idx="1"/>
          </p:nvPr>
        </p:nvSpPr>
        <p:spPr>
          <a:xfrm>
            <a:off x="108156" y="1553497"/>
            <a:ext cx="7334864" cy="5083277"/>
          </a:xfrm>
        </p:spPr>
        <p:txBody>
          <a:bodyPr>
            <a:normAutofit/>
          </a:bodyPr>
          <a:lstStyle/>
          <a:p>
            <a:pPr marL="342900" indent="-342900">
              <a:buFont typeface="Wingdings" panose="05000000000000000000" pitchFamily="2" charset="2"/>
              <a:buChar char="§"/>
            </a:pPr>
            <a:r>
              <a:rPr lang="en-US" b="0" i="0" dirty="0">
                <a:solidFill>
                  <a:srgbClr val="F0F6FC"/>
                </a:solidFill>
                <a:effectLst/>
                <a:latin typeface="-apple-system"/>
              </a:rPr>
              <a:t>the number of people using credit cards worldwide was 3 billion in 2022 and increasing</a:t>
            </a:r>
          </a:p>
          <a:p>
            <a:pPr marL="342900" indent="-342900">
              <a:buFont typeface="Wingdings" panose="05000000000000000000" pitchFamily="2" charset="2"/>
              <a:buChar char="§"/>
            </a:pPr>
            <a:r>
              <a:rPr lang="en-US" b="0" i="0" dirty="0">
                <a:solidFill>
                  <a:srgbClr val="F0F6FC"/>
                </a:solidFill>
                <a:effectLst/>
                <a:latin typeface="-apple-system"/>
              </a:rPr>
              <a:t>There are two kinds of credit card fraud, and the first is having a credit card account opened under your name by an identity thief. </a:t>
            </a:r>
          </a:p>
          <a:p>
            <a:pPr marL="342900" indent="-342900">
              <a:buFont typeface="Wingdings" panose="05000000000000000000" pitchFamily="2" charset="2"/>
              <a:buChar char="§"/>
            </a:pPr>
            <a:r>
              <a:rPr lang="en-US" b="0" i="0" dirty="0">
                <a:solidFill>
                  <a:srgbClr val="F0F6FC"/>
                </a:solidFill>
                <a:effectLst/>
                <a:latin typeface="-apple-system"/>
              </a:rPr>
              <a:t>The second type is when an identity thief uses an existing account you created, usually by stealing the information on the credit card. </a:t>
            </a:r>
          </a:p>
          <a:p>
            <a:pPr marL="342900" indent="-342900">
              <a:buFont typeface="Wingdings" panose="05000000000000000000" pitchFamily="2" charset="2"/>
              <a:buChar char="§"/>
            </a:pPr>
            <a:r>
              <a:rPr lang="en-US" b="0" i="0" dirty="0">
                <a:solidFill>
                  <a:srgbClr val="F0F6FC"/>
                </a:solidFill>
                <a:effectLst/>
                <a:latin typeface="-apple-system"/>
              </a:rPr>
              <a:t>The statistics of these frauds caught our attention as the numbers have increased drastically and rapidly throughout the years, which motivated We to resolve the issue analytically by using different machine learning methods to detect fraudulent credit card transactions within numerous transactions.</a:t>
            </a:r>
            <a:endParaRPr lang="en-IN" dirty="0"/>
          </a:p>
        </p:txBody>
      </p:sp>
      <p:pic>
        <p:nvPicPr>
          <p:cNvPr id="5" name="Picture 4">
            <a:extLst>
              <a:ext uri="{FF2B5EF4-FFF2-40B4-BE49-F238E27FC236}">
                <a16:creationId xmlns:a16="http://schemas.microsoft.com/office/drawing/2014/main" id="{B8992FA1-1DA8-750C-ADE6-8D0F59F668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1847" y="2325329"/>
            <a:ext cx="4494632" cy="2979174"/>
          </a:xfrm>
          <a:prstGeom prst="rect">
            <a:avLst/>
          </a:prstGeom>
        </p:spPr>
      </p:pic>
    </p:spTree>
    <p:extLst>
      <p:ext uri="{BB962C8B-B14F-4D97-AF65-F5344CB8AC3E}">
        <p14:creationId xmlns:p14="http://schemas.microsoft.com/office/powerpoint/2010/main" val="3825411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BDAFA-4F6D-B03F-3CED-8F209080232B}"/>
              </a:ext>
            </a:extLst>
          </p:cNvPr>
          <p:cNvSpPr>
            <a:spLocks noGrp="1"/>
          </p:cNvSpPr>
          <p:nvPr>
            <p:ph type="ctrTitle"/>
          </p:nvPr>
        </p:nvSpPr>
        <p:spPr>
          <a:xfrm>
            <a:off x="1751012" y="609601"/>
            <a:ext cx="8676222" cy="1091380"/>
          </a:xfrm>
        </p:spPr>
        <p:txBody>
          <a:bodyPr>
            <a:normAutofit/>
          </a:bodyPr>
          <a:lstStyle/>
          <a:p>
            <a:r>
              <a:rPr lang="en-US" sz="5400" b="1" dirty="0"/>
              <a:t>Project goals</a:t>
            </a:r>
            <a:endParaRPr lang="en-IN" sz="5400" b="1" dirty="0"/>
          </a:p>
        </p:txBody>
      </p:sp>
      <p:sp>
        <p:nvSpPr>
          <p:cNvPr id="3" name="Subtitle 2">
            <a:extLst>
              <a:ext uri="{FF2B5EF4-FFF2-40B4-BE49-F238E27FC236}">
                <a16:creationId xmlns:a16="http://schemas.microsoft.com/office/drawing/2014/main" id="{61C1191D-5CD7-36D0-3082-58A8E5FA2811}"/>
              </a:ext>
            </a:extLst>
          </p:cNvPr>
          <p:cNvSpPr>
            <a:spLocks noGrp="1"/>
          </p:cNvSpPr>
          <p:nvPr>
            <p:ph type="subTitle" idx="1"/>
          </p:nvPr>
        </p:nvSpPr>
        <p:spPr>
          <a:xfrm>
            <a:off x="384329" y="1750142"/>
            <a:ext cx="6065633" cy="4807973"/>
          </a:xfrm>
        </p:spPr>
        <p:txBody>
          <a:bodyPr>
            <a:normAutofit lnSpcReduction="10000"/>
          </a:bodyPr>
          <a:lstStyle/>
          <a:p>
            <a:pPr marL="342900" indent="-342900">
              <a:buFont typeface="Arial" panose="020B0604020202020204" pitchFamily="34" charset="0"/>
              <a:buChar char="•"/>
            </a:pPr>
            <a:r>
              <a:rPr lang="en-US" b="0" i="0" dirty="0">
                <a:solidFill>
                  <a:srgbClr val="F0F6FC"/>
                </a:solidFill>
                <a:effectLst/>
                <a:latin typeface="-apple-system"/>
              </a:rPr>
              <a:t>The main aim of this project is the detection of fraudulent credit card transactions, as it is essential to figure out the fraudulent transactions so that customers do not get charged for the purchase of products that they did not buy. </a:t>
            </a:r>
          </a:p>
          <a:p>
            <a:pPr marL="342900" indent="-342900">
              <a:buFont typeface="Arial" panose="020B0604020202020204" pitchFamily="34" charset="0"/>
              <a:buChar char="•"/>
            </a:pPr>
            <a:r>
              <a:rPr lang="en-US" b="0" i="0" dirty="0">
                <a:solidFill>
                  <a:srgbClr val="F0F6FC"/>
                </a:solidFill>
                <a:effectLst/>
                <a:latin typeface="-apple-system"/>
              </a:rPr>
              <a:t>Fraudulent Credit card transactions will be detected with multiple ML techniques. Then, a comparison will be made between the outcomes and results of each method to find the best and most suited model for detecting fraudulent credit card transactions; graphs and numbers will also be provided.</a:t>
            </a:r>
          </a:p>
          <a:p>
            <a:pPr marL="342900" indent="-342900">
              <a:buFont typeface="Arial" panose="020B0604020202020204" pitchFamily="34" charset="0"/>
              <a:buChar char="•"/>
            </a:pPr>
            <a:r>
              <a:rPr lang="en-US" b="0" i="0" dirty="0">
                <a:solidFill>
                  <a:srgbClr val="F0F6FC"/>
                </a:solidFill>
                <a:effectLst/>
                <a:latin typeface="-apple-system"/>
              </a:rPr>
              <a:t> In addition, it explores previous literature and different techniques used to distinguish Fraud within a dataset.</a:t>
            </a:r>
            <a:endParaRPr lang="en-IN" dirty="0"/>
          </a:p>
        </p:txBody>
      </p:sp>
      <p:pic>
        <p:nvPicPr>
          <p:cNvPr id="5" name="Picture 4">
            <a:extLst>
              <a:ext uri="{FF2B5EF4-FFF2-40B4-BE49-F238E27FC236}">
                <a16:creationId xmlns:a16="http://schemas.microsoft.com/office/drawing/2014/main" id="{DDF9508B-4B4E-5734-41B3-9804CA2095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3743" y="1966450"/>
            <a:ext cx="5768257" cy="3864077"/>
          </a:xfrm>
          <a:prstGeom prst="rect">
            <a:avLst/>
          </a:prstGeom>
        </p:spPr>
      </p:pic>
    </p:spTree>
    <p:extLst>
      <p:ext uri="{BB962C8B-B14F-4D97-AF65-F5344CB8AC3E}">
        <p14:creationId xmlns:p14="http://schemas.microsoft.com/office/powerpoint/2010/main" val="3840964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3042E-0E2B-8C3A-267E-1D1235063753}"/>
              </a:ext>
            </a:extLst>
          </p:cNvPr>
          <p:cNvSpPr>
            <a:spLocks noGrp="1"/>
          </p:cNvSpPr>
          <p:nvPr>
            <p:ph type="ctrTitle"/>
          </p:nvPr>
        </p:nvSpPr>
        <p:spPr>
          <a:xfrm>
            <a:off x="1751012" y="609601"/>
            <a:ext cx="8676222" cy="1120876"/>
          </a:xfrm>
        </p:spPr>
        <p:txBody>
          <a:bodyPr>
            <a:normAutofit/>
          </a:bodyPr>
          <a:lstStyle/>
          <a:p>
            <a:r>
              <a:rPr lang="en-US" sz="5400" b="1" dirty="0"/>
              <a:t>algorithm</a:t>
            </a:r>
            <a:endParaRPr lang="en-IN" sz="5400" b="1" dirty="0"/>
          </a:p>
        </p:txBody>
      </p:sp>
      <p:sp>
        <p:nvSpPr>
          <p:cNvPr id="3" name="Subtitle 2">
            <a:extLst>
              <a:ext uri="{FF2B5EF4-FFF2-40B4-BE49-F238E27FC236}">
                <a16:creationId xmlns:a16="http://schemas.microsoft.com/office/drawing/2014/main" id="{DA0BBCFB-7DA5-8480-B131-4A133E16B258}"/>
              </a:ext>
            </a:extLst>
          </p:cNvPr>
          <p:cNvSpPr>
            <a:spLocks noGrp="1"/>
          </p:cNvSpPr>
          <p:nvPr>
            <p:ph type="subTitle" idx="1"/>
          </p:nvPr>
        </p:nvSpPr>
        <p:spPr>
          <a:xfrm>
            <a:off x="1751012" y="2458065"/>
            <a:ext cx="8676222" cy="3333135"/>
          </a:xfrm>
        </p:spPr>
        <p:txBody>
          <a:bodyPr/>
          <a:lstStyle/>
          <a:p>
            <a:pPr marL="342900" indent="-342900" algn="l">
              <a:buFont typeface="Wingdings" panose="05000000000000000000" pitchFamily="2" charset="2"/>
              <a:buChar char="§"/>
            </a:pPr>
            <a:r>
              <a:rPr lang="en-IN" b="0" i="0" dirty="0">
                <a:solidFill>
                  <a:srgbClr val="F0F6FC"/>
                </a:solidFill>
                <a:effectLst/>
                <a:latin typeface="-apple-system"/>
              </a:rPr>
              <a:t>K-Nearest </a:t>
            </a:r>
            <a:r>
              <a:rPr lang="en-IN" b="0" i="0" dirty="0" err="1">
                <a:solidFill>
                  <a:srgbClr val="F0F6FC"/>
                </a:solidFill>
                <a:effectLst/>
                <a:latin typeface="-apple-system"/>
              </a:rPr>
              <a:t>Neighbor</a:t>
            </a:r>
            <a:r>
              <a:rPr lang="en-IN" b="0" i="0" dirty="0">
                <a:solidFill>
                  <a:srgbClr val="F0F6FC"/>
                </a:solidFill>
                <a:effectLst/>
                <a:latin typeface="-apple-system"/>
              </a:rPr>
              <a:t> (KNN)</a:t>
            </a:r>
          </a:p>
          <a:p>
            <a:pPr marL="342900" indent="-342900" algn="l">
              <a:buFont typeface="Wingdings" panose="05000000000000000000" pitchFamily="2" charset="2"/>
              <a:buChar char="§"/>
            </a:pPr>
            <a:r>
              <a:rPr lang="en-IN" b="0" i="0" dirty="0">
                <a:solidFill>
                  <a:srgbClr val="F0F6FC"/>
                </a:solidFill>
                <a:effectLst/>
                <a:latin typeface="-apple-system"/>
              </a:rPr>
              <a:t>Logistic Regression (L.R.)</a:t>
            </a:r>
          </a:p>
          <a:p>
            <a:pPr marL="342900" indent="-342900" algn="l">
              <a:buFont typeface="Wingdings" panose="05000000000000000000" pitchFamily="2" charset="2"/>
              <a:buChar char="§"/>
            </a:pPr>
            <a:r>
              <a:rPr lang="en-IN" b="0" i="0" dirty="0">
                <a:solidFill>
                  <a:srgbClr val="F0F6FC"/>
                </a:solidFill>
                <a:effectLst/>
                <a:latin typeface="-apple-system"/>
              </a:rPr>
              <a:t>Support Vector Machine (SVM)</a:t>
            </a:r>
          </a:p>
          <a:p>
            <a:pPr marL="342900" indent="-342900" algn="l">
              <a:buFont typeface="Wingdings" panose="05000000000000000000" pitchFamily="2" charset="2"/>
              <a:buChar char="§"/>
            </a:pPr>
            <a:r>
              <a:rPr lang="en-IN" b="0" i="0" dirty="0">
                <a:solidFill>
                  <a:srgbClr val="F0F6FC"/>
                </a:solidFill>
                <a:effectLst/>
                <a:latin typeface="-apple-system"/>
              </a:rPr>
              <a:t>Decision Tree (D.T.)</a:t>
            </a:r>
            <a:endParaRPr lang="en-IN" dirty="0"/>
          </a:p>
        </p:txBody>
      </p:sp>
    </p:spTree>
    <p:extLst>
      <p:ext uri="{BB962C8B-B14F-4D97-AF65-F5344CB8AC3E}">
        <p14:creationId xmlns:p14="http://schemas.microsoft.com/office/powerpoint/2010/main" val="3667796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928E6-84A5-7696-D8A4-D03005A5091F}"/>
              </a:ext>
            </a:extLst>
          </p:cNvPr>
          <p:cNvSpPr>
            <a:spLocks noGrp="1"/>
          </p:cNvSpPr>
          <p:nvPr>
            <p:ph type="ctrTitle"/>
          </p:nvPr>
        </p:nvSpPr>
        <p:spPr>
          <a:xfrm>
            <a:off x="1751012" y="609601"/>
            <a:ext cx="8676222" cy="1022554"/>
          </a:xfrm>
        </p:spPr>
        <p:txBody>
          <a:bodyPr>
            <a:normAutofit/>
          </a:bodyPr>
          <a:lstStyle/>
          <a:p>
            <a:r>
              <a:rPr lang="en-US" sz="5400" b="1" dirty="0"/>
              <a:t>Future work</a:t>
            </a:r>
            <a:endParaRPr lang="en-IN" sz="5400" b="1" dirty="0"/>
          </a:p>
        </p:txBody>
      </p:sp>
      <p:sp>
        <p:nvSpPr>
          <p:cNvPr id="3" name="Subtitle 2">
            <a:extLst>
              <a:ext uri="{FF2B5EF4-FFF2-40B4-BE49-F238E27FC236}">
                <a16:creationId xmlns:a16="http://schemas.microsoft.com/office/drawing/2014/main" id="{5558AEAA-4277-9D66-59DF-BBDA804382C2}"/>
              </a:ext>
            </a:extLst>
          </p:cNvPr>
          <p:cNvSpPr>
            <a:spLocks noGrp="1"/>
          </p:cNvSpPr>
          <p:nvPr>
            <p:ph type="subTitle" idx="1"/>
          </p:nvPr>
        </p:nvSpPr>
        <p:spPr>
          <a:xfrm>
            <a:off x="207348" y="1710812"/>
            <a:ext cx="6832550" cy="4630993"/>
          </a:xfrm>
        </p:spPr>
        <p:txBody>
          <a:bodyPr>
            <a:normAutofit/>
          </a:bodyPr>
          <a:lstStyle/>
          <a:p>
            <a:pPr marL="342900" indent="-342900">
              <a:buFont typeface="Wingdings" panose="05000000000000000000" pitchFamily="2" charset="2"/>
              <a:buChar char="§"/>
            </a:pPr>
            <a:r>
              <a:rPr lang="en-US" b="0" i="0" dirty="0">
                <a:solidFill>
                  <a:srgbClr val="F0F6FC"/>
                </a:solidFill>
                <a:effectLst/>
                <a:latin typeface="-apple-system"/>
              </a:rPr>
              <a:t>There are many ways to improve the model, such as using it on different datasets with various sizes and data types or by changing the data splitting ratio and viewing it from a different algorithm perspective.</a:t>
            </a:r>
          </a:p>
          <a:p>
            <a:pPr marL="342900" indent="-342900">
              <a:buFont typeface="Wingdings" panose="05000000000000000000" pitchFamily="2" charset="2"/>
              <a:buChar char="§"/>
            </a:pPr>
            <a:r>
              <a:rPr lang="en-US" b="0" i="0" dirty="0">
                <a:solidFill>
                  <a:srgbClr val="F0F6FC"/>
                </a:solidFill>
                <a:effectLst/>
                <a:latin typeface="-apple-system"/>
              </a:rPr>
              <a:t> An example can be merging telecom </a:t>
            </a:r>
            <a:r>
              <a:rPr lang="en-US" b="0" i="0" dirty="0" err="1">
                <a:solidFill>
                  <a:srgbClr val="F0F6FC"/>
                </a:solidFill>
                <a:effectLst/>
                <a:latin typeface="-apple-system"/>
              </a:rPr>
              <a:t>datato</a:t>
            </a:r>
            <a:r>
              <a:rPr lang="en-US" b="0" i="0" dirty="0">
                <a:solidFill>
                  <a:srgbClr val="F0F6FC"/>
                </a:solidFill>
                <a:effectLst/>
                <a:latin typeface="-apple-system"/>
              </a:rPr>
              <a:t> calculate the location of people to have better knowledge of the location of the card owner while his/her credit card is being used; this will ease the detection because if the card owner is in Dubai and a transaction of his card was made in Abu Dhabi, it will easily be detected as Fraud.</a:t>
            </a:r>
            <a:endParaRPr lang="en-IN" dirty="0"/>
          </a:p>
        </p:txBody>
      </p:sp>
      <p:pic>
        <p:nvPicPr>
          <p:cNvPr id="2050" name="Picture 2" descr="AI and ML: The Future Warriors in the Battle Against Credit Card Fraud">
            <a:extLst>
              <a:ext uri="{FF2B5EF4-FFF2-40B4-BE49-F238E27FC236}">
                <a16:creationId xmlns:a16="http://schemas.microsoft.com/office/drawing/2014/main" id="{150C413D-95A3-5A92-81BC-C044B10823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9899" y="2054943"/>
            <a:ext cx="4944753" cy="2989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6049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8BDDA-3721-34C2-A1CA-AC9573E71E6C}"/>
              </a:ext>
            </a:extLst>
          </p:cNvPr>
          <p:cNvSpPr>
            <a:spLocks noGrp="1"/>
          </p:cNvSpPr>
          <p:nvPr>
            <p:ph type="ctrTitle"/>
          </p:nvPr>
        </p:nvSpPr>
        <p:spPr>
          <a:xfrm>
            <a:off x="1751012" y="609601"/>
            <a:ext cx="8676222" cy="1061883"/>
          </a:xfrm>
        </p:spPr>
        <p:txBody>
          <a:bodyPr>
            <a:normAutofit/>
          </a:bodyPr>
          <a:lstStyle/>
          <a:p>
            <a:r>
              <a:rPr lang="en-US" sz="5400" b="1" dirty="0"/>
              <a:t>conclusion</a:t>
            </a:r>
            <a:endParaRPr lang="en-IN" sz="5400" b="1" dirty="0"/>
          </a:p>
        </p:txBody>
      </p:sp>
      <p:sp>
        <p:nvSpPr>
          <p:cNvPr id="3" name="Subtitle 2">
            <a:extLst>
              <a:ext uri="{FF2B5EF4-FFF2-40B4-BE49-F238E27FC236}">
                <a16:creationId xmlns:a16="http://schemas.microsoft.com/office/drawing/2014/main" id="{BE02B9E1-4940-AC07-437C-CE1753248522}"/>
              </a:ext>
            </a:extLst>
          </p:cNvPr>
          <p:cNvSpPr>
            <a:spLocks noGrp="1"/>
          </p:cNvSpPr>
          <p:nvPr>
            <p:ph type="subTitle" idx="1"/>
          </p:nvPr>
        </p:nvSpPr>
        <p:spPr>
          <a:xfrm>
            <a:off x="0" y="1870587"/>
            <a:ext cx="6567948" cy="4264742"/>
          </a:xfrm>
        </p:spPr>
        <p:txBody>
          <a:bodyPr>
            <a:normAutofit/>
          </a:bodyPr>
          <a:lstStyle/>
          <a:p>
            <a:pPr marL="342900" indent="-342900">
              <a:buFont typeface="Arial" panose="020B0604020202020204" pitchFamily="34" charset="0"/>
              <a:buChar char="•"/>
            </a:pPr>
            <a:r>
              <a:rPr lang="en-US" b="0" i="0" dirty="0">
                <a:solidFill>
                  <a:srgbClr val="F0F6FC"/>
                </a:solidFill>
                <a:effectLst/>
                <a:latin typeface="-apple-system"/>
              </a:rPr>
              <a:t>In conclusion, the main objective of this project was to find the most suited model for </a:t>
            </a:r>
            <a:r>
              <a:rPr lang="en-US" b="0" i="0" dirty="0" err="1">
                <a:solidFill>
                  <a:srgbClr val="F0F6FC"/>
                </a:solidFill>
                <a:effectLst/>
                <a:latin typeface="-apple-system"/>
              </a:rPr>
              <a:t>creditcard</a:t>
            </a:r>
            <a:r>
              <a:rPr lang="en-US" b="0" i="0" dirty="0">
                <a:solidFill>
                  <a:srgbClr val="F0F6FC"/>
                </a:solidFill>
                <a:effectLst/>
                <a:latin typeface="-apple-system"/>
              </a:rPr>
              <a:t> fraud detection in terms of the machine learning techniques chosen for the project. </a:t>
            </a:r>
          </a:p>
          <a:p>
            <a:pPr marL="342900" indent="-342900">
              <a:buFont typeface="Arial" panose="020B0604020202020204" pitchFamily="34" charset="0"/>
              <a:buChar char="•"/>
            </a:pPr>
            <a:r>
              <a:rPr lang="en-US" b="0" i="0" dirty="0">
                <a:solidFill>
                  <a:srgbClr val="F0F6FC"/>
                </a:solidFill>
                <a:effectLst/>
                <a:latin typeface="-apple-system"/>
              </a:rPr>
              <a:t>the best in terms of accuracy is KNN and Decision Tree, which scored well on credit card fraud and increased the customer’s satisfaction as it will provide them with a better experience and feeling secure.</a:t>
            </a:r>
            <a:endParaRPr lang="en-IN" dirty="0"/>
          </a:p>
        </p:txBody>
      </p:sp>
      <p:pic>
        <p:nvPicPr>
          <p:cNvPr id="1026" name="Picture 2" descr="Don't have a credit card? Scammers don't care—How to safeguard yourself  against scam | Mint">
            <a:extLst>
              <a:ext uri="{FF2B5EF4-FFF2-40B4-BE49-F238E27FC236}">
                <a16:creationId xmlns:a16="http://schemas.microsoft.com/office/drawing/2014/main" id="{B2F894F1-927B-32F2-DE17-46AFC64F21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5504" y="2001478"/>
            <a:ext cx="5086667" cy="3455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75403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30</TotalTime>
  <Words>544</Words>
  <Application>Microsoft Office PowerPoint</Application>
  <PresentationFormat>Widescreen</PresentationFormat>
  <Paragraphs>25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-apple-system</vt:lpstr>
      <vt:lpstr>Arial</vt:lpstr>
      <vt:lpstr>Century Gothic</vt:lpstr>
      <vt:lpstr>Wingdings</vt:lpstr>
      <vt:lpstr>Mesh</vt:lpstr>
      <vt:lpstr>Credit card fraud detection system</vt:lpstr>
      <vt:lpstr>introduction</vt:lpstr>
      <vt:lpstr>Overview </vt:lpstr>
      <vt:lpstr>Project goals</vt:lpstr>
      <vt:lpstr>algorithm</vt:lpstr>
      <vt:lpstr>Future work</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sudarshan singh</dc:creator>
  <cp:lastModifiedBy>sudarshan singh</cp:lastModifiedBy>
  <cp:revision>1</cp:revision>
  <dcterms:created xsi:type="dcterms:W3CDTF">2025-03-20T16:52:17Z</dcterms:created>
  <dcterms:modified xsi:type="dcterms:W3CDTF">2025-03-20T17:22:53Z</dcterms:modified>
</cp:coreProperties>
</file>