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24"/>
  </p:notesMasterIdLst>
  <p:sldIdLst>
    <p:sldId id="256" r:id="rId2"/>
    <p:sldId id="257" r:id="rId3"/>
    <p:sldId id="258" r:id="rId4"/>
    <p:sldId id="260" r:id="rId5"/>
    <p:sldId id="266" r:id="rId6"/>
    <p:sldId id="263" r:id="rId7"/>
    <p:sldId id="265" r:id="rId8"/>
    <p:sldId id="267" r:id="rId9"/>
    <p:sldId id="271" r:id="rId10"/>
    <p:sldId id="268" r:id="rId11"/>
    <p:sldId id="269" r:id="rId12"/>
    <p:sldId id="270" r:id="rId13"/>
    <p:sldId id="277" r:id="rId14"/>
    <p:sldId id="272" r:id="rId15"/>
    <p:sldId id="273" r:id="rId16"/>
    <p:sldId id="274" r:id="rId17"/>
    <p:sldId id="275" r:id="rId18"/>
    <p:sldId id="278" r:id="rId19"/>
    <p:sldId id="279" r:id="rId20"/>
    <p:sldId id="261" r:id="rId21"/>
    <p:sldId id="262"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08" autoAdjust="0"/>
    <p:restoredTop sz="95706" autoAdjust="0"/>
  </p:normalViewPr>
  <p:slideViewPr>
    <p:cSldViewPr snapToGrid="0">
      <p:cViewPr varScale="1">
        <p:scale>
          <a:sx n="155" d="100"/>
          <a:sy n="155" d="100"/>
        </p:scale>
        <p:origin x="1296" y="18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666320-670A-47B1-93E1-B1C48CAC2FDA}" type="datetimeFigureOut">
              <a:rPr lang="en-US" smtClean="0"/>
              <a:t>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6E0AFD-2E99-43A4-B753-A9B7F1577876}" type="slidenum">
              <a:rPr lang="en-US" smtClean="0"/>
              <a:t>‹#›</a:t>
            </a:fld>
            <a:endParaRPr lang="en-US"/>
          </a:p>
        </p:txBody>
      </p:sp>
    </p:spTree>
    <p:extLst>
      <p:ext uri="{BB962C8B-B14F-4D97-AF65-F5344CB8AC3E}">
        <p14:creationId xmlns:p14="http://schemas.microsoft.com/office/powerpoint/2010/main" val="3469736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 to Data first, then the questions we’re asking</a:t>
            </a:r>
          </a:p>
          <a:p>
            <a:r>
              <a:rPr lang="en-US" dirty="0"/>
              <a:t>Call out the distribution of all social skills, and why (bias)</a:t>
            </a:r>
          </a:p>
        </p:txBody>
      </p:sp>
      <p:sp>
        <p:nvSpPr>
          <p:cNvPr id="4" name="Slide Number Placeholder 3"/>
          <p:cNvSpPr>
            <a:spLocks noGrp="1"/>
          </p:cNvSpPr>
          <p:nvPr>
            <p:ph type="sldNum" sz="quarter" idx="5"/>
          </p:nvPr>
        </p:nvSpPr>
        <p:spPr/>
        <p:txBody>
          <a:bodyPr/>
          <a:lstStyle/>
          <a:p>
            <a:fld id="{9A6E0AFD-2E99-43A4-B753-A9B7F1577876}" type="slidenum">
              <a:rPr lang="en-US" smtClean="0"/>
              <a:t>2</a:t>
            </a:fld>
            <a:endParaRPr lang="en-US"/>
          </a:p>
        </p:txBody>
      </p:sp>
    </p:spTree>
    <p:extLst>
      <p:ext uri="{BB962C8B-B14F-4D97-AF65-F5344CB8AC3E}">
        <p14:creationId xmlns:p14="http://schemas.microsoft.com/office/powerpoint/2010/main" val="1208161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necessarily a good idea: Multiple Correspondence Analysis is more appropriate</a:t>
            </a:r>
          </a:p>
          <a:p>
            <a:r>
              <a:rPr lang="en-US" dirty="0"/>
              <a:t>Fake data with just 2 dimensions for easy visualization. Hope is that we can get some intuition around what’s happening here and extrapolate that to larger dimensional data</a:t>
            </a:r>
          </a:p>
        </p:txBody>
      </p:sp>
      <p:sp>
        <p:nvSpPr>
          <p:cNvPr id="4" name="Slide Number Placeholder 3"/>
          <p:cNvSpPr>
            <a:spLocks noGrp="1"/>
          </p:cNvSpPr>
          <p:nvPr>
            <p:ph type="sldNum" sz="quarter" idx="5"/>
          </p:nvPr>
        </p:nvSpPr>
        <p:spPr/>
        <p:txBody>
          <a:bodyPr/>
          <a:lstStyle/>
          <a:p>
            <a:fld id="{9A6E0AFD-2E99-43A4-B753-A9B7F1577876}" type="slidenum">
              <a:rPr lang="en-US" smtClean="0"/>
              <a:t>14</a:t>
            </a:fld>
            <a:endParaRPr lang="en-US"/>
          </a:p>
        </p:txBody>
      </p:sp>
    </p:spTree>
    <p:extLst>
      <p:ext uri="{BB962C8B-B14F-4D97-AF65-F5344CB8AC3E}">
        <p14:creationId xmlns:p14="http://schemas.microsoft.com/office/powerpoint/2010/main" val="2330112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note – the 3 points each component picks up are not the same 3 values as the other</a:t>
            </a:r>
          </a:p>
        </p:txBody>
      </p:sp>
      <p:sp>
        <p:nvSpPr>
          <p:cNvPr id="4" name="Slide Number Placeholder 3"/>
          <p:cNvSpPr>
            <a:spLocks noGrp="1"/>
          </p:cNvSpPr>
          <p:nvPr>
            <p:ph type="sldNum" sz="quarter" idx="5"/>
          </p:nvPr>
        </p:nvSpPr>
        <p:spPr/>
        <p:txBody>
          <a:bodyPr/>
          <a:lstStyle/>
          <a:p>
            <a:fld id="{9A6E0AFD-2E99-43A4-B753-A9B7F1577876}" type="slidenum">
              <a:rPr lang="en-US" smtClean="0"/>
              <a:t>15</a:t>
            </a:fld>
            <a:endParaRPr lang="en-US"/>
          </a:p>
        </p:txBody>
      </p:sp>
    </p:spTree>
    <p:extLst>
      <p:ext uri="{BB962C8B-B14F-4D97-AF65-F5344CB8AC3E}">
        <p14:creationId xmlns:p14="http://schemas.microsoft.com/office/powerpoint/2010/main" val="3392197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sure to explain the finite permutations due to categories</a:t>
            </a:r>
          </a:p>
        </p:txBody>
      </p:sp>
      <p:sp>
        <p:nvSpPr>
          <p:cNvPr id="4" name="Slide Number Placeholder 3"/>
          <p:cNvSpPr>
            <a:spLocks noGrp="1"/>
          </p:cNvSpPr>
          <p:nvPr>
            <p:ph type="sldNum" sz="quarter" idx="5"/>
          </p:nvPr>
        </p:nvSpPr>
        <p:spPr/>
        <p:txBody>
          <a:bodyPr/>
          <a:lstStyle/>
          <a:p>
            <a:fld id="{9A6E0AFD-2E99-43A4-B753-A9B7F1577876}" type="slidenum">
              <a:rPr lang="en-US" smtClean="0"/>
              <a:t>16</a:t>
            </a:fld>
            <a:endParaRPr lang="en-US"/>
          </a:p>
        </p:txBody>
      </p:sp>
    </p:spTree>
    <p:extLst>
      <p:ext uri="{BB962C8B-B14F-4D97-AF65-F5344CB8AC3E}">
        <p14:creationId xmlns:p14="http://schemas.microsoft.com/office/powerpoint/2010/main" val="4113534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6E0AFD-2E99-43A4-B753-A9B7F1577876}" type="slidenum">
              <a:rPr lang="en-US" smtClean="0"/>
              <a:t>17</a:t>
            </a:fld>
            <a:endParaRPr lang="en-US"/>
          </a:p>
        </p:txBody>
      </p:sp>
    </p:spTree>
    <p:extLst>
      <p:ext uri="{BB962C8B-B14F-4D97-AF65-F5344CB8AC3E}">
        <p14:creationId xmlns:p14="http://schemas.microsoft.com/office/powerpoint/2010/main" val="727642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6E0AFD-2E99-43A4-B753-A9B7F1577876}" type="slidenum">
              <a:rPr lang="en-US" smtClean="0"/>
              <a:t>18</a:t>
            </a:fld>
            <a:endParaRPr lang="en-US"/>
          </a:p>
        </p:txBody>
      </p:sp>
    </p:spTree>
    <p:extLst>
      <p:ext uri="{BB962C8B-B14F-4D97-AF65-F5344CB8AC3E}">
        <p14:creationId xmlns:p14="http://schemas.microsoft.com/office/powerpoint/2010/main" val="1102088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6E0AFD-2E99-43A4-B753-A9B7F1577876}" type="slidenum">
              <a:rPr lang="en-US" smtClean="0"/>
              <a:t>19</a:t>
            </a:fld>
            <a:endParaRPr lang="en-US"/>
          </a:p>
        </p:txBody>
      </p:sp>
    </p:spTree>
    <p:extLst>
      <p:ext uri="{BB962C8B-B14F-4D97-AF65-F5344CB8AC3E}">
        <p14:creationId xmlns:p14="http://schemas.microsoft.com/office/powerpoint/2010/main" val="1629117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RESOURCES</a:t>
            </a:r>
          </a:p>
        </p:txBody>
      </p:sp>
      <p:sp>
        <p:nvSpPr>
          <p:cNvPr id="4" name="Slide Number Placeholder 3"/>
          <p:cNvSpPr>
            <a:spLocks noGrp="1"/>
          </p:cNvSpPr>
          <p:nvPr>
            <p:ph type="sldNum" sz="quarter" idx="5"/>
          </p:nvPr>
        </p:nvSpPr>
        <p:spPr/>
        <p:txBody>
          <a:bodyPr/>
          <a:lstStyle/>
          <a:p>
            <a:fld id="{9A6E0AFD-2E99-43A4-B753-A9B7F1577876}" type="slidenum">
              <a:rPr lang="en-US" smtClean="0"/>
              <a:t>20</a:t>
            </a:fld>
            <a:endParaRPr lang="en-US"/>
          </a:p>
        </p:txBody>
      </p:sp>
    </p:spTree>
    <p:extLst>
      <p:ext uri="{BB962C8B-B14F-4D97-AF65-F5344CB8AC3E}">
        <p14:creationId xmlns:p14="http://schemas.microsoft.com/office/powerpoint/2010/main" val="1958773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out with lasso to see what features are most meaningful in this context</a:t>
            </a:r>
          </a:p>
          <a:p>
            <a:r>
              <a:rPr lang="en-US" dirty="0"/>
              <a:t>Walk through each one, explain coefficient</a:t>
            </a:r>
          </a:p>
          <a:p>
            <a:r>
              <a:rPr lang="en-US" dirty="0"/>
              <a:t>Revisit bias</a:t>
            </a:r>
          </a:p>
        </p:txBody>
      </p:sp>
      <p:sp>
        <p:nvSpPr>
          <p:cNvPr id="4" name="Slide Number Placeholder 3"/>
          <p:cNvSpPr>
            <a:spLocks noGrp="1"/>
          </p:cNvSpPr>
          <p:nvPr>
            <p:ph type="sldNum" sz="quarter" idx="5"/>
          </p:nvPr>
        </p:nvSpPr>
        <p:spPr/>
        <p:txBody>
          <a:bodyPr/>
          <a:lstStyle/>
          <a:p>
            <a:fld id="{9A6E0AFD-2E99-43A4-B753-A9B7F1577876}" type="slidenum">
              <a:rPr lang="en-US" smtClean="0"/>
              <a:t>4</a:t>
            </a:fld>
            <a:endParaRPr lang="en-US"/>
          </a:p>
        </p:txBody>
      </p:sp>
    </p:spTree>
    <p:extLst>
      <p:ext uri="{BB962C8B-B14F-4D97-AF65-F5344CB8AC3E}">
        <p14:creationId xmlns:p14="http://schemas.microsoft.com/office/powerpoint/2010/main" val="1253722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Repeated Grid Searches failed to find any predictive power</a:t>
            </a:r>
          </a:p>
        </p:txBody>
      </p:sp>
      <p:sp>
        <p:nvSpPr>
          <p:cNvPr id="4" name="Slide Number Placeholder 3"/>
          <p:cNvSpPr>
            <a:spLocks noGrp="1"/>
          </p:cNvSpPr>
          <p:nvPr>
            <p:ph type="sldNum" sz="quarter" idx="5"/>
          </p:nvPr>
        </p:nvSpPr>
        <p:spPr/>
        <p:txBody>
          <a:bodyPr/>
          <a:lstStyle/>
          <a:p>
            <a:fld id="{9A6E0AFD-2E99-43A4-B753-A9B7F1577876}" type="slidenum">
              <a:rPr lang="en-US" smtClean="0"/>
              <a:t>5</a:t>
            </a:fld>
            <a:endParaRPr lang="en-US"/>
          </a:p>
        </p:txBody>
      </p:sp>
    </p:spTree>
    <p:extLst>
      <p:ext uri="{BB962C8B-B14F-4D97-AF65-F5344CB8AC3E}">
        <p14:creationId xmlns:p14="http://schemas.microsoft.com/office/powerpoint/2010/main" val="267740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R-squared – how much variance is explained by our model</a:t>
            </a:r>
          </a:p>
          <a:p>
            <a:endParaRPr lang="en-US" dirty="0"/>
          </a:p>
        </p:txBody>
      </p:sp>
      <p:sp>
        <p:nvSpPr>
          <p:cNvPr id="4" name="Slide Number Placeholder 3"/>
          <p:cNvSpPr>
            <a:spLocks noGrp="1"/>
          </p:cNvSpPr>
          <p:nvPr>
            <p:ph type="sldNum" sz="quarter" idx="5"/>
          </p:nvPr>
        </p:nvSpPr>
        <p:spPr/>
        <p:txBody>
          <a:bodyPr/>
          <a:lstStyle/>
          <a:p>
            <a:fld id="{9A6E0AFD-2E99-43A4-B753-A9B7F1577876}" type="slidenum">
              <a:rPr lang="en-US" smtClean="0"/>
              <a:t>6</a:t>
            </a:fld>
            <a:endParaRPr lang="en-US"/>
          </a:p>
        </p:txBody>
      </p:sp>
    </p:spTree>
    <p:extLst>
      <p:ext uri="{BB962C8B-B14F-4D97-AF65-F5344CB8AC3E}">
        <p14:creationId xmlns:p14="http://schemas.microsoft.com/office/powerpoint/2010/main" val="2863293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 out express/comply as new additions to feature set</a:t>
            </a:r>
          </a:p>
        </p:txBody>
      </p:sp>
      <p:sp>
        <p:nvSpPr>
          <p:cNvPr id="4" name="Slide Number Placeholder 3"/>
          <p:cNvSpPr>
            <a:spLocks noGrp="1"/>
          </p:cNvSpPr>
          <p:nvPr>
            <p:ph type="sldNum" sz="quarter" idx="5"/>
          </p:nvPr>
        </p:nvSpPr>
        <p:spPr/>
        <p:txBody>
          <a:bodyPr/>
          <a:lstStyle/>
          <a:p>
            <a:fld id="{9A6E0AFD-2E99-43A4-B753-A9B7F1577876}" type="slidenum">
              <a:rPr lang="en-US" smtClean="0"/>
              <a:t>9</a:t>
            </a:fld>
            <a:endParaRPr lang="en-US"/>
          </a:p>
        </p:txBody>
      </p:sp>
    </p:spTree>
    <p:extLst>
      <p:ext uri="{BB962C8B-B14F-4D97-AF65-F5344CB8AC3E}">
        <p14:creationId xmlns:p14="http://schemas.microsoft.com/office/powerpoint/2010/main" val="4006238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True values (class imbalance), which makes sense from the distribution</a:t>
            </a:r>
          </a:p>
          <a:p>
            <a:r>
              <a:rPr lang="en-US" dirty="0"/>
              <a:t>.5 default decision criterion</a:t>
            </a:r>
          </a:p>
          <a:p>
            <a:r>
              <a:rPr lang="en-US" dirty="0"/>
              <a:t>Those two charts are representative of one decision point. We could alter our Logistic regression function to have a new decision point, and this ROC curve is a broader representation of the possibilities</a:t>
            </a:r>
          </a:p>
          <a:p>
            <a:endParaRPr lang="en-US" dirty="0"/>
          </a:p>
          <a:p>
            <a:r>
              <a:rPr lang="en-US" dirty="0"/>
              <a:t>End with call back to class imbalance – how can we </a:t>
            </a:r>
            <a:r>
              <a:rPr lang="en-US" dirty="0" err="1"/>
              <a:t>gridsearch</a:t>
            </a:r>
            <a:r>
              <a:rPr lang="en-US" dirty="0"/>
              <a:t> that when we have multiple values to optimize?</a:t>
            </a:r>
          </a:p>
        </p:txBody>
      </p:sp>
      <p:sp>
        <p:nvSpPr>
          <p:cNvPr id="4" name="Slide Number Placeholder 3"/>
          <p:cNvSpPr>
            <a:spLocks noGrp="1"/>
          </p:cNvSpPr>
          <p:nvPr>
            <p:ph type="sldNum" sz="quarter" idx="5"/>
          </p:nvPr>
        </p:nvSpPr>
        <p:spPr/>
        <p:txBody>
          <a:bodyPr/>
          <a:lstStyle/>
          <a:p>
            <a:fld id="{9A6E0AFD-2E99-43A4-B753-A9B7F1577876}" type="slidenum">
              <a:rPr lang="en-US" smtClean="0"/>
              <a:t>10</a:t>
            </a:fld>
            <a:endParaRPr lang="en-US"/>
          </a:p>
        </p:txBody>
      </p:sp>
    </p:spTree>
    <p:extLst>
      <p:ext uri="{BB962C8B-B14F-4D97-AF65-F5344CB8AC3E}">
        <p14:creationId xmlns:p14="http://schemas.microsoft.com/office/powerpoint/2010/main" val="1644994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Precision, aka – how many of our positive predictions were correct? (type 1)</a:t>
            </a:r>
          </a:p>
          <a:p>
            <a:r>
              <a:rPr lang="en-US" dirty="0"/>
              <a:t>Recall, aka – how many of the positive cases did we catch? (type 2)</a:t>
            </a:r>
          </a:p>
          <a:p>
            <a:r>
              <a:rPr lang="en-US" dirty="0"/>
              <a:t>F1 – harmonic mean of the two</a:t>
            </a:r>
          </a:p>
          <a:p>
            <a:endParaRPr lang="en-US" dirty="0"/>
          </a:p>
        </p:txBody>
      </p:sp>
      <p:sp>
        <p:nvSpPr>
          <p:cNvPr id="4" name="Slide Number Placeholder 3"/>
          <p:cNvSpPr>
            <a:spLocks noGrp="1"/>
          </p:cNvSpPr>
          <p:nvPr>
            <p:ph type="sldNum" sz="quarter" idx="5"/>
          </p:nvPr>
        </p:nvSpPr>
        <p:spPr/>
        <p:txBody>
          <a:bodyPr/>
          <a:lstStyle/>
          <a:p>
            <a:fld id="{9A6E0AFD-2E99-43A4-B753-A9B7F1577876}" type="slidenum">
              <a:rPr lang="en-US" smtClean="0"/>
              <a:t>11</a:t>
            </a:fld>
            <a:endParaRPr lang="en-US"/>
          </a:p>
        </p:txBody>
      </p:sp>
    </p:spTree>
    <p:extLst>
      <p:ext uri="{BB962C8B-B14F-4D97-AF65-F5344CB8AC3E}">
        <p14:creationId xmlns:p14="http://schemas.microsoft.com/office/powerpoint/2010/main" val="562785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F1 Score: .2</a:t>
            </a:r>
          </a:p>
        </p:txBody>
      </p:sp>
      <p:sp>
        <p:nvSpPr>
          <p:cNvPr id="4" name="Slide Number Placeholder 3"/>
          <p:cNvSpPr>
            <a:spLocks noGrp="1"/>
          </p:cNvSpPr>
          <p:nvPr>
            <p:ph type="sldNum" sz="quarter" idx="5"/>
          </p:nvPr>
        </p:nvSpPr>
        <p:spPr/>
        <p:txBody>
          <a:bodyPr/>
          <a:lstStyle/>
          <a:p>
            <a:fld id="{9A6E0AFD-2E99-43A4-B753-A9B7F1577876}" type="slidenum">
              <a:rPr lang="en-US" smtClean="0"/>
              <a:t>12</a:t>
            </a:fld>
            <a:endParaRPr lang="en-US"/>
          </a:p>
        </p:txBody>
      </p:sp>
    </p:spTree>
    <p:extLst>
      <p:ext uri="{BB962C8B-B14F-4D97-AF65-F5344CB8AC3E}">
        <p14:creationId xmlns:p14="http://schemas.microsoft.com/office/powerpoint/2010/main" val="2155606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sure to explain the finite permutations due to categories</a:t>
            </a:r>
          </a:p>
        </p:txBody>
      </p:sp>
      <p:sp>
        <p:nvSpPr>
          <p:cNvPr id="4" name="Slide Number Placeholder 3"/>
          <p:cNvSpPr>
            <a:spLocks noGrp="1"/>
          </p:cNvSpPr>
          <p:nvPr>
            <p:ph type="sldNum" sz="quarter" idx="5"/>
          </p:nvPr>
        </p:nvSpPr>
        <p:spPr/>
        <p:txBody>
          <a:bodyPr/>
          <a:lstStyle/>
          <a:p>
            <a:fld id="{9A6E0AFD-2E99-43A4-B753-A9B7F1577876}" type="slidenum">
              <a:rPr lang="en-US" smtClean="0"/>
              <a:t>13</a:t>
            </a:fld>
            <a:endParaRPr lang="en-US"/>
          </a:p>
        </p:txBody>
      </p:sp>
    </p:spTree>
    <p:extLst>
      <p:ext uri="{BB962C8B-B14F-4D97-AF65-F5344CB8AC3E}">
        <p14:creationId xmlns:p14="http://schemas.microsoft.com/office/powerpoint/2010/main" val="1161681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4BFDFA-5419-4355-A3FB-206F18F64EF6}"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65F64-971C-40C8-91F0-702CE4E4F26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6437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BFDFA-5419-4355-A3FB-206F18F64EF6}"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88331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BFDFA-5419-4355-A3FB-206F18F64EF6}"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1632237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BFDFA-5419-4355-A3FB-206F18F64EF6}"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1279862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4BFDFA-5419-4355-A3FB-206F18F64EF6}"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65F64-971C-40C8-91F0-702CE4E4F26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7125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4BFDFA-5419-4355-A3FB-206F18F64EF6}"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226455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4BFDFA-5419-4355-A3FB-206F18F64EF6}" type="datetimeFigureOut">
              <a:rPr lang="en-US" smtClean="0"/>
              <a:t>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3143246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4BFDFA-5419-4355-A3FB-206F18F64EF6}" type="datetimeFigureOut">
              <a:rPr lang="en-US" smtClean="0"/>
              <a:t>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2283052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14BFDFA-5419-4355-A3FB-206F18F64EF6}" type="datetimeFigureOut">
              <a:rPr lang="en-US" smtClean="0"/>
              <a:t>1/22/2019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2344384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14BFDFA-5419-4355-A3FB-206F18F64EF6}" type="datetimeFigureOut">
              <a:rPr lang="en-US" smtClean="0"/>
              <a:t>1/22/2019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CD65F64-971C-40C8-91F0-702CE4E4F26B}" type="slidenum">
              <a:rPr lang="en-US" smtClean="0"/>
              <a:t>‹#›</a:t>
            </a:fld>
            <a:endParaRPr lang="en-US"/>
          </a:p>
        </p:txBody>
      </p:sp>
    </p:spTree>
    <p:extLst>
      <p:ext uri="{BB962C8B-B14F-4D97-AF65-F5344CB8AC3E}">
        <p14:creationId xmlns:p14="http://schemas.microsoft.com/office/powerpoint/2010/main" val="616584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14BFDFA-5419-4355-A3FB-206F18F64EF6}"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3187612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14BFDFA-5419-4355-A3FB-206F18F64EF6}" type="datetimeFigureOut">
              <a:rPr lang="en-US" smtClean="0"/>
              <a:t>1/22/2019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CD65F64-971C-40C8-91F0-702CE4E4F26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823923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sv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journals.plos.org/plosone/article?id=10.1371/journal.pone.0193700"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github.com/conditg/predicting-disruption" TargetMode="External"/><Relationship Id="rId5" Type="http://schemas.openxmlformats.org/officeDocument/2006/relationships/hyperlink" Target="https://www.youtube.com/watch?v=b4kRAt4mkB8" TargetMode="External"/><Relationship Id="rId4" Type="http://schemas.openxmlformats.org/officeDocument/2006/relationships/hyperlink" Target="https://www.youtube.com/playlist?list=PLZHQObOWTQDPD3MizzM2xVFitgF8hE_ab"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67ABF-F433-47B9-88B5-B64302C26A88}"/>
              </a:ext>
            </a:extLst>
          </p:cNvPr>
          <p:cNvSpPr>
            <a:spLocks noGrp="1"/>
          </p:cNvSpPr>
          <p:nvPr>
            <p:ph type="ctrTitle"/>
          </p:nvPr>
        </p:nvSpPr>
        <p:spPr/>
        <p:txBody>
          <a:bodyPr>
            <a:normAutofit/>
          </a:bodyPr>
          <a:lstStyle/>
          <a:p>
            <a:r>
              <a:rPr lang="en-US" dirty="0"/>
              <a:t>Predicting Children’s Social Skills:</a:t>
            </a:r>
            <a:br>
              <a:rPr lang="en-US" dirty="0"/>
            </a:br>
            <a:r>
              <a:rPr lang="en-US" sz="6000" dirty="0"/>
              <a:t>Supervised Learning &amp; PCA</a:t>
            </a:r>
            <a:endParaRPr lang="en-US" dirty="0"/>
          </a:p>
        </p:txBody>
      </p:sp>
      <p:sp>
        <p:nvSpPr>
          <p:cNvPr id="3" name="Subtitle 2">
            <a:extLst>
              <a:ext uri="{FF2B5EF4-FFF2-40B4-BE49-F238E27FC236}">
                <a16:creationId xmlns:a16="http://schemas.microsoft.com/office/drawing/2014/main" id="{158E5A06-1F44-47DB-942C-C64D78355BCC}"/>
              </a:ext>
            </a:extLst>
          </p:cNvPr>
          <p:cNvSpPr>
            <a:spLocks noGrp="1"/>
          </p:cNvSpPr>
          <p:nvPr>
            <p:ph type="subTitle" idx="1"/>
          </p:nvPr>
        </p:nvSpPr>
        <p:spPr>
          <a:xfrm>
            <a:off x="1097280" y="5928610"/>
            <a:ext cx="10058400" cy="464490"/>
          </a:xfrm>
        </p:spPr>
        <p:txBody>
          <a:bodyPr/>
          <a:lstStyle/>
          <a:p>
            <a:r>
              <a:rPr lang="en-US" dirty="0"/>
              <a:t>Greg Condit</a:t>
            </a:r>
          </a:p>
        </p:txBody>
      </p:sp>
    </p:spTree>
    <p:extLst>
      <p:ext uri="{BB962C8B-B14F-4D97-AF65-F5344CB8AC3E}">
        <p14:creationId xmlns:p14="http://schemas.microsoft.com/office/powerpoint/2010/main" val="3366571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Disruptive Behavior</a:t>
            </a:r>
          </a:p>
        </p:txBody>
      </p:sp>
      <p:sp>
        <p:nvSpPr>
          <p:cNvPr id="3" name="Content Placeholder 2">
            <a:extLst>
              <a:ext uri="{FF2B5EF4-FFF2-40B4-BE49-F238E27FC236}">
                <a16:creationId xmlns:a16="http://schemas.microsoft.com/office/drawing/2014/main" id="{F33731AE-60CD-44F7-A6CE-837F375F5F65}"/>
              </a:ext>
            </a:extLst>
          </p:cNvPr>
          <p:cNvSpPr>
            <a:spLocks noGrp="1"/>
          </p:cNvSpPr>
          <p:nvPr>
            <p:ph idx="1"/>
          </p:nvPr>
        </p:nvSpPr>
        <p:spPr>
          <a:xfrm>
            <a:off x="1036320" y="988907"/>
            <a:ext cx="8380947" cy="845512"/>
          </a:xfrm>
        </p:spPr>
        <p:txBody>
          <a:bodyPr>
            <a:normAutofit lnSpcReduction="10000"/>
          </a:bodyPr>
          <a:lstStyle/>
          <a:p>
            <a:r>
              <a:rPr lang="en-US" dirty="0"/>
              <a:t>Example: A school administration is trying to prevent classrooms from having too many disruptive students, so they are trying to identify which of their incoming students are likely to be disruptive in advance (disrupt score &gt; x)</a:t>
            </a:r>
          </a:p>
        </p:txBody>
      </p:sp>
      <p:sp>
        <p:nvSpPr>
          <p:cNvPr id="10" name="TextBox 9">
            <a:extLst>
              <a:ext uri="{FF2B5EF4-FFF2-40B4-BE49-F238E27FC236}">
                <a16:creationId xmlns:a16="http://schemas.microsoft.com/office/drawing/2014/main" id="{9E0D7BA9-92AE-4BD7-B10F-A8FE7EB324E9}"/>
              </a:ext>
            </a:extLst>
          </p:cNvPr>
          <p:cNvSpPr txBox="1"/>
          <p:nvPr/>
        </p:nvSpPr>
        <p:spPr>
          <a:xfrm>
            <a:off x="4406006" y="1834419"/>
            <a:ext cx="3305520" cy="461665"/>
          </a:xfrm>
          <a:prstGeom prst="rect">
            <a:avLst/>
          </a:prstGeom>
          <a:noFill/>
        </p:spPr>
        <p:txBody>
          <a:bodyPr wrap="none" rtlCol="0">
            <a:spAutoFit/>
          </a:bodyPr>
          <a:lstStyle/>
          <a:p>
            <a:r>
              <a:rPr lang="en-US" sz="2400" b="1" u="sng" dirty="0"/>
              <a:t>Basic Logistic Regression</a:t>
            </a:r>
          </a:p>
        </p:txBody>
      </p:sp>
      <p:grpSp>
        <p:nvGrpSpPr>
          <p:cNvPr id="9" name="Group 8">
            <a:extLst>
              <a:ext uri="{FF2B5EF4-FFF2-40B4-BE49-F238E27FC236}">
                <a16:creationId xmlns:a16="http://schemas.microsoft.com/office/drawing/2014/main" id="{D281A5DA-EA60-45A7-9FC0-FA74F7FD42DF}"/>
              </a:ext>
            </a:extLst>
          </p:cNvPr>
          <p:cNvGrpSpPr/>
          <p:nvPr/>
        </p:nvGrpSpPr>
        <p:grpSpPr>
          <a:xfrm>
            <a:off x="9417267" y="34871"/>
            <a:ext cx="2564091" cy="2480283"/>
            <a:chOff x="9417267" y="34871"/>
            <a:chExt cx="2564091" cy="2480283"/>
          </a:xfrm>
        </p:grpSpPr>
        <p:pic>
          <p:nvPicPr>
            <p:cNvPr id="12" name="Picture 11">
              <a:extLst>
                <a:ext uri="{FF2B5EF4-FFF2-40B4-BE49-F238E27FC236}">
                  <a16:creationId xmlns:a16="http://schemas.microsoft.com/office/drawing/2014/main" id="{EEACCC34-2A2F-403B-B1CF-68BCFA78B8DE}"/>
                </a:ext>
              </a:extLst>
            </p:cNvPr>
            <p:cNvPicPr>
              <a:picLocks noChangeAspect="1"/>
            </p:cNvPicPr>
            <p:nvPr/>
          </p:nvPicPr>
          <p:blipFill rotWithShape="1">
            <a:blip r:embed="rId3"/>
            <a:srcRect l="52811" t="26088" r="24405" b="52123"/>
            <a:stretch/>
          </p:blipFill>
          <p:spPr>
            <a:xfrm>
              <a:off x="9417267" y="34871"/>
              <a:ext cx="2564091" cy="2480283"/>
            </a:xfrm>
            <a:prstGeom prst="rect">
              <a:avLst/>
            </a:prstGeom>
          </p:spPr>
        </p:pic>
        <p:cxnSp>
          <p:nvCxnSpPr>
            <p:cNvPr id="7" name="Straight Connector 6">
              <a:extLst>
                <a:ext uri="{FF2B5EF4-FFF2-40B4-BE49-F238E27FC236}">
                  <a16:creationId xmlns:a16="http://schemas.microsoft.com/office/drawing/2014/main" id="{CB669731-6231-4BAA-ACB6-AD8C65D19156}"/>
                </a:ext>
              </a:extLst>
            </p:cNvPr>
            <p:cNvCxnSpPr/>
            <p:nvPr/>
          </p:nvCxnSpPr>
          <p:spPr>
            <a:xfrm>
              <a:off x="10923206" y="573436"/>
              <a:ext cx="0" cy="178464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Arrow: Right 7">
              <a:extLst>
                <a:ext uri="{FF2B5EF4-FFF2-40B4-BE49-F238E27FC236}">
                  <a16:creationId xmlns:a16="http://schemas.microsoft.com/office/drawing/2014/main" id="{A4155B1C-F9C7-47F2-B143-1BE3BDD6C5E6}"/>
                </a:ext>
              </a:extLst>
            </p:cNvPr>
            <p:cNvSpPr/>
            <p:nvPr/>
          </p:nvSpPr>
          <p:spPr>
            <a:xfrm>
              <a:off x="11041444" y="520733"/>
              <a:ext cx="234223" cy="20553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5E5CE735-E7D5-449A-8065-CD2947092E2B}"/>
                </a:ext>
              </a:extLst>
            </p:cNvPr>
            <p:cNvSpPr/>
            <p:nvPr/>
          </p:nvSpPr>
          <p:spPr>
            <a:xfrm flipH="1">
              <a:off x="10546706" y="520734"/>
              <a:ext cx="257645" cy="205532"/>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122" name="Picture 2">
            <a:extLst>
              <a:ext uri="{FF2B5EF4-FFF2-40B4-BE49-F238E27FC236}">
                <a16:creationId xmlns:a16="http://schemas.microsoft.com/office/drawing/2014/main" id="{65293C22-C993-46B5-88E8-767D08D4BC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810" y="2522672"/>
            <a:ext cx="11820525" cy="380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79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5122"/>
                                        </p:tgtEl>
                                        <p:attrNameLst>
                                          <p:attrName>style.visibility</p:attrName>
                                        </p:attrNameLst>
                                      </p:cBhvr>
                                      <p:to>
                                        <p:strVal val="visible"/>
                                      </p:to>
                                    </p:set>
                                    <p:animEffect transition="in" filter="fade">
                                      <p:cBhvr>
                                        <p:cTn id="15"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3984379E-4042-4869-9833-9C2213343064}"/>
                  </a:ext>
                </a:extLst>
              </p:cNvPr>
              <p:cNvSpPr txBox="1"/>
              <p:nvPr/>
            </p:nvSpPr>
            <p:spPr>
              <a:xfrm>
                <a:off x="1524819" y="3748624"/>
                <a:ext cx="8237416" cy="928396"/>
              </a:xfrm>
              <a:prstGeom prst="rect">
                <a:avLst/>
              </a:prstGeom>
              <a:noFill/>
            </p:spPr>
            <p:txBody>
              <a:bodyPr wrap="square" lIns="0" tIns="0" rIns="0" bIns="0" rtlCol="0">
                <a:spAutoFit/>
              </a:bodyPr>
              <a:lstStyle/>
              <a:p>
                <a14:m>
                  <m:oMath xmlns:m="http://schemas.openxmlformats.org/officeDocument/2006/math">
                    <m:r>
                      <a:rPr lang="en-US" sz="3600" b="0" i="1" smtClean="0">
                        <a:latin typeface="Cambria Math" panose="02040503050406030204" pitchFamily="18" charset="0"/>
                      </a:rPr>
                      <m:t>𝐹</m:t>
                    </m:r>
                    <m:r>
                      <a:rPr lang="en-US" sz="3600" b="0" i="1" smtClean="0">
                        <a:latin typeface="Cambria Math" panose="02040503050406030204" pitchFamily="18" charset="0"/>
                      </a:rPr>
                      <m:t>1=</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2∗</m:t>
                        </m:r>
                        <m:r>
                          <a:rPr lang="en-US" sz="3600" b="0" i="1" smtClean="0">
                            <a:latin typeface="Cambria Math" panose="02040503050406030204" pitchFamily="18" charset="0"/>
                          </a:rPr>
                          <m:t>𝑝𝑟𝑒𝑐𝑖𝑠𝑖𝑜𝑛</m:t>
                        </m:r>
                        <m:r>
                          <a:rPr lang="en-US" sz="3600" b="0" i="1" smtClean="0">
                            <a:latin typeface="Cambria Math" panose="02040503050406030204" pitchFamily="18" charset="0"/>
                          </a:rPr>
                          <m:t>∗</m:t>
                        </m:r>
                        <m:r>
                          <a:rPr lang="en-US" sz="3600" b="0" i="1" smtClean="0">
                            <a:latin typeface="Cambria Math" panose="02040503050406030204" pitchFamily="18" charset="0"/>
                          </a:rPr>
                          <m:t>𝑟𝑒𝑐𝑎𝑙𝑙</m:t>
                        </m:r>
                      </m:num>
                      <m:den>
                        <m:r>
                          <a:rPr lang="en-US" sz="3600" b="0" i="1" smtClean="0">
                            <a:latin typeface="Cambria Math" panose="02040503050406030204" pitchFamily="18" charset="0"/>
                          </a:rPr>
                          <m:t>𝑝𝑟𝑒𝑐𝑖𝑠𝑖𝑜𝑛</m:t>
                        </m:r>
                        <m:r>
                          <a:rPr lang="en-US" sz="3600" b="0" i="1" smtClean="0">
                            <a:latin typeface="Cambria Math" panose="02040503050406030204" pitchFamily="18" charset="0"/>
                          </a:rPr>
                          <m:t>+</m:t>
                        </m:r>
                        <m:r>
                          <a:rPr lang="en-US" sz="3600" b="0" i="1" smtClean="0">
                            <a:latin typeface="Cambria Math" panose="02040503050406030204" pitchFamily="18" charset="0"/>
                          </a:rPr>
                          <m:t>𝑟𝑒𝑐𝑎𝑙𝑙</m:t>
                        </m:r>
                      </m:den>
                    </m:f>
                    <m:r>
                      <a:rPr lang="en-US" sz="3600" b="0" i="1" smtClean="0">
                        <a:latin typeface="Cambria Math" panose="02040503050406030204" pitchFamily="18" charset="0"/>
                      </a:rPr>
                      <m:t>= </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2∗1∗</m:t>
                        </m:r>
                        <m:f>
                          <m:fPr>
                            <m:type m:val="skw"/>
                            <m:ctrlPr>
                              <a:rPr lang="en-US" sz="3600" b="0" i="1" smtClean="0">
                                <a:latin typeface="Cambria Math" panose="02040503050406030204" pitchFamily="18" charset="0"/>
                              </a:rPr>
                            </m:ctrlPr>
                          </m:fPr>
                          <m:num>
                            <m:r>
                              <a:rPr lang="en-US" sz="3600" b="0" i="1" smtClean="0">
                                <a:latin typeface="Cambria Math" panose="02040503050406030204" pitchFamily="18" charset="0"/>
                              </a:rPr>
                              <m:t>1</m:t>
                            </m:r>
                          </m:num>
                          <m:den>
                            <m:r>
                              <a:rPr lang="en-US" sz="3600" b="0" i="1" smtClean="0">
                                <a:latin typeface="Cambria Math" panose="02040503050406030204" pitchFamily="18" charset="0"/>
                              </a:rPr>
                              <m:t>33</m:t>
                            </m:r>
                          </m:den>
                        </m:f>
                      </m:num>
                      <m:den>
                        <m:r>
                          <a:rPr lang="en-US" sz="3600" b="0" i="1" smtClean="0">
                            <a:latin typeface="Cambria Math" panose="02040503050406030204" pitchFamily="18" charset="0"/>
                          </a:rPr>
                          <m:t>1+</m:t>
                        </m:r>
                        <m:f>
                          <m:fPr>
                            <m:type m:val="skw"/>
                            <m:ctrlPr>
                              <a:rPr lang="en-US" sz="3600" b="0" i="1" smtClean="0">
                                <a:latin typeface="Cambria Math" panose="02040503050406030204" pitchFamily="18" charset="0"/>
                              </a:rPr>
                            </m:ctrlPr>
                          </m:fPr>
                          <m:num>
                            <m:r>
                              <a:rPr lang="en-US" sz="3600" b="0" i="1" smtClean="0">
                                <a:latin typeface="Cambria Math" panose="02040503050406030204" pitchFamily="18" charset="0"/>
                              </a:rPr>
                              <m:t>1</m:t>
                            </m:r>
                          </m:num>
                          <m:den>
                            <m:r>
                              <a:rPr lang="en-US" sz="3600" b="0" i="1" smtClean="0">
                                <a:latin typeface="Cambria Math" panose="02040503050406030204" pitchFamily="18" charset="0"/>
                              </a:rPr>
                              <m:t>33</m:t>
                            </m:r>
                          </m:den>
                        </m:f>
                      </m:den>
                    </m:f>
                    <m:r>
                      <a:rPr lang="en-US" sz="3600" b="0" i="1" smtClean="0">
                        <a:latin typeface="Cambria Math" panose="02040503050406030204" pitchFamily="18" charset="0"/>
                      </a:rPr>
                      <m:t>= .0</m:t>
                    </m:r>
                    <m:r>
                      <a:rPr lang="en-US" sz="3600" b="0" i="1" smtClean="0">
                        <a:latin typeface="Cambria Math" panose="02040503050406030204" pitchFamily="18" charset="0"/>
                      </a:rPr>
                      <m:t>6</m:t>
                    </m:r>
                  </m:oMath>
                </a14:m>
                <a:r>
                  <a:rPr lang="en-US" sz="3600" dirty="0"/>
                  <a:t> </a:t>
                </a:r>
              </a:p>
            </p:txBody>
          </p:sp>
        </mc:Choice>
        <mc:Fallback>
          <p:sp>
            <p:nvSpPr>
              <p:cNvPr id="16" name="TextBox 15">
                <a:extLst>
                  <a:ext uri="{FF2B5EF4-FFF2-40B4-BE49-F238E27FC236}">
                    <a16:creationId xmlns:a16="http://schemas.microsoft.com/office/drawing/2014/main" id="{3984379E-4042-4869-9833-9C2213343064}"/>
                  </a:ext>
                </a:extLst>
              </p:cNvPr>
              <p:cNvSpPr txBox="1">
                <a:spLocks noRot="1" noChangeAspect="1" noMove="1" noResize="1" noEditPoints="1" noAdjustHandles="1" noChangeArrowheads="1" noChangeShapeType="1" noTextEdit="1"/>
              </p:cNvSpPr>
              <p:nvPr/>
            </p:nvSpPr>
            <p:spPr>
              <a:xfrm>
                <a:off x="1524819" y="3748624"/>
                <a:ext cx="8237416" cy="928396"/>
              </a:xfrm>
              <a:prstGeom prst="rect">
                <a:avLst/>
              </a:prstGeom>
              <a:blipFill>
                <a:blip r:embed="rId3"/>
                <a:stretch>
                  <a:fillRect/>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Disruptive Behavior</a:t>
            </a:r>
          </a:p>
        </p:txBody>
      </p:sp>
      <p:sp>
        <p:nvSpPr>
          <p:cNvPr id="3" name="Content Placeholder 2">
            <a:extLst>
              <a:ext uri="{FF2B5EF4-FFF2-40B4-BE49-F238E27FC236}">
                <a16:creationId xmlns:a16="http://schemas.microsoft.com/office/drawing/2014/main" id="{F33731AE-60CD-44F7-A6CE-837F375F5F65}"/>
              </a:ext>
            </a:extLst>
          </p:cNvPr>
          <p:cNvSpPr>
            <a:spLocks noGrp="1"/>
          </p:cNvSpPr>
          <p:nvPr>
            <p:ph idx="1"/>
          </p:nvPr>
        </p:nvSpPr>
        <p:spPr>
          <a:xfrm>
            <a:off x="1036320" y="988907"/>
            <a:ext cx="8380947" cy="845512"/>
          </a:xfrm>
        </p:spPr>
        <p:txBody>
          <a:bodyPr>
            <a:normAutofit/>
          </a:bodyPr>
          <a:lstStyle/>
          <a:p>
            <a:r>
              <a:rPr lang="en-US" dirty="0"/>
              <a:t>Search for the correct class balance, then retry:</a:t>
            </a:r>
          </a:p>
        </p:txBody>
      </p:sp>
      <p:sp>
        <p:nvSpPr>
          <p:cNvPr id="11" name="TextBox 10">
            <a:extLst>
              <a:ext uri="{FF2B5EF4-FFF2-40B4-BE49-F238E27FC236}">
                <a16:creationId xmlns:a16="http://schemas.microsoft.com/office/drawing/2014/main" id="{10C46224-711B-4D12-9E0E-3293926FC588}"/>
              </a:ext>
            </a:extLst>
          </p:cNvPr>
          <p:cNvSpPr txBox="1"/>
          <p:nvPr/>
        </p:nvSpPr>
        <p:spPr>
          <a:xfrm>
            <a:off x="590390" y="5191932"/>
            <a:ext cx="5670925" cy="923330"/>
          </a:xfrm>
          <a:prstGeom prst="rect">
            <a:avLst/>
          </a:prstGeom>
          <a:noFill/>
        </p:spPr>
        <p:txBody>
          <a:bodyPr wrap="square" rtlCol="0">
            <a:spAutoFit/>
          </a:bodyPr>
          <a:lstStyle/>
          <a:p>
            <a:r>
              <a:rPr lang="en-US" dirty="0"/>
              <a:t>Bottom line – F1-score (aka F-measure or F-score) gives us a single number to understand the confusion matrix, enabling grid searching that doesn’t penalize small classes</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27BC44FB-643B-4F67-9944-6DD485EED81A}"/>
                  </a:ext>
                </a:extLst>
              </p:cNvPr>
              <p:cNvSpPr txBox="1"/>
              <p:nvPr/>
            </p:nvSpPr>
            <p:spPr>
              <a:xfrm>
                <a:off x="769109" y="1734395"/>
                <a:ext cx="8032478" cy="537648"/>
              </a:xfrm>
              <a:prstGeom prst="rect">
                <a:avLst/>
              </a:prstGeom>
              <a:noFill/>
            </p:spPr>
            <p:txBody>
              <a:bodyPr wrap="square" lIns="0" tIns="0" rIns="0" bIns="0" rtlCol="0">
                <a:spAutoFit/>
              </a:bodyPr>
              <a:lstStyle/>
              <a:p>
                <a14:m>
                  <m:oMath xmlns:m="http://schemas.openxmlformats.org/officeDocument/2006/math">
                    <m:r>
                      <a:rPr lang="en-US" sz="2400" b="0" i="1" smtClean="0">
                        <a:latin typeface="Cambria Math" panose="02040503050406030204" pitchFamily="18" charset="0"/>
                      </a:rPr>
                      <m:t>𝑝𝑟𝑒𝑐𝑖𝑠𝑖𝑜𝑛</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𝑇𝑟𝑢𝑒</m:t>
                        </m:r>
                        <m:r>
                          <a:rPr lang="en-US" sz="2400" b="0" i="1" smtClean="0">
                            <a:latin typeface="Cambria Math" panose="02040503050406030204" pitchFamily="18" charset="0"/>
                          </a:rPr>
                          <m:t> </m:t>
                        </m:r>
                        <m:r>
                          <a:rPr lang="en-US" sz="2400" b="0" i="1" smtClean="0">
                            <a:latin typeface="Cambria Math" panose="02040503050406030204" pitchFamily="18" charset="0"/>
                          </a:rPr>
                          <m:t>𝑃𝑜𝑠𝑖𝑡𝑖𝑣𝑒𝑠</m:t>
                        </m:r>
                      </m:num>
                      <m:den>
                        <m:r>
                          <a:rPr lang="en-US" sz="2400" b="0" i="1" smtClean="0">
                            <a:latin typeface="Cambria Math" panose="02040503050406030204" pitchFamily="18" charset="0"/>
                          </a:rPr>
                          <m:t>𝑇𝑟𝑢𝑒</m:t>
                        </m:r>
                        <m:r>
                          <a:rPr lang="en-US" sz="2400" b="0" i="1" smtClean="0">
                            <a:latin typeface="Cambria Math" panose="02040503050406030204" pitchFamily="18" charset="0"/>
                          </a:rPr>
                          <m:t> </m:t>
                        </m:r>
                        <m:r>
                          <a:rPr lang="en-US" sz="2400" b="0" i="1" smtClean="0">
                            <a:latin typeface="Cambria Math" panose="02040503050406030204" pitchFamily="18" charset="0"/>
                          </a:rPr>
                          <m:t>𝑃𝑜𝑠𝑖𝑡𝑖𝑣𝑒𝑠</m:t>
                        </m:r>
                        <m:r>
                          <a:rPr lang="en-US" sz="2400" b="0" i="1" smtClean="0">
                            <a:latin typeface="Cambria Math" panose="02040503050406030204" pitchFamily="18" charset="0"/>
                          </a:rPr>
                          <m:t>+</m:t>
                        </m:r>
                        <m:r>
                          <a:rPr lang="en-US" sz="2400" b="0" i="1" smtClean="0">
                            <a:latin typeface="Cambria Math" panose="02040503050406030204" pitchFamily="18" charset="0"/>
                          </a:rPr>
                          <m:t>𝐹𝑎𝑙𝑠𝑒</m:t>
                        </m:r>
                        <m:r>
                          <a:rPr lang="en-US" sz="2400" b="0" i="1" smtClean="0">
                            <a:latin typeface="Cambria Math" panose="02040503050406030204" pitchFamily="18" charset="0"/>
                          </a:rPr>
                          <m:t> </m:t>
                        </m:r>
                        <m:r>
                          <a:rPr lang="en-US" sz="2400" b="0" i="1" smtClean="0">
                            <a:latin typeface="Cambria Math" panose="02040503050406030204" pitchFamily="18" charset="0"/>
                          </a:rPr>
                          <m:t>𝑃𝑜𝑠𝑖𝑡𝑖𝑣𝑒𝑠</m:t>
                        </m:r>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1+0</m:t>
                        </m:r>
                      </m:den>
                    </m:f>
                    <m:r>
                      <a:rPr lang="en-US" sz="2400" b="0" i="1" smtClean="0">
                        <a:latin typeface="Cambria Math" panose="02040503050406030204" pitchFamily="18" charset="0"/>
                      </a:rPr>
                      <m:t>=1</m:t>
                    </m:r>
                  </m:oMath>
                </a14:m>
                <a:r>
                  <a:rPr lang="en-US" sz="2400" dirty="0"/>
                  <a:t>00%</a:t>
                </a:r>
              </a:p>
            </p:txBody>
          </p:sp>
        </mc:Choice>
        <mc:Fallback>
          <p:sp>
            <p:nvSpPr>
              <p:cNvPr id="6" name="TextBox 5">
                <a:extLst>
                  <a:ext uri="{FF2B5EF4-FFF2-40B4-BE49-F238E27FC236}">
                    <a16:creationId xmlns:a16="http://schemas.microsoft.com/office/drawing/2014/main" id="{27BC44FB-643B-4F67-9944-6DD485EED81A}"/>
                  </a:ext>
                </a:extLst>
              </p:cNvPr>
              <p:cNvSpPr txBox="1">
                <a:spLocks noRot="1" noChangeAspect="1" noMove="1" noResize="1" noEditPoints="1" noAdjustHandles="1" noChangeArrowheads="1" noChangeShapeType="1" noTextEdit="1"/>
              </p:cNvSpPr>
              <p:nvPr/>
            </p:nvSpPr>
            <p:spPr>
              <a:xfrm>
                <a:off x="769109" y="1734395"/>
                <a:ext cx="8032478" cy="537648"/>
              </a:xfrm>
              <a:prstGeom prst="rect">
                <a:avLst/>
              </a:prstGeom>
              <a:blipFill>
                <a:blip r:embed="rId4"/>
                <a:stretch>
                  <a:fillRect t="-1136" b="-1931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363A199C-813E-4935-A966-65ED5A5803FC}"/>
                  </a:ext>
                </a:extLst>
              </p:cNvPr>
              <p:cNvSpPr txBox="1"/>
              <p:nvPr/>
            </p:nvSpPr>
            <p:spPr>
              <a:xfrm>
                <a:off x="45098" y="2574758"/>
                <a:ext cx="8032478" cy="75866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𝑟𝑒𝑐𝑎𝑙𝑙</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𝑇𝑟𝑢𝑒</m:t>
                          </m:r>
                          <m:r>
                            <a:rPr lang="en-US" sz="2400" b="0" i="1" smtClean="0">
                              <a:latin typeface="Cambria Math" panose="02040503050406030204" pitchFamily="18" charset="0"/>
                            </a:rPr>
                            <m:t> </m:t>
                          </m:r>
                          <m:r>
                            <a:rPr lang="en-US" sz="2400" b="0" i="1" smtClean="0">
                              <a:latin typeface="Cambria Math" panose="02040503050406030204" pitchFamily="18" charset="0"/>
                            </a:rPr>
                            <m:t>𝑃𝑜𝑠𝑖𝑡𝑖𝑣𝑒𝑠</m:t>
                          </m:r>
                        </m:num>
                        <m:den>
                          <m:r>
                            <a:rPr lang="en-US" sz="2400" b="0" i="1" smtClean="0">
                              <a:latin typeface="Cambria Math" panose="02040503050406030204" pitchFamily="18" charset="0"/>
                            </a:rPr>
                            <m:t>𝑇𝑟𝑢𝑒</m:t>
                          </m:r>
                          <m:r>
                            <a:rPr lang="en-US" sz="2400" b="0" i="1" smtClean="0">
                              <a:latin typeface="Cambria Math" panose="02040503050406030204" pitchFamily="18" charset="0"/>
                            </a:rPr>
                            <m:t> </m:t>
                          </m:r>
                          <m:r>
                            <a:rPr lang="en-US" sz="2400" b="0" i="1" smtClean="0">
                              <a:latin typeface="Cambria Math" panose="02040503050406030204" pitchFamily="18" charset="0"/>
                            </a:rPr>
                            <m:t>𝑃𝑜𝑠𝑖𝑡𝑖𝑣𝑒𝑠</m:t>
                          </m:r>
                          <m:r>
                            <a:rPr lang="en-US" sz="2400" b="0" i="1" smtClean="0">
                              <a:latin typeface="Cambria Math" panose="02040503050406030204" pitchFamily="18" charset="0"/>
                            </a:rPr>
                            <m:t>+</m:t>
                          </m:r>
                          <m:r>
                            <a:rPr lang="en-US" sz="2400" b="0" i="1" smtClean="0">
                              <a:latin typeface="Cambria Math" panose="02040503050406030204" pitchFamily="18" charset="0"/>
                            </a:rPr>
                            <m:t>𝐹𝑎𝑙𝑠𝑒</m:t>
                          </m:r>
                          <m:r>
                            <a:rPr lang="en-US" sz="2400" b="0" i="1" smtClean="0">
                              <a:latin typeface="Cambria Math" panose="02040503050406030204" pitchFamily="18" charset="0"/>
                            </a:rPr>
                            <m:t> </m:t>
                          </m:r>
                          <m:r>
                            <a:rPr lang="en-US" sz="2400" b="0" i="1" smtClean="0">
                              <a:latin typeface="Cambria Math" panose="02040503050406030204" pitchFamily="18" charset="0"/>
                            </a:rPr>
                            <m:t>𝑁𝑒𝑔𝑎𝑡𝑖𝑣𝑒𝑠</m:t>
                          </m:r>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1+32</m:t>
                          </m:r>
                        </m:den>
                      </m:f>
                      <m:r>
                        <a:rPr lang="en-US" sz="2400" b="0" i="1" smtClean="0">
                          <a:latin typeface="Cambria Math" panose="02040503050406030204" pitchFamily="18" charset="0"/>
                        </a:rPr>
                        <m:t>=3%</m:t>
                      </m:r>
                    </m:oMath>
                  </m:oMathPara>
                </a14:m>
                <a:endParaRPr lang="en-US" sz="2400" dirty="0"/>
              </a:p>
            </p:txBody>
          </p:sp>
        </mc:Choice>
        <mc:Fallback>
          <p:sp>
            <p:nvSpPr>
              <p:cNvPr id="15" name="TextBox 14">
                <a:extLst>
                  <a:ext uri="{FF2B5EF4-FFF2-40B4-BE49-F238E27FC236}">
                    <a16:creationId xmlns:a16="http://schemas.microsoft.com/office/drawing/2014/main" id="{363A199C-813E-4935-A966-65ED5A5803FC}"/>
                  </a:ext>
                </a:extLst>
              </p:cNvPr>
              <p:cNvSpPr txBox="1">
                <a:spLocks noRot="1" noChangeAspect="1" noMove="1" noResize="1" noEditPoints="1" noAdjustHandles="1" noChangeArrowheads="1" noChangeShapeType="1" noTextEdit="1"/>
              </p:cNvSpPr>
              <p:nvPr/>
            </p:nvSpPr>
            <p:spPr>
              <a:xfrm>
                <a:off x="45098" y="2574758"/>
                <a:ext cx="8032478" cy="758669"/>
              </a:xfrm>
              <a:prstGeom prst="rect">
                <a:avLst/>
              </a:prstGeom>
              <a:blipFill>
                <a:blip r:embed="rId5"/>
                <a:stretch>
                  <a:fillRect/>
                </a:stretch>
              </a:blipFill>
            </p:spPr>
            <p:txBody>
              <a:bodyPr/>
              <a:lstStyle/>
              <a:p>
                <a:r>
                  <a:rPr lang="en-US">
                    <a:noFill/>
                  </a:rPr>
                  <a:t> </a:t>
                </a:r>
              </a:p>
            </p:txBody>
          </p:sp>
        </mc:Fallback>
      </mc:AlternateContent>
      <p:pic>
        <p:nvPicPr>
          <p:cNvPr id="8" name="Graphic 7" descr="Thumbs Up Sign">
            <a:extLst>
              <a:ext uri="{FF2B5EF4-FFF2-40B4-BE49-F238E27FC236}">
                <a16:creationId xmlns:a16="http://schemas.microsoft.com/office/drawing/2014/main" id="{1F9C4A93-0BB9-41EF-9894-244B372CC21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35002" y="1454577"/>
            <a:ext cx="914400" cy="914400"/>
          </a:xfrm>
          <a:prstGeom prst="rect">
            <a:avLst/>
          </a:prstGeom>
        </p:spPr>
      </p:pic>
      <p:pic>
        <p:nvPicPr>
          <p:cNvPr id="17" name="Graphic 16" descr="Thumbs Up Sign">
            <a:extLst>
              <a:ext uri="{FF2B5EF4-FFF2-40B4-BE49-F238E27FC236}">
                <a16:creationId xmlns:a16="http://schemas.microsoft.com/office/drawing/2014/main" id="{04AB757B-230C-4EE3-995C-D4E066E751F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0800000" flipH="1">
            <a:off x="8145792" y="2652176"/>
            <a:ext cx="914400" cy="914400"/>
          </a:xfrm>
          <a:prstGeom prst="rect">
            <a:avLst/>
          </a:prstGeom>
        </p:spPr>
      </p:pic>
      <p:pic>
        <p:nvPicPr>
          <p:cNvPr id="18" name="Graphic 17" descr="Thumbs Up Sign">
            <a:extLst>
              <a:ext uri="{FF2B5EF4-FFF2-40B4-BE49-F238E27FC236}">
                <a16:creationId xmlns:a16="http://schemas.microsoft.com/office/drawing/2014/main" id="{D4766757-D0ED-4140-A196-43D61234018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0800000" flipH="1">
            <a:off x="9303164" y="3867340"/>
            <a:ext cx="914400" cy="914400"/>
          </a:xfrm>
          <a:prstGeom prst="rect">
            <a:avLst/>
          </a:prstGeom>
        </p:spPr>
      </p:pic>
      <p:sp>
        <p:nvSpPr>
          <p:cNvPr id="5" name="Rectangle 4">
            <a:extLst>
              <a:ext uri="{FF2B5EF4-FFF2-40B4-BE49-F238E27FC236}">
                <a16:creationId xmlns:a16="http://schemas.microsoft.com/office/drawing/2014/main" id="{1EAB4643-2F10-41F2-BFFC-4E29B0258B76}"/>
              </a:ext>
            </a:extLst>
          </p:cNvPr>
          <p:cNvSpPr/>
          <p:nvPr/>
        </p:nvSpPr>
        <p:spPr>
          <a:xfrm>
            <a:off x="5861030" y="1503818"/>
            <a:ext cx="5491369" cy="32323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A348C56D-18A4-4210-93B9-425F6F4E3EC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70245" y="1137914"/>
            <a:ext cx="5553075" cy="439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481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098"/>
                                        </p:tgtEl>
                                        <p:attrNameLst>
                                          <p:attrName>style.visibility</p:attrName>
                                        </p:attrNameLst>
                                      </p:cBhvr>
                                      <p:to>
                                        <p:strVal val="visible"/>
                                      </p:to>
                                    </p:set>
                                    <p:animEffect transition="in" filter="fade">
                                      <p:cBhvr>
                                        <p:cTn id="33"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1" grpId="0"/>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Disruptive Behavior</a:t>
            </a:r>
          </a:p>
        </p:txBody>
      </p:sp>
      <p:sp>
        <p:nvSpPr>
          <p:cNvPr id="10" name="TextBox 9">
            <a:extLst>
              <a:ext uri="{FF2B5EF4-FFF2-40B4-BE49-F238E27FC236}">
                <a16:creationId xmlns:a16="http://schemas.microsoft.com/office/drawing/2014/main" id="{9E0D7BA9-92AE-4BD7-B10F-A8FE7EB324E9}"/>
              </a:ext>
            </a:extLst>
          </p:cNvPr>
          <p:cNvSpPr txBox="1"/>
          <p:nvPr/>
        </p:nvSpPr>
        <p:spPr>
          <a:xfrm>
            <a:off x="3312598" y="842526"/>
            <a:ext cx="5622950" cy="461665"/>
          </a:xfrm>
          <a:prstGeom prst="rect">
            <a:avLst/>
          </a:prstGeom>
          <a:noFill/>
        </p:spPr>
        <p:txBody>
          <a:bodyPr wrap="none" rtlCol="0">
            <a:spAutoFit/>
          </a:bodyPr>
          <a:lstStyle/>
          <a:p>
            <a:r>
              <a:rPr lang="en-US" sz="2400" b="1" u="sng" dirty="0"/>
              <a:t>Logistic Regression with Class weights 1:19</a:t>
            </a:r>
          </a:p>
        </p:txBody>
      </p:sp>
      <p:sp>
        <p:nvSpPr>
          <p:cNvPr id="6" name="Rectangle 5">
            <a:extLst>
              <a:ext uri="{FF2B5EF4-FFF2-40B4-BE49-F238E27FC236}">
                <a16:creationId xmlns:a16="http://schemas.microsoft.com/office/drawing/2014/main" id="{A535B5B7-4C6C-40F6-A3FC-A260EB26C0F8}"/>
              </a:ext>
            </a:extLst>
          </p:cNvPr>
          <p:cNvSpPr/>
          <p:nvPr/>
        </p:nvSpPr>
        <p:spPr>
          <a:xfrm>
            <a:off x="113213" y="5197642"/>
            <a:ext cx="11965574" cy="1200329"/>
          </a:xfrm>
          <a:prstGeom prst="rect">
            <a:avLst/>
          </a:prstGeom>
        </p:spPr>
        <p:txBody>
          <a:bodyPr wrap="square">
            <a:spAutoFit/>
          </a:bodyPr>
          <a:lstStyle/>
          <a:p>
            <a:r>
              <a:rPr lang="en-US" dirty="0">
                <a:solidFill>
                  <a:srgbClr val="000000"/>
                </a:solidFill>
                <a:latin typeface="Helvetica Neue"/>
              </a:rPr>
              <a:t>At this point, we could tell the school something like this, based on the ROC curve above and choosing a decision threshold:</a:t>
            </a:r>
            <a:br>
              <a:rPr lang="en-US" dirty="0"/>
            </a:br>
            <a:r>
              <a:rPr lang="en-US" i="1" dirty="0">
                <a:solidFill>
                  <a:srgbClr val="000000"/>
                </a:solidFill>
                <a:latin typeface="Helvetica Neue"/>
              </a:rPr>
              <a:t>"Our current model could correctly identify ~ </a:t>
            </a:r>
            <a:r>
              <a:rPr lang="en-US" b="1" i="1" dirty="0">
                <a:solidFill>
                  <a:srgbClr val="000000"/>
                </a:solidFill>
                <a:latin typeface="Helvetica Neue"/>
              </a:rPr>
              <a:t>85</a:t>
            </a:r>
            <a:r>
              <a:rPr lang="en-US" i="1" dirty="0">
                <a:solidFill>
                  <a:srgbClr val="000000"/>
                </a:solidFill>
                <a:latin typeface="Helvetica Neue"/>
              </a:rPr>
              <a:t>% of disruptive students; however, it would also result in almost </a:t>
            </a:r>
            <a:r>
              <a:rPr lang="en-US" b="1" i="1" dirty="0">
                <a:solidFill>
                  <a:srgbClr val="000000"/>
                </a:solidFill>
                <a:latin typeface="Helvetica Neue"/>
              </a:rPr>
              <a:t>40</a:t>
            </a:r>
            <a:r>
              <a:rPr lang="en-US" i="1" dirty="0">
                <a:solidFill>
                  <a:srgbClr val="000000"/>
                </a:solidFill>
                <a:latin typeface="Helvetica Neue"/>
              </a:rPr>
              <a:t>% of well-behaved students being mistakenly labelled as disruptive"</a:t>
            </a:r>
            <a:endParaRPr lang="en-US" dirty="0"/>
          </a:p>
        </p:txBody>
      </p:sp>
      <p:pic>
        <p:nvPicPr>
          <p:cNvPr id="6146" name="Picture 2">
            <a:extLst>
              <a:ext uri="{FF2B5EF4-FFF2-40B4-BE49-F238E27FC236}">
                <a16:creationId xmlns:a16="http://schemas.microsoft.com/office/drawing/2014/main" id="{DA17378C-19EA-4A20-BD88-A1E8FC7F2F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07" y="1244369"/>
            <a:ext cx="11820525" cy="38004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F5E3417-061A-4CB3-9857-0B62635FB4E8}"/>
              </a:ext>
            </a:extLst>
          </p:cNvPr>
          <p:cNvSpPr txBox="1"/>
          <p:nvPr/>
        </p:nvSpPr>
        <p:spPr>
          <a:xfrm>
            <a:off x="9205992" y="143395"/>
            <a:ext cx="2706639" cy="646331"/>
          </a:xfrm>
          <a:prstGeom prst="rect">
            <a:avLst/>
          </a:prstGeom>
          <a:noFill/>
        </p:spPr>
        <p:txBody>
          <a:bodyPr wrap="square" rtlCol="0">
            <a:spAutoFit/>
          </a:bodyPr>
          <a:lstStyle/>
          <a:p>
            <a:r>
              <a:rPr lang="en-US" sz="3600" dirty="0"/>
              <a:t>F1 Score: .20</a:t>
            </a:r>
          </a:p>
        </p:txBody>
      </p:sp>
    </p:spTree>
    <p:extLst>
      <p:ext uri="{BB962C8B-B14F-4D97-AF65-F5344CB8AC3E}">
        <p14:creationId xmlns:p14="http://schemas.microsoft.com/office/powerpoint/2010/main" val="234425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A076C8-CE37-4669-B87D-21C909ED5381}"/>
              </a:ext>
            </a:extLst>
          </p:cNvPr>
          <p:cNvSpPr/>
          <p:nvPr/>
        </p:nvSpPr>
        <p:spPr>
          <a:xfrm>
            <a:off x="885239"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A4875DAF-A521-4B5E-90CA-954AF1F84B84}"/>
              </a:ext>
            </a:extLst>
          </p:cNvPr>
          <p:cNvSpPr>
            <a:spLocks noGrp="1"/>
          </p:cNvSpPr>
          <p:nvPr>
            <p:ph type="title"/>
          </p:nvPr>
        </p:nvSpPr>
        <p:spPr>
          <a:xfrm>
            <a:off x="82062" y="0"/>
            <a:ext cx="10058400" cy="728420"/>
          </a:xfrm>
        </p:spPr>
        <p:txBody>
          <a:bodyPr>
            <a:normAutofit/>
          </a:bodyPr>
          <a:lstStyle/>
          <a:p>
            <a:r>
              <a:rPr lang="en-US" dirty="0"/>
              <a:t>Binary Features</a:t>
            </a:r>
          </a:p>
        </p:txBody>
      </p:sp>
      <p:pic>
        <p:nvPicPr>
          <p:cNvPr id="12290" name="Picture 2">
            <a:extLst>
              <a:ext uri="{FF2B5EF4-FFF2-40B4-BE49-F238E27FC236}">
                <a16:creationId xmlns:a16="http://schemas.microsoft.com/office/drawing/2014/main" id="{0085861C-FA7C-464C-9AE4-2961253BEB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5507" y="1170051"/>
            <a:ext cx="4195191" cy="45178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ADECA961-327B-4F1C-BA9F-9E3834C87893}"/>
              </a:ext>
            </a:extLst>
          </p:cNvPr>
          <p:cNvGraphicFramePr>
            <a:graphicFrameLocks noGrp="1"/>
          </p:cNvGraphicFramePr>
          <p:nvPr>
            <p:extLst/>
          </p:nvPr>
        </p:nvGraphicFramePr>
        <p:xfrm>
          <a:off x="-3" y="728420"/>
          <a:ext cx="4195191" cy="5630566"/>
        </p:xfrm>
        <a:graphic>
          <a:graphicData uri="http://schemas.openxmlformats.org/drawingml/2006/table">
            <a:tbl>
              <a:tblPr firstRow="1" bandRow="1">
                <a:tableStyleId>{B301B821-A1FF-4177-AEE7-76D212191A09}</a:tableStyleId>
              </a:tblPr>
              <a:tblGrid>
                <a:gridCol w="1417144">
                  <a:extLst>
                    <a:ext uri="{9D8B030D-6E8A-4147-A177-3AD203B41FA5}">
                      <a16:colId xmlns:a16="http://schemas.microsoft.com/office/drawing/2014/main" val="2314285609"/>
                    </a:ext>
                  </a:extLst>
                </a:gridCol>
                <a:gridCol w="2778047">
                  <a:extLst>
                    <a:ext uri="{9D8B030D-6E8A-4147-A177-3AD203B41FA5}">
                      <a16:colId xmlns:a16="http://schemas.microsoft.com/office/drawing/2014/main" val="1895328901"/>
                    </a:ext>
                  </a:extLst>
                </a:gridCol>
              </a:tblGrid>
              <a:tr h="549190">
                <a:tc>
                  <a:txBody>
                    <a:bodyPr/>
                    <a:lstStyle/>
                    <a:p>
                      <a:r>
                        <a:rPr lang="en-US" sz="1600" dirty="0"/>
                        <a:t>Features Used:</a:t>
                      </a:r>
                    </a:p>
                  </a:txBody>
                  <a:tcPr/>
                </a:tc>
                <a:tc>
                  <a:txBody>
                    <a:bodyPr/>
                    <a:lstStyle/>
                    <a:p>
                      <a:r>
                        <a:rPr lang="en-US" sz="1600" dirty="0"/>
                        <a:t>True if:</a:t>
                      </a:r>
                    </a:p>
                  </a:txBody>
                  <a:tcPr/>
                </a:tc>
                <a:extLst>
                  <a:ext uri="{0D108BD9-81ED-4DB2-BD59-A6C34878D82A}">
                    <a16:rowId xmlns:a16="http://schemas.microsoft.com/office/drawing/2014/main" val="3363433518"/>
                  </a:ext>
                </a:extLst>
              </a:tr>
              <a:tr h="566032">
                <a:tc>
                  <a:txBody>
                    <a:bodyPr/>
                    <a:lstStyle/>
                    <a:p>
                      <a:r>
                        <a:rPr lang="en-US" sz="1600" dirty="0"/>
                        <a:t>Disability</a:t>
                      </a:r>
                    </a:p>
                  </a:txBody>
                  <a:tcPr/>
                </a:tc>
                <a:tc>
                  <a:txBody>
                    <a:bodyPr/>
                    <a:lstStyle/>
                    <a:p>
                      <a:r>
                        <a:rPr lang="en-US" sz="1600" dirty="0"/>
                        <a:t>Mother considers child disabled</a:t>
                      </a:r>
                    </a:p>
                  </a:txBody>
                  <a:tcPr/>
                </a:tc>
                <a:extLst>
                  <a:ext uri="{0D108BD9-81ED-4DB2-BD59-A6C34878D82A}">
                    <a16:rowId xmlns:a16="http://schemas.microsoft.com/office/drawing/2014/main" val="3851270694"/>
                  </a:ext>
                </a:extLst>
              </a:tr>
              <a:tr h="808617">
                <a:tc>
                  <a:txBody>
                    <a:bodyPr/>
                    <a:lstStyle/>
                    <a:p>
                      <a:r>
                        <a:rPr lang="en-US" sz="1600" dirty="0" err="1"/>
                        <a:t>meetStReqs</a:t>
                      </a:r>
                      <a:endParaRPr lang="en-US" sz="1600" dirty="0"/>
                    </a:p>
                  </a:txBody>
                  <a:tcPr/>
                </a:tc>
                <a:tc>
                  <a:txBody>
                    <a:bodyPr/>
                    <a:lstStyle/>
                    <a:p>
                      <a:r>
                        <a:rPr lang="en-US" sz="1600" dirty="0"/>
                        <a:t>Child meets gov’t recommendations for screen time</a:t>
                      </a:r>
                    </a:p>
                  </a:txBody>
                  <a:tcPr/>
                </a:tc>
                <a:extLst>
                  <a:ext uri="{0D108BD9-81ED-4DB2-BD59-A6C34878D82A}">
                    <a16:rowId xmlns:a16="http://schemas.microsoft.com/office/drawing/2014/main" val="2156512416"/>
                  </a:ext>
                </a:extLst>
              </a:tr>
              <a:tr h="808617">
                <a:tc>
                  <a:txBody>
                    <a:bodyPr/>
                    <a:lstStyle/>
                    <a:p>
                      <a:r>
                        <a:rPr lang="en-US" sz="1600" dirty="0" err="1"/>
                        <a:t>meetPhysReqs</a:t>
                      </a:r>
                      <a:endParaRPr lang="en-US" sz="1600" dirty="0"/>
                    </a:p>
                  </a:txBody>
                  <a:tcPr/>
                </a:tc>
                <a:tc>
                  <a:txBody>
                    <a:bodyPr/>
                    <a:lstStyle/>
                    <a:p>
                      <a:r>
                        <a:rPr lang="en-US" sz="1600" dirty="0"/>
                        <a:t>Child meets gov’t recommendations for outdoor time</a:t>
                      </a:r>
                    </a:p>
                  </a:txBody>
                  <a:tcPr/>
                </a:tc>
                <a:extLst>
                  <a:ext uri="{0D108BD9-81ED-4DB2-BD59-A6C34878D82A}">
                    <a16:rowId xmlns:a16="http://schemas.microsoft.com/office/drawing/2014/main" val="1383104801"/>
                  </a:ext>
                </a:extLst>
              </a:tr>
              <a:tr h="549190">
                <a:tc>
                  <a:txBody>
                    <a:bodyPr/>
                    <a:lstStyle/>
                    <a:p>
                      <a:r>
                        <a:rPr lang="en-US" sz="1600" dirty="0" err="1"/>
                        <a:t>Gender_Male</a:t>
                      </a:r>
                      <a:endParaRPr lang="en-US" sz="1600" dirty="0"/>
                    </a:p>
                  </a:txBody>
                  <a:tcPr/>
                </a:tc>
                <a:tc>
                  <a:txBody>
                    <a:bodyPr/>
                    <a:lstStyle/>
                    <a:p>
                      <a:r>
                        <a:rPr lang="en-US" sz="1600" dirty="0"/>
                        <a:t>Child is male</a:t>
                      </a:r>
                    </a:p>
                  </a:txBody>
                  <a:tcPr/>
                </a:tc>
                <a:extLst>
                  <a:ext uri="{0D108BD9-81ED-4DB2-BD59-A6C34878D82A}">
                    <a16:rowId xmlns:a16="http://schemas.microsoft.com/office/drawing/2014/main" val="3502985242"/>
                  </a:ext>
                </a:extLst>
              </a:tr>
              <a:tr h="566032">
                <a:tc>
                  <a:txBody>
                    <a:bodyPr/>
                    <a:lstStyle/>
                    <a:p>
                      <a:r>
                        <a:rPr lang="en-US" sz="1600" dirty="0"/>
                        <a:t>MothersEdu_3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Mother educated 14+ years</a:t>
                      </a:r>
                    </a:p>
                  </a:txBody>
                  <a:tcPr/>
                </a:tc>
                <a:extLst>
                  <a:ext uri="{0D108BD9-81ED-4DB2-BD59-A6C34878D82A}">
                    <a16:rowId xmlns:a16="http://schemas.microsoft.com/office/drawing/2014/main" val="3772486238"/>
                  </a:ext>
                </a:extLst>
              </a:tr>
              <a:tr h="566032">
                <a:tc>
                  <a:txBody>
                    <a:bodyPr/>
                    <a:lstStyle/>
                    <a:p>
                      <a:r>
                        <a:rPr lang="en-US" sz="1600" dirty="0" err="1"/>
                        <a:t>bothSTabovemean</a:t>
                      </a:r>
                      <a:endParaRPr lang="en-US" sz="1600" dirty="0"/>
                    </a:p>
                  </a:txBody>
                  <a:tcPr/>
                </a:tc>
                <a:tc>
                  <a:txBody>
                    <a:bodyPr/>
                    <a:lstStyle/>
                    <a:p>
                      <a:r>
                        <a:rPr lang="en-US" sz="1600" dirty="0"/>
                        <a:t>Both tv time and </a:t>
                      </a:r>
                      <a:r>
                        <a:rPr lang="en-US" sz="1600" dirty="0" err="1"/>
                        <a:t>cpu</a:t>
                      </a:r>
                      <a:r>
                        <a:rPr lang="en-US" sz="1600" dirty="0"/>
                        <a:t> time over the mean</a:t>
                      </a:r>
                    </a:p>
                  </a:txBody>
                  <a:tcPr/>
                </a:tc>
                <a:extLst>
                  <a:ext uri="{0D108BD9-81ED-4DB2-BD59-A6C34878D82A}">
                    <a16:rowId xmlns:a16="http://schemas.microsoft.com/office/drawing/2014/main" val="390173388"/>
                  </a:ext>
                </a:extLst>
              </a:tr>
              <a:tr h="566032">
                <a:tc>
                  <a:txBody>
                    <a:bodyPr/>
                    <a:lstStyle/>
                    <a:p>
                      <a:r>
                        <a:rPr lang="en-US" sz="1600" dirty="0"/>
                        <a:t>expressive</a:t>
                      </a:r>
                    </a:p>
                  </a:txBody>
                  <a:tcPr/>
                </a:tc>
                <a:tc>
                  <a:txBody>
                    <a:bodyPr/>
                    <a:lstStyle/>
                    <a:p>
                      <a:r>
                        <a:rPr lang="en-US" sz="1600" dirty="0"/>
                        <a:t>Above average expressiveness</a:t>
                      </a:r>
                    </a:p>
                  </a:txBody>
                  <a:tcPr/>
                </a:tc>
                <a:extLst>
                  <a:ext uri="{0D108BD9-81ED-4DB2-BD59-A6C34878D82A}">
                    <a16:rowId xmlns:a16="http://schemas.microsoft.com/office/drawing/2014/main" val="392558283"/>
                  </a:ext>
                </a:extLst>
              </a:tr>
              <a:tr h="566032">
                <a:tc>
                  <a:txBody>
                    <a:bodyPr/>
                    <a:lstStyle/>
                    <a:p>
                      <a:r>
                        <a:rPr lang="en-US" sz="1600" dirty="0"/>
                        <a:t>compliant</a:t>
                      </a:r>
                    </a:p>
                  </a:txBody>
                  <a:tcPr/>
                </a:tc>
                <a:tc>
                  <a:txBody>
                    <a:bodyPr/>
                    <a:lstStyle/>
                    <a:p>
                      <a:r>
                        <a:rPr lang="en-US" sz="1600" dirty="0"/>
                        <a:t>Above average compliance</a:t>
                      </a:r>
                    </a:p>
                  </a:txBody>
                  <a:tcPr/>
                </a:tc>
                <a:extLst>
                  <a:ext uri="{0D108BD9-81ED-4DB2-BD59-A6C34878D82A}">
                    <a16:rowId xmlns:a16="http://schemas.microsoft.com/office/drawing/2014/main" val="4235028276"/>
                  </a:ext>
                </a:extLst>
              </a:tr>
            </a:tbl>
          </a:graphicData>
        </a:graphic>
      </p:graphicFrame>
      <p:sp>
        <p:nvSpPr>
          <p:cNvPr id="9" name="TextBox 8">
            <a:extLst>
              <a:ext uri="{FF2B5EF4-FFF2-40B4-BE49-F238E27FC236}">
                <a16:creationId xmlns:a16="http://schemas.microsoft.com/office/drawing/2014/main" id="{D71F10F5-9E70-4FD1-82E9-130A7A84A036}"/>
              </a:ext>
            </a:extLst>
          </p:cNvPr>
          <p:cNvSpPr txBox="1"/>
          <p:nvPr/>
        </p:nvSpPr>
        <p:spPr>
          <a:xfrm>
            <a:off x="5361726" y="363391"/>
            <a:ext cx="6063176" cy="830997"/>
          </a:xfrm>
          <a:prstGeom prst="rect">
            <a:avLst/>
          </a:prstGeom>
          <a:noFill/>
        </p:spPr>
        <p:txBody>
          <a:bodyPr wrap="square" rtlCol="0">
            <a:spAutoFit/>
          </a:bodyPr>
          <a:lstStyle/>
          <a:p>
            <a:pPr algn="ctr"/>
            <a:r>
              <a:rPr lang="en-US" sz="2400" dirty="0"/>
              <a:t>First 2 components created by PCA on 8 Boolean features</a:t>
            </a:r>
          </a:p>
        </p:txBody>
      </p:sp>
      <p:sp>
        <p:nvSpPr>
          <p:cNvPr id="4" name="TextBox 3">
            <a:extLst>
              <a:ext uri="{FF2B5EF4-FFF2-40B4-BE49-F238E27FC236}">
                <a16:creationId xmlns:a16="http://schemas.microsoft.com/office/drawing/2014/main" id="{05385EC5-432D-4851-8AB1-7B14266992C8}"/>
              </a:ext>
            </a:extLst>
          </p:cNvPr>
          <p:cNvSpPr txBox="1"/>
          <p:nvPr/>
        </p:nvSpPr>
        <p:spPr>
          <a:xfrm>
            <a:off x="7913405" y="5606042"/>
            <a:ext cx="1341008" cy="307777"/>
          </a:xfrm>
          <a:prstGeom prst="rect">
            <a:avLst/>
          </a:prstGeom>
          <a:noFill/>
        </p:spPr>
        <p:txBody>
          <a:bodyPr wrap="none" rtlCol="0">
            <a:spAutoFit/>
          </a:bodyPr>
          <a:lstStyle/>
          <a:p>
            <a:r>
              <a:rPr lang="en-US" sz="1400" dirty="0"/>
              <a:t>18% of variance</a:t>
            </a:r>
          </a:p>
        </p:txBody>
      </p:sp>
      <p:sp>
        <p:nvSpPr>
          <p:cNvPr id="12" name="TextBox 11">
            <a:extLst>
              <a:ext uri="{FF2B5EF4-FFF2-40B4-BE49-F238E27FC236}">
                <a16:creationId xmlns:a16="http://schemas.microsoft.com/office/drawing/2014/main" id="{6E76EE9D-85E4-4406-BEA8-04644A788C1A}"/>
              </a:ext>
            </a:extLst>
          </p:cNvPr>
          <p:cNvSpPr txBox="1"/>
          <p:nvPr/>
        </p:nvSpPr>
        <p:spPr>
          <a:xfrm rot="16200000">
            <a:off x="5579385" y="3128012"/>
            <a:ext cx="1341008" cy="307777"/>
          </a:xfrm>
          <a:prstGeom prst="rect">
            <a:avLst/>
          </a:prstGeom>
          <a:noFill/>
        </p:spPr>
        <p:txBody>
          <a:bodyPr wrap="none" rtlCol="0">
            <a:spAutoFit/>
          </a:bodyPr>
          <a:lstStyle/>
          <a:p>
            <a:r>
              <a:rPr lang="en-US" sz="1400" dirty="0"/>
              <a:t>16% of variance</a:t>
            </a:r>
          </a:p>
        </p:txBody>
      </p:sp>
    </p:spTree>
    <p:extLst>
      <p:ext uri="{BB962C8B-B14F-4D97-AF65-F5344CB8AC3E}">
        <p14:creationId xmlns:p14="http://schemas.microsoft.com/office/powerpoint/2010/main" val="348519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500"/>
                                        <p:tgtEl>
                                          <p:spTgt spid="1229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A076C8-CE37-4669-B87D-21C909ED5381}"/>
              </a:ext>
            </a:extLst>
          </p:cNvPr>
          <p:cNvSpPr/>
          <p:nvPr/>
        </p:nvSpPr>
        <p:spPr>
          <a:xfrm>
            <a:off x="885239"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A4875DAF-A521-4B5E-90CA-954AF1F84B84}"/>
              </a:ext>
            </a:extLst>
          </p:cNvPr>
          <p:cNvSpPr>
            <a:spLocks noGrp="1"/>
          </p:cNvSpPr>
          <p:nvPr>
            <p:ph type="title"/>
          </p:nvPr>
        </p:nvSpPr>
        <p:spPr>
          <a:xfrm>
            <a:off x="1097280" y="0"/>
            <a:ext cx="10058400" cy="728420"/>
          </a:xfrm>
        </p:spPr>
        <p:txBody>
          <a:bodyPr>
            <a:normAutofit fontScale="90000"/>
          </a:bodyPr>
          <a:lstStyle/>
          <a:p>
            <a:r>
              <a:rPr lang="en-US" dirty="0"/>
              <a:t>Sidebar: Visualizing PCA for Boolean Variables</a:t>
            </a:r>
          </a:p>
        </p:txBody>
      </p:sp>
      <p:pic>
        <p:nvPicPr>
          <p:cNvPr id="5" name="Picture 4">
            <a:extLst>
              <a:ext uri="{FF2B5EF4-FFF2-40B4-BE49-F238E27FC236}">
                <a16:creationId xmlns:a16="http://schemas.microsoft.com/office/drawing/2014/main" id="{97B39559-ED80-4046-8C90-CDECF63EB0D7}"/>
              </a:ext>
            </a:extLst>
          </p:cNvPr>
          <p:cNvPicPr>
            <a:picLocks noChangeAspect="1"/>
          </p:cNvPicPr>
          <p:nvPr/>
        </p:nvPicPr>
        <p:blipFill>
          <a:blip r:embed="rId3"/>
          <a:stretch>
            <a:fillRect/>
          </a:stretch>
        </p:blipFill>
        <p:spPr>
          <a:xfrm>
            <a:off x="144056" y="796041"/>
            <a:ext cx="1482366" cy="5265917"/>
          </a:xfrm>
          <a:prstGeom prst="rect">
            <a:avLst/>
          </a:prstGeom>
        </p:spPr>
      </p:pic>
      <p:sp>
        <p:nvSpPr>
          <p:cNvPr id="8" name="Rectangle 7">
            <a:extLst>
              <a:ext uri="{FF2B5EF4-FFF2-40B4-BE49-F238E27FC236}">
                <a16:creationId xmlns:a16="http://schemas.microsoft.com/office/drawing/2014/main" id="{89F0AB83-BA03-4C76-A943-15C75CC9CF70}"/>
              </a:ext>
            </a:extLst>
          </p:cNvPr>
          <p:cNvSpPr/>
          <p:nvPr/>
        </p:nvSpPr>
        <p:spPr>
          <a:xfrm>
            <a:off x="1930400" y="881407"/>
            <a:ext cx="2235200" cy="1754326"/>
          </a:xfrm>
          <a:prstGeom prst="rect">
            <a:avLst/>
          </a:prstGeom>
        </p:spPr>
        <p:txBody>
          <a:bodyPr wrap="square">
            <a:spAutoFit/>
          </a:bodyPr>
          <a:lstStyle/>
          <a:p>
            <a:r>
              <a:rPr lang="en-US" dirty="0">
                <a:solidFill>
                  <a:srgbClr val="000000"/>
                </a:solidFill>
                <a:latin typeface="Helvetica Neue"/>
              </a:rPr>
              <a:t>How would these look on a scatter plot?</a:t>
            </a:r>
          </a:p>
          <a:p>
            <a:r>
              <a:rPr lang="en-US" dirty="0">
                <a:solidFill>
                  <a:srgbClr val="000000"/>
                </a:solidFill>
                <a:latin typeface="Helvetica Neue"/>
              </a:rPr>
              <a:t> </a:t>
            </a:r>
          </a:p>
          <a:p>
            <a:r>
              <a:rPr lang="en-US" dirty="0">
                <a:solidFill>
                  <a:srgbClr val="000000"/>
                </a:solidFill>
                <a:latin typeface="Helvetica Neue"/>
              </a:rPr>
              <a:t>We'd expect just 4 clusters of points:</a:t>
            </a:r>
            <a:endParaRPr lang="en-US" dirty="0"/>
          </a:p>
        </p:txBody>
      </p:sp>
      <p:pic>
        <p:nvPicPr>
          <p:cNvPr id="9222" name="Picture 6">
            <a:extLst>
              <a:ext uri="{FF2B5EF4-FFF2-40B4-BE49-F238E27FC236}">
                <a16:creationId xmlns:a16="http://schemas.microsoft.com/office/drawing/2014/main" id="{1143412E-265B-46C2-9A50-53652918DC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7423" y="728420"/>
            <a:ext cx="4886706" cy="4517898"/>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98698C72-135C-4F07-AE58-DC9164F3676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4555" r="72240" b="25173"/>
          <a:stretch/>
        </p:blipFill>
        <p:spPr bwMode="auto">
          <a:xfrm>
            <a:off x="9239812" y="847261"/>
            <a:ext cx="1776530" cy="430421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a:extLst>
              <a:ext uri="{FF2B5EF4-FFF2-40B4-BE49-F238E27FC236}">
                <a16:creationId xmlns:a16="http://schemas.microsoft.com/office/drawing/2014/main" id="{8CC5FA90-7232-430F-ACB1-5098EFFEDFF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734" t="74676" r="73558" b="5919"/>
          <a:stretch/>
        </p:blipFill>
        <p:spPr bwMode="auto">
          <a:xfrm>
            <a:off x="4601028" y="5197643"/>
            <a:ext cx="3976915" cy="1116071"/>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BCD96CF0-9FA1-47A6-B927-AF80EB9D5817}"/>
              </a:ext>
            </a:extLst>
          </p:cNvPr>
          <p:cNvCxnSpPr>
            <a:cxnSpLocks/>
          </p:cNvCxnSpPr>
          <p:nvPr/>
        </p:nvCxnSpPr>
        <p:spPr>
          <a:xfrm>
            <a:off x="4934857" y="1251859"/>
            <a:ext cx="0" cy="429260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6FD328C-412C-4AF8-9879-2154C8E05885}"/>
              </a:ext>
            </a:extLst>
          </p:cNvPr>
          <p:cNvCxnSpPr>
            <a:cxnSpLocks/>
          </p:cNvCxnSpPr>
          <p:nvPr/>
        </p:nvCxnSpPr>
        <p:spPr>
          <a:xfrm>
            <a:off x="8251370" y="1266373"/>
            <a:ext cx="0" cy="429260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E86CC1D-ADF6-4DED-9BE7-80DB5BDC58FA}"/>
              </a:ext>
            </a:extLst>
          </p:cNvPr>
          <p:cNvCxnSpPr>
            <a:cxnSpLocks/>
          </p:cNvCxnSpPr>
          <p:nvPr/>
        </p:nvCxnSpPr>
        <p:spPr>
          <a:xfrm>
            <a:off x="5027385" y="1217390"/>
            <a:ext cx="5060043" cy="0"/>
          </a:xfrm>
          <a:prstGeom prst="line">
            <a:avLst/>
          </a:prstGeom>
          <a:ln w="38100">
            <a:solidFill>
              <a:srgbClr val="3333FF"/>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BEC84C9-E3E5-4CE0-A989-AF7860DABDB4}"/>
              </a:ext>
            </a:extLst>
          </p:cNvPr>
          <p:cNvCxnSpPr>
            <a:cxnSpLocks/>
          </p:cNvCxnSpPr>
          <p:nvPr/>
        </p:nvCxnSpPr>
        <p:spPr>
          <a:xfrm>
            <a:off x="5027385" y="4548419"/>
            <a:ext cx="5060043" cy="0"/>
          </a:xfrm>
          <a:prstGeom prst="line">
            <a:avLst/>
          </a:prstGeom>
          <a:ln w="38100">
            <a:solidFill>
              <a:srgbClr val="3333FF"/>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0592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222"/>
                                        </p:tgtEl>
                                        <p:attrNameLst>
                                          <p:attrName>style.visibility</p:attrName>
                                        </p:attrNameLst>
                                      </p:cBhvr>
                                      <p:to>
                                        <p:strVal val="visible"/>
                                      </p:to>
                                    </p:set>
                                    <p:animEffect transition="in" filter="fade">
                                      <p:cBhvr>
                                        <p:cTn id="20" dur="500"/>
                                        <p:tgtEl>
                                          <p:spTgt spid="922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10"/>
                                        </p:tgtEl>
                                      </p:cBhvr>
                                    </p:animEffect>
                                    <p:set>
                                      <p:cBhvr>
                                        <p:cTn id="38" dur="1" fill="hold">
                                          <p:stCondLst>
                                            <p:cond delay="499"/>
                                          </p:stCondLst>
                                        </p:cTn>
                                        <p:tgtEl>
                                          <p:spTgt spid="10"/>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20"/>
                                        </p:tgtEl>
                                      </p:cBhvr>
                                    </p:animEffect>
                                    <p:set>
                                      <p:cBhvr>
                                        <p:cTn id="41" dur="1" fill="hold">
                                          <p:stCondLst>
                                            <p:cond delay="499"/>
                                          </p:stCondLst>
                                        </p:cTn>
                                        <p:tgtEl>
                                          <p:spTgt spid="20"/>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9224"/>
                                        </p:tgtEl>
                                        <p:attrNameLst>
                                          <p:attrName>style.visibility</p:attrName>
                                        </p:attrNameLst>
                                      </p:cBhvr>
                                      <p:to>
                                        <p:strVal val="visible"/>
                                      </p:to>
                                    </p:set>
                                    <p:animEffect transition="in" filter="fade">
                                      <p:cBhvr>
                                        <p:cTn id="46" dur="500"/>
                                        <p:tgtEl>
                                          <p:spTgt spid="922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nodeType="clickEffect">
                                  <p:stCondLst>
                                    <p:cond delay="0"/>
                                  </p:stCondLst>
                                  <p:childTnLst>
                                    <p:animEffect transition="out" filter="fade">
                                      <p:cBhvr>
                                        <p:cTn id="58" dur="500"/>
                                        <p:tgtEl>
                                          <p:spTgt spid="21"/>
                                        </p:tgtEl>
                                      </p:cBhvr>
                                    </p:animEffect>
                                    <p:set>
                                      <p:cBhvr>
                                        <p:cTn id="59" dur="1" fill="hold">
                                          <p:stCondLst>
                                            <p:cond delay="499"/>
                                          </p:stCondLst>
                                        </p:cTn>
                                        <p:tgtEl>
                                          <p:spTgt spid="21"/>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23"/>
                                        </p:tgtEl>
                                      </p:cBhvr>
                                    </p:animEffect>
                                    <p:set>
                                      <p:cBhvr>
                                        <p:cTn id="62"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A076C8-CE37-4669-B87D-21C909ED5381}"/>
              </a:ext>
            </a:extLst>
          </p:cNvPr>
          <p:cNvSpPr/>
          <p:nvPr/>
        </p:nvSpPr>
        <p:spPr>
          <a:xfrm>
            <a:off x="885239"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A4875DAF-A521-4B5E-90CA-954AF1F84B84}"/>
              </a:ext>
            </a:extLst>
          </p:cNvPr>
          <p:cNvSpPr>
            <a:spLocks noGrp="1"/>
          </p:cNvSpPr>
          <p:nvPr>
            <p:ph type="title"/>
          </p:nvPr>
        </p:nvSpPr>
        <p:spPr>
          <a:xfrm>
            <a:off x="1097280" y="0"/>
            <a:ext cx="10058400" cy="728420"/>
          </a:xfrm>
        </p:spPr>
        <p:txBody>
          <a:bodyPr>
            <a:normAutofit fontScale="90000"/>
          </a:bodyPr>
          <a:lstStyle/>
          <a:p>
            <a:r>
              <a:rPr lang="en-US" dirty="0"/>
              <a:t>Sidebar: Visualizing PCA for Boolean Variables</a:t>
            </a:r>
          </a:p>
        </p:txBody>
      </p:sp>
      <p:pic>
        <p:nvPicPr>
          <p:cNvPr id="5" name="Picture 4">
            <a:extLst>
              <a:ext uri="{FF2B5EF4-FFF2-40B4-BE49-F238E27FC236}">
                <a16:creationId xmlns:a16="http://schemas.microsoft.com/office/drawing/2014/main" id="{97B39559-ED80-4046-8C90-CDECF63EB0D7}"/>
              </a:ext>
            </a:extLst>
          </p:cNvPr>
          <p:cNvPicPr>
            <a:picLocks noChangeAspect="1"/>
          </p:cNvPicPr>
          <p:nvPr/>
        </p:nvPicPr>
        <p:blipFill>
          <a:blip r:embed="rId3"/>
          <a:stretch>
            <a:fillRect/>
          </a:stretch>
        </p:blipFill>
        <p:spPr>
          <a:xfrm>
            <a:off x="144056" y="796041"/>
            <a:ext cx="1482366" cy="5265917"/>
          </a:xfrm>
          <a:prstGeom prst="rect">
            <a:avLst/>
          </a:prstGeom>
        </p:spPr>
      </p:pic>
      <p:sp>
        <p:nvSpPr>
          <p:cNvPr id="8" name="Rectangle 7">
            <a:extLst>
              <a:ext uri="{FF2B5EF4-FFF2-40B4-BE49-F238E27FC236}">
                <a16:creationId xmlns:a16="http://schemas.microsoft.com/office/drawing/2014/main" id="{89F0AB83-BA03-4C76-A943-15C75CC9CF70}"/>
              </a:ext>
            </a:extLst>
          </p:cNvPr>
          <p:cNvSpPr/>
          <p:nvPr/>
        </p:nvSpPr>
        <p:spPr>
          <a:xfrm>
            <a:off x="1930400" y="881407"/>
            <a:ext cx="2235200" cy="1200329"/>
          </a:xfrm>
          <a:prstGeom prst="rect">
            <a:avLst/>
          </a:prstGeom>
        </p:spPr>
        <p:txBody>
          <a:bodyPr wrap="square">
            <a:spAutoFit/>
          </a:bodyPr>
          <a:lstStyle/>
          <a:p>
            <a:r>
              <a:rPr lang="en-US" dirty="0">
                <a:solidFill>
                  <a:srgbClr val="000000"/>
                </a:solidFill>
                <a:latin typeface="Helvetica Neue"/>
              </a:rPr>
              <a:t>What if we ran PCA on these 2 features with mean-only scaling?</a:t>
            </a:r>
          </a:p>
        </p:txBody>
      </p:sp>
      <p:pic>
        <p:nvPicPr>
          <p:cNvPr id="11272" name="Picture 8">
            <a:extLst>
              <a:ext uri="{FF2B5EF4-FFF2-40B4-BE49-F238E27FC236}">
                <a16:creationId xmlns:a16="http://schemas.microsoft.com/office/drawing/2014/main" id="{E5F9D2F4-743E-4028-957D-78EBF00811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5600" y="679743"/>
            <a:ext cx="4944333" cy="4517898"/>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2E965835-D5D7-48CF-860E-9F0B1658DA6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0918" t="1006" r="53029" b="27033"/>
          <a:stretch/>
        </p:blipFill>
        <p:spPr bwMode="auto">
          <a:xfrm>
            <a:off x="8952931" y="796042"/>
            <a:ext cx="2174383" cy="46430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55C5EF75-3455-4239-B096-5F34605DFC6C}"/>
              </a:ext>
            </a:extLst>
          </p:cNvPr>
          <p:cNvGrpSpPr/>
          <p:nvPr/>
        </p:nvGrpSpPr>
        <p:grpSpPr>
          <a:xfrm>
            <a:off x="4550644" y="5329715"/>
            <a:ext cx="4104699" cy="732244"/>
            <a:chOff x="4550644" y="5329715"/>
            <a:chExt cx="4104699" cy="732244"/>
          </a:xfrm>
        </p:grpSpPr>
        <p:pic>
          <p:nvPicPr>
            <p:cNvPr id="11274" name="Picture 10">
              <a:extLst>
                <a:ext uri="{FF2B5EF4-FFF2-40B4-BE49-F238E27FC236}">
                  <a16:creationId xmlns:a16="http://schemas.microsoft.com/office/drawing/2014/main" id="{2D849235-135D-4E7A-BFF7-E2CF123B1C7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726" t="74856" r="62967" b="6375"/>
            <a:stretch/>
          </p:blipFill>
          <p:spPr bwMode="auto">
            <a:xfrm>
              <a:off x="4550644" y="5329715"/>
              <a:ext cx="4104699" cy="732244"/>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E76B8F00-A107-4462-8A51-A602C3A3B4C3}"/>
                </a:ext>
              </a:extLst>
            </p:cNvPr>
            <p:cNvCxnSpPr/>
            <p:nvPr/>
          </p:nvCxnSpPr>
          <p:spPr>
            <a:xfrm>
              <a:off x="8655343" y="5367196"/>
              <a:ext cx="0" cy="514823"/>
            </a:xfrm>
            <a:prstGeom prst="line">
              <a:avLst/>
            </a:prstGeom>
          </p:spPr>
          <p:style>
            <a:lnRef idx="1">
              <a:schemeClr val="dk1"/>
            </a:lnRef>
            <a:fillRef idx="0">
              <a:schemeClr val="dk1"/>
            </a:fillRef>
            <a:effectRef idx="0">
              <a:schemeClr val="dk1"/>
            </a:effectRef>
            <a:fontRef idx="minor">
              <a:schemeClr val="tx1"/>
            </a:fontRef>
          </p:style>
        </p:cxnSp>
      </p:grpSp>
      <p:cxnSp>
        <p:nvCxnSpPr>
          <p:cNvPr id="22" name="Straight Connector 21">
            <a:extLst>
              <a:ext uri="{FF2B5EF4-FFF2-40B4-BE49-F238E27FC236}">
                <a16:creationId xmlns:a16="http://schemas.microsoft.com/office/drawing/2014/main" id="{2434A0DF-0B03-42DB-B8A0-6E39A844CDFE}"/>
              </a:ext>
            </a:extLst>
          </p:cNvPr>
          <p:cNvCxnSpPr>
            <a:cxnSpLocks/>
          </p:cNvCxnSpPr>
          <p:nvPr/>
        </p:nvCxnSpPr>
        <p:spPr>
          <a:xfrm>
            <a:off x="4997487" y="2880986"/>
            <a:ext cx="0" cy="2688525"/>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A107078-2E80-4E79-8F75-E1CE9E4076E9}"/>
              </a:ext>
            </a:extLst>
          </p:cNvPr>
          <p:cNvCxnSpPr>
            <a:cxnSpLocks/>
          </p:cNvCxnSpPr>
          <p:nvPr/>
        </p:nvCxnSpPr>
        <p:spPr>
          <a:xfrm>
            <a:off x="6678063" y="1229638"/>
            <a:ext cx="0" cy="4339873"/>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E47D197-BA25-4D5F-B21E-C555B4F3CEE4}"/>
              </a:ext>
            </a:extLst>
          </p:cNvPr>
          <p:cNvCxnSpPr>
            <a:cxnSpLocks/>
          </p:cNvCxnSpPr>
          <p:nvPr/>
        </p:nvCxnSpPr>
        <p:spPr>
          <a:xfrm>
            <a:off x="8318972" y="2880986"/>
            <a:ext cx="0" cy="2688525"/>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0939A5E-BA52-49F2-8F86-E33738DDC8CA}"/>
              </a:ext>
            </a:extLst>
          </p:cNvPr>
          <p:cNvCxnSpPr>
            <a:cxnSpLocks/>
          </p:cNvCxnSpPr>
          <p:nvPr/>
        </p:nvCxnSpPr>
        <p:spPr>
          <a:xfrm>
            <a:off x="5010013" y="2833247"/>
            <a:ext cx="5060043" cy="0"/>
          </a:xfrm>
          <a:prstGeom prst="line">
            <a:avLst/>
          </a:prstGeom>
          <a:ln w="3810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BEC5C36-95CA-4902-8B67-13C58F561EA1}"/>
              </a:ext>
            </a:extLst>
          </p:cNvPr>
          <p:cNvCxnSpPr>
            <a:cxnSpLocks/>
          </p:cNvCxnSpPr>
          <p:nvPr/>
        </p:nvCxnSpPr>
        <p:spPr>
          <a:xfrm>
            <a:off x="6739003" y="1167008"/>
            <a:ext cx="3293475" cy="0"/>
          </a:xfrm>
          <a:prstGeom prst="line">
            <a:avLst/>
          </a:prstGeom>
          <a:ln w="3810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7CDDB7F-AD2B-4719-9708-04CFF0CA24FA}"/>
              </a:ext>
            </a:extLst>
          </p:cNvPr>
          <p:cNvCxnSpPr>
            <a:cxnSpLocks/>
          </p:cNvCxnSpPr>
          <p:nvPr/>
        </p:nvCxnSpPr>
        <p:spPr>
          <a:xfrm>
            <a:off x="6678063" y="4513545"/>
            <a:ext cx="3318406" cy="0"/>
          </a:xfrm>
          <a:prstGeom prst="line">
            <a:avLst/>
          </a:prstGeom>
          <a:ln w="38100">
            <a:solidFill>
              <a:srgbClr val="7030A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07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272"/>
                                        </p:tgtEl>
                                        <p:attrNameLst>
                                          <p:attrName>style.visibility</p:attrName>
                                        </p:attrNameLst>
                                      </p:cBhvr>
                                      <p:to>
                                        <p:strVal val="visible"/>
                                      </p:to>
                                    </p:set>
                                    <p:animEffect transition="in" filter="fade">
                                      <p:cBhvr>
                                        <p:cTn id="12" dur="500"/>
                                        <p:tgtEl>
                                          <p:spTgt spid="1127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22"/>
                                        </p:tgtEl>
                                      </p:cBhvr>
                                    </p:animEffect>
                                    <p:set>
                                      <p:cBhvr>
                                        <p:cTn id="33" dur="1" fill="hold">
                                          <p:stCondLst>
                                            <p:cond delay="499"/>
                                          </p:stCondLst>
                                        </p:cTn>
                                        <p:tgtEl>
                                          <p:spTgt spid="22"/>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24"/>
                                        </p:tgtEl>
                                      </p:cBhvr>
                                    </p:animEffect>
                                    <p:set>
                                      <p:cBhvr>
                                        <p:cTn id="36" dur="1" fill="hold">
                                          <p:stCondLst>
                                            <p:cond delay="499"/>
                                          </p:stCondLst>
                                        </p:cTn>
                                        <p:tgtEl>
                                          <p:spTgt spid="24"/>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25"/>
                                        </p:tgtEl>
                                      </p:cBhvr>
                                    </p:animEffect>
                                    <p:set>
                                      <p:cBhvr>
                                        <p:cTn id="39" dur="1" fill="hold">
                                          <p:stCondLst>
                                            <p:cond delay="499"/>
                                          </p:stCondLst>
                                        </p:cTn>
                                        <p:tgtEl>
                                          <p:spTgt spid="25"/>
                                        </p:tgtEl>
                                        <p:attrNameLst>
                                          <p:attrName>style.visibility</p:attrName>
                                        </p:attrNameLst>
                                      </p:cBhvr>
                                      <p:to>
                                        <p:strVal val="hidden"/>
                                      </p:to>
                                    </p:se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11270"/>
                                        </p:tgtEl>
                                        <p:attrNameLst>
                                          <p:attrName>style.visibility</p:attrName>
                                        </p:attrNameLst>
                                      </p:cBhvr>
                                      <p:to>
                                        <p:strVal val="visible"/>
                                      </p:to>
                                    </p:set>
                                    <p:animEffect transition="in" filter="fade">
                                      <p:cBhvr>
                                        <p:cTn id="43" dur="500"/>
                                        <p:tgtEl>
                                          <p:spTgt spid="1127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500"/>
                                        <p:tgtEl>
                                          <p:spTgt spid="26"/>
                                        </p:tgtEl>
                                      </p:cBhvr>
                                    </p:animEffect>
                                  </p:childTnLst>
                                </p:cTn>
                              </p:par>
                              <p:par>
                                <p:cTn id="49" presetID="10" presetClass="entr" presetSubtype="0"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500"/>
                                        <p:tgtEl>
                                          <p:spTgt spid="27"/>
                                        </p:tgtEl>
                                      </p:cBhvr>
                                    </p:animEffect>
                                  </p:childTnLst>
                                </p:cTn>
                              </p:par>
                              <p:par>
                                <p:cTn id="52" presetID="10" presetClass="entr" presetSubtype="0" fill="hold" nodeType="with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fade">
                                      <p:cBhvr>
                                        <p:cTn id="54" dur="500"/>
                                        <p:tgtEl>
                                          <p:spTgt spid="2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nodeType="clickEffect">
                                  <p:stCondLst>
                                    <p:cond delay="0"/>
                                  </p:stCondLst>
                                  <p:childTnLst>
                                    <p:animEffect transition="out" filter="fade">
                                      <p:cBhvr>
                                        <p:cTn id="58" dur="500"/>
                                        <p:tgtEl>
                                          <p:spTgt spid="26"/>
                                        </p:tgtEl>
                                      </p:cBhvr>
                                    </p:animEffect>
                                    <p:set>
                                      <p:cBhvr>
                                        <p:cTn id="59" dur="1" fill="hold">
                                          <p:stCondLst>
                                            <p:cond delay="499"/>
                                          </p:stCondLst>
                                        </p:cTn>
                                        <p:tgtEl>
                                          <p:spTgt spid="26"/>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27"/>
                                        </p:tgtEl>
                                      </p:cBhvr>
                                    </p:animEffect>
                                    <p:set>
                                      <p:cBhvr>
                                        <p:cTn id="62" dur="1" fill="hold">
                                          <p:stCondLst>
                                            <p:cond delay="499"/>
                                          </p:stCondLst>
                                        </p:cTn>
                                        <p:tgtEl>
                                          <p:spTgt spid="27"/>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29"/>
                                        </p:tgtEl>
                                      </p:cBhvr>
                                    </p:animEffect>
                                    <p:set>
                                      <p:cBhvr>
                                        <p:cTn id="65"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A076C8-CE37-4669-B87D-21C909ED5381}"/>
              </a:ext>
            </a:extLst>
          </p:cNvPr>
          <p:cNvSpPr/>
          <p:nvPr/>
        </p:nvSpPr>
        <p:spPr>
          <a:xfrm>
            <a:off x="885239"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A4875DAF-A521-4B5E-90CA-954AF1F84B84}"/>
              </a:ext>
            </a:extLst>
          </p:cNvPr>
          <p:cNvSpPr>
            <a:spLocks noGrp="1"/>
          </p:cNvSpPr>
          <p:nvPr>
            <p:ph type="title"/>
          </p:nvPr>
        </p:nvSpPr>
        <p:spPr>
          <a:xfrm>
            <a:off x="82062" y="0"/>
            <a:ext cx="10058400" cy="728420"/>
          </a:xfrm>
        </p:spPr>
        <p:txBody>
          <a:bodyPr>
            <a:normAutofit/>
          </a:bodyPr>
          <a:lstStyle/>
          <a:p>
            <a:r>
              <a:rPr lang="en-US" dirty="0"/>
              <a:t>Back to our Data…</a:t>
            </a:r>
          </a:p>
        </p:txBody>
      </p:sp>
      <p:pic>
        <p:nvPicPr>
          <p:cNvPr id="12290" name="Picture 2">
            <a:extLst>
              <a:ext uri="{FF2B5EF4-FFF2-40B4-BE49-F238E27FC236}">
                <a16:creationId xmlns:a16="http://schemas.microsoft.com/office/drawing/2014/main" id="{0085861C-FA7C-464C-9AE4-2961253BEB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5507" y="1412942"/>
            <a:ext cx="4195191" cy="45178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ADECA961-327B-4F1C-BA9F-9E3834C87893}"/>
              </a:ext>
            </a:extLst>
          </p:cNvPr>
          <p:cNvGraphicFramePr>
            <a:graphicFrameLocks noGrp="1"/>
          </p:cNvGraphicFramePr>
          <p:nvPr>
            <p:extLst>
              <p:ext uri="{D42A27DB-BD31-4B8C-83A1-F6EECF244321}">
                <p14:modId xmlns:p14="http://schemas.microsoft.com/office/powerpoint/2010/main" val="1226100946"/>
              </p:ext>
            </p:extLst>
          </p:nvPr>
        </p:nvGraphicFramePr>
        <p:xfrm>
          <a:off x="-3" y="728420"/>
          <a:ext cx="4195191" cy="5630566"/>
        </p:xfrm>
        <a:graphic>
          <a:graphicData uri="http://schemas.openxmlformats.org/drawingml/2006/table">
            <a:tbl>
              <a:tblPr firstRow="1" bandRow="1">
                <a:tableStyleId>{B301B821-A1FF-4177-AEE7-76D212191A09}</a:tableStyleId>
              </a:tblPr>
              <a:tblGrid>
                <a:gridCol w="1417144">
                  <a:extLst>
                    <a:ext uri="{9D8B030D-6E8A-4147-A177-3AD203B41FA5}">
                      <a16:colId xmlns:a16="http://schemas.microsoft.com/office/drawing/2014/main" val="2314285609"/>
                    </a:ext>
                  </a:extLst>
                </a:gridCol>
                <a:gridCol w="2778047">
                  <a:extLst>
                    <a:ext uri="{9D8B030D-6E8A-4147-A177-3AD203B41FA5}">
                      <a16:colId xmlns:a16="http://schemas.microsoft.com/office/drawing/2014/main" val="1895328901"/>
                    </a:ext>
                  </a:extLst>
                </a:gridCol>
              </a:tblGrid>
              <a:tr h="549190">
                <a:tc>
                  <a:txBody>
                    <a:bodyPr/>
                    <a:lstStyle/>
                    <a:p>
                      <a:r>
                        <a:rPr lang="en-US" sz="1600" dirty="0"/>
                        <a:t>Features Used:</a:t>
                      </a:r>
                    </a:p>
                  </a:txBody>
                  <a:tcPr/>
                </a:tc>
                <a:tc>
                  <a:txBody>
                    <a:bodyPr/>
                    <a:lstStyle/>
                    <a:p>
                      <a:r>
                        <a:rPr lang="en-US" sz="1600" dirty="0"/>
                        <a:t>True if:</a:t>
                      </a:r>
                    </a:p>
                  </a:txBody>
                  <a:tcPr/>
                </a:tc>
                <a:extLst>
                  <a:ext uri="{0D108BD9-81ED-4DB2-BD59-A6C34878D82A}">
                    <a16:rowId xmlns:a16="http://schemas.microsoft.com/office/drawing/2014/main" val="3363433518"/>
                  </a:ext>
                </a:extLst>
              </a:tr>
              <a:tr h="566032">
                <a:tc>
                  <a:txBody>
                    <a:bodyPr/>
                    <a:lstStyle/>
                    <a:p>
                      <a:r>
                        <a:rPr lang="en-US" sz="1600" dirty="0"/>
                        <a:t>Disability</a:t>
                      </a:r>
                    </a:p>
                  </a:txBody>
                  <a:tcPr/>
                </a:tc>
                <a:tc>
                  <a:txBody>
                    <a:bodyPr/>
                    <a:lstStyle/>
                    <a:p>
                      <a:r>
                        <a:rPr lang="en-US" sz="1600" dirty="0"/>
                        <a:t>Mother considers child disabled</a:t>
                      </a:r>
                    </a:p>
                  </a:txBody>
                  <a:tcPr/>
                </a:tc>
                <a:extLst>
                  <a:ext uri="{0D108BD9-81ED-4DB2-BD59-A6C34878D82A}">
                    <a16:rowId xmlns:a16="http://schemas.microsoft.com/office/drawing/2014/main" val="3851270694"/>
                  </a:ext>
                </a:extLst>
              </a:tr>
              <a:tr h="808617">
                <a:tc>
                  <a:txBody>
                    <a:bodyPr/>
                    <a:lstStyle/>
                    <a:p>
                      <a:r>
                        <a:rPr lang="en-US" sz="1600" dirty="0" err="1"/>
                        <a:t>meetStReqs</a:t>
                      </a:r>
                      <a:endParaRPr lang="en-US" sz="1600" dirty="0"/>
                    </a:p>
                  </a:txBody>
                  <a:tcPr/>
                </a:tc>
                <a:tc>
                  <a:txBody>
                    <a:bodyPr/>
                    <a:lstStyle/>
                    <a:p>
                      <a:r>
                        <a:rPr lang="en-US" sz="1600" dirty="0"/>
                        <a:t>Child meets gov’t recommendations for screen time</a:t>
                      </a:r>
                    </a:p>
                  </a:txBody>
                  <a:tcPr/>
                </a:tc>
                <a:extLst>
                  <a:ext uri="{0D108BD9-81ED-4DB2-BD59-A6C34878D82A}">
                    <a16:rowId xmlns:a16="http://schemas.microsoft.com/office/drawing/2014/main" val="2156512416"/>
                  </a:ext>
                </a:extLst>
              </a:tr>
              <a:tr h="808617">
                <a:tc>
                  <a:txBody>
                    <a:bodyPr/>
                    <a:lstStyle/>
                    <a:p>
                      <a:r>
                        <a:rPr lang="en-US" sz="1600" dirty="0" err="1"/>
                        <a:t>meetPhysReqs</a:t>
                      </a:r>
                      <a:endParaRPr lang="en-US" sz="1600" dirty="0"/>
                    </a:p>
                  </a:txBody>
                  <a:tcPr/>
                </a:tc>
                <a:tc>
                  <a:txBody>
                    <a:bodyPr/>
                    <a:lstStyle/>
                    <a:p>
                      <a:r>
                        <a:rPr lang="en-US" sz="1600" dirty="0"/>
                        <a:t>Child meets gov’t recommendations for outdoor time</a:t>
                      </a:r>
                    </a:p>
                  </a:txBody>
                  <a:tcPr/>
                </a:tc>
                <a:extLst>
                  <a:ext uri="{0D108BD9-81ED-4DB2-BD59-A6C34878D82A}">
                    <a16:rowId xmlns:a16="http://schemas.microsoft.com/office/drawing/2014/main" val="1383104801"/>
                  </a:ext>
                </a:extLst>
              </a:tr>
              <a:tr h="549190">
                <a:tc>
                  <a:txBody>
                    <a:bodyPr/>
                    <a:lstStyle/>
                    <a:p>
                      <a:r>
                        <a:rPr lang="en-US" sz="1600" dirty="0" err="1"/>
                        <a:t>Gender_Male</a:t>
                      </a:r>
                      <a:endParaRPr lang="en-US" sz="1600" dirty="0"/>
                    </a:p>
                  </a:txBody>
                  <a:tcPr/>
                </a:tc>
                <a:tc>
                  <a:txBody>
                    <a:bodyPr/>
                    <a:lstStyle/>
                    <a:p>
                      <a:r>
                        <a:rPr lang="en-US" sz="1600" dirty="0"/>
                        <a:t>Child is male</a:t>
                      </a:r>
                    </a:p>
                  </a:txBody>
                  <a:tcPr/>
                </a:tc>
                <a:extLst>
                  <a:ext uri="{0D108BD9-81ED-4DB2-BD59-A6C34878D82A}">
                    <a16:rowId xmlns:a16="http://schemas.microsoft.com/office/drawing/2014/main" val="3502985242"/>
                  </a:ext>
                </a:extLst>
              </a:tr>
              <a:tr h="566032">
                <a:tc>
                  <a:txBody>
                    <a:bodyPr/>
                    <a:lstStyle/>
                    <a:p>
                      <a:r>
                        <a:rPr lang="en-US" sz="1600" dirty="0"/>
                        <a:t>MothersEdu_3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Mother educated 14+ years</a:t>
                      </a:r>
                    </a:p>
                  </a:txBody>
                  <a:tcPr/>
                </a:tc>
                <a:extLst>
                  <a:ext uri="{0D108BD9-81ED-4DB2-BD59-A6C34878D82A}">
                    <a16:rowId xmlns:a16="http://schemas.microsoft.com/office/drawing/2014/main" val="3772486238"/>
                  </a:ext>
                </a:extLst>
              </a:tr>
              <a:tr h="566032">
                <a:tc>
                  <a:txBody>
                    <a:bodyPr/>
                    <a:lstStyle/>
                    <a:p>
                      <a:r>
                        <a:rPr lang="en-US" sz="1600" dirty="0" err="1"/>
                        <a:t>bothSTabovemean</a:t>
                      </a:r>
                      <a:endParaRPr lang="en-US" sz="1600" dirty="0"/>
                    </a:p>
                  </a:txBody>
                  <a:tcPr/>
                </a:tc>
                <a:tc>
                  <a:txBody>
                    <a:bodyPr/>
                    <a:lstStyle/>
                    <a:p>
                      <a:r>
                        <a:rPr lang="en-US" sz="1600" dirty="0"/>
                        <a:t>Both tv time and </a:t>
                      </a:r>
                      <a:r>
                        <a:rPr lang="en-US" sz="1600" dirty="0" err="1"/>
                        <a:t>cpu</a:t>
                      </a:r>
                      <a:r>
                        <a:rPr lang="en-US" sz="1600" dirty="0"/>
                        <a:t> time over the mean</a:t>
                      </a:r>
                    </a:p>
                  </a:txBody>
                  <a:tcPr/>
                </a:tc>
                <a:extLst>
                  <a:ext uri="{0D108BD9-81ED-4DB2-BD59-A6C34878D82A}">
                    <a16:rowId xmlns:a16="http://schemas.microsoft.com/office/drawing/2014/main" val="390173388"/>
                  </a:ext>
                </a:extLst>
              </a:tr>
              <a:tr h="566032">
                <a:tc>
                  <a:txBody>
                    <a:bodyPr/>
                    <a:lstStyle/>
                    <a:p>
                      <a:r>
                        <a:rPr lang="en-US" sz="1600" dirty="0"/>
                        <a:t>expressive</a:t>
                      </a:r>
                    </a:p>
                  </a:txBody>
                  <a:tcPr/>
                </a:tc>
                <a:tc>
                  <a:txBody>
                    <a:bodyPr/>
                    <a:lstStyle/>
                    <a:p>
                      <a:r>
                        <a:rPr lang="en-US" sz="1600" dirty="0"/>
                        <a:t>Above average expressiveness</a:t>
                      </a:r>
                    </a:p>
                  </a:txBody>
                  <a:tcPr/>
                </a:tc>
                <a:extLst>
                  <a:ext uri="{0D108BD9-81ED-4DB2-BD59-A6C34878D82A}">
                    <a16:rowId xmlns:a16="http://schemas.microsoft.com/office/drawing/2014/main" val="392558283"/>
                  </a:ext>
                </a:extLst>
              </a:tr>
              <a:tr h="566032">
                <a:tc>
                  <a:txBody>
                    <a:bodyPr/>
                    <a:lstStyle/>
                    <a:p>
                      <a:r>
                        <a:rPr lang="en-US" sz="1600" dirty="0"/>
                        <a:t>compliant</a:t>
                      </a:r>
                    </a:p>
                  </a:txBody>
                  <a:tcPr/>
                </a:tc>
                <a:tc>
                  <a:txBody>
                    <a:bodyPr/>
                    <a:lstStyle/>
                    <a:p>
                      <a:r>
                        <a:rPr lang="en-US" sz="1600" dirty="0"/>
                        <a:t>Above average compliance</a:t>
                      </a:r>
                    </a:p>
                  </a:txBody>
                  <a:tcPr/>
                </a:tc>
                <a:extLst>
                  <a:ext uri="{0D108BD9-81ED-4DB2-BD59-A6C34878D82A}">
                    <a16:rowId xmlns:a16="http://schemas.microsoft.com/office/drawing/2014/main" val="4235028276"/>
                  </a:ext>
                </a:extLst>
              </a:tr>
            </a:tbl>
          </a:graphicData>
        </a:graphic>
      </p:graphicFrame>
      <p:sp>
        <p:nvSpPr>
          <p:cNvPr id="9" name="TextBox 8">
            <a:extLst>
              <a:ext uri="{FF2B5EF4-FFF2-40B4-BE49-F238E27FC236}">
                <a16:creationId xmlns:a16="http://schemas.microsoft.com/office/drawing/2014/main" id="{D71F10F5-9E70-4FD1-82E9-130A7A84A036}"/>
              </a:ext>
            </a:extLst>
          </p:cNvPr>
          <p:cNvSpPr txBox="1"/>
          <p:nvPr/>
        </p:nvSpPr>
        <p:spPr>
          <a:xfrm>
            <a:off x="5361726" y="606282"/>
            <a:ext cx="6063176" cy="830997"/>
          </a:xfrm>
          <a:prstGeom prst="rect">
            <a:avLst/>
          </a:prstGeom>
          <a:noFill/>
        </p:spPr>
        <p:txBody>
          <a:bodyPr wrap="square" rtlCol="0">
            <a:spAutoFit/>
          </a:bodyPr>
          <a:lstStyle/>
          <a:p>
            <a:pPr algn="ctr"/>
            <a:r>
              <a:rPr lang="en-US" sz="2400" dirty="0"/>
              <a:t>First 2 components created by PCA on 8 Boolean features</a:t>
            </a:r>
          </a:p>
        </p:txBody>
      </p:sp>
      <p:grpSp>
        <p:nvGrpSpPr>
          <p:cNvPr id="10" name="Group 9">
            <a:extLst>
              <a:ext uri="{FF2B5EF4-FFF2-40B4-BE49-F238E27FC236}">
                <a16:creationId xmlns:a16="http://schemas.microsoft.com/office/drawing/2014/main" id="{F23A3A13-5FC5-444E-BFFC-9DA5C16B8899}"/>
              </a:ext>
            </a:extLst>
          </p:cNvPr>
          <p:cNvGrpSpPr/>
          <p:nvPr/>
        </p:nvGrpSpPr>
        <p:grpSpPr>
          <a:xfrm>
            <a:off x="-3" y="614363"/>
            <a:ext cx="12192003" cy="6243637"/>
            <a:chOff x="-3" y="499013"/>
            <a:chExt cx="12192003" cy="6112801"/>
          </a:xfrm>
        </p:grpSpPr>
        <p:pic>
          <p:nvPicPr>
            <p:cNvPr id="12292" name="Picture 4">
              <a:extLst>
                <a:ext uri="{FF2B5EF4-FFF2-40B4-BE49-F238E27FC236}">
                  <a16:creationId xmlns:a16="http://schemas.microsoft.com/office/drawing/2014/main" id="{C89A552B-302F-4306-8D60-103F0F69C37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34122"/>
            <a:stretch/>
          </p:blipFill>
          <p:spPr bwMode="auto">
            <a:xfrm>
              <a:off x="-3" y="499013"/>
              <a:ext cx="9513125" cy="611280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a:extLst>
                <a:ext uri="{FF2B5EF4-FFF2-40B4-BE49-F238E27FC236}">
                  <a16:creationId xmlns:a16="http://schemas.microsoft.com/office/drawing/2014/main" id="{F604F3CF-6FB1-4CAA-8A6B-BE5BA106216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7749" r="70440" b="691"/>
            <a:stretch/>
          </p:blipFill>
          <p:spPr bwMode="auto">
            <a:xfrm>
              <a:off x="9376621" y="500553"/>
              <a:ext cx="2812123" cy="292844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a:extLst>
                <a:ext uri="{FF2B5EF4-FFF2-40B4-BE49-F238E27FC236}">
                  <a16:creationId xmlns:a16="http://schemas.microsoft.com/office/drawing/2014/main" id="{B7AEF2E9-0519-4CCF-93FD-FE1B9B83D15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3884" t="66961" r="36556" b="-15"/>
            <a:stretch/>
          </p:blipFill>
          <p:spPr bwMode="auto">
            <a:xfrm>
              <a:off x="9379877" y="3538026"/>
              <a:ext cx="2812123" cy="306714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0035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2290"/>
                                        </p:tgtEl>
                                      </p:cBhvr>
                                    </p:animEffect>
                                    <p:set>
                                      <p:cBhvr>
                                        <p:cTn id="10" dur="1" fill="hold">
                                          <p:stCondLst>
                                            <p:cond delay="499"/>
                                          </p:stCondLst>
                                        </p:cTn>
                                        <p:tgtEl>
                                          <p:spTgt spid="12290"/>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Disruptive Behavior</a:t>
            </a:r>
          </a:p>
        </p:txBody>
      </p:sp>
      <p:sp>
        <p:nvSpPr>
          <p:cNvPr id="10" name="TextBox 9">
            <a:extLst>
              <a:ext uri="{FF2B5EF4-FFF2-40B4-BE49-F238E27FC236}">
                <a16:creationId xmlns:a16="http://schemas.microsoft.com/office/drawing/2014/main" id="{9E0D7BA9-92AE-4BD7-B10F-A8FE7EB324E9}"/>
              </a:ext>
            </a:extLst>
          </p:cNvPr>
          <p:cNvSpPr txBox="1"/>
          <p:nvPr/>
        </p:nvSpPr>
        <p:spPr>
          <a:xfrm>
            <a:off x="1863773" y="838422"/>
            <a:ext cx="8422242" cy="461665"/>
          </a:xfrm>
          <a:prstGeom prst="rect">
            <a:avLst/>
          </a:prstGeom>
          <a:noFill/>
        </p:spPr>
        <p:txBody>
          <a:bodyPr wrap="none" rtlCol="0">
            <a:spAutoFit/>
          </a:bodyPr>
          <a:lstStyle/>
          <a:p>
            <a:r>
              <a:rPr lang="en-US" sz="2400" b="1" u="sng" dirty="0"/>
              <a:t>Logistic Regression with PCA components, and Class weights 1:7</a:t>
            </a:r>
          </a:p>
        </p:txBody>
      </p:sp>
      <p:pic>
        <p:nvPicPr>
          <p:cNvPr id="7170" name="Picture 2">
            <a:extLst>
              <a:ext uri="{FF2B5EF4-FFF2-40B4-BE49-F238E27FC236}">
                <a16:creationId xmlns:a16="http://schemas.microsoft.com/office/drawing/2014/main" id="{B34D1294-E805-459A-BE3C-73AA67BD7B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8" y="1528763"/>
            <a:ext cx="11820525" cy="38004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9918C77-BCA7-496E-8DA7-1281D7A7C332}"/>
              </a:ext>
            </a:extLst>
          </p:cNvPr>
          <p:cNvSpPr txBox="1"/>
          <p:nvPr/>
        </p:nvSpPr>
        <p:spPr>
          <a:xfrm>
            <a:off x="9205993" y="143395"/>
            <a:ext cx="2800270" cy="646331"/>
          </a:xfrm>
          <a:prstGeom prst="rect">
            <a:avLst/>
          </a:prstGeom>
          <a:noFill/>
        </p:spPr>
        <p:txBody>
          <a:bodyPr wrap="square" rtlCol="0">
            <a:spAutoFit/>
          </a:bodyPr>
          <a:lstStyle/>
          <a:p>
            <a:r>
              <a:rPr lang="en-US" sz="3600" dirty="0"/>
              <a:t>F1 Score: .24</a:t>
            </a:r>
          </a:p>
        </p:txBody>
      </p:sp>
    </p:spTree>
    <p:extLst>
      <p:ext uri="{BB962C8B-B14F-4D97-AF65-F5344CB8AC3E}">
        <p14:creationId xmlns:p14="http://schemas.microsoft.com/office/powerpoint/2010/main" val="989037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Disruptive Behavior</a:t>
            </a:r>
          </a:p>
        </p:txBody>
      </p:sp>
      <p:graphicFrame>
        <p:nvGraphicFramePr>
          <p:cNvPr id="5" name="Table 4">
            <a:extLst>
              <a:ext uri="{FF2B5EF4-FFF2-40B4-BE49-F238E27FC236}">
                <a16:creationId xmlns:a16="http://schemas.microsoft.com/office/drawing/2014/main" id="{524DE265-A426-4AA3-B416-586C0D5058A2}"/>
              </a:ext>
            </a:extLst>
          </p:cNvPr>
          <p:cNvGraphicFramePr>
            <a:graphicFrameLocks noGrp="1"/>
          </p:cNvGraphicFramePr>
          <p:nvPr>
            <p:extLst>
              <p:ext uri="{D42A27DB-BD31-4B8C-83A1-F6EECF244321}">
                <p14:modId xmlns:p14="http://schemas.microsoft.com/office/powerpoint/2010/main" val="2912251345"/>
              </p:ext>
            </p:extLst>
          </p:nvPr>
        </p:nvGraphicFramePr>
        <p:xfrm>
          <a:off x="0" y="988906"/>
          <a:ext cx="12192000" cy="5404890"/>
        </p:xfrm>
        <a:graphic>
          <a:graphicData uri="http://schemas.openxmlformats.org/drawingml/2006/table">
            <a:tbl>
              <a:tblPr firstRow="1">
                <a:tableStyleId>{5C22544A-7EE6-4342-B048-85BDC9FD1C3A}</a:tableStyleId>
              </a:tblPr>
              <a:tblGrid>
                <a:gridCol w="2438400">
                  <a:extLst>
                    <a:ext uri="{9D8B030D-6E8A-4147-A177-3AD203B41FA5}">
                      <a16:colId xmlns:a16="http://schemas.microsoft.com/office/drawing/2014/main" val="2834795017"/>
                    </a:ext>
                  </a:extLst>
                </a:gridCol>
                <a:gridCol w="2438400">
                  <a:extLst>
                    <a:ext uri="{9D8B030D-6E8A-4147-A177-3AD203B41FA5}">
                      <a16:colId xmlns:a16="http://schemas.microsoft.com/office/drawing/2014/main" val="3894909818"/>
                    </a:ext>
                  </a:extLst>
                </a:gridCol>
                <a:gridCol w="2438400">
                  <a:extLst>
                    <a:ext uri="{9D8B030D-6E8A-4147-A177-3AD203B41FA5}">
                      <a16:colId xmlns:a16="http://schemas.microsoft.com/office/drawing/2014/main" val="715074359"/>
                    </a:ext>
                  </a:extLst>
                </a:gridCol>
                <a:gridCol w="2438400">
                  <a:extLst>
                    <a:ext uri="{9D8B030D-6E8A-4147-A177-3AD203B41FA5}">
                      <a16:colId xmlns:a16="http://schemas.microsoft.com/office/drawing/2014/main" val="2734771907"/>
                    </a:ext>
                  </a:extLst>
                </a:gridCol>
                <a:gridCol w="2438400">
                  <a:extLst>
                    <a:ext uri="{9D8B030D-6E8A-4147-A177-3AD203B41FA5}">
                      <a16:colId xmlns:a16="http://schemas.microsoft.com/office/drawing/2014/main" val="339253189"/>
                    </a:ext>
                  </a:extLst>
                </a:gridCol>
              </a:tblGrid>
              <a:tr h="905936">
                <a:tc>
                  <a:txBody>
                    <a:bodyPr/>
                    <a:lstStyle/>
                    <a:p>
                      <a:pPr algn="ctr" fontAlgn="ctr"/>
                      <a:r>
                        <a:rPr lang="en-US" sz="2400" dirty="0">
                          <a:effectLst/>
                        </a:rPr>
                        <a:t>Logistic Regressor Summary</a:t>
                      </a:r>
                      <a:endParaRPr lang="en-US" sz="2400" b="1" dirty="0">
                        <a:effectLst/>
                      </a:endParaRPr>
                    </a:p>
                  </a:txBody>
                  <a:tcPr anchor="ctr"/>
                </a:tc>
                <a:tc>
                  <a:txBody>
                    <a:bodyPr/>
                    <a:lstStyle/>
                    <a:p>
                      <a:pPr algn="ctr" fontAlgn="ctr"/>
                      <a:r>
                        <a:rPr lang="en-US" sz="2400" dirty="0">
                          <a:effectLst/>
                        </a:rPr>
                        <a:t>n Features</a:t>
                      </a:r>
                      <a:endParaRPr lang="en-US" sz="2400" b="1" dirty="0">
                        <a:effectLst/>
                      </a:endParaRPr>
                    </a:p>
                  </a:txBody>
                  <a:tcPr anchor="ctr"/>
                </a:tc>
                <a:tc>
                  <a:txBody>
                    <a:bodyPr/>
                    <a:lstStyle/>
                    <a:p>
                      <a:pPr algn="ctr" fontAlgn="ctr"/>
                      <a:r>
                        <a:rPr lang="en-US" sz="2400" dirty="0">
                          <a:effectLst/>
                        </a:rPr>
                        <a:t>Class Weights</a:t>
                      </a:r>
                      <a:endParaRPr lang="en-US" sz="2400" b="1" dirty="0">
                        <a:effectLst/>
                      </a:endParaRPr>
                    </a:p>
                  </a:txBody>
                  <a:tcPr anchor="ctr"/>
                </a:tc>
                <a:tc>
                  <a:txBody>
                    <a:bodyPr/>
                    <a:lstStyle/>
                    <a:p>
                      <a:pPr algn="ctr" fontAlgn="ctr"/>
                      <a:r>
                        <a:rPr lang="en-US" sz="2400" dirty="0">
                          <a:effectLst/>
                        </a:rPr>
                        <a:t>F1Score</a:t>
                      </a:r>
                      <a:endParaRPr lang="en-US" sz="2400" b="1" dirty="0">
                        <a:effectLst/>
                      </a:endParaRPr>
                    </a:p>
                  </a:txBody>
                  <a:tcPr anchor="ctr"/>
                </a:tc>
                <a:tc>
                  <a:txBody>
                    <a:bodyPr/>
                    <a:lstStyle/>
                    <a:p>
                      <a:pPr algn="ctr" fontAlgn="ctr"/>
                      <a:r>
                        <a:rPr lang="en-US" sz="2400" dirty="0">
                          <a:effectLst/>
                        </a:rPr>
                        <a:t>AUC</a:t>
                      </a:r>
                      <a:endParaRPr lang="en-US" sz="2400" b="1" dirty="0">
                        <a:effectLst/>
                      </a:endParaRPr>
                    </a:p>
                  </a:txBody>
                  <a:tcPr anchor="ctr"/>
                </a:tc>
                <a:extLst>
                  <a:ext uri="{0D108BD9-81ED-4DB2-BD59-A6C34878D82A}">
                    <a16:rowId xmlns:a16="http://schemas.microsoft.com/office/drawing/2014/main" val="1951508809"/>
                  </a:ext>
                </a:extLst>
              </a:tr>
              <a:tr h="517678">
                <a:tc>
                  <a:txBody>
                    <a:bodyPr/>
                    <a:lstStyle/>
                    <a:p>
                      <a:pPr algn="r" fontAlgn="ctr"/>
                      <a:r>
                        <a:rPr lang="en-US" sz="2400" dirty="0">
                          <a:effectLst/>
                        </a:rPr>
                        <a:t>Basic</a:t>
                      </a:r>
                    </a:p>
                  </a:txBody>
                  <a:tcPr anchor="ctr"/>
                </a:tc>
                <a:tc>
                  <a:txBody>
                    <a:bodyPr/>
                    <a:lstStyle/>
                    <a:p>
                      <a:pPr algn="r" fontAlgn="ctr"/>
                      <a:r>
                        <a:rPr lang="en-US" sz="2400" dirty="0">
                          <a:effectLst/>
                        </a:rPr>
                        <a:t>15</a:t>
                      </a:r>
                    </a:p>
                  </a:txBody>
                  <a:tcPr anchor="ctr"/>
                </a:tc>
                <a:tc>
                  <a:txBody>
                    <a:bodyPr/>
                    <a:lstStyle/>
                    <a:p>
                      <a:pPr algn="r" fontAlgn="ctr"/>
                      <a:r>
                        <a:rPr lang="en-US" sz="2400">
                          <a:effectLst/>
                        </a:rPr>
                        <a:t>1:1</a:t>
                      </a:r>
                    </a:p>
                  </a:txBody>
                  <a:tcPr anchor="ctr"/>
                </a:tc>
                <a:tc>
                  <a:txBody>
                    <a:bodyPr/>
                    <a:lstStyle/>
                    <a:p>
                      <a:pPr algn="r" fontAlgn="ctr"/>
                      <a:r>
                        <a:rPr lang="en-US" sz="2400" dirty="0">
                          <a:effectLst/>
                        </a:rPr>
                        <a:t>.06</a:t>
                      </a:r>
                    </a:p>
                  </a:txBody>
                  <a:tcPr anchor="ctr">
                    <a:solidFill>
                      <a:schemeClr val="accent1">
                        <a:lumMod val="60000"/>
                        <a:lumOff val="40000"/>
                      </a:schemeClr>
                    </a:solidFill>
                  </a:tcPr>
                </a:tc>
                <a:tc>
                  <a:txBody>
                    <a:bodyPr/>
                    <a:lstStyle/>
                    <a:p>
                      <a:pPr algn="r" fontAlgn="ctr"/>
                      <a:r>
                        <a:rPr lang="en-US" sz="2400">
                          <a:effectLst/>
                        </a:rPr>
                        <a:t>.73</a:t>
                      </a:r>
                    </a:p>
                  </a:txBody>
                  <a:tcPr anchor="ctr"/>
                </a:tc>
                <a:extLst>
                  <a:ext uri="{0D108BD9-81ED-4DB2-BD59-A6C34878D82A}">
                    <a16:rowId xmlns:a16="http://schemas.microsoft.com/office/drawing/2014/main" val="1221995232"/>
                  </a:ext>
                </a:extLst>
              </a:tr>
              <a:tr h="517678">
                <a:tc>
                  <a:txBody>
                    <a:bodyPr/>
                    <a:lstStyle/>
                    <a:p>
                      <a:pPr algn="r" fontAlgn="ctr"/>
                      <a:r>
                        <a:rPr lang="en-US" sz="2400" dirty="0">
                          <a:effectLst/>
                        </a:rPr>
                        <a:t>Balanced</a:t>
                      </a:r>
                    </a:p>
                  </a:txBody>
                  <a:tcPr anchor="ctr"/>
                </a:tc>
                <a:tc>
                  <a:txBody>
                    <a:bodyPr/>
                    <a:lstStyle/>
                    <a:p>
                      <a:pPr algn="r" fontAlgn="ctr"/>
                      <a:r>
                        <a:rPr lang="en-US" sz="2400" dirty="0">
                          <a:effectLst/>
                        </a:rPr>
                        <a:t>15</a:t>
                      </a:r>
                    </a:p>
                  </a:txBody>
                  <a:tcPr anchor="ctr"/>
                </a:tc>
                <a:tc>
                  <a:txBody>
                    <a:bodyPr/>
                    <a:lstStyle/>
                    <a:p>
                      <a:pPr algn="r" fontAlgn="ctr"/>
                      <a:r>
                        <a:rPr lang="en-US" sz="2400" dirty="0">
                          <a:effectLst/>
                        </a:rPr>
                        <a:t>1:16</a:t>
                      </a:r>
                    </a:p>
                  </a:txBody>
                  <a:tcPr anchor="ctr"/>
                </a:tc>
                <a:tc>
                  <a:txBody>
                    <a:bodyPr/>
                    <a:lstStyle/>
                    <a:p>
                      <a:pPr algn="r" fontAlgn="ctr"/>
                      <a:r>
                        <a:rPr lang="en-US" sz="2400" dirty="0">
                          <a:effectLst/>
                        </a:rPr>
                        <a:t>.12</a:t>
                      </a:r>
                    </a:p>
                  </a:txBody>
                  <a:tcPr anchor="ctr">
                    <a:solidFill>
                      <a:schemeClr val="accent1">
                        <a:lumMod val="60000"/>
                        <a:lumOff val="40000"/>
                      </a:schemeClr>
                    </a:solidFill>
                  </a:tcPr>
                </a:tc>
                <a:tc>
                  <a:txBody>
                    <a:bodyPr/>
                    <a:lstStyle/>
                    <a:p>
                      <a:pPr algn="r" fontAlgn="ctr"/>
                      <a:r>
                        <a:rPr lang="en-US" sz="2400" dirty="0">
                          <a:effectLst/>
                        </a:rPr>
                        <a:t>.65</a:t>
                      </a:r>
                    </a:p>
                  </a:txBody>
                  <a:tcPr anchor="ctr"/>
                </a:tc>
                <a:extLst>
                  <a:ext uri="{0D108BD9-81ED-4DB2-BD59-A6C34878D82A}">
                    <a16:rowId xmlns:a16="http://schemas.microsoft.com/office/drawing/2014/main" val="2680013411"/>
                  </a:ext>
                </a:extLst>
              </a:tr>
              <a:tr h="834539">
                <a:tc>
                  <a:txBody>
                    <a:bodyPr/>
                    <a:lstStyle/>
                    <a:p>
                      <a:pPr algn="r" fontAlgn="ctr"/>
                      <a:r>
                        <a:rPr lang="en-US" sz="2400">
                          <a:effectLst/>
                        </a:rPr>
                        <a:t>"Optimized" Weights</a:t>
                      </a:r>
                    </a:p>
                  </a:txBody>
                  <a:tcPr anchor="ctr"/>
                </a:tc>
                <a:tc>
                  <a:txBody>
                    <a:bodyPr/>
                    <a:lstStyle/>
                    <a:p>
                      <a:pPr algn="r" fontAlgn="ctr"/>
                      <a:r>
                        <a:rPr lang="en-US" sz="2400" dirty="0">
                          <a:effectLst/>
                        </a:rPr>
                        <a:t>15</a:t>
                      </a:r>
                    </a:p>
                  </a:txBody>
                  <a:tcPr anchor="ctr"/>
                </a:tc>
                <a:tc>
                  <a:txBody>
                    <a:bodyPr/>
                    <a:lstStyle/>
                    <a:p>
                      <a:pPr algn="r" fontAlgn="ctr"/>
                      <a:r>
                        <a:rPr lang="en-US" sz="2400" dirty="0">
                          <a:effectLst/>
                        </a:rPr>
                        <a:t>1:19</a:t>
                      </a:r>
                    </a:p>
                  </a:txBody>
                  <a:tcPr anchor="ctr"/>
                </a:tc>
                <a:tc>
                  <a:txBody>
                    <a:bodyPr/>
                    <a:lstStyle/>
                    <a:p>
                      <a:pPr algn="r" fontAlgn="ctr"/>
                      <a:r>
                        <a:rPr lang="en-US" sz="2400" dirty="0">
                          <a:effectLst/>
                        </a:rPr>
                        <a:t>.20</a:t>
                      </a:r>
                    </a:p>
                  </a:txBody>
                  <a:tcPr anchor="ctr">
                    <a:solidFill>
                      <a:schemeClr val="accent1">
                        <a:lumMod val="60000"/>
                        <a:lumOff val="40000"/>
                      </a:schemeClr>
                    </a:solidFill>
                  </a:tcPr>
                </a:tc>
                <a:tc>
                  <a:txBody>
                    <a:bodyPr/>
                    <a:lstStyle/>
                    <a:p>
                      <a:pPr algn="r" fontAlgn="ctr"/>
                      <a:r>
                        <a:rPr lang="en-US" sz="2400">
                          <a:effectLst/>
                        </a:rPr>
                        <a:t>.74</a:t>
                      </a:r>
                    </a:p>
                  </a:txBody>
                  <a:tcPr anchor="ctr"/>
                </a:tc>
                <a:extLst>
                  <a:ext uri="{0D108BD9-81ED-4DB2-BD59-A6C34878D82A}">
                    <a16:rowId xmlns:a16="http://schemas.microsoft.com/office/drawing/2014/main" val="859725540"/>
                  </a:ext>
                </a:extLst>
              </a:tr>
              <a:tr h="517678">
                <a:tc>
                  <a:txBody>
                    <a:bodyPr/>
                    <a:lstStyle/>
                    <a:p>
                      <a:pPr algn="r" fontAlgn="ctr"/>
                      <a:r>
                        <a:rPr lang="en-US" sz="2400">
                          <a:effectLst/>
                        </a:rPr>
                        <a:t>Ridge</a:t>
                      </a:r>
                    </a:p>
                  </a:txBody>
                  <a:tcPr anchor="ctr"/>
                </a:tc>
                <a:tc>
                  <a:txBody>
                    <a:bodyPr/>
                    <a:lstStyle/>
                    <a:p>
                      <a:pPr algn="r" fontAlgn="ctr"/>
                      <a:r>
                        <a:rPr lang="en-US" sz="2400">
                          <a:effectLst/>
                        </a:rPr>
                        <a:t>15</a:t>
                      </a:r>
                    </a:p>
                  </a:txBody>
                  <a:tcPr anchor="ctr"/>
                </a:tc>
                <a:tc>
                  <a:txBody>
                    <a:bodyPr/>
                    <a:lstStyle/>
                    <a:p>
                      <a:pPr algn="r" fontAlgn="ctr"/>
                      <a:r>
                        <a:rPr lang="en-US" sz="2400" dirty="0">
                          <a:effectLst/>
                        </a:rPr>
                        <a:t>1:19</a:t>
                      </a:r>
                    </a:p>
                  </a:txBody>
                  <a:tcPr anchor="ctr"/>
                </a:tc>
                <a:tc>
                  <a:txBody>
                    <a:bodyPr/>
                    <a:lstStyle/>
                    <a:p>
                      <a:pPr algn="r" fontAlgn="ctr"/>
                      <a:r>
                        <a:rPr lang="en-US" sz="2400" dirty="0">
                          <a:effectLst/>
                        </a:rPr>
                        <a:t>.20</a:t>
                      </a:r>
                    </a:p>
                  </a:txBody>
                  <a:tcPr anchor="ctr">
                    <a:solidFill>
                      <a:schemeClr val="accent1">
                        <a:lumMod val="60000"/>
                        <a:lumOff val="40000"/>
                      </a:schemeClr>
                    </a:solidFill>
                  </a:tcPr>
                </a:tc>
                <a:tc>
                  <a:txBody>
                    <a:bodyPr/>
                    <a:lstStyle/>
                    <a:p>
                      <a:pPr algn="r" fontAlgn="ctr"/>
                      <a:r>
                        <a:rPr lang="en-US" sz="2400">
                          <a:effectLst/>
                        </a:rPr>
                        <a:t>.74</a:t>
                      </a:r>
                    </a:p>
                  </a:txBody>
                  <a:tcPr anchor="ctr"/>
                </a:tc>
                <a:extLst>
                  <a:ext uri="{0D108BD9-81ED-4DB2-BD59-A6C34878D82A}">
                    <a16:rowId xmlns:a16="http://schemas.microsoft.com/office/drawing/2014/main" val="3428861619"/>
                  </a:ext>
                </a:extLst>
              </a:tr>
              <a:tr h="905936">
                <a:tc>
                  <a:txBody>
                    <a:bodyPr/>
                    <a:lstStyle/>
                    <a:p>
                      <a:pPr algn="r" fontAlgn="ctr"/>
                      <a:r>
                        <a:rPr lang="en-US" sz="2400">
                          <a:effectLst/>
                        </a:rPr>
                        <a:t>With continuous components</a:t>
                      </a:r>
                    </a:p>
                  </a:txBody>
                  <a:tcPr anchor="ctr"/>
                </a:tc>
                <a:tc>
                  <a:txBody>
                    <a:bodyPr/>
                    <a:lstStyle/>
                    <a:p>
                      <a:pPr algn="r" fontAlgn="ctr"/>
                      <a:r>
                        <a:rPr lang="en-US" sz="2400">
                          <a:effectLst/>
                        </a:rPr>
                        <a:t>14</a:t>
                      </a:r>
                    </a:p>
                  </a:txBody>
                  <a:tcPr anchor="ctr"/>
                </a:tc>
                <a:tc>
                  <a:txBody>
                    <a:bodyPr/>
                    <a:lstStyle/>
                    <a:p>
                      <a:pPr algn="r" fontAlgn="ctr"/>
                      <a:r>
                        <a:rPr lang="en-US" sz="2400">
                          <a:effectLst/>
                        </a:rPr>
                        <a:t>1:19</a:t>
                      </a:r>
                    </a:p>
                  </a:txBody>
                  <a:tcPr anchor="ctr"/>
                </a:tc>
                <a:tc>
                  <a:txBody>
                    <a:bodyPr/>
                    <a:lstStyle/>
                    <a:p>
                      <a:pPr algn="r" fontAlgn="ctr"/>
                      <a:r>
                        <a:rPr lang="en-US" sz="2400" dirty="0">
                          <a:effectLst/>
                        </a:rPr>
                        <a:t>.20</a:t>
                      </a:r>
                    </a:p>
                  </a:txBody>
                  <a:tcPr anchor="ctr">
                    <a:solidFill>
                      <a:schemeClr val="accent1">
                        <a:lumMod val="60000"/>
                        <a:lumOff val="40000"/>
                      </a:schemeClr>
                    </a:solidFill>
                  </a:tcPr>
                </a:tc>
                <a:tc>
                  <a:txBody>
                    <a:bodyPr/>
                    <a:lstStyle/>
                    <a:p>
                      <a:pPr algn="r" fontAlgn="ctr"/>
                      <a:r>
                        <a:rPr lang="en-US" sz="2400" dirty="0">
                          <a:effectLst/>
                        </a:rPr>
                        <a:t>.74</a:t>
                      </a:r>
                    </a:p>
                  </a:txBody>
                  <a:tcPr anchor="ctr"/>
                </a:tc>
                <a:extLst>
                  <a:ext uri="{0D108BD9-81ED-4DB2-BD59-A6C34878D82A}">
                    <a16:rowId xmlns:a16="http://schemas.microsoft.com/office/drawing/2014/main" val="2830584506"/>
                  </a:ext>
                </a:extLst>
              </a:tr>
              <a:tr h="1205445">
                <a:tc>
                  <a:txBody>
                    <a:bodyPr/>
                    <a:lstStyle/>
                    <a:p>
                      <a:pPr algn="r" fontAlgn="ctr"/>
                      <a:r>
                        <a:rPr lang="en-US" sz="2400" dirty="0">
                          <a:effectLst/>
                        </a:rPr>
                        <a:t>With continuous &amp; binary components</a:t>
                      </a:r>
                    </a:p>
                  </a:txBody>
                  <a:tcPr anchor="ctr"/>
                </a:tc>
                <a:tc>
                  <a:txBody>
                    <a:bodyPr/>
                    <a:lstStyle/>
                    <a:p>
                      <a:pPr algn="r" fontAlgn="ctr"/>
                      <a:r>
                        <a:rPr lang="en-US" sz="2400" dirty="0">
                          <a:effectLst/>
                        </a:rPr>
                        <a:t>12</a:t>
                      </a:r>
                    </a:p>
                  </a:txBody>
                  <a:tcPr anchor="ctr"/>
                </a:tc>
                <a:tc>
                  <a:txBody>
                    <a:bodyPr/>
                    <a:lstStyle/>
                    <a:p>
                      <a:pPr algn="r" fontAlgn="ctr"/>
                      <a:r>
                        <a:rPr lang="en-US" sz="2400" dirty="0">
                          <a:effectLst/>
                        </a:rPr>
                        <a:t>1:7</a:t>
                      </a:r>
                    </a:p>
                  </a:txBody>
                  <a:tcPr anchor="ctr"/>
                </a:tc>
                <a:tc>
                  <a:txBody>
                    <a:bodyPr/>
                    <a:lstStyle/>
                    <a:p>
                      <a:pPr algn="r" fontAlgn="ctr"/>
                      <a:r>
                        <a:rPr lang="en-US" sz="2400" dirty="0">
                          <a:effectLst/>
                        </a:rPr>
                        <a:t>.24</a:t>
                      </a:r>
                    </a:p>
                  </a:txBody>
                  <a:tcPr anchor="ctr">
                    <a:solidFill>
                      <a:schemeClr val="accent1">
                        <a:lumMod val="60000"/>
                        <a:lumOff val="40000"/>
                      </a:schemeClr>
                    </a:solidFill>
                  </a:tcPr>
                </a:tc>
                <a:tc>
                  <a:txBody>
                    <a:bodyPr/>
                    <a:lstStyle/>
                    <a:p>
                      <a:pPr algn="r" fontAlgn="ctr"/>
                      <a:r>
                        <a:rPr lang="en-US" sz="2400" dirty="0">
                          <a:effectLst/>
                        </a:rPr>
                        <a:t>.73</a:t>
                      </a:r>
                    </a:p>
                  </a:txBody>
                  <a:tcPr anchor="ctr"/>
                </a:tc>
                <a:extLst>
                  <a:ext uri="{0D108BD9-81ED-4DB2-BD59-A6C34878D82A}">
                    <a16:rowId xmlns:a16="http://schemas.microsoft.com/office/drawing/2014/main" val="1610000885"/>
                  </a:ext>
                </a:extLst>
              </a:tr>
            </a:tbl>
          </a:graphicData>
        </a:graphic>
      </p:graphicFrame>
    </p:spTree>
    <p:extLst>
      <p:ext uri="{BB962C8B-B14F-4D97-AF65-F5344CB8AC3E}">
        <p14:creationId xmlns:p14="http://schemas.microsoft.com/office/powerpoint/2010/main" val="1862382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3D612-B020-410C-88FD-1077178FE501}"/>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19CE4FD9-197F-4860-824D-B8AB17BB2A7B}"/>
              </a:ext>
            </a:extLst>
          </p:cNvPr>
          <p:cNvSpPr>
            <a:spLocks noGrp="1"/>
          </p:cNvSpPr>
          <p:nvPr>
            <p:ph idx="1"/>
          </p:nvPr>
        </p:nvSpPr>
        <p:spPr/>
        <p:txBody>
          <a:bodyPr/>
          <a:lstStyle/>
          <a:p>
            <a:pPr>
              <a:buFont typeface="Arial" panose="020B0604020202020204" pitchFamily="34" charset="0"/>
              <a:buChar char="•"/>
            </a:pPr>
            <a:r>
              <a:rPr lang="en-US" dirty="0"/>
              <a:t>Full study including original dataset:</a:t>
            </a:r>
          </a:p>
          <a:p>
            <a:pPr lvl="1">
              <a:buFont typeface="Arial" panose="020B0604020202020204" pitchFamily="34" charset="0"/>
              <a:buChar char="•"/>
            </a:pPr>
            <a:r>
              <a:rPr lang="en-US" u="sng" dirty="0"/>
              <a:t>Cross sectional associations of screen time and outdoor play with social skills in preschool children</a:t>
            </a:r>
          </a:p>
          <a:p>
            <a:pPr lvl="1">
              <a:buFont typeface="Arial" panose="020B0604020202020204" pitchFamily="34" charset="0"/>
              <a:buChar char="•"/>
            </a:pPr>
            <a:r>
              <a:rPr lang="en-US" dirty="0">
                <a:hlinkClick r:id="rId3"/>
              </a:rPr>
              <a:t>https://journals.plos.org/plosone/article?id=10.1371/journal.pone.0193700</a:t>
            </a:r>
            <a:r>
              <a:rPr lang="en-US" dirty="0"/>
              <a:t> </a:t>
            </a:r>
          </a:p>
          <a:p>
            <a:pPr>
              <a:buFont typeface="Arial" panose="020B0604020202020204" pitchFamily="34" charset="0"/>
              <a:buChar char="•"/>
            </a:pPr>
            <a:r>
              <a:rPr lang="en-US" dirty="0"/>
              <a:t>The best way for visual learners to gain an intuition for PCA/matrix transformations</a:t>
            </a:r>
          </a:p>
          <a:p>
            <a:pPr lvl="1">
              <a:buFont typeface="Arial" panose="020B0604020202020204" pitchFamily="34" charset="0"/>
              <a:buChar char="•"/>
            </a:pPr>
            <a:r>
              <a:rPr lang="en-US" dirty="0"/>
              <a:t>3blue1brown: Essence of Linear Algebra - </a:t>
            </a:r>
            <a:r>
              <a:rPr lang="en-US" dirty="0">
                <a:hlinkClick r:id="rId4"/>
              </a:rPr>
              <a:t>https://www.youtube.com/playlist?list=PLZHQObOWTQDPD3MizzM2xVFitgF8hE_ab</a:t>
            </a:r>
            <a:r>
              <a:rPr lang="en-US" dirty="0"/>
              <a:t> </a:t>
            </a:r>
          </a:p>
          <a:p>
            <a:pPr>
              <a:buFont typeface="Arial" panose="020B0604020202020204" pitchFamily="34" charset="0"/>
              <a:buChar char="•"/>
            </a:pPr>
            <a:r>
              <a:rPr lang="en-US" dirty="0"/>
              <a:t>A visualization for MCA (the more stable alternative to PCA for categorical data):</a:t>
            </a:r>
          </a:p>
          <a:p>
            <a:pPr lvl="1">
              <a:buFont typeface="Arial" panose="020B0604020202020204" pitchFamily="34" charset="0"/>
              <a:buChar char="•"/>
            </a:pPr>
            <a:r>
              <a:rPr lang="en-US" dirty="0"/>
              <a:t>François </a:t>
            </a:r>
            <a:r>
              <a:rPr lang="en-US" dirty="0" err="1"/>
              <a:t>Husson</a:t>
            </a:r>
            <a:r>
              <a:rPr lang="en-US" dirty="0"/>
              <a:t> - </a:t>
            </a:r>
            <a:r>
              <a:rPr lang="en-US" dirty="0">
                <a:hlinkClick r:id="rId5"/>
              </a:rPr>
              <a:t>https://www.youtube.com/watch?v=b4kRAt4mkB8</a:t>
            </a:r>
            <a:r>
              <a:rPr lang="en-US" dirty="0"/>
              <a:t> </a:t>
            </a:r>
          </a:p>
          <a:p>
            <a:pPr>
              <a:buFont typeface="Arial" panose="020B0604020202020204" pitchFamily="34" charset="0"/>
              <a:buChar char="•"/>
            </a:pPr>
            <a:r>
              <a:rPr lang="en-US" dirty="0"/>
              <a:t>The </a:t>
            </a:r>
            <a:r>
              <a:rPr lang="en-US" dirty="0" err="1"/>
              <a:t>github</a:t>
            </a:r>
            <a:r>
              <a:rPr lang="en-US" dirty="0"/>
              <a:t> repo for this project:</a:t>
            </a:r>
          </a:p>
          <a:p>
            <a:pPr lvl="1">
              <a:buFont typeface="Arial" panose="020B0604020202020204" pitchFamily="34" charset="0"/>
              <a:buChar char="•"/>
            </a:pPr>
            <a:r>
              <a:rPr lang="en-US" dirty="0">
                <a:hlinkClick r:id="rId6"/>
              </a:rPr>
              <a:t>https://github.com/conditg/predicting-disruption</a:t>
            </a:r>
            <a:r>
              <a:rPr lang="en-US" dirty="0"/>
              <a:t> </a:t>
            </a:r>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1184802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05B86E5-57B4-4562-A60E-29A053F80D2D}"/>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CDBA0C06-097A-4A84-AA69-49D756EBE7A8}"/>
              </a:ext>
            </a:extLst>
          </p:cNvPr>
          <p:cNvSpPr>
            <a:spLocks noGrp="1"/>
          </p:cNvSpPr>
          <p:nvPr>
            <p:ph type="title"/>
          </p:nvPr>
        </p:nvSpPr>
        <p:spPr>
          <a:xfrm>
            <a:off x="0" y="-183672"/>
            <a:ext cx="10058400" cy="938692"/>
          </a:xfrm>
        </p:spPr>
        <p:txBody>
          <a:bodyPr/>
          <a:lstStyle/>
          <a:p>
            <a:r>
              <a:rPr lang="en-US" dirty="0"/>
              <a:t>Dataset: </a:t>
            </a:r>
          </a:p>
        </p:txBody>
      </p:sp>
      <p:grpSp>
        <p:nvGrpSpPr>
          <p:cNvPr id="10" name="Group 9">
            <a:extLst>
              <a:ext uri="{FF2B5EF4-FFF2-40B4-BE49-F238E27FC236}">
                <a16:creationId xmlns:a16="http://schemas.microsoft.com/office/drawing/2014/main" id="{36CF272D-4616-4CEC-A5EB-8F0DDF5399AE}"/>
              </a:ext>
            </a:extLst>
          </p:cNvPr>
          <p:cNvGrpSpPr/>
          <p:nvPr/>
        </p:nvGrpSpPr>
        <p:grpSpPr>
          <a:xfrm>
            <a:off x="2764251" y="601626"/>
            <a:ext cx="9201006" cy="5729004"/>
            <a:chOff x="968906" y="603806"/>
            <a:chExt cx="9201006" cy="5729004"/>
          </a:xfrm>
        </p:grpSpPr>
        <p:pic>
          <p:nvPicPr>
            <p:cNvPr id="3" name="Picture 2">
              <a:extLst>
                <a:ext uri="{FF2B5EF4-FFF2-40B4-BE49-F238E27FC236}">
                  <a16:creationId xmlns:a16="http://schemas.microsoft.com/office/drawing/2014/main" id="{3534FABF-6BA7-4301-AF0B-1E7D531F12F9}"/>
                </a:ext>
              </a:extLst>
            </p:cNvPr>
            <p:cNvPicPr>
              <a:picLocks noChangeAspect="1"/>
            </p:cNvPicPr>
            <p:nvPr/>
          </p:nvPicPr>
          <p:blipFill rotWithShape="1">
            <a:blip r:embed="rId3"/>
            <a:srcRect l="2800" b="27037"/>
            <a:stretch/>
          </p:blipFill>
          <p:spPr>
            <a:xfrm>
              <a:off x="2698595" y="603806"/>
              <a:ext cx="7471317" cy="5672690"/>
            </a:xfrm>
            <a:prstGeom prst="rect">
              <a:avLst/>
            </a:prstGeom>
          </p:spPr>
        </p:pic>
        <p:pic>
          <p:nvPicPr>
            <p:cNvPr id="5" name="Picture 4">
              <a:extLst>
                <a:ext uri="{FF2B5EF4-FFF2-40B4-BE49-F238E27FC236}">
                  <a16:creationId xmlns:a16="http://schemas.microsoft.com/office/drawing/2014/main" id="{458A5C27-35D2-4E9F-8A24-B41B389F117F}"/>
                </a:ext>
              </a:extLst>
            </p:cNvPr>
            <p:cNvPicPr>
              <a:picLocks noChangeAspect="1"/>
            </p:cNvPicPr>
            <p:nvPr/>
          </p:nvPicPr>
          <p:blipFill rotWithShape="1">
            <a:blip r:embed="rId3"/>
            <a:srcRect l="2800" t="74948" r="74735" b="1282"/>
            <a:stretch/>
          </p:blipFill>
          <p:spPr>
            <a:xfrm>
              <a:off x="968906" y="4494995"/>
              <a:ext cx="1717185" cy="1837815"/>
            </a:xfrm>
            <a:prstGeom prst="rect">
              <a:avLst/>
            </a:prstGeom>
          </p:spPr>
        </p:pic>
      </p:grpSp>
      <p:sp>
        <p:nvSpPr>
          <p:cNvPr id="7" name="Rectangle 6">
            <a:extLst>
              <a:ext uri="{FF2B5EF4-FFF2-40B4-BE49-F238E27FC236}">
                <a16:creationId xmlns:a16="http://schemas.microsoft.com/office/drawing/2014/main" id="{3856697F-55A8-4BFE-9700-5162A9856144}"/>
              </a:ext>
            </a:extLst>
          </p:cNvPr>
          <p:cNvSpPr/>
          <p:nvPr/>
        </p:nvSpPr>
        <p:spPr>
          <a:xfrm>
            <a:off x="2472391" y="6444064"/>
            <a:ext cx="7247217" cy="369332"/>
          </a:xfrm>
          <a:prstGeom prst="rect">
            <a:avLst/>
          </a:prstGeom>
        </p:spPr>
        <p:txBody>
          <a:bodyPr wrap="square">
            <a:spAutoFit/>
          </a:bodyPr>
          <a:lstStyle/>
          <a:p>
            <a:r>
              <a:rPr lang="en-US" i="1" dirty="0">
                <a:solidFill>
                  <a:schemeClr val="bg1"/>
                </a:solidFill>
              </a:rPr>
              <a:t>https://journals.plos.org/plosone/article?id=10.1371/journal.pone.0193700</a:t>
            </a:r>
          </a:p>
        </p:txBody>
      </p:sp>
      <p:sp>
        <p:nvSpPr>
          <p:cNvPr id="8" name="TextBox 7">
            <a:extLst>
              <a:ext uri="{FF2B5EF4-FFF2-40B4-BE49-F238E27FC236}">
                <a16:creationId xmlns:a16="http://schemas.microsoft.com/office/drawing/2014/main" id="{085AF7E6-3868-4A80-886F-F01DC7599A4B}"/>
              </a:ext>
            </a:extLst>
          </p:cNvPr>
          <p:cNvSpPr txBox="1"/>
          <p:nvPr/>
        </p:nvSpPr>
        <p:spPr>
          <a:xfrm>
            <a:off x="144965" y="805996"/>
            <a:ext cx="3137881" cy="3693319"/>
          </a:xfrm>
          <a:prstGeom prst="rect">
            <a:avLst/>
          </a:prstGeom>
          <a:noFill/>
        </p:spPr>
        <p:txBody>
          <a:bodyPr wrap="square" rtlCol="0">
            <a:spAutoFit/>
          </a:bodyPr>
          <a:lstStyle/>
          <a:p>
            <a:pPr marL="285750" indent="-285750">
              <a:buFont typeface="Arial" panose="020B0604020202020204" pitchFamily="34" charset="0"/>
              <a:buChar char="•"/>
            </a:pPr>
            <a:r>
              <a:rPr lang="en-US" dirty="0"/>
              <a:t>575 mothers with a child (54% boys) aged 2–5 years in diverse neighborhoods throughout Melbourne.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Mothers were found via ads on parenting and child education blogs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Mothers were instructed to report their child’s screen time, outdoor play time and social skills (ASBI system)</a:t>
            </a:r>
          </a:p>
        </p:txBody>
      </p:sp>
      <p:grpSp>
        <p:nvGrpSpPr>
          <p:cNvPr id="28" name="Group 27">
            <a:extLst>
              <a:ext uri="{FF2B5EF4-FFF2-40B4-BE49-F238E27FC236}">
                <a16:creationId xmlns:a16="http://schemas.microsoft.com/office/drawing/2014/main" id="{BAB10787-A21A-4EA1-8278-F38CA8290091}"/>
              </a:ext>
            </a:extLst>
          </p:cNvPr>
          <p:cNvGrpSpPr/>
          <p:nvPr/>
        </p:nvGrpSpPr>
        <p:grpSpPr>
          <a:xfrm>
            <a:off x="4493940" y="1572322"/>
            <a:ext cx="6110870" cy="2785669"/>
            <a:chOff x="4493940" y="1572322"/>
            <a:chExt cx="6110870" cy="2785669"/>
          </a:xfrm>
        </p:grpSpPr>
        <p:sp>
          <p:nvSpPr>
            <p:cNvPr id="11" name="Rectangle 10">
              <a:extLst>
                <a:ext uri="{FF2B5EF4-FFF2-40B4-BE49-F238E27FC236}">
                  <a16:creationId xmlns:a16="http://schemas.microsoft.com/office/drawing/2014/main" id="{6E87A352-9A1A-4077-89BD-4B550BA3C385}"/>
                </a:ext>
              </a:extLst>
            </p:cNvPr>
            <p:cNvSpPr/>
            <p:nvPr/>
          </p:nvSpPr>
          <p:spPr>
            <a:xfrm>
              <a:off x="4493940" y="2520176"/>
              <a:ext cx="5590761" cy="1837815"/>
            </a:xfrm>
            <a:prstGeom prst="rect">
              <a:avLst/>
            </a:prstGeom>
            <a:noFill/>
            <a:ln w="2857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F71B7C3A-274E-4798-9139-A801DEBF5EEB}"/>
                </a:ext>
              </a:extLst>
            </p:cNvPr>
            <p:cNvCxnSpPr>
              <a:cxnSpLocks/>
            </p:cNvCxnSpPr>
            <p:nvPr/>
          </p:nvCxnSpPr>
          <p:spPr>
            <a:xfrm flipV="1">
              <a:off x="9837417" y="1572322"/>
              <a:ext cx="767393" cy="939539"/>
            </a:xfrm>
            <a:prstGeom prst="straightConnector1">
              <a:avLst/>
            </a:prstGeom>
            <a:ln w="381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33" name="Group 32">
            <a:extLst>
              <a:ext uri="{FF2B5EF4-FFF2-40B4-BE49-F238E27FC236}">
                <a16:creationId xmlns:a16="http://schemas.microsoft.com/office/drawing/2014/main" id="{260F8025-39B7-444B-8C82-C0F47DDA0760}"/>
              </a:ext>
            </a:extLst>
          </p:cNvPr>
          <p:cNvGrpSpPr/>
          <p:nvPr/>
        </p:nvGrpSpPr>
        <p:grpSpPr>
          <a:xfrm>
            <a:off x="2764251" y="4455643"/>
            <a:ext cx="2066398" cy="1837815"/>
            <a:chOff x="2764251" y="4455643"/>
            <a:chExt cx="2066398" cy="1837815"/>
          </a:xfrm>
        </p:grpSpPr>
        <p:sp>
          <p:nvSpPr>
            <p:cNvPr id="17" name="Rectangle 16">
              <a:extLst>
                <a:ext uri="{FF2B5EF4-FFF2-40B4-BE49-F238E27FC236}">
                  <a16:creationId xmlns:a16="http://schemas.microsoft.com/office/drawing/2014/main" id="{9A462AD8-83CE-4650-9C32-6C2ECA74EA29}"/>
                </a:ext>
              </a:extLst>
            </p:cNvPr>
            <p:cNvSpPr/>
            <p:nvPr/>
          </p:nvSpPr>
          <p:spPr>
            <a:xfrm>
              <a:off x="2764251" y="4455643"/>
              <a:ext cx="1697053" cy="1837815"/>
            </a:xfrm>
            <a:prstGeom prst="rect">
              <a:avLst/>
            </a:prstGeom>
            <a:noFill/>
            <a:ln w="2857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32" name="Freeform: Shape 31">
              <a:extLst>
                <a:ext uri="{FF2B5EF4-FFF2-40B4-BE49-F238E27FC236}">
                  <a16:creationId xmlns:a16="http://schemas.microsoft.com/office/drawing/2014/main" id="{23DDB5AB-4DED-4C00-8597-A2EB62D52941}"/>
                </a:ext>
              </a:extLst>
            </p:cNvPr>
            <p:cNvSpPr/>
            <p:nvPr/>
          </p:nvSpPr>
          <p:spPr>
            <a:xfrm>
              <a:off x="4461304" y="4522680"/>
              <a:ext cx="369345" cy="144379"/>
            </a:xfrm>
            <a:custGeom>
              <a:avLst/>
              <a:gdLst>
                <a:gd name="connsiteX0" fmla="*/ 0 w 825190"/>
                <a:gd name="connsiteY0" fmla="*/ 680750 h 680750"/>
                <a:gd name="connsiteX1" fmla="*/ 479502 w 825190"/>
                <a:gd name="connsiteY1" fmla="*/ 525 h 680750"/>
                <a:gd name="connsiteX2" fmla="*/ 825190 w 825190"/>
                <a:gd name="connsiteY2" fmla="*/ 591540 h 680750"/>
              </a:gdLst>
              <a:ahLst/>
              <a:cxnLst>
                <a:cxn ang="0">
                  <a:pos x="connsiteX0" y="connsiteY0"/>
                </a:cxn>
                <a:cxn ang="0">
                  <a:pos x="connsiteX1" y="connsiteY1"/>
                </a:cxn>
                <a:cxn ang="0">
                  <a:pos x="connsiteX2" y="connsiteY2"/>
                </a:cxn>
              </a:cxnLst>
              <a:rect l="l" t="t" r="r" b="b"/>
              <a:pathLst>
                <a:path w="825190" h="680750">
                  <a:moveTo>
                    <a:pt x="0" y="680750"/>
                  </a:moveTo>
                  <a:cubicBezTo>
                    <a:pt x="170985" y="348071"/>
                    <a:pt x="341970" y="15393"/>
                    <a:pt x="479502" y="525"/>
                  </a:cubicBezTo>
                  <a:cubicBezTo>
                    <a:pt x="617034" y="-14343"/>
                    <a:pt x="721112" y="288598"/>
                    <a:pt x="825190" y="591540"/>
                  </a:cubicBezTo>
                </a:path>
              </a:pathLst>
            </a:custGeom>
            <a:ln w="381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dirty="0"/>
            </a:p>
          </p:txBody>
        </p:sp>
      </p:grpSp>
      <p:grpSp>
        <p:nvGrpSpPr>
          <p:cNvPr id="38" name="Group 37">
            <a:extLst>
              <a:ext uri="{FF2B5EF4-FFF2-40B4-BE49-F238E27FC236}">
                <a16:creationId xmlns:a16="http://schemas.microsoft.com/office/drawing/2014/main" id="{B97DFB83-437F-4D9E-8BEF-021B75B32C7B}"/>
              </a:ext>
            </a:extLst>
          </p:cNvPr>
          <p:cNvGrpSpPr/>
          <p:nvPr/>
        </p:nvGrpSpPr>
        <p:grpSpPr>
          <a:xfrm>
            <a:off x="7936145" y="3458847"/>
            <a:ext cx="4121615" cy="2834506"/>
            <a:chOff x="7936145" y="3458847"/>
            <a:chExt cx="4121615" cy="2834506"/>
          </a:xfrm>
        </p:grpSpPr>
        <p:sp>
          <p:nvSpPr>
            <p:cNvPr id="35" name="Rectangle 34">
              <a:extLst>
                <a:ext uri="{FF2B5EF4-FFF2-40B4-BE49-F238E27FC236}">
                  <a16:creationId xmlns:a16="http://schemas.microsoft.com/office/drawing/2014/main" id="{CEA92888-35E8-4258-A4EE-E6FA01674ADE}"/>
                </a:ext>
              </a:extLst>
            </p:cNvPr>
            <p:cNvSpPr/>
            <p:nvPr/>
          </p:nvSpPr>
          <p:spPr>
            <a:xfrm>
              <a:off x="8307660" y="4455538"/>
              <a:ext cx="3750100" cy="1837815"/>
            </a:xfrm>
            <a:prstGeom prst="rect">
              <a:avLst/>
            </a:prstGeom>
            <a:noFill/>
            <a:ln w="2857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36" name="Freeform: Shape 35">
              <a:extLst>
                <a:ext uri="{FF2B5EF4-FFF2-40B4-BE49-F238E27FC236}">
                  <a16:creationId xmlns:a16="http://schemas.microsoft.com/office/drawing/2014/main" id="{97CAEC55-A091-4FCD-A4B3-292F88934908}"/>
                </a:ext>
              </a:extLst>
            </p:cNvPr>
            <p:cNvSpPr/>
            <p:nvPr/>
          </p:nvSpPr>
          <p:spPr>
            <a:xfrm flipH="1">
              <a:off x="7936145" y="4525257"/>
              <a:ext cx="369345" cy="144379"/>
            </a:xfrm>
            <a:custGeom>
              <a:avLst/>
              <a:gdLst>
                <a:gd name="connsiteX0" fmla="*/ 0 w 825190"/>
                <a:gd name="connsiteY0" fmla="*/ 680750 h 680750"/>
                <a:gd name="connsiteX1" fmla="*/ 479502 w 825190"/>
                <a:gd name="connsiteY1" fmla="*/ 525 h 680750"/>
                <a:gd name="connsiteX2" fmla="*/ 825190 w 825190"/>
                <a:gd name="connsiteY2" fmla="*/ 591540 h 680750"/>
              </a:gdLst>
              <a:ahLst/>
              <a:cxnLst>
                <a:cxn ang="0">
                  <a:pos x="connsiteX0" y="connsiteY0"/>
                </a:cxn>
                <a:cxn ang="0">
                  <a:pos x="connsiteX1" y="connsiteY1"/>
                </a:cxn>
                <a:cxn ang="0">
                  <a:pos x="connsiteX2" y="connsiteY2"/>
                </a:cxn>
              </a:cxnLst>
              <a:rect l="l" t="t" r="r" b="b"/>
              <a:pathLst>
                <a:path w="825190" h="680750">
                  <a:moveTo>
                    <a:pt x="0" y="680750"/>
                  </a:moveTo>
                  <a:cubicBezTo>
                    <a:pt x="170985" y="348071"/>
                    <a:pt x="341970" y="15393"/>
                    <a:pt x="479502" y="525"/>
                  </a:cubicBezTo>
                  <a:cubicBezTo>
                    <a:pt x="617034" y="-14343"/>
                    <a:pt x="721112" y="288598"/>
                    <a:pt x="825190" y="591540"/>
                  </a:cubicBezTo>
                </a:path>
              </a:pathLst>
            </a:custGeom>
            <a:ln w="381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dirty="0"/>
            </a:p>
          </p:txBody>
        </p:sp>
        <p:sp>
          <p:nvSpPr>
            <p:cNvPr id="37" name="Freeform: Shape 36">
              <a:extLst>
                <a:ext uri="{FF2B5EF4-FFF2-40B4-BE49-F238E27FC236}">
                  <a16:creationId xmlns:a16="http://schemas.microsoft.com/office/drawing/2014/main" id="{1A53CCFB-C21C-4E33-A4A8-B4B707210593}"/>
                </a:ext>
              </a:extLst>
            </p:cNvPr>
            <p:cNvSpPr/>
            <p:nvPr/>
          </p:nvSpPr>
          <p:spPr>
            <a:xfrm rot="16594080" flipV="1">
              <a:off x="10686538" y="3889375"/>
              <a:ext cx="1013595" cy="152540"/>
            </a:xfrm>
            <a:custGeom>
              <a:avLst/>
              <a:gdLst>
                <a:gd name="connsiteX0" fmla="*/ 0 w 825190"/>
                <a:gd name="connsiteY0" fmla="*/ 680750 h 680750"/>
                <a:gd name="connsiteX1" fmla="*/ 479502 w 825190"/>
                <a:gd name="connsiteY1" fmla="*/ 525 h 680750"/>
                <a:gd name="connsiteX2" fmla="*/ 825190 w 825190"/>
                <a:gd name="connsiteY2" fmla="*/ 591540 h 680750"/>
              </a:gdLst>
              <a:ahLst/>
              <a:cxnLst>
                <a:cxn ang="0">
                  <a:pos x="connsiteX0" y="connsiteY0"/>
                </a:cxn>
                <a:cxn ang="0">
                  <a:pos x="connsiteX1" y="connsiteY1"/>
                </a:cxn>
                <a:cxn ang="0">
                  <a:pos x="connsiteX2" y="connsiteY2"/>
                </a:cxn>
              </a:cxnLst>
              <a:rect l="l" t="t" r="r" b="b"/>
              <a:pathLst>
                <a:path w="825190" h="680750">
                  <a:moveTo>
                    <a:pt x="0" y="680750"/>
                  </a:moveTo>
                  <a:cubicBezTo>
                    <a:pt x="170985" y="348071"/>
                    <a:pt x="341970" y="15393"/>
                    <a:pt x="479502" y="525"/>
                  </a:cubicBezTo>
                  <a:cubicBezTo>
                    <a:pt x="617034" y="-14343"/>
                    <a:pt x="721112" y="288598"/>
                    <a:pt x="825190" y="591540"/>
                  </a:cubicBezTo>
                </a:path>
              </a:pathLst>
            </a:custGeom>
            <a:ln w="381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dirty="0"/>
            </a:p>
          </p:txBody>
        </p:sp>
      </p:grpSp>
      <p:graphicFrame>
        <p:nvGraphicFramePr>
          <p:cNvPr id="19" name="Content Placeholder 5">
            <a:extLst>
              <a:ext uri="{FF2B5EF4-FFF2-40B4-BE49-F238E27FC236}">
                <a16:creationId xmlns:a16="http://schemas.microsoft.com/office/drawing/2014/main" id="{DA25CB55-2162-4BEA-B1BE-BAF23C815FD0}"/>
              </a:ext>
            </a:extLst>
          </p:cNvPr>
          <p:cNvGraphicFramePr>
            <a:graphicFrameLocks noGrp="1"/>
          </p:cNvGraphicFramePr>
          <p:nvPr>
            <p:ph idx="1"/>
            <p:extLst>
              <p:ext uri="{D42A27DB-BD31-4B8C-83A1-F6EECF244321}">
                <p14:modId xmlns:p14="http://schemas.microsoft.com/office/powerpoint/2010/main" val="1989578987"/>
              </p:ext>
            </p:extLst>
          </p:nvPr>
        </p:nvGraphicFramePr>
        <p:xfrm>
          <a:off x="3200559" y="1"/>
          <a:ext cx="9020013" cy="6857998"/>
        </p:xfrm>
        <a:graphic>
          <a:graphicData uri="http://schemas.openxmlformats.org/drawingml/2006/table">
            <a:tbl>
              <a:tblPr firstRow="1" bandRow="1">
                <a:tableStyleId>{6E25E649-3F16-4E02-A733-19D2CDBF48F0}</a:tableStyleId>
              </a:tblPr>
              <a:tblGrid>
                <a:gridCol w="1768151">
                  <a:extLst>
                    <a:ext uri="{9D8B030D-6E8A-4147-A177-3AD203B41FA5}">
                      <a16:colId xmlns:a16="http://schemas.microsoft.com/office/drawing/2014/main" val="2973856483"/>
                    </a:ext>
                  </a:extLst>
                </a:gridCol>
                <a:gridCol w="4245191">
                  <a:extLst>
                    <a:ext uri="{9D8B030D-6E8A-4147-A177-3AD203B41FA5}">
                      <a16:colId xmlns:a16="http://schemas.microsoft.com/office/drawing/2014/main" val="852326656"/>
                    </a:ext>
                  </a:extLst>
                </a:gridCol>
                <a:gridCol w="3006671">
                  <a:extLst>
                    <a:ext uri="{9D8B030D-6E8A-4147-A177-3AD203B41FA5}">
                      <a16:colId xmlns:a16="http://schemas.microsoft.com/office/drawing/2014/main" val="2637797131"/>
                    </a:ext>
                  </a:extLst>
                </a:gridCol>
              </a:tblGrid>
              <a:tr h="394525">
                <a:tc>
                  <a:txBody>
                    <a:bodyPr/>
                    <a:lstStyle/>
                    <a:p>
                      <a:r>
                        <a:rPr lang="en-US" dirty="0"/>
                        <a:t>Name</a:t>
                      </a:r>
                    </a:p>
                  </a:txBody>
                  <a:tcPr/>
                </a:tc>
                <a:tc>
                  <a:txBody>
                    <a:bodyPr/>
                    <a:lstStyle/>
                    <a:p>
                      <a:r>
                        <a:rPr lang="en-US" dirty="0"/>
                        <a:t>Description</a:t>
                      </a:r>
                    </a:p>
                  </a:txBody>
                  <a:tcPr/>
                </a:tc>
                <a:tc>
                  <a:txBody>
                    <a:bodyPr/>
                    <a:lstStyle/>
                    <a:p>
                      <a:r>
                        <a:rPr lang="en-US" dirty="0"/>
                        <a:t>Type</a:t>
                      </a:r>
                    </a:p>
                  </a:txBody>
                  <a:tcPr/>
                </a:tc>
                <a:extLst>
                  <a:ext uri="{0D108BD9-81ED-4DB2-BD59-A6C34878D82A}">
                    <a16:rowId xmlns:a16="http://schemas.microsoft.com/office/drawing/2014/main" val="565807560"/>
                  </a:ext>
                </a:extLst>
              </a:tr>
              <a:tr h="394525">
                <a:tc>
                  <a:txBody>
                    <a:bodyPr/>
                    <a:lstStyle/>
                    <a:p>
                      <a:r>
                        <a:rPr lang="en-US" dirty="0"/>
                        <a:t>age</a:t>
                      </a:r>
                    </a:p>
                  </a:txBody>
                  <a:tcPr/>
                </a:tc>
                <a:tc>
                  <a:txBody>
                    <a:bodyPr/>
                    <a:lstStyle/>
                    <a:p>
                      <a:r>
                        <a:rPr lang="en-US" dirty="0"/>
                        <a:t>Age, ranges 2-6</a:t>
                      </a:r>
                    </a:p>
                  </a:txBody>
                  <a:tcPr/>
                </a:tc>
                <a:tc>
                  <a:txBody>
                    <a:bodyPr/>
                    <a:lstStyle/>
                    <a:p>
                      <a:r>
                        <a:rPr lang="en-US" dirty="0"/>
                        <a:t>Continuous Float</a:t>
                      </a:r>
                    </a:p>
                  </a:txBody>
                  <a:tcPr/>
                </a:tc>
                <a:extLst>
                  <a:ext uri="{0D108BD9-81ED-4DB2-BD59-A6C34878D82A}">
                    <a16:rowId xmlns:a16="http://schemas.microsoft.com/office/drawing/2014/main" val="850970370"/>
                  </a:ext>
                </a:extLst>
              </a:tr>
              <a:tr h="690420">
                <a:tc>
                  <a:txBody>
                    <a:bodyPr/>
                    <a:lstStyle/>
                    <a:p>
                      <a:r>
                        <a:rPr lang="en-US" dirty="0"/>
                        <a:t>express</a:t>
                      </a:r>
                    </a:p>
                  </a:txBody>
                  <a:tcPr/>
                </a:tc>
                <a:tc>
                  <a:txBody>
                    <a:bodyPr/>
                    <a:lstStyle/>
                    <a:p>
                      <a:r>
                        <a:rPr lang="en-US" dirty="0"/>
                        <a:t>Child’s Ability to express themselves</a:t>
                      </a:r>
                    </a:p>
                  </a:txBody>
                  <a:tcPr/>
                </a:tc>
                <a:tc>
                  <a:txBody>
                    <a:bodyPr/>
                    <a:lstStyle/>
                    <a:p>
                      <a:r>
                        <a:rPr lang="en-US" dirty="0"/>
                        <a:t>“continuous” integer (really a sum of 13 Likert scales)</a:t>
                      </a:r>
                    </a:p>
                  </a:txBody>
                  <a:tcPr/>
                </a:tc>
                <a:extLst>
                  <a:ext uri="{0D108BD9-81ED-4DB2-BD59-A6C34878D82A}">
                    <a16:rowId xmlns:a16="http://schemas.microsoft.com/office/drawing/2014/main" val="3232868234"/>
                  </a:ext>
                </a:extLst>
              </a:tr>
              <a:tr h="690420">
                <a:tc>
                  <a:txBody>
                    <a:bodyPr/>
                    <a:lstStyle/>
                    <a:p>
                      <a:r>
                        <a:rPr lang="en-US" dirty="0"/>
                        <a:t>comply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Child’s Ability to comply</a:t>
                      </a:r>
                    </a:p>
                  </a:txBody>
                  <a:tcPr/>
                </a:tc>
                <a:tc>
                  <a:txBody>
                    <a:bodyPr/>
                    <a:lstStyle/>
                    <a:p>
                      <a:r>
                        <a:rPr lang="en-US" dirty="0"/>
                        <a:t>“continuous” integer (really a sum of 10 Likert scales)</a:t>
                      </a:r>
                    </a:p>
                  </a:txBody>
                  <a:tcPr/>
                </a:tc>
                <a:extLst>
                  <a:ext uri="{0D108BD9-81ED-4DB2-BD59-A6C34878D82A}">
                    <a16:rowId xmlns:a16="http://schemas.microsoft.com/office/drawing/2014/main" val="3420107227"/>
                  </a:ext>
                </a:extLst>
              </a:tr>
              <a:tr h="644223">
                <a:tc>
                  <a:txBody>
                    <a:bodyPr/>
                    <a:lstStyle/>
                    <a:p>
                      <a:r>
                        <a:rPr lang="en-US" dirty="0"/>
                        <a:t>disrupt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Child’s tendency to disrupt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“continuous” integer (really a sum of 7 Likert scales)</a:t>
                      </a:r>
                    </a:p>
                  </a:txBody>
                  <a:tcPr/>
                </a:tc>
                <a:extLst>
                  <a:ext uri="{0D108BD9-81ED-4DB2-BD59-A6C34878D82A}">
                    <a16:rowId xmlns:a16="http://schemas.microsoft.com/office/drawing/2014/main" val="478818092"/>
                  </a:ext>
                </a:extLst>
              </a:tr>
              <a:tr h="394525">
                <a:tc>
                  <a:txBody>
                    <a:bodyPr/>
                    <a:lstStyle/>
                    <a:p>
                      <a:r>
                        <a:rPr lang="en-US" dirty="0" err="1"/>
                        <a:t>tvTime</a:t>
                      </a:r>
                      <a:endParaRPr lang="en-US" dirty="0"/>
                    </a:p>
                  </a:txBody>
                  <a:tcPr/>
                </a:tc>
                <a:tc>
                  <a:txBody>
                    <a:bodyPr/>
                    <a:lstStyle/>
                    <a:p>
                      <a:r>
                        <a:rPr lang="en-US" dirty="0"/>
                        <a:t>Hours watching TV / day</a:t>
                      </a:r>
                    </a:p>
                  </a:txBody>
                  <a:tcPr/>
                </a:tc>
                <a:tc>
                  <a:txBody>
                    <a:bodyPr/>
                    <a:lstStyle/>
                    <a:p>
                      <a:r>
                        <a:rPr lang="en-US" dirty="0"/>
                        <a:t>Continuous Float</a:t>
                      </a:r>
                    </a:p>
                  </a:txBody>
                  <a:tcPr/>
                </a:tc>
                <a:extLst>
                  <a:ext uri="{0D108BD9-81ED-4DB2-BD59-A6C34878D82A}">
                    <a16:rowId xmlns:a16="http://schemas.microsoft.com/office/drawing/2014/main" val="867921398"/>
                  </a:ext>
                </a:extLst>
              </a:tr>
              <a:tr h="394525">
                <a:tc>
                  <a:txBody>
                    <a:bodyPr/>
                    <a:lstStyle/>
                    <a:p>
                      <a:r>
                        <a:rPr lang="en-US" dirty="0" err="1"/>
                        <a:t>cpuTime</a:t>
                      </a:r>
                      <a:endParaRPr lang="en-US" dirty="0"/>
                    </a:p>
                  </a:txBody>
                  <a:tcPr/>
                </a:tc>
                <a:tc>
                  <a:txBody>
                    <a:bodyPr/>
                    <a:lstStyle/>
                    <a:p>
                      <a:r>
                        <a:rPr lang="en-US" dirty="0"/>
                        <a:t>Hours on Computer / day</a:t>
                      </a:r>
                    </a:p>
                  </a:txBody>
                  <a:tcPr/>
                </a:tc>
                <a:tc>
                  <a:txBody>
                    <a:bodyPr/>
                    <a:lstStyle/>
                    <a:p>
                      <a:r>
                        <a:rPr lang="en-US" dirty="0"/>
                        <a:t>Continuous Float</a:t>
                      </a:r>
                    </a:p>
                  </a:txBody>
                  <a:tcPr/>
                </a:tc>
                <a:extLst>
                  <a:ext uri="{0D108BD9-81ED-4DB2-BD59-A6C34878D82A}">
                    <a16:rowId xmlns:a16="http://schemas.microsoft.com/office/drawing/2014/main" val="4207533664"/>
                  </a:ext>
                </a:extLst>
              </a:tr>
              <a:tr h="394525">
                <a:tc>
                  <a:txBody>
                    <a:bodyPr/>
                    <a:lstStyle/>
                    <a:p>
                      <a:r>
                        <a:rPr lang="en-US" dirty="0" err="1"/>
                        <a:t>outdoorTime</a:t>
                      </a:r>
                      <a:endParaRPr lang="en-US" dirty="0"/>
                    </a:p>
                  </a:txBody>
                  <a:tcPr/>
                </a:tc>
                <a:tc>
                  <a:txBody>
                    <a:bodyPr/>
                    <a:lstStyle/>
                    <a:p>
                      <a:r>
                        <a:rPr lang="en-US" dirty="0"/>
                        <a:t>Hours outside / day</a:t>
                      </a:r>
                    </a:p>
                  </a:txBody>
                  <a:tcPr/>
                </a:tc>
                <a:tc>
                  <a:txBody>
                    <a:bodyPr/>
                    <a:lstStyle/>
                    <a:p>
                      <a:r>
                        <a:rPr lang="en-US" dirty="0"/>
                        <a:t>Continuous Float</a:t>
                      </a:r>
                    </a:p>
                  </a:txBody>
                  <a:tcPr/>
                </a:tc>
                <a:extLst>
                  <a:ext uri="{0D108BD9-81ED-4DB2-BD59-A6C34878D82A}">
                    <a16:rowId xmlns:a16="http://schemas.microsoft.com/office/drawing/2014/main" val="485859822"/>
                  </a:ext>
                </a:extLst>
              </a:tr>
              <a:tr h="394525">
                <a:tc>
                  <a:txBody>
                    <a:bodyPr/>
                    <a:lstStyle/>
                    <a:p>
                      <a:r>
                        <a:rPr lang="en-US" dirty="0"/>
                        <a:t>disability</a:t>
                      </a:r>
                    </a:p>
                  </a:txBody>
                  <a:tcPr/>
                </a:tc>
                <a:tc>
                  <a:txBody>
                    <a:bodyPr/>
                    <a:lstStyle/>
                    <a:p>
                      <a:r>
                        <a:rPr lang="en-US" dirty="0"/>
                        <a:t>Whether Mother considers child disabled</a:t>
                      </a:r>
                    </a:p>
                  </a:txBody>
                  <a:tcPr/>
                </a:tc>
                <a:tc>
                  <a:txBody>
                    <a:bodyPr/>
                    <a:lstStyle/>
                    <a:p>
                      <a:r>
                        <a:rPr lang="en-US" dirty="0"/>
                        <a:t>Boolean</a:t>
                      </a:r>
                    </a:p>
                  </a:txBody>
                  <a:tcPr/>
                </a:tc>
                <a:extLst>
                  <a:ext uri="{0D108BD9-81ED-4DB2-BD59-A6C34878D82A}">
                    <a16:rowId xmlns:a16="http://schemas.microsoft.com/office/drawing/2014/main" val="2739238493"/>
                  </a:ext>
                </a:extLst>
              </a:tr>
              <a:tr h="690420">
                <a:tc>
                  <a:txBody>
                    <a:bodyPr/>
                    <a:lstStyle/>
                    <a:p>
                      <a:r>
                        <a:rPr lang="en-US" dirty="0" err="1"/>
                        <a:t>mothersEdu</a:t>
                      </a:r>
                      <a:endParaRPr lang="en-US" dirty="0"/>
                    </a:p>
                  </a:txBody>
                  <a:tcPr/>
                </a:tc>
                <a:tc>
                  <a:txBody>
                    <a:bodyPr/>
                    <a:lstStyle/>
                    <a:p>
                      <a:r>
                        <a:rPr lang="en-US" dirty="0"/>
                        <a:t>Mother’s education level: 1 = &lt;10 years, 2 = 11-13 years, 3 = 14+ years</a:t>
                      </a:r>
                    </a:p>
                  </a:txBody>
                  <a:tcPr/>
                </a:tc>
                <a:tc>
                  <a:txBody>
                    <a:bodyPr/>
                    <a:lstStyle/>
                    <a:p>
                      <a:r>
                        <a:rPr lang="en-US" dirty="0"/>
                        <a:t>Discrete</a:t>
                      </a:r>
                    </a:p>
                  </a:txBody>
                  <a:tcPr/>
                </a:tc>
                <a:extLst>
                  <a:ext uri="{0D108BD9-81ED-4DB2-BD59-A6C34878D82A}">
                    <a16:rowId xmlns:a16="http://schemas.microsoft.com/office/drawing/2014/main" val="3385805319"/>
                  </a:ext>
                </a:extLst>
              </a:tr>
              <a:tr h="690420">
                <a:tc>
                  <a:txBody>
                    <a:bodyPr/>
                    <a:lstStyle/>
                    <a:p>
                      <a:r>
                        <a:rPr lang="en-US" dirty="0" err="1"/>
                        <a:t>meetStReqs</a:t>
                      </a:r>
                      <a:endParaRPr lang="en-US" dirty="0"/>
                    </a:p>
                  </a:txBody>
                  <a:tcPr/>
                </a:tc>
                <a:tc>
                  <a:txBody>
                    <a:bodyPr/>
                    <a:lstStyle/>
                    <a:p>
                      <a:r>
                        <a:rPr lang="en-US" dirty="0"/>
                        <a:t>Whether child meets government recommendations for screen time</a:t>
                      </a:r>
                    </a:p>
                  </a:txBody>
                  <a:tcPr/>
                </a:tc>
                <a:tc>
                  <a:txBody>
                    <a:bodyPr/>
                    <a:lstStyle/>
                    <a:p>
                      <a:r>
                        <a:rPr lang="en-US" dirty="0"/>
                        <a:t>Boolean</a:t>
                      </a:r>
                    </a:p>
                  </a:txBody>
                  <a:tcPr/>
                </a:tc>
                <a:extLst>
                  <a:ext uri="{0D108BD9-81ED-4DB2-BD59-A6C34878D82A}">
                    <a16:rowId xmlns:a16="http://schemas.microsoft.com/office/drawing/2014/main" val="633541541"/>
                  </a:ext>
                </a:extLst>
              </a:tr>
              <a:tr h="690420">
                <a:tc>
                  <a:txBody>
                    <a:bodyPr/>
                    <a:lstStyle/>
                    <a:p>
                      <a:r>
                        <a:rPr lang="en-US" dirty="0" err="1"/>
                        <a:t>meetPhysReqs</a:t>
                      </a:r>
                      <a:endParaRPr lang="en-US" dirty="0"/>
                    </a:p>
                  </a:txBody>
                  <a:tcPr/>
                </a:tc>
                <a:tc>
                  <a:txBody>
                    <a:bodyPr/>
                    <a:lstStyle/>
                    <a:p>
                      <a:r>
                        <a:rPr lang="en-US" dirty="0"/>
                        <a:t>Whether child meets government recommendations for outdoor time</a:t>
                      </a:r>
                    </a:p>
                  </a:txBody>
                  <a:tcPr/>
                </a:tc>
                <a:tc>
                  <a:txBody>
                    <a:bodyPr/>
                    <a:lstStyle/>
                    <a:p>
                      <a:r>
                        <a:rPr lang="en-US" dirty="0"/>
                        <a:t>Boolean</a:t>
                      </a:r>
                    </a:p>
                  </a:txBody>
                  <a:tcPr/>
                </a:tc>
                <a:extLst>
                  <a:ext uri="{0D108BD9-81ED-4DB2-BD59-A6C34878D82A}">
                    <a16:rowId xmlns:a16="http://schemas.microsoft.com/office/drawing/2014/main" val="535202335"/>
                  </a:ext>
                </a:extLst>
              </a:tr>
              <a:tr h="394525">
                <a:tc>
                  <a:txBody>
                    <a:bodyPr/>
                    <a:lstStyle/>
                    <a:p>
                      <a:r>
                        <a:rPr lang="en-US" dirty="0"/>
                        <a:t>gender</a:t>
                      </a:r>
                    </a:p>
                  </a:txBody>
                  <a:tcPr/>
                </a:tc>
                <a:tc>
                  <a:txBody>
                    <a:bodyPr/>
                    <a:lstStyle/>
                    <a:p>
                      <a:r>
                        <a:rPr lang="en-US" dirty="0"/>
                        <a:t>Male/female</a:t>
                      </a:r>
                    </a:p>
                  </a:txBody>
                  <a:tcPr/>
                </a:tc>
                <a:tc>
                  <a:txBody>
                    <a:bodyPr/>
                    <a:lstStyle/>
                    <a:p>
                      <a:r>
                        <a:rPr lang="en-US" dirty="0"/>
                        <a:t>Boolean</a:t>
                      </a:r>
                    </a:p>
                  </a:txBody>
                  <a:tcPr/>
                </a:tc>
                <a:extLst>
                  <a:ext uri="{0D108BD9-81ED-4DB2-BD59-A6C34878D82A}">
                    <a16:rowId xmlns:a16="http://schemas.microsoft.com/office/drawing/2014/main" val="2771390112"/>
                  </a:ext>
                </a:extLst>
              </a:tr>
            </a:tbl>
          </a:graphicData>
        </a:graphic>
      </p:graphicFrame>
    </p:spTree>
    <p:extLst>
      <p:ext uri="{BB962C8B-B14F-4D97-AF65-F5344CB8AC3E}">
        <p14:creationId xmlns:p14="http://schemas.microsoft.com/office/powerpoint/2010/main" val="199796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35D5B-48BD-45D6-A9EC-F42C02D7DEEB}"/>
              </a:ext>
            </a:extLst>
          </p:cNvPr>
          <p:cNvSpPr>
            <a:spLocks noGrp="1"/>
          </p:cNvSpPr>
          <p:nvPr>
            <p:ph type="ctrTitle"/>
          </p:nvPr>
        </p:nvSpPr>
        <p:spPr/>
        <p:txBody>
          <a:bodyPr/>
          <a:lstStyle/>
          <a:p>
            <a:r>
              <a:rPr lang="en-US" dirty="0"/>
              <a:t>Appendix</a:t>
            </a:r>
            <a:br>
              <a:rPr lang="en-US" dirty="0"/>
            </a:br>
            <a:endParaRPr lang="en-US" dirty="0"/>
          </a:p>
        </p:txBody>
      </p:sp>
      <p:sp>
        <p:nvSpPr>
          <p:cNvPr id="3" name="Subtitle 2">
            <a:extLst>
              <a:ext uri="{FF2B5EF4-FFF2-40B4-BE49-F238E27FC236}">
                <a16:creationId xmlns:a16="http://schemas.microsoft.com/office/drawing/2014/main" id="{BBB82961-F83B-4C80-90C0-A3805F6E127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09181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06F13A6-7FED-40B8-B656-EFAA5B8C412C}"/>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D74F674A-1581-4C60-BF58-49477E123A35}"/>
              </a:ext>
            </a:extLst>
          </p:cNvPr>
          <p:cNvSpPr>
            <a:spLocks noGrp="1"/>
          </p:cNvSpPr>
          <p:nvPr>
            <p:ph type="title"/>
          </p:nvPr>
        </p:nvSpPr>
        <p:spPr>
          <a:xfrm>
            <a:off x="165428" y="145142"/>
            <a:ext cx="3954222" cy="2105280"/>
          </a:xfrm>
        </p:spPr>
        <p:txBody>
          <a:bodyPr/>
          <a:lstStyle/>
          <a:p>
            <a:r>
              <a:rPr lang="en-US" i="1" dirty="0" err="1"/>
              <a:t>allSocialSkills</a:t>
            </a:r>
            <a:r>
              <a:rPr lang="en-US" dirty="0"/>
              <a:t> relationship to its parameters</a:t>
            </a:r>
          </a:p>
        </p:txBody>
      </p:sp>
      <p:pic>
        <p:nvPicPr>
          <p:cNvPr id="1026" name="Picture 2">
            <a:extLst>
              <a:ext uri="{FF2B5EF4-FFF2-40B4-BE49-F238E27FC236}">
                <a16:creationId xmlns:a16="http://schemas.microsoft.com/office/drawing/2014/main" id="{FB521E23-0FEC-4306-AEDE-BE1BD7E579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1150" y="0"/>
            <a:ext cx="6800850" cy="67818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15BB9018-C55D-4C53-BAD2-60F6991F7D46}"/>
              </a:ext>
            </a:extLst>
          </p:cNvPr>
          <p:cNvPicPr>
            <a:picLocks noChangeAspect="1"/>
          </p:cNvPicPr>
          <p:nvPr/>
        </p:nvPicPr>
        <p:blipFill rotWithShape="1">
          <a:blip r:embed="rId3"/>
          <a:srcRect r="39377"/>
          <a:stretch/>
        </p:blipFill>
        <p:spPr>
          <a:xfrm>
            <a:off x="165428" y="3780264"/>
            <a:ext cx="4669141" cy="2430966"/>
          </a:xfrm>
          <a:prstGeom prst="rect">
            <a:avLst/>
          </a:prstGeom>
        </p:spPr>
      </p:pic>
      <p:sp>
        <p:nvSpPr>
          <p:cNvPr id="5" name="Rectangle 4">
            <a:extLst>
              <a:ext uri="{FF2B5EF4-FFF2-40B4-BE49-F238E27FC236}">
                <a16:creationId xmlns:a16="http://schemas.microsoft.com/office/drawing/2014/main" id="{F4262807-73D7-42AB-BD06-8B8B8BAEF938}"/>
              </a:ext>
            </a:extLst>
          </p:cNvPr>
          <p:cNvSpPr/>
          <p:nvPr/>
        </p:nvSpPr>
        <p:spPr>
          <a:xfrm>
            <a:off x="457200" y="5855452"/>
            <a:ext cx="1918010" cy="312235"/>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4742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32F3539-BC89-4980-9A0D-048C056FF5B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074" name="Picture 2">
            <a:extLst>
              <a:ext uri="{FF2B5EF4-FFF2-40B4-BE49-F238E27FC236}">
                <a16:creationId xmlns:a16="http://schemas.microsoft.com/office/drawing/2014/main" id="{B5087EA0-CB18-4353-972F-4D3AD6B58A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1451" y="0"/>
            <a:ext cx="7429177" cy="6668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994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91ED3-17A0-4A7E-BD3C-A987AE712925}"/>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05E2E0E3-9995-4B81-9C42-6110E9FEC557}"/>
              </a:ext>
            </a:extLst>
          </p:cNvPr>
          <p:cNvSpPr>
            <a:spLocks noGrp="1"/>
          </p:cNvSpPr>
          <p:nvPr>
            <p:ph idx="1"/>
          </p:nvPr>
        </p:nvSpPr>
        <p:spPr/>
        <p:txBody>
          <a:bodyPr/>
          <a:lstStyle/>
          <a:p>
            <a:pPr marL="457200" indent="-457200">
              <a:buFont typeface="+mj-lt"/>
              <a:buAutoNum type="arabicPeriod"/>
            </a:pPr>
            <a:r>
              <a:rPr lang="en-US" sz="2800" dirty="0"/>
              <a:t>Can we predict a child’s “Social Skill” score be predicated based on demographics and activities (screen time, outdoor time)?</a:t>
            </a:r>
          </a:p>
          <a:p>
            <a:pPr marL="457200" indent="-457200">
              <a:buFont typeface="+mj-lt"/>
              <a:buAutoNum type="arabicPeriod"/>
            </a:pPr>
            <a:r>
              <a:rPr lang="en-US" sz="2800" dirty="0"/>
              <a:t>Can we predict whether a child will show disruptive behavior?</a:t>
            </a:r>
          </a:p>
          <a:p>
            <a:pPr marL="749808" lvl="1" indent="-457200"/>
            <a:r>
              <a:rPr lang="en-US" sz="2400" dirty="0"/>
              <a:t>Sidebar: What does PCA do (visually) when we create components out of binary variables?</a:t>
            </a:r>
          </a:p>
          <a:p>
            <a:endParaRPr lang="en-US" dirty="0"/>
          </a:p>
        </p:txBody>
      </p:sp>
    </p:spTree>
    <p:extLst>
      <p:ext uri="{BB962C8B-B14F-4D97-AF65-F5344CB8AC3E}">
        <p14:creationId xmlns:p14="http://schemas.microsoft.com/office/powerpoint/2010/main" val="2678826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Social Skill</a:t>
            </a:r>
          </a:p>
        </p:txBody>
      </p:sp>
      <p:sp>
        <p:nvSpPr>
          <p:cNvPr id="3" name="Content Placeholder 2">
            <a:extLst>
              <a:ext uri="{FF2B5EF4-FFF2-40B4-BE49-F238E27FC236}">
                <a16:creationId xmlns:a16="http://schemas.microsoft.com/office/drawing/2014/main" id="{F33731AE-60CD-44F7-A6CE-837F375F5F65}"/>
              </a:ext>
            </a:extLst>
          </p:cNvPr>
          <p:cNvSpPr>
            <a:spLocks noGrp="1"/>
          </p:cNvSpPr>
          <p:nvPr>
            <p:ph idx="1"/>
          </p:nvPr>
        </p:nvSpPr>
        <p:spPr>
          <a:xfrm>
            <a:off x="1036320" y="988906"/>
            <a:ext cx="3634377" cy="4023360"/>
          </a:xfrm>
        </p:spPr>
        <p:txBody>
          <a:bodyPr/>
          <a:lstStyle/>
          <a:p>
            <a:r>
              <a:rPr lang="en-US" dirty="0"/>
              <a:t>1) One-hot encode ‘gender’ and ‘mother’s education’</a:t>
            </a:r>
          </a:p>
          <a:p>
            <a:r>
              <a:rPr lang="en-US" dirty="0"/>
              <a:t>2) Use Lasso Regression to find the useful features:</a:t>
            </a:r>
          </a:p>
        </p:txBody>
      </p:sp>
      <p:pic>
        <p:nvPicPr>
          <p:cNvPr id="5" name="Picture 4">
            <a:extLst>
              <a:ext uri="{FF2B5EF4-FFF2-40B4-BE49-F238E27FC236}">
                <a16:creationId xmlns:a16="http://schemas.microsoft.com/office/drawing/2014/main" id="{A62154CC-64E7-430E-B413-36D5CD43D19A}"/>
              </a:ext>
            </a:extLst>
          </p:cNvPr>
          <p:cNvPicPr>
            <a:picLocks noChangeAspect="1"/>
          </p:cNvPicPr>
          <p:nvPr/>
        </p:nvPicPr>
        <p:blipFill>
          <a:blip r:embed="rId3"/>
          <a:stretch>
            <a:fillRect/>
          </a:stretch>
        </p:blipFill>
        <p:spPr>
          <a:xfrm>
            <a:off x="1374573" y="2429310"/>
            <a:ext cx="3802744" cy="3837955"/>
          </a:xfrm>
          <a:prstGeom prst="rect">
            <a:avLst/>
          </a:prstGeom>
        </p:spPr>
      </p:pic>
      <p:sp>
        <p:nvSpPr>
          <p:cNvPr id="9" name="Rectangle: Rounded Corners 8">
            <a:extLst>
              <a:ext uri="{FF2B5EF4-FFF2-40B4-BE49-F238E27FC236}">
                <a16:creationId xmlns:a16="http://schemas.microsoft.com/office/drawing/2014/main" id="{BD0C4AB6-2CE3-44AD-B2B6-C871D3242E5A}"/>
              </a:ext>
            </a:extLst>
          </p:cNvPr>
          <p:cNvSpPr/>
          <p:nvPr/>
        </p:nvSpPr>
        <p:spPr>
          <a:xfrm>
            <a:off x="1542939" y="5234714"/>
            <a:ext cx="3634377" cy="1012158"/>
          </a:xfrm>
          <a:prstGeom prst="round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2CB9B5E-6DED-4D8E-BDA9-3E52EE3E3092}"/>
              </a:ext>
            </a:extLst>
          </p:cNvPr>
          <p:cNvSpPr txBox="1"/>
          <p:nvPr/>
        </p:nvSpPr>
        <p:spPr>
          <a:xfrm>
            <a:off x="5345682" y="5356072"/>
            <a:ext cx="798285" cy="769441"/>
          </a:xfrm>
          <a:prstGeom prst="rect">
            <a:avLst/>
          </a:prstGeom>
          <a:noFill/>
        </p:spPr>
        <p:txBody>
          <a:bodyPr wrap="square" rtlCol="0">
            <a:spAutoFit/>
          </a:bodyPr>
          <a:lstStyle/>
          <a:p>
            <a:r>
              <a:rPr lang="en-US" sz="4400" dirty="0">
                <a:solidFill>
                  <a:srgbClr val="FF0000"/>
                </a:solidFill>
              </a:rPr>
              <a:t>?</a:t>
            </a:r>
            <a:endParaRPr lang="en-US" dirty="0">
              <a:solidFill>
                <a:srgbClr val="FF0000"/>
              </a:solidFill>
            </a:endParaRPr>
          </a:p>
        </p:txBody>
      </p:sp>
      <p:pic>
        <p:nvPicPr>
          <p:cNvPr id="1028" name="Picture 4">
            <a:extLst>
              <a:ext uri="{FF2B5EF4-FFF2-40B4-BE49-F238E27FC236}">
                <a16:creationId xmlns:a16="http://schemas.microsoft.com/office/drawing/2014/main" id="{0430DDB9-1E07-4E4E-B247-C9DAEA2AB7E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2802"/>
          <a:stretch/>
        </p:blipFill>
        <p:spPr bwMode="auto">
          <a:xfrm>
            <a:off x="7096537" y="145905"/>
            <a:ext cx="3596504" cy="291811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a:extLst>
              <a:ext uri="{FF2B5EF4-FFF2-40B4-BE49-F238E27FC236}">
                <a16:creationId xmlns:a16="http://schemas.microsoft.com/office/drawing/2014/main" id="{4B551228-62A3-4D3E-A688-40EFEC214B4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1087" t="1454" r="984" b="-1454"/>
          <a:stretch/>
        </p:blipFill>
        <p:spPr bwMode="auto">
          <a:xfrm>
            <a:off x="7038110" y="3383655"/>
            <a:ext cx="3652149" cy="2918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622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28"/>
                                        </p:tgtEl>
                                        <p:attrNameLst>
                                          <p:attrName>style.visibility</p:attrName>
                                        </p:attrNameLst>
                                      </p:cBhvr>
                                      <p:to>
                                        <p:strVal val="visible"/>
                                      </p:to>
                                    </p:set>
                                    <p:animEffect transition="in" filter="fade">
                                      <p:cBhvr>
                                        <p:cTn id="16" dur="500"/>
                                        <p:tgtEl>
                                          <p:spTgt spid="1028"/>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Social Skill</a:t>
            </a:r>
          </a:p>
        </p:txBody>
      </p:sp>
      <p:sp>
        <p:nvSpPr>
          <p:cNvPr id="3" name="Content Placeholder 2">
            <a:extLst>
              <a:ext uri="{FF2B5EF4-FFF2-40B4-BE49-F238E27FC236}">
                <a16:creationId xmlns:a16="http://schemas.microsoft.com/office/drawing/2014/main" id="{F33731AE-60CD-44F7-A6CE-837F375F5F65}"/>
              </a:ext>
            </a:extLst>
          </p:cNvPr>
          <p:cNvSpPr>
            <a:spLocks noGrp="1"/>
          </p:cNvSpPr>
          <p:nvPr>
            <p:ph idx="1"/>
          </p:nvPr>
        </p:nvSpPr>
        <p:spPr>
          <a:xfrm>
            <a:off x="1036320" y="988906"/>
            <a:ext cx="10301438" cy="845512"/>
          </a:xfrm>
        </p:spPr>
        <p:txBody>
          <a:bodyPr/>
          <a:lstStyle/>
          <a:p>
            <a:r>
              <a:rPr lang="en-US" dirty="0"/>
              <a:t>3) Grid searching Random Forest, KNN Regressors</a:t>
            </a:r>
          </a:p>
        </p:txBody>
      </p:sp>
      <p:sp>
        <p:nvSpPr>
          <p:cNvPr id="6" name="TextBox 5">
            <a:extLst>
              <a:ext uri="{FF2B5EF4-FFF2-40B4-BE49-F238E27FC236}">
                <a16:creationId xmlns:a16="http://schemas.microsoft.com/office/drawing/2014/main" id="{A2E2BE30-898B-48EE-BA83-4B7DB0ED6E8A}"/>
              </a:ext>
            </a:extLst>
          </p:cNvPr>
          <p:cNvSpPr txBox="1"/>
          <p:nvPr/>
        </p:nvSpPr>
        <p:spPr>
          <a:xfrm>
            <a:off x="1135441" y="1803280"/>
            <a:ext cx="3436133" cy="461665"/>
          </a:xfrm>
          <a:prstGeom prst="rect">
            <a:avLst/>
          </a:prstGeom>
          <a:noFill/>
        </p:spPr>
        <p:txBody>
          <a:bodyPr wrap="none" rtlCol="0">
            <a:spAutoFit/>
          </a:bodyPr>
          <a:lstStyle/>
          <a:p>
            <a:r>
              <a:rPr lang="en-US" sz="2400" b="1" u="sng" dirty="0"/>
              <a:t>Random Forest Regressor</a:t>
            </a:r>
          </a:p>
        </p:txBody>
      </p:sp>
      <p:sp>
        <p:nvSpPr>
          <p:cNvPr id="13" name="TextBox 12">
            <a:extLst>
              <a:ext uri="{FF2B5EF4-FFF2-40B4-BE49-F238E27FC236}">
                <a16:creationId xmlns:a16="http://schemas.microsoft.com/office/drawing/2014/main" id="{0B13E308-EA13-4CA3-B14C-AD54F5B86968}"/>
              </a:ext>
            </a:extLst>
          </p:cNvPr>
          <p:cNvSpPr txBox="1"/>
          <p:nvPr/>
        </p:nvSpPr>
        <p:spPr>
          <a:xfrm>
            <a:off x="8690073" y="1803280"/>
            <a:ext cx="2077877" cy="461665"/>
          </a:xfrm>
          <a:prstGeom prst="rect">
            <a:avLst/>
          </a:prstGeom>
          <a:noFill/>
        </p:spPr>
        <p:txBody>
          <a:bodyPr wrap="none" rtlCol="0">
            <a:spAutoFit/>
          </a:bodyPr>
          <a:lstStyle/>
          <a:p>
            <a:r>
              <a:rPr lang="en-US" sz="2400" b="1" u="sng" dirty="0"/>
              <a:t>KNN Regressor</a:t>
            </a:r>
          </a:p>
        </p:txBody>
      </p:sp>
      <p:pic>
        <p:nvPicPr>
          <p:cNvPr id="2050" name="Picture 2">
            <a:extLst>
              <a:ext uri="{FF2B5EF4-FFF2-40B4-BE49-F238E27FC236}">
                <a16:creationId xmlns:a16="http://schemas.microsoft.com/office/drawing/2014/main" id="{5F720676-54A6-411C-93C3-2375FF9C4F7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1343"/>
          <a:stretch/>
        </p:blipFill>
        <p:spPr bwMode="auto">
          <a:xfrm>
            <a:off x="538608" y="2264945"/>
            <a:ext cx="4352540" cy="395741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03C9048-E7AC-4321-AF22-1DEA5BB90B1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0000"/>
          <a:stretch/>
        </p:blipFill>
        <p:spPr bwMode="auto">
          <a:xfrm>
            <a:off x="7152097" y="2264945"/>
            <a:ext cx="4501295" cy="3957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481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Social Skill</a:t>
            </a:r>
          </a:p>
        </p:txBody>
      </p:sp>
      <p:sp>
        <p:nvSpPr>
          <p:cNvPr id="3" name="Content Placeholder 2">
            <a:extLst>
              <a:ext uri="{FF2B5EF4-FFF2-40B4-BE49-F238E27FC236}">
                <a16:creationId xmlns:a16="http://schemas.microsoft.com/office/drawing/2014/main" id="{F33731AE-60CD-44F7-A6CE-837F375F5F65}"/>
              </a:ext>
            </a:extLst>
          </p:cNvPr>
          <p:cNvSpPr>
            <a:spLocks noGrp="1"/>
          </p:cNvSpPr>
          <p:nvPr>
            <p:ph idx="1"/>
          </p:nvPr>
        </p:nvSpPr>
        <p:spPr>
          <a:xfrm>
            <a:off x="1036320" y="988906"/>
            <a:ext cx="3634377" cy="4023360"/>
          </a:xfrm>
        </p:spPr>
        <p:txBody>
          <a:bodyPr/>
          <a:lstStyle/>
          <a:p>
            <a:r>
              <a:rPr lang="en-US" dirty="0"/>
              <a:t>4) Simple Linear Regression – examine output</a:t>
            </a:r>
          </a:p>
        </p:txBody>
      </p:sp>
      <p:pic>
        <p:nvPicPr>
          <p:cNvPr id="8" name="Picture 7">
            <a:extLst>
              <a:ext uri="{FF2B5EF4-FFF2-40B4-BE49-F238E27FC236}">
                <a16:creationId xmlns:a16="http://schemas.microsoft.com/office/drawing/2014/main" id="{F215CB5A-F4C4-414A-97EF-8B3177A5E6E6}"/>
              </a:ext>
            </a:extLst>
          </p:cNvPr>
          <p:cNvPicPr>
            <a:picLocks noChangeAspect="1"/>
          </p:cNvPicPr>
          <p:nvPr/>
        </p:nvPicPr>
        <p:blipFill>
          <a:blip r:embed="rId3"/>
          <a:stretch>
            <a:fillRect/>
          </a:stretch>
        </p:blipFill>
        <p:spPr>
          <a:xfrm>
            <a:off x="6790073" y="0"/>
            <a:ext cx="5401928" cy="6226629"/>
          </a:xfrm>
          <a:prstGeom prst="rect">
            <a:avLst/>
          </a:prstGeom>
        </p:spPr>
      </p:pic>
      <p:sp>
        <p:nvSpPr>
          <p:cNvPr id="10" name="Rectangle: Rounded Corners 9">
            <a:extLst>
              <a:ext uri="{FF2B5EF4-FFF2-40B4-BE49-F238E27FC236}">
                <a16:creationId xmlns:a16="http://schemas.microsoft.com/office/drawing/2014/main" id="{276B2A12-B6A8-48AD-B653-2B5641A60AAD}"/>
              </a:ext>
            </a:extLst>
          </p:cNvPr>
          <p:cNvSpPr/>
          <p:nvPr/>
        </p:nvSpPr>
        <p:spPr>
          <a:xfrm>
            <a:off x="9898742" y="14157"/>
            <a:ext cx="2293258" cy="726072"/>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702EE18C-5F7A-4D47-AF00-4247BC7C63D3}"/>
              </a:ext>
            </a:extLst>
          </p:cNvPr>
          <p:cNvSpPr/>
          <p:nvPr/>
        </p:nvSpPr>
        <p:spPr>
          <a:xfrm>
            <a:off x="6790072" y="4041870"/>
            <a:ext cx="4095641" cy="2198915"/>
          </a:xfrm>
          <a:prstGeom prst="roundRect">
            <a:avLst>
              <a:gd name="adj" fmla="val 10066"/>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8F98F16D-F4A6-4E1A-88ED-A8C2F3ACA4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0400" y="2518219"/>
            <a:ext cx="10261600" cy="3820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40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Effect transition="in" filter="fade">
                                      <p:cBhvr>
                                        <p:cTn id="1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0D60C9-7A2E-4114-A3E3-86336B031C4A}"/>
              </a:ext>
            </a:extLst>
          </p:cNvPr>
          <p:cNvPicPr>
            <a:picLocks noChangeAspect="1"/>
          </p:cNvPicPr>
          <p:nvPr/>
        </p:nvPicPr>
        <p:blipFill rotWithShape="1">
          <a:blip r:embed="rId2"/>
          <a:srcRect b="20689"/>
          <a:stretch/>
        </p:blipFill>
        <p:spPr>
          <a:xfrm>
            <a:off x="6690733" y="-29703"/>
            <a:ext cx="5501268" cy="6388797"/>
          </a:xfrm>
          <a:prstGeom prst="rect">
            <a:avLst/>
          </a:prstGeom>
        </p:spPr>
      </p:pic>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Social Skill</a:t>
            </a:r>
          </a:p>
        </p:txBody>
      </p:sp>
      <p:pic>
        <p:nvPicPr>
          <p:cNvPr id="5" name="Picture 4">
            <a:extLst>
              <a:ext uri="{FF2B5EF4-FFF2-40B4-BE49-F238E27FC236}">
                <a16:creationId xmlns:a16="http://schemas.microsoft.com/office/drawing/2014/main" id="{A472DC5A-72E8-4C89-9341-7EE361C576C4}"/>
              </a:ext>
            </a:extLst>
          </p:cNvPr>
          <p:cNvPicPr>
            <a:picLocks noChangeAspect="1"/>
          </p:cNvPicPr>
          <p:nvPr/>
        </p:nvPicPr>
        <p:blipFill>
          <a:blip r:embed="rId3"/>
          <a:stretch>
            <a:fillRect/>
          </a:stretch>
        </p:blipFill>
        <p:spPr>
          <a:xfrm>
            <a:off x="869794" y="2050561"/>
            <a:ext cx="8025399" cy="235439"/>
          </a:xfrm>
          <a:prstGeom prst="rect">
            <a:avLst/>
          </a:prstGeom>
        </p:spPr>
      </p:pic>
      <p:sp>
        <p:nvSpPr>
          <p:cNvPr id="3" name="Content Placeholder 2">
            <a:extLst>
              <a:ext uri="{FF2B5EF4-FFF2-40B4-BE49-F238E27FC236}">
                <a16:creationId xmlns:a16="http://schemas.microsoft.com/office/drawing/2014/main" id="{F33731AE-60CD-44F7-A6CE-837F375F5F65}"/>
              </a:ext>
            </a:extLst>
          </p:cNvPr>
          <p:cNvSpPr>
            <a:spLocks noGrp="1"/>
          </p:cNvSpPr>
          <p:nvPr>
            <p:ph idx="1"/>
          </p:nvPr>
        </p:nvSpPr>
        <p:spPr>
          <a:xfrm>
            <a:off x="1036320" y="988906"/>
            <a:ext cx="3634377" cy="4023360"/>
          </a:xfrm>
        </p:spPr>
        <p:txBody>
          <a:bodyPr/>
          <a:lstStyle/>
          <a:p>
            <a:r>
              <a:rPr lang="en-US" dirty="0"/>
              <a:t>5) Our Target variable is a skewed distribution. Does Quantile-transforming it help?</a:t>
            </a:r>
          </a:p>
        </p:txBody>
      </p:sp>
      <p:sp>
        <p:nvSpPr>
          <p:cNvPr id="10" name="Rectangle: Rounded Corners 9">
            <a:extLst>
              <a:ext uri="{FF2B5EF4-FFF2-40B4-BE49-F238E27FC236}">
                <a16:creationId xmlns:a16="http://schemas.microsoft.com/office/drawing/2014/main" id="{276B2A12-B6A8-48AD-B653-2B5641A60AAD}"/>
              </a:ext>
            </a:extLst>
          </p:cNvPr>
          <p:cNvSpPr/>
          <p:nvPr/>
        </p:nvSpPr>
        <p:spPr>
          <a:xfrm>
            <a:off x="9935736" y="14157"/>
            <a:ext cx="2256263" cy="610311"/>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F6041312-C432-4BA9-A4BE-00D31A4352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22" y="1860492"/>
            <a:ext cx="5522289" cy="394449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5BCF6FB1-90EB-41D7-9154-A2FE0457BB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7580" y="2598076"/>
            <a:ext cx="10084419" cy="3746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774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par>
                                <p:cTn id="8" presetID="10" presetClass="exit" presetSubtype="0" fill="hold"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100"/>
                                        </p:tgtEl>
                                        <p:attrNameLst>
                                          <p:attrName>style.visibility</p:attrName>
                                        </p:attrNameLst>
                                      </p:cBhvr>
                                      <p:to>
                                        <p:strVal val="visible"/>
                                      </p:to>
                                    </p:set>
                                    <p:animEffect transition="in" filter="fade">
                                      <p:cBhvr>
                                        <p:cTn id="23" dur="500"/>
                                        <p:tgtEl>
                                          <p:spTgt spid="4100"/>
                                        </p:tgtEl>
                                      </p:cBhvr>
                                    </p:animEffect>
                                  </p:childTnLst>
                                </p:cTn>
                              </p:par>
                              <p:par>
                                <p:cTn id="24" presetID="10" presetClass="exit" presetSubtype="0" fill="hold" nodeType="withEffect">
                                  <p:stCondLst>
                                    <p:cond delay="0"/>
                                  </p:stCondLst>
                                  <p:childTnLst>
                                    <p:animEffect transition="out" filter="fade">
                                      <p:cBhvr>
                                        <p:cTn id="25" dur="500"/>
                                        <p:tgtEl>
                                          <p:spTgt spid="4098"/>
                                        </p:tgtEl>
                                      </p:cBhvr>
                                    </p:animEffect>
                                    <p:set>
                                      <p:cBhvr>
                                        <p:cTn id="26" dur="1" fill="hold">
                                          <p:stCondLst>
                                            <p:cond delay="499"/>
                                          </p:stCondLst>
                                        </p:cTn>
                                        <p:tgtEl>
                                          <p:spTgt spid="40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91ED3-17A0-4A7E-BD3C-A987AE712925}"/>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05E2E0E3-9995-4B81-9C42-6110E9FEC557}"/>
              </a:ext>
            </a:extLst>
          </p:cNvPr>
          <p:cNvSpPr>
            <a:spLocks noGrp="1"/>
          </p:cNvSpPr>
          <p:nvPr>
            <p:ph idx="1"/>
          </p:nvPr>
        </p:nvSpPr>
        <p:spPr>
          <a:xfrm>
            <a:off x="1097280" y="1845734"/>
            <a:ext cx="10665934" cy="4023360"/>
          </a:xfrm>
        </p:spPr>
        <p:txBody>
          <a:bodyPr/>
          <a:lstStyle/>
          <a:p>
            <a:pPr marL="457200" indent="-457200">
              <a:buFont typeface="+mj-lt"/>
              <a:buAutoNum type="arabicPeriod"/>
            </a:pPr>
            <a:r>
              <a:rPr lang="en-US" sz="2800" i="1" dirty="0">
                <a:solidFill>
                  <a:schemeClr val="bg1">
                    <a:lumMod val="65000"/>
                  </a:schemeClr>
                </a:solidFill>
              </a:rPr>
              <a:t>Can we predict a child’s “Social Skill” score be predicated based on demographics and activities (screen time, outdoor time)? </a:t>
            </a:r>
            <a:endParaRPr lang="en-US" sz="2800" i="1" dirty="0">
              <a:solidFill>
                <a:schemeClr val="tx1"/>
              </a:solidFill>
            </a:endParaRPr>
          </a:p>
          <a:p>
            <a:pPr marL="457200" indent="-457200">
              <a:buFont typeface="+mj-lt"/>
              <a:buAutoNum type="arabicPeriod"/>
            </a:pPr>
            <a:r>
              <a:rPr lang="en-US" sz="2800" dirty="0"/>
              <a:t>Can we predict whether a child will show disruptive behavior?</a:t>
            </a:r>
          </a:p>
          <a:p>
            <a:pPr marL="749808" lvl="1" indent="-457200"/>
            <a:r>
              <a:rPr lang="en-US" sz="2400" dirty="0"/>
              <a:t>Sidebar: What does PCA do (visually) when we create components out of binary variables?</a:t>
            </a:r>
          </a:p>
          <a:p>
            <a:endParaRPr lang="en-US" dirty="0"/>
          </a:p>
        </p:txBody>
      </p:sp>
    </p:spTree>
    <p:extLst>
      <p:ext uri="{BB962C8B-B14F-4D97-AF65-F5344CB8AC3E}">
        <p14:creationId xmlns:p14="http://schemas.microsoft.com/office/powerpoint/2010/main" val="3636676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A076C8-CE37-4669-B87D-21C909ED5381}"/>
              </a:ext>
            </a:extLst>
          </p:cNvPr>
          <p:cNvSpPr/>
          <p:nvPr/>
        </p:nvSpPr>
        <p:spPr>
          <a:xfrm>
            <a:off x="885239"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aphicFrame>
        <p:nvGraphicFramePr>
          <p:cNvPr id="6" name="Content Placeholder 5">
            <a:extLst>
              <a:ext uri="{FF2B5EF4-FFF2-40B4-BE49-F238E27FC236}">
                <a16:creationId xmlns:a16="http://schemas.microsoft.com/office/drawing/2014/main" id="{294C59C0-9711-41F2-A4A5-015B0787AE54}"/>
              </a:ext>
            </a:extLst>
          </p:cNvPr>
          <p:cNvGraphicFramePr>
            <a:graphicFrameLocks noGrp="1"/>
          </p:cNvGraphicFramePr>
          <p:nvPr>
            <p:ph idx="1"/>
            <p:extLst>
              <p:ext uri="{D42A27DB-BD31-4B8C-83A1-F6EECF244321}">
                <p14:modId xmlns:p14="http://schemas.microsoft.com/office/powerpoint/2010/main" val="1935369730"/>
              </p:ext>
            </p:extLst>
          </p:nvPr>
        </p:nvGraphicFramePr>
        <p:xfrm>
          <a:off x="547607" y="67455"/>
          <a:ext cx="10759154" cy="6127420"/>
        </p:xfrm>
        <a:graphic>
          <a:graphicData uri="http://schemas.openxmlformats.org/drawingml/2006/table">
            <a:tbl>
              <a:tblPr firstRow="1" bandRow="1">
                <a:tableStyleId>{6E25E649-3F16-4E02-A733-19D2CDBF48F0}</a:tableStyleId>
              </a:tblPr>
              <a:tblGrid>
                <a:gridCol w="1738393">
                  <a:extLst>
                    <a:ext uri="{9D8B030D-6E8A-4147-A177-3AD203B41FA5}">
                      <a16:colId xmlns:a16="http://schemas.microsoft.com/office/drawing/2014/main" val="2973856483"/>
                    </a:ext>
                  </a:extLst>
                </a:gridCol>
                <a:gridCol w="6205928">
                  <a:extLst>
                    <a:ext uri="{9D8B030D-6E8A-4147-A177-3AD203B41FA5}">
                      <a16:colId xmlns:a16="http://schemas.microsoft.com/office/drawing/2014/main" val="852326656"/>
                    </a:ext>
                  </a:extLst>
                </a:gridCol>
                <a:gridCol w="2814833">
                  <a:extLst>
                    <a:ext uri="{9D8B030D-6E8A-4147-A177-3AD203B41FA5}">
                      <a16:colId xmlns:a16="http://schemas.microsoft.com/office/drawing/2014/main" val="2637797131"/>
                    </a:ext>
                  </a:extLst>
                </a:gridCol>
              </a:tblGrid>
              <a:tr h="383350">
                <a:tc>
                  <a:txBody>
                    <a:bodyPr/>
                    <a:lstStyle/>
                    <a:p>
                      <a:r>
                        <a:rPr lang="en-US" dirty="0"/>
                        <a:t>Name</a:t>
                      </a:r>
                    </a:p>
                  </a:txBody>
                  <a:tcPr/>
                </a:tc>
                <a:tc>
                  <a:txBody>
                    <a:bodyPr/>
                    <a:lstStyle/>
                    <a:p>
                      <a:r>
                        <a:rPr lang="en-US" dirty="0"/>
                        <a:t>Description</a:t>
                      </a:r>
                    </a:p>
                  </a:txBody>
                  <a:tcPr/>
                </a:tc>
                <a:tc>
                  <a:txBody>
                    <a:bodyPr/>
                    <a:lstStyle/>
                    <a:p>
                      <a:r>
                        <a:rPr lang="en-US" dirty="0"/>
                        <a:t>Type</a:t>
                      </a:r>
                    </a:p>
                  </a:txBody>
                  <a:tcPr/>
                </a:tc>
                <a:extLst>
                  <a:ext uri="{0D108BD9-81ED-4DB2-BD59-A6C34878D82A}">
                    <a16:rowId xmlns:a16="http://schemas.microsoft.com/office/drawing/2014/main" val="565807560"/>
                  </a:ext>
                </a:extLst>
              </a:tr>
              <a:tr h="383350">
                <a:tc>
                  <a:txBody>
                    <a:bodyPr/>
                    <a:lstStyle/>
                    <a:p>
                      <a:r>
                        <a:rPr lang="en-US" dirty="0"/>
                        <a:t>age</a:t>
                      </a:r>
                    </a:p>
                  </a:txBody>
                  <a:tcPr/>
                </a:tc>
                <a:tc>
                  <a:txBody>
                    <a:bodyPr/>
                    <a:lstStyle/>
                    <a:p>
                      <a:r>
                        <a:rPr lang="en-US" dirty="0"/>
                        <a:t>Age, ranges 2-6</a:t>
                      </a:r>
                    </a:p>
                  </a:txBody>
                  <a:tcPr/>
                </a:tc>
                <a:tc>
                  <a:txBody>
                    <a:bodyPr/>
                    <a:lstStyle/>
                    <a:p>
                      <a:r>
                        <a:rPr lang="en-US" dirty="0"/>
                        <a:t>Continuous Float</a:t>
                      </a:r>
                    </a:p>
                  </a:txBody>
                  <a:tcPr/>
                </a:tc>
                <a:extLst>
                  <a:ext uri="{0D108BD9-81ED-4DB2-BD59-A6C34878D82A}">
                    <a16:rowId xmlns:a16="http://schemas.microsoft.com/office/drawing/2014/main" val="850970370"/>
                  </a:ext>
                </a:extLst>
              </a:tr>
              <a:tr h="670863">
                <a:tc>
                  <a:txBody>
                    <a:bodyPr/>
                    <a:lstStyle/>
                    <a:p>
                      <a:r>
                        <a:rPr lang="en-US" dirty="0"/>
                        <a:t>express</a:t>
                      </a:r>
                    </a:p>
                  </a:txBody>
                  <a:tcPr/>
                </a:tc>
                <a:tc>
                  <a:txBody>
                    <a:bodyPr/>
                    <a:lstStyle/>
                    <a:p>
                      <a:r>
                        <a:rPr lang="en-US" dirty="0"/>
                        <a:t>Child’s Ability to express themselves</a:t>
                      </a:r>
                    </a:p>
                  </a:txBody>
                  <a:tcPr/>
                </a:tc>
                <a:tc>
                  <a:txBody>
                    <a:bodyPr/>
                    <a:lstStyle/>
                    <a:p>
                      <a:r>
                        <a:rPr lang="en-US" dirty="0"/>
                        <a:t>“continuous” integer (really a sum of 13 Likert scales)</a:t>
                      </a:r>
                    </a:p>
                  </a:txBody>
                  <a:tcPr/>
                </a:tc>
                <a:extLst>
                  <a:ext uri="{0D108BD9-81ED-4DB2-BD59-A6C34878D82A}">
                    <a16:rowId xmlns:a16="http://schemas.microsoft.com/office/drawing/2014/main" val="3232868234"/>
                  </a:ext>
                </a:extLst>
              </a:tr>
              <a:tr h="670863">
                <a:tc>
                  <a:txBody>
                    <a:bodyPr/>
                    <a:lstStyle/>
                    <a:p>
                      <a:r>
                        <a:rPr lang="en-US" dirty="0"/>
                        <a:t>comply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Child’s Ability to comply</a:t>
                      </a:r>
                    </a:p>
                  </a:txBody>
                  <a:tcPr/>
                </a:tc>
                <a:tc>
                  <a:txBody>
                    <a:bodyPr/>
                    <a:lstStyle/>
                    <a:p>
                      <a:r>
                        <a:rPr lang="en-US" dirty="0"/>
                        <a:t>“continuous” integer (really a sum of 10 Likert scales)</a:t>
                      </a:r>
                    </a:p>
                  </a:txBody>
                  <a:tcPr/>
                </a:tc>
                <a:extLst>
                  <a:ext uri="{0D108BD9-81ED-4DB2-BD59-A6C34878D82A}">
                    <a16:rowId xmlns:a16="http://schemas.microsoft.com/office/drawing/2014/main" val="3420107227"/>
                  </a:ext>
                </a:extLst>
              </a:tr>
              <a:tr h="670863">
                <a:tc>
                  <a:txBody>
                    <a:bodyPr/>
                    <a:lstStyle/>
                    <a:p>
                      <a:r>
                        <a:rPr lang="en-US" dirty="0"/>
                        <a:t>Disrupt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Child’s tendency to be disruptive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“continuous” integer (really a sum of 7 Likert scales)</a:t>
                      </a:r>
                    </a:p>
                  </a:txBody>
                  <a:tcPr/>
                </a:tc>
                <a:extLst>
                  <a:ext uri="{0D108BD9-81ED-4DB2-BD59-A6C34878D82A}">
                    <a16:rowId xmlns:a16="http://schemas.microsoft.com/office/drawing/2014/main" val="1781061109"/>
                  </a:ext>
                </a:extLst>
              </a:tr>
              <a:tr h="383350">
                <a:tc>
                  <a:txBody>
                    <a:bodyPr/>
                    <a:lstStyle/>
                    <a:p>
                      <a:r>
                        <a:rPr lang="en-US" dirty="0" err="1"/>
                        <a:t>tvTime</a:t>
                      </a:r>
                      <a:endParaRPr lang="en-US" dirty="0"/>
                    </a:p>
                  </a:txBody>
                  <a:tcPr/>
                </a:tc>
                <a:tc>
                  <a:txBody>
                    <a:bodyPr/>
                    <a:lstStyle/>
                    <a:p>
                      <a:r>
                        <a:rPr lang="en-US" dirty="0"/>
                        <a:t>Hours watching TV / day</a:t>
                      </a:r>
                    </a:p>
                  </a:txBody>
                  <a:tcPr/>
                </a:tc>
                <a:tc>
                  <a:txBody>
                    <a:bodyPr/>
                    <a:lstStyle/>
                    <a:p>
                      <a:r>
                        <a:rPr lang="en-US" dirty="0"/>
                        <a:t>Continuous Float</a:t>
                      </a:r>
                    </a:p>
                  </a:txBody>
                  <a:tcPr/>
                </a:tc>
                <a:extLst>
                  <a:ext uri="{0D108BD9-81ED-4DB2-BD59-A6C34878D82A}">
                    <a16:rowId xmlns:a16="http://schemas.microsoft.com/office/drawing/2014/main" val="867921398"/>
                  </a:ext>
                </a:extLst>
              </a:tr>
              <a:tr h="383350">
                <a:tc>
                  <a:txBody>
                    <a:bodyPr/>
                    <a:lstStyle/>
                    <a:p>
                      <a:r>
                        <a:rPr lang="en-US" dirty="0" err="1"/>
                        <a:t>cpuTime</a:t>
                      </a:r>
                      <a:endParaRPr lang="en-US" dirty="0"/>
                    </a:p>
                  </a:txBody>
                  <a:tcPr/>
                </a:tc>
                <a:tc>
                  <a:txBody>
                    <a:bodyPr/>
                    <a:lstStyle/>
                    <a:p>
                      <a:r>
                        <a:rPr lang="en-US" dirty="0"/>
                        <a:t>Hours on Computer / day</a:t>
                      </a:r>
                    </a:p>
                  </a:txBody>
                  <a:tcPr/>
                </a:tc>
                <a:tc>
                  <a:txBody>
                    <a:bodyPr/>
                    <a:lstStyle/>
                    <a:p>
                      <a:r>
                        <a:rPr lang="en-US" dirty="0"/>
                        <a:t>Continuous Float</a:t>
                      </a:r>
                    </a:p>
                  </a:txBody>
                  <a:tcPr/>
                </a:tc>
                <a:extLst>
                  <a:ext uri="{0D108BD9-81ED-4DB2-BD59-A6C34878D82A}">
                    <a16:rowId xmlns:a16="http://schemas.microsoft.com/office/drawing/2014/main" val="4207533664"/>
                  </a:ext>
                </a:extLst>
              </a:tr>
              <a:tr h="383350">
                <a:tc>
                  <a:txBody>
                    <a:bodyPr/>
                    <a:lstStyle/>
                    <a:p>
                      <a:r>
                        <a:rPr lang="en-US" dirty="0" err="1"/>
                        <a:t>outdoorTime</a:t>
                      </a:r>
                      <a:endParaRPr lang="en-US" dirty="0"/>
                    </a:p>
                  </a:txBody>
                  <a:tcPr/>
                </a:tc>
                <a:tc>
                  <a:txBody>
                    <a:bodyPr/>
                    <a:lstStyle/>
                    <a:p>
                      <a:r>
                        <a:rPr lang="en-US" dirty="0"/>
                        <a:t>Hours outside / day</a:t>
                      </a:r>
                    </a:p>
                  </a:txBody>
                  <a:tcPr/>
                </a:tc>
                <a:tc>
                  <a:txBody>
                    <a:bodyPr/>
                    <a:lstStyle/>
                    <a:p>
                      <a:r>
                        <a:rPr lang="en-US" dirty="0"/>
                        <a:t>Continuous Float</a:t>
                      </a:r>
                    </a:p>
                  </a:txBody>
                  <a:tcPr/>
                </a:tc>
                <a:extLst>
                  <a:ext uri="{0D108BD9-81ED-4DB2-BD59-A6C34878D82A}">
                    <a16:rowId xmlns:a16="http://schemas.microsoft.com/office/drawing/2014/main" val="485859822"/>
                  </a:ext>
                </a:extLst>
              </a:tr>
              <a:tr h="383350">
                <a:tc>
                  <a:txBody>
                    <a:bodyPr/>
                    <a:lstStyle/>
                    <a:p>
                      <a:r>
                        <a:rPr lang="en-US" dirty="0"/>
                        <a:t>disability</a:t>
                      </a:r>
                    </a:p>
                  </a:txBody>
                  <a:tcPr/>
                </a:tc>
                <a:tc>
                  <a:txBody>
                    <a:bodyPr/>
                    <a:lstStyle/>
                    <a:p>
                      <a:r>
                        <a:rPr lang="en-US" dirty="0"/>
                        <a:t>Whether Mother considers child disabled</a:t>
                      </a:r>
                    </a:p>
                  </a:txBody>
                  <a:tcPr/>
                </a:tc>
                <a:tc>
                  <a:txBody>
                    <a:bodyPr/>
                    <a:lstStyle/>
                    <a:p>
                      <a:r>
                        <a:rPr lang="en-US" dirty="0"/>
                        <a:t>Boolean</a:t>
                      </a:r>
                    </a:p>
                  </a:txBody>
                  <a:tcPr/>
                </a:tc>
                <a:extLst>
                  <a:ext uri="{0D108BD9-81ED-4DB2-BD59-A6C34878D82A}">
                    <a16:rowId xmlns:a16="http://schemas.microsoft.com/office/drawing/2014/main" val="2739238493"/>
                  </a:ext>
                </a:extLst>
              </a:tr>
              <a:tr h="670863">
                <a:tc>
                  <a:txBody>
                    <a:bodyPr/>
                    <a:lstStyle/>
                    <a:p>
                      <a:r>
                        <a:rPr lang="en-US" dirty="0" err="1"/>
                        <a:t>mothersEdu</a:t>
                      </a:r>
                      <a:endParaRPr lang="en-US" dirty="0"/>
                    </a:p>
                  </a:txBody>
                  <a:tcPr/>
                </a:tc>
                <a:tc>
                  <a:txBody>
                    <a:bodyPr/>
                    <a:lstStyle/>
                    <a:p>
                      <a:r>
                        <a:rPr lang="en-US" dirty="0"/>
                        <a:t>Mother’s education level: 1 = &lt;10 years, 2 = 11-13 years, 3 = 14+ years</a:t>
                      </a:r>
                    </a:p>
                  </a:txBody>
                  <a:tcPr/>
                </a:tc>
                <a:tc>
                  <a:txBody>
                    <a:bodyPr/>
                    <a:lstStyle/>
                    <a:p>
                      <a:r>
                        <a:rPr lang="en-US" dirty="0"/>
                        <a:t>Discrete</a:t>
                      </a:r>
                    </a:p>
                  </a:txBody>
                  <a:tcPr/>
                </a:tc>
                <a:extLst>
                  <a:ext uri="{0D108BD9-81ED-4DB2-BD59-A6C34878D82A}">
                    <a16:rowId xmlns:a16="http://schemas.microsoft.com/office/drawing/2014/main" val="3385805319"/>
                  </a:ext>
                </a:extLst>
              </a:tr>
              <a:tr h="394758">
                <a:tc>
                  <a:txBody>
                    <a:bodyPr/>
                    <a:lstStyle/>
                    <a:p>
                      <a:r>
                        <a:rPr lang="en-US" dirty="0" err="1"/>
                        <a:t>meetStReqs</a:t>
                      </a:r>
                      <a:endParaRPr lang="en-US" dirty="0"/>
                    </a:p>
                  </a:txBody>
                  <a:tcPr/>
                </a:tc>
                <a:tc>
                  <a:txBody>
                    <a:bodyPr/>
                    <a:lstStyle/>
                    <a:p>
                      <a:r>
                        <a:rPr lang="en-US" dirty="0"/>
                        <a:t>Whether child meets govt recommendations for screen time</a:t>
                      </a:r>
                    </a:p>
                  </a:txBody>
                  <a:tcPr/>
                </a:tc>
                <a:tc>
                  <a:txBody>
                    <a:bodyPr/>
                    <a:lstStyle/>
                    <a:p>
                      <a:r>
                        <a:rPr lang="en-US" dirty="0"/>
                        <a:t>Boolean</a:t>
                      </a:r>
                    </a:p>
                  </a:txBody>
                  <a:tcPr/>
                </a:tc>
                <a:extLst>
                  <a:ext uri="{0D108BD9-81ED-4DB2-BD59-A6C34878D82A}">
                    <a16:rowId xmlns:a16="http://schemas.microsoft.com/office/drawing/2014/main" val="633541541"/>
                  </a:ext>
                </a:extLst>
              </a:tr>
              <a:tr h="343087">
                <a:tc>
                  <a:txBody>
                    <a:bodyPr/>
                    <a:lstStyle/>
                    <a:p>
                      <a:r>
                        <a:rPr lang="en-US" dirty="0" err="1"/>
                        <a:t>meetPhysReqs</a:t>
                      </a:r>
                      <a:endParaRPr lang="en-US" dirty="0"/>
                    </a:p>
                  </a:txBody>
                  <a:tcPr/>
                </a:tc>
                <a:tc>
                  <a:txBody>
                    <a:bodyPr/>
                    <a:lstStyle/>
                    <a:p>
                      <a:r>
                        <a:rPr lang="en-US" dirty="0"/>
                        <a:t>Whether child meets govt recommendations for outdoor time</a:t>
                      </a:r>
                    </a:p>
                  </a:txBody>
                  <a:tcPr/>
                </a:tc>
                <a:tc>
                  <a:txBody>
                    <a:bodyPr/>
                    <a:lstStyle/>
                    <a:p>
                      <a:r>
                        <a:rPr lang="en-US" dirty="0"/>
                        <a:t>Boolean</a:t>
                      </a:r>
                    </a:p>
                  </a:txBody>
                  <a:tcPr/>
                </a:tc>
                <a:extLst>
                  <a:ext uri="{0D108BD9-81ED-4DB2-BD59-A6C34878D82A}">
                    <a16:rowId xmlns:a16="http://schemas.microsoft.com/office/drawing/2014/main" val="535202335"/>
                  </a:ext>
                </a:extLst>
              </a:tr>
              <a:tr h="383350">
                <a:tc>
                  <a:txBody>
                    <a:bodyPr/>
                    <a:lstStyle/>
                    <a:p>
                      <a:r>
                        <a:rPr lang="en-US" dirty="0"/>
                        <a:t>gender</a:t>
                      </a:r>
                    </a:p>
                  </a:txBody>
                  <a:tcPr/>
                </a:tc>
                <a:tc>
                  <a:txBody>
                    <a:bodyPr/>
                    <a:lstStyle/>
                    <a:p>
                      <a:r>
                        <a:rPr lang="en-US" dirty="0"/>
                        <a:t>Male/female</a:t>
                      </a:r>
                    </a:p>
                  </a:txBody>
                  <a:tcPr/>
                </a:tc>
                <a:tc>
                  <a:txBody>
                    <a:bodyPr/>
                    <a:lstStyle/>
                    <a:p>
                      <a:r>
                        <a:rPr lang="en-US" dirty="0"/>
                        <a:t>Boolean</a:t>
                      </a:r>
                    </a:p>
                  </a:txBody>
                  <a:tcPr/>
                </a:tc>
                <a:extLst>
                  <a:ext uri="{0D108BD9-81ED-4DB2-BD59-A6C34878D82A}">
                    <a16:rowId xmlns:a16="http://schemas.microsoft.com/office/drawing/2014/main" val="2771390112"/>
                  </a:ext>
                </a:extLst>
              </a:tr>
            </a:tbl>
          </a:graphicData>
        </a:graphic>
      </p:graphicFrame>
    </p:spTree>
    <p:extLst>
      <p:ext uri="{BB962C8B-B14F-4D97-AF65-F5344CB8AC3E}">
        <p14:creationId xmlns:p14="http://schemas.microsoft.com/office/powerpoint/2010/main" val="167885972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2023</TotalTime>
  <Words>1405</Words>
  <Application>Microsoft Office PowerPoint</Application>
  <PresentationFormat>Widescreen</PresentationFormat>
  <Paragraphs>258</Paragraphs>
  <Slides>22</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Cambria Math</vt:lpstr>
      <vt:lpstr>Helvetica Neue</vt:lpstr>
      <vt:lpstr>Retrospect</vt:lpstr>
      <vt:lpstr>Predicting Children’s Social Skills: Supervised Learning &amp; PCA</vt:lpstr>
      <vt:lpstr>Dataset: </vt:lpstr>
      <vt:lpstr>Topics</vt:lpstr>
      <vt:lpstr>Predicting Social Skill</vt:lpstr>
      <vt:lpstr>Predicting Social Skill</vt:lpstr>
      <vt:lpstr>Predicting Social Skill</vt:lpstr>
      <vt:lpstr>Predicting Social Skill</vt:lpstr>
      <vt:lpstr>Topics</vt:lpstr>
      <vt:lpstr>PowerPoint Presentation</vt:lpstr>
      <vt:lpstr>Predicting Disruptive Behavior</vt:lpstr>
      <vt:lpstr>Predicting Disruptive Behavior</vt:lpstr>
      <vt:lpstr>Predicting Disruptive Behavior</vt:lpstr>
      <vt:lpstr>Binary Features</vt:lpstr>
      <vt:lpstr>Sidebar: Visualizing PCA for Boolean Variables</vt:lpstr>
      <vt:lpstr>Sidebar: Visualizing PCA for Boolean Variables</vt:lpstr>
      <vt:lpstr>Back to our Data…</vt:lpstr>
      <vt:lpstr>Predicting Disruptive Behavior</vt:lpstr>
      <vt:lpstr>Predicting Disruptive Behavior</vt:lpstr>
      <vt:lpstr>Resources</vt:lpstr>
      <vt:lpstr>Appendix </vt:lpstr>
      <vt:lpstr>allSocialSkills relationship to its parameters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 Condit</dc:creator>
  <cp:lastModifiedBy>Greg Condit</cp:lastModifiedBy>
  <cp:revision>92</cp:revision>
  <dcterms:created xsi:type="dcterms:W3CDTF">2018-12-28T15:53:03Z</dcterms:created>
  <dcterms:modified xsi:type="dcterms:W3CDTF">2019-01-23T00:42:41Z</dcterms:modified>
</cp:coreProperties>
</file>