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sldIdLst>
    <p:sldId id="256" r:id="rId2"/>
    <p:sldId id="257" r:id="rId3"/>
    <p:sldId id="258" r:id="rId4"/>
    <p:sldId id="260" r:id="rId5"/>
    <p:sldId id="263" r:id="rId6"/>
    <p:sldId id="265" r:id="rId7"/>
    <p:sldId id="266" r:id="rId8"/>
    <p:sldId id="267" r:id="rId9"/>
    <p:sldId id="268" r:id="rId10"/>
    <p:sldId id="269" r:id="rId11"/>
    <p:sldId id="270" r:id="rId12"/>
    <p:sldId id="271" r:id="rId13"/>
    <p:sldId id="272" r:id="rId14"/>
    <p:sldId id="273" r:id="rId15"/>
    <p:sldId id="274" r:id="rId16"/>
    <p:sldId id="275"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90323" autoAdjust="0"/>
  </p:normalViewPr>
  <p:slideViewPr>
    <p:cSldViewPr snapToGrid="0">
      <p:cViewPr varScale="1">
        <p:scale>
          <a:sx n="147" d="100"/>
          <a:sy n="147" d="100"/>
        </p:scale>
        <p:origin x="118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339219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411353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Children’s Screen Time &amp; Social Skills</a:t>
            </a:r>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p:pic>
        <p:nvPicPr>
          <p:cNvPr id="7170" name="Picture 2">
            <a:extLst>
              <a:ext uri="{FF2B5EF4-FFF2-40B4-BE49-F238E27FC236}">
                <a16:creationId xmlns:a16="http://schemas.microsoft.com/office/drawing/2014/main" id="{69672979-8ED6-497B-BA8A-F3937B061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316" y="1527842"/>
            <a:ext cx="6120704" cy="43412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BC44FB-643B-4F67-9944-6DD485EED81A}"/>
                  </a:ext>
                </a:extLst>
              </p:cNvPr>
              <p:cNvSpPr txBox="1"/>
              <p:nvPr/>
            </p:nvSpPr>
            <p:spPr>
              <a:xfrm>
                <a:off x="590390" y="1732547"/>
                <a:ext cx="5451926" cy="537327"/>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oMath>
                </a14:m>
                <a:r>
                  <a:rPr lang="en-US" sz="2400" dirty="0"/>
                  <a:t> </a:t>
                </a:r>
              </a:p>
            </p:txBody>
          </p:sp>
        </mc:Choice>
        <mc:Fallback xmlns="">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590390" y="1732547"/>
                <a:ext cx="5451926" cy="5373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63A199C-813E-4935-A966-65ED5A5803FC}"/>
                  </a:ext>
                </a:extLst>
              </p:cNvPr>
              <p:cNvSpPr txBox="1"/>
              <p:nvPr/>
            </p:nvSpPr>
            <p:spPr>
              <a:xfrm>
                <a:off x="590390" y="2680284"/>
                <a:ext cx="5451926" cy="57945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oMath>
                </a14:m>
                <a:r>
                  <a:rPr lang="en-US" sz="2400" dirty="0"/>
                  <a:t> </a:t>
                </a:r>
              </a:p>
            </p:txBody>
          </p:sp>
        </mc:Choice>
        <mc:Fallback xmlns="">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590390" y="2680284"/>
                <a:ext cx="5451926" cy="5794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984379E-4042-4869-9833-9C2213343064}"/>
                  </a:ext>
                </a:extLst>
              </p:cNvPr>
              <p:cNvSpPr txBox="1"/>
              <p:nvPr/>
            </p:nvSpPr>
            <p:spPr>
              <a:xfrm>
                <a:off x="590390" y="3510983"/>
                <a:ext cx="5066491" cy="866904"/>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oMath>
                </a14:m>
                <a:r>
                  <a:rPr lang="en-US" sz="3600" dirty="0"/>
                  <a:t> </a:t>
                </a:r>
              </a:p>
            </p:txBody>
          </p:sp>
        </mc:Choice>
        <mc:Fallback xmlns="">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590390" y="3510983"/>
                <a:ext cx="5066491" cy="866904"/>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 (aka F-measure or F-score) gives us a single number to understand the confusion matrix, enabling grid searching that doesn’t penalize small classes</a:t>
            </a:r>
          </a:p>
        </p:txBody>
      </p:sp>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pic>
        <p:nvPicPr>
          <p:cNvPr id="8194" name="Picture 2">
            <a:extLst>
              <a:ext uri="{FF2B5EF4-FFF2-40B4-BE49-F238E27FC236}">
                <a16:creationId xmlns:a16="http://schemas.microsoft.com/office/drawing/2014/main" id="{C808F00E-9239-4DF4-B6D9-750B8BD85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42" y="1247783"/>
            <a:ext cx="11333931" cy="35878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535B5B7-4C6C-40F6-A3FC-A260EB26C0F8}"/>
              </a:ext>
            </a:extLst>
          </p:cNvPr>
          <p:cNvSpPr/>
          <p:nvPr/>
        </p:nvSpPr>
        <p:spPr>
          <a:xfrm>
            <a:off x="92107" y="4999811"/>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a:bodyPr>
          <a:lstStyle/>
          <a:p>
            <a:r>
              <a:rPr lang="en-US" dirty="0"/>
              <a:t>Feature Analysis</a:t>
            </a:r>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3574553148"/>
              </p:ext>
            </p:extLst>
          </p:nvPr>
        </p:nvGraphicFramePr>
        <p:xfrm>
          <a:off x="0" y="590901"/>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
        <p:nvSpPr>
          <p:cNvPr id="11" name="Rectangle 10">
            <a:extLst>
              <a:ext uri="{FF2B5EF4-FFF2-40B4-BE49-F238E27FC236}">
                <a16:creationId xmlns:a16="http://schemas.microsoft.com/office/drawing/2014/main" id="{F36F2CE2-A7A7-4EA2-BC15-1EF239DAE945}"/>
              </a:ext>
            </a:extLst>
          </p:cNvPr>
          <p:cNvSpPr/>
          <p:nvPr/>
        </p:nvSpPr>
        <p:spPr>
          <a:xfrm>
            <a:off x="1" y="1007390"/>
            <a:ext cx="9144000" cy="2727702"/>
          </a:xfrm>
          <a:prstGeom prst="rect">
            <a:avLst/>
          </a:prstGeom>
          <a:solidFill>
            <a:schemeClr val="accent3">
              <a:lumMod val="20000"/>
              <a:lumOff val="80000"/>
              <a:alpha val="40000"/>
            </a:schemeClr>
          </a:solidFill>
          <a:ln w="38100">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7F755730-D5C4-4969-9315-ED61F48C2A4F}"/>
              </a:ext>
            </a:extLst>
          </p:cNvPr>
          <p:cNvSpPr txBox="1"/>
          <p:nvPr/>
        </p:nvSpPr>
        <p:spPr>
          <a:xfrm>
            <a:off x="9239794" y="1494078"/>
            <a:ext cx="2598057" cy="1754326"/>
          </a:xfrm>
          <a:prstGeom prst="rect">
            <a:avLst/>
          </a:prstGeom>
          <a:solidFill>
            <a:schemeClr val="accent3">
              <a:lumMod val="20000"/>
              <a:lumOff val="80000"/>
            </a:schemeClr>
          </a:solidFill>
        </p:spPr>
        <p:txBody>
          <a:bodyPr wrap="square" rtlCol="0">
            <a:spAutoFit/>
          </a:bodyPr>
          <a:lstStyle/>
          <a:p>
            <a:r>
              <a:rPr lang="en-US" dirty="0"/>
              <a:t>Creating components from these continuous variables removes any multicollinearity, but doesn’t change model performance…</a:t>
            </a:r>
          </a:p>
        </p:txBody>
      </p:sp>
      <p:sp>
        <p:nvSpPr>
          <p:cNvPr id="13" name="TextBox 12">
            <a:extLst>
              <a:ext uri="{FF2B5EF4-FFF2-40B4-BE49-F238E27FC236}">
                <a16:creationId xmlns:a16="http://schemas.microsoft.com/office/drawing/2014/main" id="{F28C41D4-04BC-4453-ACCE-CD114682EB6A}"/>
              </a:ext>
            </a:extLst>
          </p:cNvPr>
          <p:cNvSpPr txBox="1"/>
          <p:nvPr/>
        </p:nvSpPr>
        <p:spPr>
          <a:xfrm>
            <a:off x="9239793" y="4717591"/>
            <a:ext cx="2598057" cy="646331"/>
          </a:xfrm>
          <a:prstGeom prst="rect">
            <a:avLst/>
          </a:prstGeom>
          <a:solidFill>
            <a:schemeClr val="accent3">
              <a:lumMod val="20000"/>
              <a:lumOff val="80000"/>
            </a:schemeClr>
          </a:solidFill>
        </p:spPr>
        <p:txBody>
          <a:bodyPr wrap="square" rtlCol="0">
            <a:spAutoFit/>
          </a:bodyPr>
          <a:lstStyle/>
          <a:p>
            <a:r>
              <a:rPr lang="en-US" b="1" dirty="0"/>
              <a:t>What would PCA do to our Boolean variables?</a:t>
            </a:r>
          </a:p>
        </p:txBody>
      </p:sp>
    </p:spTree>
    <p:extLst>
      <p:ext uri="{BB962C8B-B14F-4D97-AF65-F5344CB8AC3E}">
        <p14:creationId xmlns:p14="http://schemas.microsoft.com/office/powerpoint/2010/main" val="167885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499013"/>
            <a:ext cx="12192003" cy="6112801"/>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13316" name="Picture 4">
            <a:extLst>
              <a:ext uri="{FF2B5EF4-FFF2-40B4-BE49-F238E27FC236}">
                <a16:creationId xmlns:a16="http://schemas.microsoft.com/office/drawing/2014/main" id="{18F67C78-A97B-4767-A4CC-F8EE1D0BF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1" y="1525421"/>
            <a:ext cx="11333931" cy="35878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2065753695"/>
              </p:ext>
            </p:extLst>
          </p:nvPr>
        </p:nvGraphicFramePr>
        <p:xfrm>
          <a:off x="0" y="888460"/>
          <a:ext cx="12192000" cy="553828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28294">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30454">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a:effectLst/>
                        </a:rPr>
                        <a:t>.06</a:t>
                      </a:r>
                    </a:p>
                  </a:txBody>
                  <a:tcPr anchor="ct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30454">
                <a:tc>
                  <a:txBody>
                    <a:bodyPr/>
                    <a:lstStyle/>
                    <a:p>
                      <a:pPr algn="r" fontAlgn="ctr"/>
                      <a:r>
                        <a:rPr lang="en-US" sz="240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a:effectLst/>
                        </a:rPr>
                        <a:t>.12</a:t>
                      </a:r>
                    </a:p>
                  </a:txBody>
                  <a:tcPr anchor="ctr"/>
                </a:tc>
                <a:tc>
                  <a:txBody>
                    <a:bodyPr/>
                    <a:lstStyle/>
                    <a:p>
                      <a:pPr algn="r" fontAlgn="ctr"/>
                      <a:r>
                        <a:rPr lang="en-US" sz="2400">
                          <a:effectLst/>
                        </a:rPr>
                        <a:t>.65</a:t>
                      </a:r>
                    </a:p>
                  </a:txBody>
                  <a:tcPr anchor="ctr"/>
                </a:tc>
                <a:extLst>
                  <a:ext uri="{0D108BD9-81ED-4DB2-BD59-A6C34878D82A}">
                    <a16:rowId xmlns:a16="http://schemas.microsoft.com/office/drawing/2014/main" val="2680013411"/>
                  </a:ext>
                </a:extLst>
              </a:tr>
              <a:tr h="855135">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30454">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28294">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3519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a:effectLst/>
                        </a:rPr>
                        <a:t>1:7</a:t>
                      </a:r>
                    </a:p>
                  </a:txBody>
                  <a:tcPr anchor="ctr"/>
                </a:tc>
                <a:tc>
                  <a:txBody>
                    <a:bodyPr/>
                    <a:lstStyle/>
                    <a:p>
                      <a:pPr algn="r" fontAlgn="ctr"/>
                      <a:r>
                        <a:rPr lang="en-US" sz="2400">
                          <a:effectLst/>
                        </a:rPr>
                        <a:t>.24</a:t>
                      </a:r>
                    </a:p>
                  </a:txBody>
                  <a:tcPr anchor="ct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98903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precedents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2"/>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2"/>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80946"/>
            <a:ext cx="423746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chemeClr val="accent3">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2"/>
          <a:stretch>
            <a:fillRect/>
          </a:stretch>
        </p:blipFill>
        <p:spPr>
          <a:xfrm>
            <a:off x="595085" y="2429310"/>
            <a:ext cx="3802744" cy="3837955"/>
          </a:xfrm>
          <a:prstGeom prst="rect">
            <a:avLst/>
          </a:prstGeom>
        </p:spPr>
      </p:pic>
      <p:grpSp>
        <p:nvGrpSpPr>
          <p:cNvPr id="6" name="Group 5">
            <a:extLst>
              <a:ext uri="{FF2B5EF4-FFF2-40B4-BE49-F238E27FC236}">
                <a16:creationId xmlns:a16="http://schemas.microsoft.com/office/drawing/2014/main" id="{3703BA88-090A-4C7B-8A8A-493A90437A78}"/>
              </a:ext>
            </a:extLst>
          </p:cNvPr>
          <p:cNvGrpSpPr/>
          <p:nvPr/>
        </p:nvGrpSpPr>
        <p:grpSpPr>
          <a:xfrm>
            <a:off x="7831910" y="143395"/>
            <a:ext cx="4232547" cy="6103477"/>
            <a:chOff x="7831910" y="143395"/>
            <a:chExt cx="4232547" cy="6103477"/>
          </a:xfrm>
        </p:grpSpPr>
        <p:pic>
          <p:nvPicPr>
            <p:cNvPr id="2050" name="Picture 2">
              <a:extLst>
                <a:ext uri="{FF2B5EF4-FFF2-40B4-BE49-F238E27FC236}">
                  <a16:creationId xmlns:a16="http://schemas.microsoft.com/office/drawing/2014/main" id="{DF689C63-E4AC-4373-9AE7-738B9F5EEE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26"/>
            <a:stretch/>
          </p:blipFill>
          <p:spPr bwMode="auto">
            <a:xfrm>
              <a:off x="8011886" y="3198872"/>
              <a:ext cx="4052571"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028D376-F0D4-4143-80CC-3F87DE5539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627"/>
            <a:stretch/>
          </p:blipFill>
          <p:spPr bwMode="auto">
            <a:xfrm>
              <a:off x="7831910" y="143395"/>
              <a:ext cx="4232547" cy="30480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Rounded Corners 8">
            <a:extLst>
              <a:ext uri="{FF2B5EF4-FFF2-40B4-BE49-F238E27FC236}">
                <a16:creationId xmlns:a16="http://schemas.microsoft.com/office/drawing/2014/main" id="{BD0C4AB6-2CE3-44AD-B2B6-C871D3242E5A}"/>
              </a:ext>
            </a:extLst>
          </p:cNvPr>
          <p:cNvSpPr/>
          <p:nvPr/>
        </p:nvSpPr>
        <p:spPr>
          <a:xfrm>
            <a:off x="763451"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4566194"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3)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2"/>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0492"/>
            <a:ext cx="3600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10301438" cy="845512"/>
          </a:xfrm>
        </p:spPr>
        <p:txBody>
          <a:bodyPr/>
          <a:lstStyle/>
          <a:p>
            <a:r>
              <a:rPr lang="en-US" dirty="0"/>
              <a:t>4) Can other Regressor Types do better? Grid searching Random Forest, KNN Regressors</a:t>
            </a:r>
          </a:p>
        </p:txBody>
      </p:sp>
      <p:pic>
        <p:nvPicPr>
          <p:cNvPr id="5122" name="Picture 2">
            <a:extLst>
              <a:ext uri="{FF2B5EF4-FFF2-40B4-BE49-F238E27FC236}">
                <a16:creationId xmlns:a16="http://schemas.microsoft.com/office/drawing/2014/main" id="{2643703C-E2D9-49BC-90B5-C7AE7B26D1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257446" y="2340102"/>
            <a:ext cx="5192124" cy="45178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F148AA6-1CCF-43CA-AD71-169617FF06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331"/>
          <a:stretch/>
        </p:blipFill>
        <p:spPr bwMode="auto">
          <a:xfrm>
            <a:off x="6742430" y="2340102"/>
            <a:ext cx="5192124" cy="4517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spTree>
    <p:extLst>
      <p:ext uri="{BB962C8B-B14F-4D97-AF65-F5344CB8AC3E}">
        <p14:creationId xmlns:p14="http://schemas.microsoft.com/office/powerpoint/2010/main" val="37034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r>
              <a:rPr lang="en-US" sz="2800" i="1" dirty="0">
                <a:solidFill>
                  <a:schemeClr val="tx1"/>
                </a:solidFill>
              </a:rPr>
              <a:t>– Not with these predictors</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pic>
        <p:nvPicPr>
          <p:cNvPr id="6146" name="Picture 2">
            <a:extLst>
              <a:ext uri="{FF2B5EF4-FFF2-40B4-BE49-F238E27FC236}">
                <a16:creationId xmlns:a16="http://schemas.microsoft.com/office/drawing/2014/main" id="{CCD70A5D-BCBF-4585-A485-555899950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73" y="2591246"/>
            <a:ext cx="11333931" cy="35878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1531</TotalTime>
  <Words>845</Words>
  <Application>Microsoft Office PowerPoint</Application>
  <PresentationFormat>Widescreen</PresentationFormat>
  <Paragraphs>153</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Helvetica Neue</vt:lpstr>
      <vt:lpstr>Retrospect</vt:lpstr>
      <vt:lpstr>Children’s Screen Time &amp; Social Skills</vt:lpstr>
      <vt:lpstr>Dataset: </vt:lpstr>
      <vt:lpstr>Topics</vt:lpstr>
      <vt:lpstr>Predicting Social Skill</vt:lpstr>
      <vt:lpstr>Predicting Social Skill</vt:lpstr>
      <vt:lpstr>Predicting Social Skill</vt:lpstr>
      <vt:lpstr>Predicting Social Skill</vt:lpstr>
      <vt:lpstr>Topics</vt:lpstr>
      <vt:lpstr>Predicting Disruptive Behavior</vt:lpstr>
      <vt:lpstr>Predicting Disruptive Behavior</vt:lpstr>
      <vt:lpstr>Predicting Disruptive Behavior</vt:lpstr>
      <vt:lpstr>Feature Analysis</vt:lpstr>
      <vt:lpstr>Sidebar: Visualizing PCA for Boolean Variables</vt:lpstr>
      <vt:lpstr>Sidebar: Visualizing PCA for Boolean Variables</vt:lpstr>
      <vt:lpstr>Back to our Data…</vt:lpstr>
      <vt:lpstr>Predicting Disruptive Behavior</vt:lpstr>
      <vt:lpstr>Appendix </vt:lpstr>
      <vt:lpstr>allSocialSkills relationship to its precedents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68</cp:revision>
  <dcterms:created xsi:type="dcterms:W3CDTF">2018-12-28T15:53:03Z</dcterms:created>
  <dcterms:modified xsi:type="dcterms:W3CDTF">2019-01-07T20:33:50Z</dcterms:modified>
</cp:coreProperties>
</file>