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79" r:id="rId4"/>
    <p:sldId id="258" r:id="rId5"/>
    <p:sldId id="263" r:id="rId6"/>
    <p:sldId id="264" r:id="rId7"/>
    <p:sldId id="259" r:id="rId8"/>
    <p:sldId id="260" r:id="rId9"/>
    <p:sldId id="261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20" autoAdjust="0"/>
    <p:restoredTop sz="94660"/>
  </p:normalViewPr>
  <p:slideViewPr>
    <p:cSldViewPr snapToGrid="0">
      <p:cViewPr>
        <p:scale>
          <a:sx n="180" d="100"/>
          <a:sy n="180" d="100"/>
        </p:scale>
        <p:origin x="-66" y="-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FDFA-5419-4355-A3FB-206F18F64EF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5F64-971C-40C8-91F0-702CE4E4F26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43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FDFA-5419-4355-A3FB-206F18F64EF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5F64-971C-40C8-91F0-702CE4E4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FDFA-5419-4355-A3FB-206F18F64EF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5F64-971C-40C8-91F0-702CE4E4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3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FDFA-5419-4355-A3FB-206F18F64EF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5F64-971C-40C8-91F0-702CE4E4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6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FDFA-5419-4355-A3FB-206F18F64EF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5F64-971C-40C8-91F0-702CE4E4F26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12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FDFA-5419-4355-A3FB-206F18F64EF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5F64-971C-40C8-91F0-702CE4E4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5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FDFA-5419-4355-A3FB-206F18F64EF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5F64-971C-40C8-91F0-702CE4E4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4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FDFA-5419-4355-A3FB-206F18F64EF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5F64-971C-40C8-91F0-702CE4E4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5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FDFA-5419-4355-A3FB-206F18F64EF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5F64-971C-40C8-91F0-702CE4E4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8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4BFDFA-5419-4355-A3FB-206F18F64EF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D65F64-971C-40C8-91F0-702CE4E4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8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FDFA-5419-4355-A3FB-206F18F64EF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5F64-971C-40C8-91F0-702CE4E4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1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4BFDFA-5419-4355-A3FB-206F18F64EF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D65F64-971C-40C8-91F0-702CE4E4F26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23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7ABF-F433-47B9-88B5-B64302C26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Phone Usage: Supervised Learning with inconvenient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E5A06-1F44-47DB-942C-C64D78355B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71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2C92-5D09-465F-97FD-B37C0150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616" y="113173"/>
            <a:ext cx="10058400" cy="543576"/>
          </a:xfrm>
        </p:spPr>
        <p:txBody>
          <a:bodyPr>
            <a:noAutofit/>
          </a:bodyPr>
          <a:lstStyle/>
          <a:p>
            <a:r>
              <a:rPr lang="en-US" sz="3200" dirty="0"/>
              <a:t>Baseline: Linear Regression with 1 normally distributed feature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5917A4-46F9-4BC8-AB29-55BE86F9B9BA}"/>
              </a:ext>
            </a:extLst>
          </p:cNvPr>
          <p:cNvSpPr/>
          <p:nvPr/>
        </p:nvSpPr>
        <p:spPr>
          <a:xfrm>
            <a:off x="854242" y="1660358"/>
            <a:ext cx="10539663" cy="1443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04EA7-CA97-4F34-81FF-97951324713F}"/>
              </a:ext>
            </a:extLst>
          </p:cNvPr>
          <p:cNvSpPr/>
          <p:nvPr/>
        </p:nvSpPr>
        <p:spPr>
          <a:xfrm>
            <a:off x="-1" y="2307867"/>
            <a:ext cx="12205411" cy="4718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SciKitLearn</a:t>
            </a:r>
            <a:r>
              <a:rPr lang="en-US" dirty="0"/>
              <a:t> and </a:t>
            </a:r>
            <a:r>
              <a:rPr lang="en-US" dirty="0" err="1"/>
              <a:t>statsmodels</a:t>
            </a:r>
            <a:r>
              <a:rPr lang="en-US" dirty="0"/>
              <a:t> R-squared scores: </a:t>
            </a:r>
            <a:r>
              <a:rPr lang="en-US" b="1" dirty="0"/>
              <a:t>.25   |   Screen time increases .16 minutes for each incremental screen action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8C5481-8E14-418B-A366-42D57EAD0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531" b="50000"/>
          <a:stretch/>
        </p:blipFill>
        <p:spPr>
          <a:xfrm>
            <a:off x="2915126" y="728862"/>
            <a:ext cx="1610404" cy="15648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18669C-DADB-4AAE-A854-BD888B7F3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00" t="51279"/>
          <a:stretch/>
        </p:blipFill>
        <p:spPr>
          <a:xfrm>
            <a:off x="7266439" y="766818"/>
            <a:ext cx="1539714" cy="152483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018E18D-2C2D-440F-9BFA-2B0C40C11E26}"/>
              </a:ext>
            </a:extLst>
          </p:cNvPr>
          <p:cNvSpPr/>
          <p:nvPr/>
        </p:nvSpPr>
        <p:spPr>
          <a:xfrm>
            <a:off x="5361439" y="1588168"/>
            <a:ext cx="1901952" cy="647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Variable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1D8D3B1-85FA-47E6-9D52-9622BFF292EA}"/>
              </a:ext>
            </a:extLst>
          </p:cNvPr>
          <p:cNvSpPr/>
          <p:nvPr/>
        </p:nvSpPr>
        <p:spPr>
          <a:xfrm flipH="1">
            <a:off x="4525530" y="761284"/>
            <a:ext cx="1901952" cy="647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670DEA8-2C8F-411B-97DD-1249ED078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976" y="2851888"/>
            <a:ext cx="9524048" cy="348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053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5917A4-46F9-4BC8-AB29-55BE86F9B9BA}"/>
              </a:ext>
            </a:extLst>
          </p:cNvPr>
          <p:cNvSpPr/>
          <p:nvPr/>
        </p:nvSpPr>
        <p:spPr>
          <a:xfrm>
            <a:off x="854242" y="1660358"/>
            <a:ext cx="10539663" cy="1443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1D18C7C-5FF9-468A-A697-1E3F81D4B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507" y="11634"/>
            <a:ext cx="6478013" cy="631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E77218-916E-4850-A512-BF6B9FF38953}"/>
              </a:ext>
            </a:extLst>
          </p:cNvPr>
          <p:cNvSpPr txBox="1"/>
          <p:nvPr/>
        </p:nvSpPr>
        <p:spPr>
          <a:xfrm>
            <a:off x="2724912" y="994910"/>
            <a:ext cx="358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 Regressor: .224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A55029B7-C595-4917-B06B-B329F143CB71}"/>
              </a:ext>
            </a:extLst>
          </p:cNvPr>
          <p:cNvSpPr/>
          <p:nvPr/>
        </p:nvSpPr>
        <p:spPr>
          <a:xfrm flipH="1">
            <a:off x="4745736" y="201168"/>
            <a:ext cx="474255" cy="1956816"/>
          </a:xfrm>
          <a:prstGeom prst="rightBrace">
            <a:avLst>
              <a:gd name="adj1" fmla="val 642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59F85D-A30A-4153-B02E-8847655EE85A}"/>
              </a:ext>
            </a:extLst>
          </p:cNvPr>
          <p:cNvSpPr txBox="1"/>
          <p:nvPr/>
        </p:nvSpPr>
        <p:spPr>
          <a:xfrm>
            <a:off x="1633728" y="2912102"/>
            <a:ext cx="358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Regressor:  .248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AB4D816-30A6-4BB8-84BA-B94C18360D4C}"/>
              </a:ext>
            </a:extLst>
          </p:cNvPr>
          <p:cNvSpPr/>
          <p:nvPr/>
        </p:nvSpPr>
        <p:spPr>
          <a:xfrm flipH="1">
            <a:off x="4715256" y="2145792"/>
            <a:ext cx="474255" cy="1956816"/>
          </a:xfrm>
          <a:prstGeom prst="rightBrace">
            <a:avLst>
              <a:gd name="adj1" fmla="val 642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2AB6DA-F839-4959-8F54-D44422EA2478}"/>
              </a:ext>
            </a:extLst>
          </p:cNvPr>
          <p:cNvSpPr txBox="1"/>
          <p:nvPr/>
        </p:nvSpPr>
        <p:spPr>
          <a:xfrm>
            <a:off x="1420368" y="4911590"/>
            <a:ext cx="358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Gradient Boosted Regressor:  .247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D4B7A8C8-CC19-47C8-8E11-03677231B1A9}"/>
              </a:ext>
            </a:extLst>
          </p:cNvPr>
          <p:cNvSpPr/>
          <p:nvPr/>
        </p:nvSpPr>
        <p:spPr>
          <a:xfrm flipH="1">
            <a:off x="4721352" y="4117848"/>
            <a:ext cx="474255" cy="1956816"/>
          </a:xfrm>
          <a:prstGeom prst="rightBrace">
            <a:avLst>
              <a:gd name="adj1" fmla="val 642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01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2C92-5D09-465F-97FD-B37C0150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616" y="113173"/>
            <a:ext cx="10058400" cy="543576"/>
          </a:xfrm>
        </p:spPr>
        <p:txBody>
          <a:bodyPr>
            <a:noAutofit/>
          </a:bodyPr>
          <a:lstStyle/>
          <a:p>
            <a:r>
              <a:rPr lang="en-US" sz="3200" dirty="0"/>
              <a:t>Baseline: Linear Regression with 1 skewed feature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5917A4-46F9-4BC8-AB29-55BE86F9B9BA}"/>
              </a:ext>
            </a:extLst>
          </p:cNvPr>
          <p:cNvSpPr/>
          <p:nvPr/>
        </p:nvSpPr>
        <p:spPr>
          <a:xfrm>
            <a:off x="854242" y="1660358"/>
            <a:ext cx="10539663" cy="1443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04EA7-CA97-4F34-81FF-97951324713F}"/>
              </a:ext>
            </a:extLst>
          </p:cNvPr>
          <p:cNvSpPr/>
          <p:nvPr/>
        </p:nvSpPr>
        <p:spPr>
          <a:xfrm>
            <a:off x="-1" y="2307867"/>
            <a:ext cx="12205411" cy="4718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SciKitLearn</a:t>
            </a:r>
            <a:r>
              <a:rPr lang="en-US" dirty="0"/>
              <a:t> and </a:t>
            </a:r>
            <a:r>
              <a:rPr lang="en-US" dirty="0" err="1"/>
              <a:t>statsmodels</a:t>
            </a:r>
            <a:r>
              <a:rPr lang="en-US" dirty="0"/>
              <a:t> R-squared scores: </a:t>
            </a:r>
            <a:r>
              <a:rPr lang="en-US" b="1" dirty="0"/>
              <a:t>.236   |   Screen time increases 52.7 minutes for each incremental pic taken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718669C-DADB-4AAE-A854-BD888B7F3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00" t="51279"/>
          <a:stretch/>
        </p:blipFill>
        <p:spPr>
          <a:xfrm>
            <a:off x="7266439" y="766818"/>
            <a:ext cx="1539714" cy="152483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018E18D-2C2D-440F-9BFA-2B0C40C11E26}"/>
              </a:ext>
            </a:extLst>
          </p:cNvPr>
          <p:cNvSpPr/>
          <p:nvPr/>
        </p:nvSpPr>
        <p:spPr>
          <a:xfrm>
            <a:off x="5361439" y="1588168"/>
            <a:ext cx="1901952" cy="647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Variable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1D8D3B1-85FA-47E6-9D52-9622BFF292EA}"/>
              </a:ext>
            </a:extLst>
          </p:cNvPr>
          <p:cNvSpPr/>
          <p:nvPr/>
        </p:nvSpPr>
        <p:spPr>
          <a:xfrm flipH="1">
            <a:off x="4525530" y="761284"/>
            <a:ext cx="1901952" cy="647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97C100-341A-4C3B-A222-D068D2AC0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687" y="737676"/>
            <a:ext cx="1563868" cy="1511635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CABF4A9-8E9E-4D67-9105-8639FDED5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881" y="2884978"/>
            <a:ext cx="9607868" cy="348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199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5917A4-46F9-4BC8-AB29-55BE86F9B9BA}"/>
              </a:ext>
            </a:extLst>
          </p:cNvPr>
          <p:cNvSpPr/>
          <p:nvPr/>
        </p:nvSpPr>
        <p:spPr>
          <a:xfrm>
            <a:off x="854242" y="1660358"/>
            <a:ext cx="10539663" cy="1443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E77218-916E-4850-A512-BF6B9FF38953}"/>
              </a:ext>
            </a:extLst>
          </p:cNvPr>
          <p:cNvSpPr txBox="1"/>
          <p:nvPr/>
        </p:nvSpPr>
        <p:spPr>
          <a:xfrm>
            <a:off x="2724912" y="994910"/>
            <a:ext cx="358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 Regressor: .234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A55029B7-C595-4917-B06B-B329F143CB71}"/>
              </a:ext>
            </a:extLst>
          </p:cNvPr>
          <p:cNvSpPr/>
          <p:nvPr/>
        </p:nvSpPr>
        <p:spPr>
          <a:xfrm flipH="1">
            <a:off x="4745736" y="201168"/>
            <a:ext cx="474255" cy="1956816"/>
          </a:xfrm>
          <a:prstGeom prst="rightBrace">
            <a:avLst>
              <a:gd name="adj1" fmla="val 642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59F85D-A30A-4153-B02E-8847655EE85A}"/>
              </a:ext>
            </a:extLst>
          </p:cNvPr>
          <p:cNvSpPr txBox="1"/>
          <p:nvPr/>
        </p:nvSpPr>
        <p:spPr>
          <a:xfrm>
            <a:off x="1633728" y="2912102"/>
            <a:ext cx="358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Regressor:  .254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AB4D816-30A6-4BB8-84BA-B94C18360D4C}"/>
              </a:ext>
            </a:extLst>
          </p:cNvPr>
          <p:cNvSpPr/>
          <p:nvPr/>
        </p:nvSpPr>
        <p:spPr>
          <a:xfrm flipH="1">
            <a:off x="4715256" y="2145792"/>
            <a:ext cx="474255" cy="1956816"/>
          </a:xfrm>
          <a:prstGeom prst="rightBrace">
            <a:avLst>
              <a:gd name="adj1" fmla="val 642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2AB6DA-F839-4959-8F54-D44422EA2478}"/>
              </a:ext>
            </a:extLst>
          </p:cNvPr>
          <p:cNvSpPr txBox="1"/>
          <p:nvPr/>
        </p:nvSpPr>
        <p:spPr>
          <a:xfrm>
            <a:off x="1420368" y="4911590"/>
            <a:ext cx="358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Gradient Boosted Regressor:  .253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D4B7A8C8-CC19-47C8-8E11-03677231B1A9}"/>
              </a:ext>
            </a:extLst>
          </p:cNvPr>
          <p:cNvSpPr/>
          <p:nvPr/>
        </p:nvSpPr>
        <p:spPr>
          <a:xfrm flipH="1">
            <a:off x="4721352" y="4117848"/>
            <a:ext cx="474255" cy="1956816"/>
          </a:xfrm>
          <a:prstGeom prst="rightBrace">
            <a:avLst>
              <a:gd name="adj1" fmla="val 642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E18246F7-9F39-46AC-A5A6-12F4EA25D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1" y="-1"/>
            <a:ext cx="6522720" cy="635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25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2C92-5D09-465F-97FD-B37C0150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616" y="113173"/>
            <a:ext cx="10058400" cy="543576"/>
          </a:xfrm>
        </p:spPr>
        <p:txBody>
          <a:bodyPr>
            <a:noAutofit/>
          </a:bodyPr>
          <a:lstStyle/>
          <a:p>
            <a:r>
              <a:rPr lang="en-US" sz="3200" dirty="0"/>
              <a:t>Baseline: Linear Regression with 1 Poisson feature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5917A4-46F9-4BC8-AB29-55BE86F9B9BA}"/>
              </a:ext>
            </a:extLst>
          </p:cNvPr>
          <p:cNvSpPr/>
          <p:nvPr/>
        </p:nvSpPr>
        <p:spPr>
          <a:xfrm>
            <a:off x="854242" y="1660358"/>
            <a:ext cx="10539663" cy="1443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04EA7-CA97-4F34-81FF-97951324713F}"/>
              </a:ext>
            </a:extLst>
          </p:cNvPr>
          <p:cNvSpPr/>
          <p:nvPr/>
        </p:nvSpPr>
        <p:spPr>
          <a:xfrm>
            <a:off x="-1" y="2307867"/>
            <a:ext cx="12205411" cy="4718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SciKitLearn</a:t>
            </a:r>
            <a:r>
              <a:rPr lang="en-US" dirty="0"/>
              <a:t> and </a:t>
            </a:r>
            <a:r>
              <a:rPr lang="en-US" dirty="0" err="1"/>
              <a:t>statsmodels</a:t>
            </a:r>
            <a:r>
              <a:rPr lang="en-US" dirty="0"/>
              <a:t> R-squared scores: </a:t>
            </a:r>
            <a:r>
              <a:rPr lang="en-US" b="1" dirty="0"/>
              <a:t>.196   |   Screen time increases 332 minutes for each incremental drop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718669C-DADB-4AAE-A854-BD888B7F3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00" t="51279"/>
          <a:stretch/>
        </p:blipFill>
        <p:spPr>
          <a:xfrm>
            <a:off x="7266439" y="766818"/>
            <a:ext cx="1539714" cy="152483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018E18D-2C2D-440F-9BFA-2B0C40C11E26}"/>
              </a:ext>
            </a:extLst>
          </p:cNvPr>
          <p:cNvSpPr/>
          <p:nvPr/>
        </p:nvSpPr>
        <p:spPr>
          <a:xfrm>
            <a:off x="5361439" y="1588168"/>
            <a:ext cx="1901952" cy="647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Variable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1D8D3B1-85FA-47E6-9D52-9622BFF292EA}"/>
              </a:ext>
            </a:extLst>
          </p:cNvPr>
          <p:cNvSpPr/>
          <p:nvPr/>
        </p:nvSpPr>
        <p:spPr>
          <a:xfrm flipH="1">
            <a:off x="4525530" y="761284"/>
            <a:ext cx="1901952" cy="647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0D0549-48AB-4885-9A0E-2927E84D7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687" y="837700"/>
            <a:ext cx="1413003" cy="1383066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8E28B42-7651-4807-B0FD-C68CA0753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27" y="2883524"/>
            <a:ext cx="9524048" cy="348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199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5917A4-46F9-4BC8-AB29-55BE86F9B9BA}"/>
              </a:ext>
            </a:extLst>
          </p:cNvPr>
          <p:cNvSpPr/>
          <p:nvPr/>
        </p:nvSpPr>
        <p:spPr>
          <a:xfrm>
            <a:off x="854242" y="1660358"/>
            <a:ext cx="10539663" cy="1443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E77218-916E-4850-A512-BF6B9FF38953}"/>
              </a:ext>
            </a:extLst>
          </p:cNvPr>
          <p:cNvSpPr txBox="1"/>
          <p:nvPr/>
        </p:nvSpPr>
        <p:spPr>
          <a:xfrm>
            <a:off x="2724912" y="994910"/>
            <a:ext cx="358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 Regressor: .193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A55029B7-C595-4917-B06B-B329F143CB71}"/>
              </a:ext>
            </a:extLst>
          </p:cNvPr>
          <p:cNvSpPr/>
          <p:nvPr/>
        </p:nvSpPr>
        <p:spPr>
          <a:xfrm flipH="1">
            <a:off x="4745736" y="201168"/>
            <a:ext cx="474255" cy="1956816"/>
          </a:xfrm>
          <a:prstGeom prst="rightBrace">
            <a:avLst>
              <a:gd name="adj1" fmla="val 642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59F85D-A30A-4153-B02E-8847655EE85A}"/>
              </a:ext>
            </a:extLst>
          </p:cNvPr>
          <p:cNvSpPr txBox="1"/>
          <p:nvPr/>
        </p:nvSpPr>
        <p:spPr>
          <a:xfrm>
            <a:off x="1633728" y="2912102"/>
            <a:ext cx="358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Regressor:  .219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AB4D816-30A6-4BB8-84BA-B94C18360D4C}"/>
              </a:ext>
            </a:extLst>
          </p:cNvPr>
          <p:cNvSpPr/>
          <p:nvPr/>
        </p:nvSpPr>
        <p:spPr>
          <a:xfrm flipH="1">
            <a:off x="4715256" y="2145792"/>
            <a:ext cx="474255" cy="1956816"/>
          </a:xfrm>
          <a:prstGeom prst="rightBrace">
            <a:avLst>
              <a:gd name="adj1" fmla="val 642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2AB6DA-F839-4959-8F54-D44422EA2478}"/>
              </a:ext>
            </a:extLst>
          </p:cNvPr>
          <p:cNvSpPr txBox="1"/>
          <p:nvPr/>
        </p:nvSpPr>
        <p:spPr>
          <a:xfrm>
            <a:off x="1420368" y="4911590"/>
            <a:ext cx="358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Gradient Boosted Regressor:  .219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D4B7A8C8-CC19-47C8-8E11-03677231B1A9}"/>
              </a:ext>
            </a:extLst>
          </p:cNvPr>
          <p:cNvSpPr/>
          <p:nvPr/>
        </p:nvSpPr>
        <p:spPr>
          <a:xfrm flipH="1">
            <a:off x="4721352" y="4117848"/>
            <a:ext cx="474255" cy="1956816"/>
          </a:xfrm>
          <a:prstGeom prst="rightBrace">
            <a:avLst>
              <a:gd name="adj1" fmla="val 642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6C8B6DC-2E37-4DF2-A501-3885D54C1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971" y="6927"/>
            <a:ext cx="6516029" cy="634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121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2C92-5D09-465F-97FD-B37C0150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616" y="113173"/>
            <a:ext cx="10058400" cy="543576"/>
          </a:xfrm>
        </p:spPr>
        <p:txBody>
          <a:bodyPr>
            <a:noAutofit/>
          </a:bodyPr>
          <a:lstStyle/>
          <a:p>
            <a:r>
              <a:rPr lang="en-US" sz="3200" dirty="0"/>
              <a:t>Baseline: Linear Regression with Boolean Features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5917A4-46F9-4BC8-AB29-55BE86F9B9BA}"/>
              </a:ext>
            </a:extLst>
          </p:cNvPr>
          <p:cNvSpPr/>
          <p:nvPr/>
        </p:nvSpPr>
        <p:spPr>
          <a:xfrm>
            <a:off x="854242" y="1660358"/>
            <a:ext cx="10539663" cy="1443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04EA7-CA97-4F34-81FF-97951324713F}"/>
              </a:ext>
            </a:extLst>
          </p:cNvPr>
          <p:cNvSpPr/>
          <p:nvPr/>
        </p:nvSpPr>
        <p:spPr>
          <a:xfrm>
            <a:off x="-1" y="2307867"/>
            <a:ext cx="12205411" cy="4718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SciKitLearn</a:t>
            </a:r>
            <a:r>
              <a:rPr lang="en-US" dirty="0"/>
              <a:t> and </a:t>
            </a:r>
            <a:r>
              <a:rPr lang="en-US" dirty="0" err="1"/>
              <a:t>statsmodels</a:t>
            </a:r>
            <a:r>
              <a:rPr lang="en-US" dirty="0"/>
              <a:t> R-squared scores: </a:t>
            </a:r>
            <a:r>
              <a:rPr lang="en-US" b="1" dirty="0"/>
              <a:t>.011   |   Screen time increase for Rooted phones: 637 min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718669C-DADB-4AAE-A854-BD888B7F3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00" t="51279"/>
          <a:stretch/>
        </p:blipFill>
        <p:spPr>
          <a:xfrm>
            <a:off x="10020786" y="755667"/>
            <a:ext cx="1539714" cy="152483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018E18D-2C2D-440F-9BFA-2B0C40C11E26}"/>
              </a:ext>
            </a:extLst>
          </p:cNvPr>
          <p:cNvSpPr/>
          <p:nvPr/>
        </p:nvSpPr>
        <p:spPr>
          <a:xfrm>
            <a:off x="8115786" y="1577017"/>
            <a:ext cx="1901952" cy="647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Variable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1D8D3B1-85FA-47E6-9D52-9622BFF292EA}"/>
              </a:ext>
            </a:extLst>
          </p:cNvPr>
          <p:cNvSpPr/>
          <p:nvPr/>
        </p:nvSpPr>
        <p:spPr>
          <a:xfrm flipH="1">
            <a:off x="7279877" y="750133"/>
            <a:ext cx="1901952" cy="647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3B65E62-12E5-4F22-BCA6-FA486B357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806"/>
            <a:ext cx="7029607" cy="166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7D96729-622D-497B-8AF7-4725F5559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91" y="2887284"/>
            <a:ext cx="9607868" cy="348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108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5917A4-46F9-4BC8-AB29-55BE86F9B9BA}"/>
              </a:ext>
            </a:extLst>
          </p:cNvPr>
          <p:cNvSpPr/>
          <p:nvPr/>
        </p:nvSpPr>
        <p:spPr>
          <a:xfrm>
            <a:off x="854242" y="1660358"/>
            <a:ext cx="10539663" cy="1443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E77218-916E-4850-A512-BF6B9FF38953}"/>
              </a:ext>
            </a:extLst>
          </p:cNvPr>
          <p:cNvSpPr txBox="1"/>
          <p:nvPr/>
        </p:nvSpPr>
        <p:spPr>
          <a:xfrm>
            <a:off x="2724912" y="994910"/>
            <a:ext cx="358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 Regressor: -0.9</a:t>
            </a:r>
          </a:p>
          <a:p>
            <a:r>
              <a:rPr lang="en-US" dirty="0"/>
              <a:t>How many neighbors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A55029B7-C595-4917-B06B-B329F143CB71}"/>
              </a:ext>
            </a:extLst>
          </p:cNvPr>
          <p:cNvSpPr/>
          <p:nvPr/>
        </p:nvSpPr>
        <p:spPr>
          <a:xfrm flipH="1">
            <a:off x="4745736" y="201168"/>
            <a:ext cx="474255" cy="1956816"/>
          </a:xfrm>
          <a:prstGeom prst="rightBrace">
            <a:avLst>
              <a:gd name="adj1" fmla="val 642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59F85D-A30A-4153-B02E-8847655EE85A}"/>
              </a:ext>
            </a:extLst>
          </p:cNvPr>
          <p:cNvSpPr txBox="1"/>
          <p:nvPr/>
        </p:nvSpPr>
        <p:spPr>
          <a:xfrm>
            <a:off x="1633728" y="2912102"/>
            <a:ext cx="358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Regressor:  .011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AB4D816-30A6-4BB8-84BA-B94C18360D4C}"/>
              </a:ext>
            </a:extLst>
          </p:cNvPr>
          <p:cNvSpPr/>
          <p:nvPr/>
        </p:nvSpPr>
        <p:spPr>
          <a:xfrm flipH="1">
            <a:off x="4715256" y="2145792"/>
            <a:ext cx="474255" cy="1956816"/>
          </a:xfrm>
          <a:prstGeom prst="rightBrace">
            <a:avLst>
              <a:gd name="adj1" fmla="val 642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2AB6DA-F839-4959-8F54-D44422EA2478}"/>
              </a:ext>
            </a:extLst>
          </p:cNvPr>
          <p:cNvSpPr txBox="1"/>
          <p:nvPr/>
        </p:nvSpPr>
        <p:spPr>
          <a:xfrm>
            <a:off x="1420368" y="4911590"/>
            <a:ext cx="358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Gradient Boosted Regressor:  .011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D4B7A8C8-CC19-47C8-8E11-03677231B1A9}"/>
              </a:ext>
            </a:extLst>
          </p:cNvPr>
          <p:cNvSpPr/>
          <p:nvPr/>
        </p:nvSpPr>
        <p:spPr>
          <a:xfrm flipH="1">
            <a:off x="4721352" y="4117848"/>
            <a:ext cx="474255" cy="1956816"/>
          </a:xfrm>
          <a:prstGeom prst="rightBrace">
            <a:avLst>
              <a:gd name="adj1" fmla="val 642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FD878C3-22D5-4D69-ACDE-1D914307C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333" y="6927"/>
            <a:ext cx="6415668" cy="63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314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2C92-5D09-465F-97FD-B37C0150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616" y="113173"/>
            <a:ext cx="10058400" cy="543576"/>
          </a:xfrm>
        </p:spPr>
        <p:txBody>
          <a:bodyPr>
            <a:noAutofit/>
          </a:bodyPr>
          <a:lstStyle/>
          <a:p>
            <a:r>
              <a:rPr lang="en-US" sz="3200" dirty="0"/>
              <a:t>Baseline: Linear Regression with All the above Features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5917A4-46F9-4BC8-AB29-55BE86F9B9BA}"/>
              </a:ext>
            </a:extLst>
          </p:cNvPr>
          <p:cNvSpPr/>
          <p:nvPr/>
        </p:nvSpPr>
        <p:spPr>
          <a:xfrm>
            <a:off x="854242" y="1660358"/>
            <a:ext cx="10539663" cy="1443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04EA7-CA97-4F34-81FF-97951324713F}"/>
              </a:ext>
            </a:extLst>
          </p:cNvPr>
          <p:cNvSpPr/>
          <p:nvPr/>
        </p:nvSpPr>
        <p:spPr>
          <a:xfrm>
            <a:off x="-1" y="2307867"/>
            <a:ext cx="12205411" cy="4718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SciKitLearn</a:t>
            </a:r>
            <a:r>
              <a:rPr lang="en-US" dirty="0"/>
              <a:t> and </a:t>
            </a:r>
            <a:r>
              <a:rPr lang="en-US" dirty="0" err="1"/>
              <a:t>statsmodels</a:t>
            </a:r>
            <a:r>
              <a:rPr lang="en-US" dirty="0"/>
              <a:t> R-squared scores: </a:t>
            </a:r>
            <a:r>
              <a:rPr lang="en-US" b="1" dirty="0"/>
              <a:t>.556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718669C-DADB-4AAE-A854-BD888B7F3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00" t="51279"/>
          <a:stretch/>
        </p:blipFill>
        <p:spPr>
          <a:xfrm>
            <a:off x="10622951" y="755667"/>
            <a:ext cx="1539714" cy="152483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018E18D-2C2D-440F-9BFA-2B0C40C11E26}"/>
              </a:ext>
            </a:extLst>
          </p:cNvPr>
          <p:cNvSpPr/>
          <p:nvPr/>
        </p:nvSpPr>
        <p:spPr>
          <a:xfrm>
            <a:off x="8617589" y="1577017"/>
            <a:ext cx="1901952" cy="647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Variable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1D8D3B1-85FA-47E6-9D52-9622BFF292EA}"/>
              </a:ext>
            </a:extLst>
          </p:cNvPr>
          <p:cNvSpPr/>
          <p:nvPr/>
        </p:nvSpPr>
        <p:spPr>
          <a:xfrm flipH="1">
            <a:off x="8406146" y="750133"/>
            <a:ext cx="1901952" cy="647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Features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C9E105BD-10CC-42A2-A831-47D40F9E4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91" y="656749"/>
            <a:ext cx="81724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C7768C4F-417A-4E02-A211-2026E4C48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663" y="2890917"/>
            <a:ext cx="88773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621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5917A4-46F9-4BC8-AB29-55BE86F9B9BA}"/>
              </a:ext>
            </a:extLst>
          </p:cNvPr>
          <p:cNvSpPr/>
          <p:nvPr/>
        </p:nvSpPr>
        <p:spPr>
          <a:xfrm>
            <a:off x="854242" y="1660358"/>
            <a:ext cx="10539663" cy="1443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E77218-916E-4850-A512-BF6B9FF38953}"/>
              </a:ext>
            </a:extLst>
          </p:cNvPr>
          <p:cNvSpPr txBox="1"/>
          <p:nvPr/>
        </p:nvSpPr>
        <p:spPr>
          <a:xfrm>
            <a:off x="2724912" y="994910"/>
            <a:ext cx="358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 Regressor: .439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A55029B7-C595-4917-B06B-B329F143CB71}"/>
              </a:ext>
            </a:extLst>
          </p:cNvPr>
          <p:cNvSpPr/>
          <p:nvPr/>
        </p:nvSpPr>
        <p:spPr>
          <a:xfrm flipH="1">
            <a:off x="4745736" y="201168"/>
            <a:ext cx="474255" cy="1956816"/>
          </a:xfrm>
          <a:prstGeom prst="rightBrace">
            <a:avLst>
              <a:gd name="adj1" fmla="val 642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59F85D-A30A-4153-B02E-8847655EE85A}"/>
              </a:ext>
            </a:extLst>
          </p:cNvPr>
          <p:cNvSpPr txBox="1"/>
          <p:nvPr/>
        </p:nvSpPr>
        <p:spPr>
          <a:xfrm>
            <a:off x="1633728" y="2912102"/>
            <a:ext cx="358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Regressor:  .444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AB4D816-30A6-4BB8-84BA-B94C18360D4C}"/>
              </a:ext>
            </a:extLst>
          </p:cNvPr>
          <p:cNvSpPr/>
          <p:nvPr/>
        </p:nvSpPr>
        <p:spPr>
          <a:xfrm flipH="1">
            <a:off x="4715256" y="2145792"/>
            <a:ext cx="474255" cy="1956816"/>
          </a:xfrm>
          <a:prstGeom prst="rightBrace">
            <a:avLst>
              <a:gd name="adj1" fmla="val 642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2AB6DA-F839-4959-8F54-D44422EA2478}"/>
              </a:ext>
            </a:extLst>
          </p:cNvPr>
          <p:cNvSpPr txBox="1"/>
          <p:nvPr/>
        </p:nvSpPr>
        <p:spPr>
          <a:xfrm>
            <a:off x="1420368" y="4911590"/>
            <a:ext cx="358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Gradient Boosted Regressor:  .565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D4B7A8C8-CC19-47C8-8E11-03677231B1A9}"/>
              </a:ext>
            </a:extLst>
          </p:cNvPr>
          <p:cNvSpPr/>
          <p:nvPr/>
        </p:nvSpPr>
        <p:spPr>
          <a:xfrm flipH="1">
            <a:off x="4721352" y="4117848"/>
            <a:ext cx="474255" cy="1956816"/>
          </a:xfrm>
          <a:prstGeom prst="rightBrace">
            <a:avLst>
              <a:gd name="adj1" fmla="val 642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B4C76C9-EC5A-4991-9136-87B343409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483" y="0"/>
            <a:ext cx="6364803" cy="626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24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05B86E5-57B4-4562-A60E-29A053F80D2D}"/>
              </a:ext>
            </a:extLst>
          </p:cNvPr>
          <p:cNvSpPr/>
          <p:nvPr/>
        </p:nvSpPr>
        <p:spPr>
          <a:xfrm>
            <a:off x="854242" y="1660358"/>
            <a:ext cx="10539663" cy="1443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A0C06-097A-4A84-AA69-49D756EBE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3672"/>
            <a:ext cx="10058400" cy="938692"/>
          </a:xfrm>
        </p:spPr>
        <p:txBody>
          <a:bodyPr/>
          <a:lstStyle/>
          <a:p>
            <a:r>
              <a:rPr lang="en-US" dirty="0"/>
              <a:t>Initial Dataset: Phone Call Durations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3EC6A4-B69A-445A-B3BF-934E27D90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834" y="704962"/>
            <a:ext cx="9218333" cy="54480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E7B9DFC-FEB7-4A8D-83B5-38AD598B1DC7}"/>
              </a:ext>
            </a:extLst>
          </p:cNvPr>
          <p:cNvSpPr/>
          <p:nvPr/>
        </p:nvSpPr>
        <p:spPr>
          <a:xfrm>
            <a:off x="3498954" y="6442174"/>
            <a:ext cx="469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https://www.kaggle.com/thansnet/phone-datas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BE6C2-2033-4A4F-8D14-B65359D22B9F}"/>
              </a:ext>
            </a:extLst>
          </p:cNvPr>
          <p:cNvSpPr txBox="1"/>
          <p:nvPr/>
        </p:nvSpPr>
        <p:spPr>
          <a:xfrm>
            <a:off x="508550" y="2799918"/>
            <a:ext cx="4069351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Estimate the Poisson lambda/mean of call duration?</a:t>
            </a:r>
          </a:p>
          <a:p>
            <a:r>
              <a:rPr lang="en-US" dirty="0"/>
              <a:t>More about the linear models and quantifying the error of the estimate</a:t>
            </a:r>
          </a:p>
        </p:txBody>
      </p:sp>
    </p:spTree>
    <p:extLst>
      <p:ext uri="{BB962C8B-B14F-4D97-AF65-F5344CB8AC3E}">
        <p14:creationId xmlns:p14="http://schemas.microsoft.com/office/powerpoint/2010/main" val="1997967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E371-FCDF-456F-A55F-4EFEDF4B5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with inconvenient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EBBFB-6D72-43FC-BF39-C92BB3106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Overview: </a:t>
            </a:r>
            <a:r>
              <a:rPr lang="en-US" b="1" dirty="0"/>
              <a:t>Generate</a:t>
            </a:r>
            <a:r>
              <a:rPr lang="en-US" dirty="0"/>
              <a:t> a dataset with inconvenient properties to use in the following scenarios: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Linear Regression of a normally  distributed dependent variable</a:t>
            </a:r>
          </a:p>
          <a:p>
            <a:pPr marL="749808" lvl="1" indent="-457200"/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Law of Large Numbers</a:t>
            </a:r>
          </a:p>
          <a:p>
            <a:pPr marL="749808" lvl="1" indent="-457200"/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Using normally distributed features (baseline)</a:t>
            </a:r>
          </a:p>
          <a:p>
            <a:pPr marL="749808" lvl="1" indent="-457200"/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Using skewed features</a:t>
            </a:r>
          </a:p>
          <a:p>
            <a:pPr marL="749808" lvl="1" indent="-457200"/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Using Poisson features</a:t>
            </a:r>
          </a:p>
          <a:p>
            <a:pPr marL="749808" lvl="1" indent="-457200"/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Using Bernoulli and Categorical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Linear Regression of a Skewed dependent variable</a:t>
            </a:r>
          </a:p>
          <a:p>
            <a:pPr marL="749808" lvl="1" indent="-457200"/>
            <a:r>
              <a:rPr lang="en-US" b="1" dirty="0"/>
              <a:t>Central Limit Theorem demonstration</a:t>
            </a:r>
          </a:p>
          <a:p>
            <a:pPr marL="749808" lvl="1" indent="-457200"/>
            <a:r>
              <a:rPr lang="en-US" b="1" dirty="0"/>
              <a:t>Regressing with Outliers</a:t>
            </a:r>
          </a:p>
          <a:p>
            <a:pPr marL="749808" lvl="1" indent="-457200"/>
            <a:r>
              <a:rPr lang="en-US" b="1" dirty="0"/>
              <a:t>Transformation of </a:t>
            </a:r>
          </a:p>
        </p:txBody>
      </p:sp>
    </p:spTree>
    <p:extLst>
      <p:ext uri="{BB962C8B-B14F-4D97-AF65-F5344CB8AC3E}">
        <p14:creationId xmlns:p14="http://schemas.microsoft.com/office/powerpoint/2010/main" val="669334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2C92-5D09-465F-97FD-B37C0150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8476"/>
            <a:ext cx="10058400" cy="543576"/>
          </a:xfrm>
        </p:spPr>
        <p:txBody>
          <a:bodyPr>
            <a:noAutofit/>
          </a:bodyPr>
          <a:lstStyle/>
          <a:p>
            <a:r>
              <a:rPr lang="en-US" sz="3200" dirty="0"/>
              <a:t>Central Limit Theorem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5917A4-46F9-4BC8-AB29-55BE86F9B9BA}"/>
              </a:ext>
            </a:extLst>
          </p:cNvPr>
          <p:cNvSpPr/>
          <p:nvPr/>
        </p:nvSpPr>
        <p:spPr>
          <a:xfrm>
            <a:off x="854242" y="1660358"/>
            <a:ext cx="10539663" cy="1443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EB78FA7D-2DEE-462B-820A-41973C05A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343" y="179050"/>
            <a:ext cx="313372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5BD5FA2B-E104-4584-B15A-D5A46D594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55" y="3404531"/>
            <a:ext cx="11965490" cy="286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5E7FCF-9753-4CAC-9DB8-8AF772A9216F}"/>
              </a:ext>
            </a:extLst>
          </p:cNvPr>
          <p:cNvSpPr txBox="1"/>
          <p:nvPr/>
        </p:nvSpPr>
        <p:spPr>
          <a:xfrm>
            <a:off x="1198775" y="1512932"/>
            <a:ext cx="4446908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Make sure the means line up</a:t>
            </a:r>
          </a:p>
          <a:p>
            <a:r>
              <a:rPr lang="en-US" dirty="0"/>
              <a:t>Sigma, SE, degree</a:t>
            </a:r>
          </a:p>
          <a:p>
            <a:r>
              <a:rPr lang="en-US" dirty="0"/>
              <a:t>Lock </a:t>
            </a:r>
            <a:r>
              <a:rPr lang="en-US" dirty="0" err="1"/>
              <a:t>xticks</a:t>
            </a:r>
            <a:r>
              <a:rPr lang="en-US" dirty="0"/>
              <a:t>, and note movement of std dev</a:t>
            </a:r>
          </a:p>
          <a:p>
            <a:r>
              <a:rPr lang="en-US" dirty="0"/>
              <a:t>Remove </a:t>
            </a:r>
            <a:r>
              <a:rPr lang="en-US" dirty="0" err="1"/>
              <a:t>yticks</a:t>
            </a:r>
            <a:r>
              <a:rPr lang="en-US" dirty="0"/>
              <a:t> here</a:t>
            </a:r>
          </a:p>
          <a:p>
            <a:r>
              <a:rPr lang="en-US" dirty="0"/>
              <a:t>Include sample sizes</a:t>
            </a:r>
          </a:p>
        </p:txBody>
      </p:sp>
    </p:spTree>
    <p:extLst>
      <p:ext uri="{BB962C8B-B14F-4D97-AF65-F5344CB8AC3E}">
        <p14:creationId xmlns:p14="http://schemas.microsoft.com/office/powerpoint/2010/main" val="3255918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FDEA3-A3D9-4B46-9165-CF299390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8AA44-B8CB-495A-8078-4C998C12C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1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2EC53-9994-4685-882B-16CABE19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39021-FF03-4D22-A7D6-C51D45A23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D73E6-EDD0-4C5B-BC46-38584D46B0DF}"/>
              </a:ext>
            </a:extLst>
          </p:cNvPr>
          <p:cNvSpPr txBox="1"/>
          <p:nvPr/>
        </p:nvSpPr>
        <p:spPr>
          <a:xfrm>
            <a:off x="231280" y="2855000"/>
            <a:ext cx="4446908" cy="258532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PCA/dimension reduction</a:t>
            </a:r>
          </a:p>
          <a:p>
            <a:r>
              <a:rPr lang="en-US" dirty="0"/>
              <a:t>Show model tuning from underfit to overfit, “Parameter sweeping”</a:t>
            </a:r>
          </a:p>
          <a:p>
            <a:r>
              <a:rPr lang="en-US" dirty="0"/>
              <a:t>Review the rubric</a:t>
            </a:r>
          </a:p>
          <a:p>
            <a:r>
              <a:rPr lang="en-US" dirty="0"/>
              <a:t>Always plot mean/std lines onto histograms</a:t>
            </a:r>
          </a:p>
          <a:p>
            <a:r>
              <a:rPr lang="en-US" dirty="0"/>
              <a:t>Logistic Regression</a:t>
            </a:r>
          </a:p>
          <a:p>
            <a:endParaRPr lang="en-US" dirty="0"/>
          </a:p>
          <a:p>
            <a:r>
              <a:rPr lang="en-US" dirty="0"/>
              <a:t>Multicollinearity issues – create section for this</a:t>
            </a:r>
          </a:p>
        </p:txBody>
      </p:sp>
    </p:spTree>
    <p:extLst>
      <p:ext uri="{BB962C8B-B14F-4D97-AF65-F5344CB8AC3E}">
        <p14:creationId xmlns:p14="http://schemas.microsoft.com/office/powerpoint/2010/main" val="370649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2C92-5D09-465F-97FD-B37C0150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43576"/>
          </a:xfrm>
        </p:spPr>
        <p:txBody>
          <a:bodyPr>
            <a:noAutofit/>
          </a:bodyPr>
          <a:lstStyle/>
          <a:p>
            <a:r>
              <a:rPr lang="en-US" sz="3200" dirty="0"/>
              <a:t>Can we predict time spent on the phone using time of day?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5917A4-46F9-4BC8-AB29-55BE86F9B9BA}"/>
              </a:ext>
            </a:extLst>
          </p:cNvPr>
          <p:cNvSpPr/>
          <p:nvPr/>
        </p:nvSpPr>
        <p:spPr>
          <a:xfrm>
            <a:off x="854242" y="1660358"/>
            <a:ext cx="10539663" cy="1443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DE6C36-8B72-4B2A-9531-881B48ADA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56"/>
          <a:stretch/>
        </p:blipFill>
        <p:spPr>
          <a:xfrm>
            <a:off x="262384" y="807624"/>
            <a:ext cx="4737027" cy="546082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A8A8A3-D162-4955-BFDB-A61391AE5286}"/>
              </a:ext>
            </a:extLst>
          </p:cNvPr>
          <p:cNvSpPr/>
          <p:nvPr/>
        </p:nvSpPr>
        <p:spPr>
          <a:xfrm>
            <a:off x="3152274" y="807624"/>
            <a:ext cx="1847137" cy="3991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Thumbs Up Sign">
            <a:extLst>
              <a:ext uri="{FF2B5EF4-FFF2-40B4-BE49-F238E27FC236}">
                <a16:creationId xmlns:a16="http://schemas.microsoft.com/office/drawing/2014/main" id="{3C470F3D-958D-4AE0-8F23-39FAAB0D3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145505" y="819979"/>
            <a:ext cx="457200" cy="4572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42FC6C9-FB46-4E7C-B19D-7D715CD3EA60}"/>
              </a:ext>
            </a:extLst>
          </p:cNvPr>
          <p:cNvSpPr/>
          <p:nvPr/>
        </p:nvSpPr>
        <p:spPr>
          <a:xfrm>
            <a:off x="613609" y="4369618"/>
            <a:ext cx="471639" cy="57536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54F89C-9B93-4CBB-B6AB-01AA9FC91508}"/>
              </a:ext>
            </a:extLst>
          </p:cNvPr>
          <p:cNvSpPr/>
          <p:nvPr/>
        </p:nvSpPr>
        <p:spPr>
          <a:xfrm>
            <a:off x="2768811" y="4369618"/>
            <a:ext cx="471639" cy="57536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5A3722-D192-493E-81A7-A217C4BAD0BE}"/>
              </a:ext>
            </a:extLst>
          </p:cNvPr>
          <p:cNvSpPr txBox="1"/>
          <p:nvPr/>
        </p:nvSpPr>
        <p:spPr>
          <a:xfrm>
            <a:off x="5748800" y="1658212"/>
            <a:ext cx="59940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Statsmodels</a:t>
            </a:r>
            <a:r>
              <a:rPr lang="en-US" sz="2800" dirty="0"/>
              <a:t> output: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Poor R-squared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Insufficient confidence that these results didn’t just happen by chance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Why has this happened?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Sparse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Non-normally distributed 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B1002F-23E7-4661-B8B4-D98440CB7C3D}"/>
              </a:ext>
            </a:extLst>
          </p:cNvPr>
          <p:cNvCxnSpPr>
            <a:stCxn id="13" idx="3"/>
          </p:cNvCxnSpPr>
          <p:nvPr/>
        </p:nvCxnSpPr>
        <p:spPr>
          <a:xfrm>
            <a:off x="1085248" y="4657299"/>
            <a:ext cx="1683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48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F422EA-2D9A-4EF2-86A0-24B3D5ABBC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23"/>
          <a:stretch/>
        </p:blipFill>
        <p:spPr>
          <a:xfrm>
            <a:off x="0" y="0"/>
            <a:ext cx="5706776" cy="35956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3F7D85-6681-4CD1-84A6-810DF41507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515"/>
          <a:stretch/>
        </p:blipFill>
        <p:spPr>
          <a:xfrm>
            <a:off x="6792223" y="1399032"/>
            <a:ext cx="5399777" cy="478897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3E4999-1C8E-43EF-987E-C0DB385DFF1A}"/>
              </a:ext>
            </a:extLst>
          </p:cNvPr>
          <p:cNvSpPr/>
          <p:nvPr/>
        </p:nvSpPr>
        <p:spPr>
          <a:xfrm>
            <a:off x="3307257" y="327176"/>
            <a:ext cx="1847137" cy="3991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AD98B9-3AEE-447A-8BA6-FC04DECA45E3}"/>
              </a:ext>
            </a:extLst>
          </p:cNvPr>
          <p:cNvSpPr/>
          <p:nvPr/>
        </p:nvSpPr>
        <p:spPr>
          <a:xfrm>
            <a:off x="5059399" y="327176"/>
            <a:ext cx="1847137" cy="75770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10x better, but still terrible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39037B6-5986-4A99-9B86-2C1E62206B46}"/>
              </a:ext>
            </a:extLst>
          </p:cNvPr>
          <p:cNvSpPr/>
          <p:nvPr/>
        </p:nvSpPr>
        <p:spPr>
          <a:xfrm>
            <a:off x="10198295" y="2063413"/>
            <a:ext cx="1752142" cy="412459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20F49D-C0E0-44FD-99DE-B349FA1352C5}"/>
              </a:ext>
            </a:extLst>
          </p:cNvPr>
          <p:cNvSpPr/>
          <p:nvPr/>
        </p:nvSpPr>
        <p:spPr>
          <a:xfrm>
            <a:off x="4783207" y="4324027"/>
            <a:ext cx="1847137" cy="167123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Only 3 of these features contain meaningful information</a:t>
            </a:r>
          </a:p>
        </p:txBody>
      </p:sp>
    </p:spTree>
    <p:extLst>
      <p:ext uri="{BB962C8B-B14F-4D97-AF65-F5344CB8AC3E}">
        <p14:creationId xmlns:p14="http://schemas.microsoft.com/office/powerpoint/2010/main" val="4288381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03DC1F-2DF2-4F72-8BDE-07B062A9C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35" b="10151"/>
          <a:stretch/>
        </p:blipFill>
        <p:spPr>
          <a:xfrm>
            <a:off x="493002" y="988369"/>
            <a:ext cx="8239934" cy="44945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26960C-F472-44D9-93B1-7106467E2792}"/>
              </a:ext>
            </a:extLst>
          </p:cNvPr>
          <p:cNvSpPr txBox="1"/>
          <p:nvPr/>
        </p:nvSpPr>
        <p:spPr>
          <a:xfrm>
            <a:off x="8579210" y="2690336"/>
            <a:ext cx="34096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Other Cross-validated scores:</a:t>
            </a:r>
          </a:p>
          <a:p>
            <a:r>
              <a:rPr lang="en-US" dirty="0"/>
              <a:t>KNN:  -.09</a:t>
            </a:r>
          </a:p>
          <a:p>
            <a:r>
              <a:rPr lang="en-US" dirty="0"/>
              <a:t>Random Forest:  -.08</a:t>
            </a:r>
          </a:p>
          <a:p>
            <a:r>
              <a:rPr lang="en-US" dirty="0"/>
              <a:t>Gradient Boosted Regressor: -.21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596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E371-FCDF-456F-A55F-4EFEDF4B5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with inconvenient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EBBFB-6D72-43FC-BF39-C92BB3106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Overview: </a:t>
            </a:r>
            <a:r>
              <a:rPr lang="en-US" b="1" dirty="0"/>
              <a:t>Generate</a:t>
            </a:r>
            <a:r>
              <a:rPr lang="en-US" dirty="0"/>
              <a:t> a dataset with inconvenient properties to use in the following scenarios: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Linear Regression of a normally  distributed dependent variable</a:t>
            </a:r>
          </a:p>
          <a:p>
            <a:pPr marL="749808" lvl="1" indent="-457200"/>
            <a:r>
              <a:rPr lang="en-US" dirty="0"/>
              <a:t>Law of Large Numbers</a:t>
            </a:r>
          </a:p>
          <a:p>
            <a:pPr marL="749808" lvl="1" indent="-457200"/>
            <a:r>
              <a:rPr lang="en-US" dirty="0"/>
              <a:t>Using normally distributed features (baseline)</a:t>
            </a:r>
          </a:p>
          <a:p>
            <a:pPr marL="749808" lvl="1" indent="-457200"/>
            <a:r>
              <a:rPr lang="en-US" dirty="0"/>
              <a:t>Using skewed features</a:t>
            </a:r>
          </a:p>
          <a:p>
            <a:pPr marL="749808" lvl="1" indent="-457200"/>
            <a:r>
              <a:rPr lang="en-US" dirty="0"/>
              <a:t>Using Poisson features</a:t>
            </a:r>
          </a:p>
          <a:p>
            <a:pPr marL="749808" lvl="1" indent="-457200"/>
            <a:r>
              <a:rPr lang="en-US" dirty="0"/>
              <a:t>Using Bernoulli and Categorical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Linear Regression of a Skewed dependent variable</a:t>
            </a:r>
          </a:p>
          <a:p>
            <a:pPr marL="749808" lvl="1" indent="-457200"/>
            <a:r>
              <a:rPr lang="en-US" dirty="0"/>
              <a:t>Central Limit Theorem demonstration</a:t>
            </a:r>
          </a:p>
          <a:p>
            <a:pPr marL="749808" lvl="1" indent="-457200"/>
            <a:r>
              <a:rPr lang="en-US" dirty="0"/>
              <a:t>Regressing with Outliers</a:t>
            </a:r>
          </a:p>
        </p:txBody>
      </p:sp>
    </p:spTree>
    <p:extLst>
      <p:ext uri="{BB962C8B-B14F-4D97-AF65-F5344CB8AC3E}">
        <p14:creationId xmlns:p14="http://schemas.microsoft.com/office/powerpoint/2010/main" val="2273140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2C92-5D09-465F-97FD-B37C0150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616" y="113173"/>
            <a:ext cx="10058400" cy="543576"/>
          </a:xfrm>
        </p:spPr>
        <p:txBody>
          <a:bodyPr>
            <a:noAutofit/>
          </a:bodyPr>
          <a:lstStyle/>
          <a:p>
            <a:r>
              <a:rPr lang="en-US" sz="3200" dirty="0"/>
              <a:t>Overview of data generator output: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5917A4-46F9-4BC8-AB29-55BE86F9B9BA}"/>
              </a:ext>
            </a:extLst>
          </p:cNvPr>
          <p:cNvSpPr/>
          <p:nvPr/>
        </p:nvSpPr>
        <p:spPr>
          <a:xfrm>
            <a:off x="854242" y="1660358"/>
            <a:ext cx="10539663" cy="1443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865BC9-92B4-43A3-B2EE-0602882261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588" r="64949"/>
          <a:stretch/>
        </p:blipFill>
        <p:spPr bwMode="auto">
          <a:xfrm>
            <a:off x="8882304" y="732184"/>
            <a:ext cx="2864657" cy="268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0616BB2-A7A5-46BC-896E-1672A21AE9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7" b="30711"/>
          <a:stretch/>
        </p:blipFill>
        <p:spPr bwMode="auto">
          <a:xfrm>
            <a:off x="-1" y="525156"/>
            <a:ext cx="8646459" cy="568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247026E-14C3-4E40-B637-C7C92AD371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56" t="68337" b="-1"/>
          <a:stretch/>
        </p:blipFill>
        <p:spPr bwMode="auto">
          <a:xfrm>
            <a:off x="8817110" y="3235575"/>
            <a:ext cx="3223738" cy="289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376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2C92-5D09-465F-97FD-B37C0150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8476"/>
            <a:ext cx="10058400" cy="543576"/>
          </a:xfrm>
        </p:spPr>
        <p:txBody>
          <a:bodyPr>
            <a:noAutofit/>
          </a:bodyPr>
          <a:lstStyle/>
          <a:p>
            <a:r>
              <a:rPr lang="en-US" sz="3200" dirty="0"/>
              <a:t>Law of Large Numbers: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5917A4-46F9-4BC8-AB29-55BE86F9B9BA}"/>
              </a:ext>
            </a:extLst>
          </p:cNvPr>
          <p:cNvSpPr/>
          <p:nvPr/>
        </p:nvSpPr>
        <p:spPr>
          <a:xfrm>
            <a:off x="854242" y="1660358"/>
            <a:ext cx="10539663" cy="1443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4" name="Picture 80">
            <a:extLst>
              <a:ext uri="{FF2B5EF4-FFF2-40B4-BE49-F238E27FC236}">
                <a16:creationId xmlns:a16="http://schemas.microsoft.com/office/drawing/2014/main" id="{50A5C12D-749D-4250-BA1C-6D530F9ED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81" y="1055089"/>
            <a:ext cx="9985016" cy="492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" name="Picture 82">
            <a:extLst>
              <a:ext uri="{FF2B5EF4-FFF2-40B4-BE49-F238E27FC236}">
                <a16:creationId xmlns:a16="http://schemas.microsoft.com/office/drawing/2014/main" id="{988A2EF6-9C6A-44CA-908D-B6E1F4849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43" y="1055089"/>
            <a:ext cx="9901343" cy="492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8" name="Picture 84">
            <a:extLst>
              <a:ext uri="{FF2B5EF4-FFF2-40B4-BE49-F238E27FC236}">
                <a16:creationId xmlns:a16="http://schemas.microsoft.com/office/drawing/2014/main" id="{349C1A74-DA7D-416A-9D81-88ECCC7E8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43" y="1055089"/>
            <a:ext cx="9901343" cy="492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0" name="Picture 86">
            <a:extLst>
              <a:ext uri="{FF2B5EF4-FFF2-40B4-BE49-F238E27FC236}">
                <a16:creationId xmlns:a16="http://schemas.microsoft.com/office/drawing/2014/main" id="{FCFC5B35-83E9-43DB-ADE3-420D17E00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43" y="1055089"/>
            <a:ext cx="9901343" cy="492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2" name="Picture 88">
            <a:extLst>
              <a:ext uri="{FF2B5EF4-FFF2-40B4-BE49-F238E27FC236}">
                <a16:creationId xmlns:a16="http://schemas.microsoft.com/office/drawing/2014/main" id="{C11F2A62-A020-4B14-BA18-334DDE34A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46" y="1055089"/>
            <a:ext cx="9761887" cy="492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4" name="Picture 90">
            <a:extLst>
              <a:ext uri="{FF2B5EF4-FFF2-40B4-BE49-F238E27FC236}">
                <a16:creationId xmlns:a16="http://schemas.microsoft.com/office/drawing/2014/main" id="{0FE981E9-07F7-4D3C-A4B9-D1A954452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46" y="1055089"/>
            <a:ext cx="9761887" cy="492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" name="Picture 92">
            <a:extLst>
              <a:ext uri="{FF2B5EF4-FFF2-40B4-BE49-F238E27FC236}">
                <a16:creationId xmlns:a16="http://schemas.microsoft.com/office/drawing/2014/main" id="{69183DC5-E981-4656-90FD-793093E2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46" y="1055089"/>
            <a:ext cx="9761887" cy="492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8" name="Picture 94">
            <a:extLst>
              <a:ext uri="{FF2B5EF4-FFF2-40B4-BE49-F238E27FC236}">
                <a16:creationId xmlns:a16="http://schemas.microsoft.com/office/drawing/2014/main" id="{4BE94048-5137-4A0B-8B94-EDC28971F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73" y="1055089"/>
            <a:ext cx="9859506" cy="492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0" name="Picture 96">
            <a:extLst>
              <a:ext uri="{FF2B5EF4-FFF2-40B4-BE49-F238E27FC236}">
                <a16:creationId xmlns:a16="http://schemas.microsoft.com/office/drawing/2014/main" id="{A7271ACD-6FE7-49A1-AAA8-71E433C8D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73" y="1055089"/>
            <a:ext cx="9859506" cy="492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2" name="Picture 98">
            <a:extLst>
              <a:ext uri="{FF2B5EF4-FFF2-40B4-BE49-F238E27FC236}">
                <a16:creationId xmlns:a16="http://schemas.microsoft.com/office/drawing/2014/main" id="{40C2DC2E-86C5-4240-B3B1-31E0BBF86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12" y="1055089"/>
            <a:ext cx="9943179" cy="492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45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1020</TotalTime>
  <Words>553</Words>
  <Application>Microsoft Office PowerPoint</Application>
  <PresentationFormat>Widescreen</PresentationFormat>
  <Paragraphs>94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Retrospect</vt:lpstr>
      <vt:lpstr>Phone Usage: Supervised Learning with inconvenient data</vt:lpstr>
      <vt:lpstr>Initial Dataset: Phone Call Durations</vt:lpstr>
      <vt:lpstr>PowerPoint Presentation</vt:lpstr>
      <vt:lpstr>Can we predict time spent on the phone using time of day?</vt:lpstr>
      <vt:lpstr>PowerPoint Presentation</vt:lpstr>
      <vt:lpstr>PowerPoint Presentation</vt:lpstr>
      <vt:lpstr>Supervised Learning with inconvenient data</vt:lpstr>
      <vt:lpstr>Overview of data generator output:</vt:lpstr>
      <vt:lpstr>Law of Large Numbers:</vt:lpstr>
      <vt:lpstr>Baseline: Linear Regression with 1 normally distributed feature</vt:lpstr>
      <vt:lpstr>PowerPoint Presentation</vt:lpstr>
      <vt:lpstr>Baseline: Linear Regression with 1 skewed feature</vt:lpstr>
      <vt:lpstr>PowerPoint Presentation</vt:lpstr>
      <vt:lpstr>Baseline: Linear Regression with 1 Poisson feature</vt:lpstr>
      <vt:lpstr>PowerPoint Presentation</vt:lpstr>
      <vt:lpstr>Baseline: Linear Regression with Boolean Features</vt:lpstr>
      <vt:lpstr>PowerPoint Presentation</vt:lpstr>
      <vt:lpstr>Baseline: Linear Regression with All the above Features</vt:lpstr>
      <vt:lpstr>PowerPoint Presentation</vt:lpstr>
      <vt:lpstr>Supervised Learning with inconvenient data</vt:lpstr>
      <vt:lpstr>Central Limit Theorem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Condit</dc:creator>
  <cp:lastModifiedBy>Greg Condit</cp:lastModifiedBy>
  <cp:revision>40</cp:revision>
  <dcterms:created xsi:type="dcterms:W3CDTF">2018-12-28T15:53:03Z</dcterms:created>
  <dcterms:modified xsi:type="dcterms:W3CDTF">2018-12-30T01:19:10Z</dcterms:modified>
</cp:coreProperties>
</file>