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0" autoAdjust="0"/>
    <p:restoredTop sz="94660"/>
  </p:normalViewPr>
  <p:slideViewPr>
    <p:cSldViewPr snapToGrid="0">
      <p:cViewPr>
        <p:scale>
          <a:sx n="60" d="100"/>
          <a:sy n="60" d="100"/>
        </p:scale>
        <p:origin x="1594" y="5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BF-F433-47B9-88B5-B64302C2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 Usage: Supervised Learning with inconvenient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5A06-1F44-47DB-942C-C64D78355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18C7C-5FF9-468A-A697-1E3F81D4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07" y="11634"/>
            <a:ext cx="6478013" cy="63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.224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.248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.247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1 skewed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.236   |   Screen time increases 52.7 minutes for each incremental pic taken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7266439" y="766818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5361439" y="1588168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4525530" y="761284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C100-341A-4C3B-A222-D068D2AC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7" y="737676"/>
            <a:ext cx="1563868" cy="151163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CABF4A9-8E9E-4D67-9105-8639FDED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81" y="2884978"/>
            <a:ext cx="960786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.234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.254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.253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8246F7-9F39-46AC-A5A6-12F4EA25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1" y="-1"/>
            <a:ext cx="6522720" cy="63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B86E5-57B4-4562-A60E-29A053F80D2D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A0C06-097A-4A84-AA69-49D756EB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672"/>
            <a:ext cx="10058400" cy="938692"/>
          </a:xfrm>
        </p:spPr>
        <p:txBody>
          <a:bodyPr/>
          <a:lstStyle/>
          <a:p>
            <a:r>
              <a:rPr lang="en-US" dirty="0"/>
              <a:t>Initial Dataset: Phone Call Durations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EC6A4-B69A-445A-B3BF-934E27D9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4" y="704962"/>
            <a:ext cx="9218333" cy="54480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7B9DFC-FEB7-4A8D-83B5-38AD598B1DC7}"/>
              </a:ext>
            </a:extLst>
          </p:cNvPr>
          <p:cNvSpPr/>
          <p:nvPr/>
        </p:nvSpPr>
        <p:spPr>
          <a:xfrm>
            <a:off x="3498954" y="6442174"/>
            <a:ext cx="46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https://www.kaggle.com/thansnet/phone-datas</a:t>
            </a:r>
          </a:p>
        </p:txBody>
      </p:sp>
    </p:spTree>
    <p:extLst>
      <p:ext uri="{BB962C8B-B14F-4D97-AF65-F5344CB8AC3E}">
        <p14:creationId xmlns:p14="http://schemas.microsoft.com/office/powerpoint/2010/main" val="19979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Can we predict time spent on the phone using time of day?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E6C36-8B72-4B2A-9531-881B48AD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6"/>
          <a:stretch/>
        </p:blipFill>
        <p:spPr>
          <a:xfrm>
            <a:off x="262384" y="807624"/>
            <a:ext cx="4737027" cy="54608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A8A8A3-D162-4955-BFDB-A61391AE5286}"/>
              </a:ext>
            </a:extLst>
          </p:cNvPr>
          <p:cNvSpPr/>
          <p:nvPr/>
        </p:nvSpPr>
        <p:spPr>
          <a:xfrm>
            <a:off x="3152274" y="807624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C470F3D-958D-4AE0-8F23-39FAAB0D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45505" y="819979"/>
            <a:ext cx="457200" cy="457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821E20-EAE6-4164-8889-758BD726ED5B}"/>
              </a:ext>
            </a:extLst>
          </p:cNvPr>
          <p:cNvSpPr/>
          <p:nvPr/>
        </p:nvSpPr>
        <p:spPr>
          <a:xfrm>
            <a:off x="262384" y="2379468"/>
            <a:ext cx="2662844" cy="351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FC6C9-FB46-4E7C-B19D-7D715CD3EA60}"/>
              </a:ext>
            </a:extLst>
          </p:cNvPr>
          <p:cNvSpPr/>
          <p:nvPr/>
        </p:nvSpPr>
        <p:spPr>
          <a:xfrm>
            <a:off x="613609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4F89C-9B93-4CBB-B6AB-01AA9FC91508}"/>
              </a:ext>
            </a:extLst>
          </p:cNvPr>
          <p:cNvSpPr/>
          <p:nvPr/>
        </p:nvSpPr>
        <p:spPr>
          <a:xfrm>
            <a:off x="2768811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A3722-D192-493E-81A7-A217C4BAD0BE}"/>
              </a:ext>
            </a:extLst>
          </p:cNvPr>
          <p:cNvSpPr txBox="1"/>
          <p:nvPr/>
        </p:nvSpPr>
        <p:spPr>
          <a:xfrm>
            <a:off x="5748800" y="1658212"/>
            <a:ext cx="5994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Statsmodels</a:t>
            </a:r>
            <a:r>
              <a:rPr lang="en-US" sz="2800" dirty="0"/>
              <a:t>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Poor R-squared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Insufficient confidence that these results didn’t just happen by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Why has this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Non-normally distributed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B1002F-23E7-4661-B8B4-D98440CB7C3D}"/>
              </a:ext>
            </a:extLst>
          </p:cNvPr>
          <p:cNvCxnSpPr>
            <a:stCxn id="13" idx="3"/>
          </p:cNvCxnSpPr>
          <p:nvPr/>
        </p:nvCxnSpPr>
        <p:spPr>
          <a:xfrm>
            <a:off x="1085248" y="4657299"/>
            <a:ext cx="168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F422EA-2D9A-4EF2-86A0-24B3D5AB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23"/>
          <a:stretch/>
        </p:blipFill>
        <p:spPr>
          <a:xfrm>
            <a:off x="0" y="0"/>
            <a:ext cx="5706776" cy="3595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F7D85-6681-4CD1-84A6-810DF4150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15"/>
          <a:stretch/>
        </p:blipFill>
        <p:spPr>
          <a:xfrm>
            <a:off x="6792223" y="1399032"/>
            <a:ext cx="5399777" cy="47889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3E4999-1C8E-43EF-987E-C0DB385DFF1A}"/>
              </a:ext>
            </a:extLst>
          </p:cNvPr>
          <p:cNvSpPr/>
          <p:nvPr/>
        </p:nvSpPr>
        <p:spPr>
          <a:xfrm>
            <a:off x="3307257" y="327176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AD98B9-3AEE-447A-8BA6-FC04DECA45E3}"/>
              </a:ext>
            </a:extLst>
          </p:cNvPr>
          <p:cNvSpPr/>
          <p:nvPr/>
        </p:nvSpPr>
        <p:spPr>
          <a:xfrm>
            <a:off x="5059399" y="327176"/>
            <a:ext cx="1847137" cy="757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10x better, but still terrible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037B6-5986-4A99-9B86-2C1E62206B46}"/>
              </a:ext>
            </a:extLst>
          </p:cNvPr>
          <p:cNvSpPr/>
          <p:nvPr/>
        </p:nvSpPr>
        <p:spPr>
          <a:xfrm>
            <a:off x="10198295" y="2063413"/>
            <a:ext cx="1752142" cy="41245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20F49D-C0E0-44FD-99DE-B349FA1352C5}"/>
              </a:ext>
            </a:extLst>
          </p:cNvPr>
          <p:cNvSpPr/>
          <p:nvPr/>
        </p:nvSpPr>
        <p:spPr>
          <a:xfrm>
            <a:off x="4783207" y="4324027"/>
            <a:ext cx="1847137" cy="16712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Only 3 of these features contain meaningful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83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3DC1F-2DF2-4F72-8BDE-07B062A9C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5" b="10151"/>
          <a:stretch/>
        </p:blipFill>
        <p:spPr>
          <a:xfrm>
            <a:off x="493002" y="988369"/>
            <a:ext cx="8239934" cy="449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6960C-F472-44D9-93B1-7106467E2792}"/>
              </a:ext>
            </a:extLst>
          </p:cNvPr>
          <p:cNvSpPr txBox="1"/>
          <p:nvPr/>
        </p:nvSpPr>
        <p:spPr>
          <a:xfrm>
            <a:off x="8579210" y="2690336"/>
            <a:ext cx="340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Other Cross-validated scores:</a:t>
            </a:r>
          </a:p>
          <a:p>
            <a:r>
              <a:rPr lang="en-US" dirty="0"/>
              <a:t>KNN:  -.09</a:t>
            </a:r>
          </a:p>
          <a:p>
            <a:r>
              <a:rPr lang="en-US" dirty="0"/>
              <a:t>Random Forest:  -.08</a:t>
            </a:r>
          </a:p>
          <a:p>
            <a:r>
              <a:rPr lang="en-US" dirty="0"/>
              <a:t>Gradient Boosted Regressor: -.21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371-FCDF-456F-A55F-4EFEDF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inconvenient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BBFB-6D72-43FC-BF39-C92BB310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</a:t>
            </a:r>
            <a:r>
              <a:rPr lang="en-US" b="1" dirty="0"/>
              <a:t>Generate</a:t>
            </a:r>
            <a:r>
              <a:rPr lang="en-US" dirty="0"/>
              <a:t> a dataset with inconvenient properties to use in the following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normally  distributed dependent variable</a:t>
            </a:r>
          </a:p>
          <a:p>
            <a:pPr marL="749808" lvl="1" indent="-457200"/>
            <a:r>
              <a:rPr lang="en-US" dirty="0"/>
              <a:t>Law of Large Numbers</a:t>
            </a:r>
          </a:p>
          <a:p>
            <a:pPr marL="749808" lvl="1" indent="-457200"/>
            <a:r>
              <a:rPr lang="en-US" dirty="0"/>
              <a:t>Using normally distributed features (baseline)</a:t>
            </a:r>
          </a:p>
          <a:p>
            <a:pPr marL="749808" lvl="1" indent="-457200"/>
            <a:r>
              <a:rPr lang="en-US" dirty="0"/>
              <a:t>Using skewed features</a:t>
            </a:r>
          </a:p>
          <a:p>
            <a:pPr marL="749808" lvl="1" indent="-457200"/>
            <a:r>
              <a:rPr lang="en-US" dirty="0"/>
              <a:t>Using Poisson features</a:t>
            </a:r>
          </a:p>
          <a:p>
            <a:pPr marL="749808" lvl="1" indent="-457200"/>
            <a:r>
              <a:rPr lang="en-US" dirty="0"/>
              <a:t>Using Bernoulli and Categorical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Skewed dependent variable</a:t>
            </a:r>
          </a:p>
          <a:p>
            <a:pPr marL="749808" lvl="1" indent="-457200"/>
            <a:r>
              <a:rPr lang="en-US" dirty="0"/>
              <a:t>Central Limit Theorem demonstration</a:t>
            </a:r>
          </a:p>
          <a:p>
            <a:pPr marL="749808" lvl="1" indent="-457200"/>
            <a:r>
              <a:rPr lang="en-US" dirty="0"/>
              <a:t>Regressing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2731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45BF01-52D3-489F-8404-5F903944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65" y="2979954"/>
            <a:ext cx="3667936" cy="3308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Overview of data generator 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740E-F97A-4B51-86C4-799B86D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749"/>
            <a:ext cx="8524064" cy="554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F647F-7DD3-4D28-9653-8FE4810BD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083" y="596589"/>
            <a:ext cx="2391367" cy="24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Law of Large Numbers: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4" name="Picture 80">
            <a:extLst>
              <a:ext uri="{FF2B5EF4-FFF2-40B4-BE49-F238E27FC236}">
                <a16:creationId xmlns:a16="http://schemas.microsoft.com/office/drawing/2014/main" id="{50A5C12D-749D-4250-BA1C-6D530F9E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81" y="1055089"/>
            <a:ext cx="998501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>
            <a:extLst>
              <a:ext uri="{FF2B5EF4-FFF2-40B4-BE49-F238E27FC236}">
                <a16:creationId xmlns:a16="http://schemas.microsoft.com/office/drawing/2014/main" id="{988A2EF6-9C6A-44CA-908D-B6E1F484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>
            <a:extLst>
              <a:ext uri="{FF2B5EF4-FFF2-40B4-BE49-F238E27FC236}">
                <a16:creationId xmlns:a16="http://schemas.microsoft.com/office/drawing/2014/main" id="{349C1A74-DA7D-416A-9D81-88ECCC7E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>
            <a:extLst>
              <a:ext uri="{FF2B5EF4-FFF2-40B4-BE49-F238E27FC236}">
                <a16:creationId xmlns:a16="http://schemas.microsoft.com/office/drawing/2014/main" id="{FCFC5B35-83E9-43DB-ADE3-420D17E0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>
            <a:extLst>
              <a:ext uri="{FF2B5EF4-FFF2-40B4-BE49-F238E27FC236}">
                <a16:creationId xmlns:a16="http://schemas.microsoft.com/office/drawing/2014/main" id="{C11F2A62-A020-4B14-BA18-334DDE34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>
            <a:extLst>
              <a:ext uri="{FF2B5EF4-FFF2-40B4-BE49-F238E27FC236}">
                <a16:creationId xmlns:a16="http://schemas.microsoft.com/office/drawing/2014/main" id="{0FE981E9-07F7-4D3C-A4B9-D1A95445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>
            <a:extLst>
              <a:ext uri="{FF2B5EF4-FFF2-40B4-BE49-F238E27FC236}">
                <a16:creationId xmlns:a16="http://schemas.microsoft.com/office/drawing/2014/main" id="{69183DC5-E981-4656-90FD-793093E2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>
            <a:extLst>
              <a:ext uri="{FF2B5EF4-FFF2-40B4-BE49-F238E27FC236}">
                <a16:creationId xmlns:a16="http://schemas.microsoft.com/office/drawing/2014/main" id="{4BE94048-5137-4A0B-8B94-EDC28971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>
            <a:extLst>
              <a:ext uri="{FF2B5EF4-FFF2-40B4-BE49-F238E27FC236}">
                <a16:creationId xmlns:a16="http://schemas.microsoft.com/office/drawing/2014/main" id="{A7271ACD-6FE7-49A1-AAA8-71E433C8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>
            <a:extLst>
              <a:ext uri="{FF2B5EF4-FFF2-40B4-BE49-F238E27FC236}">
                <a16:creationId xmlns:a16="http://schemas.microsoft.com/office/drawing/2014/main" id="{40C2DC2E-86C5-4240-B3B1-31E0BBF8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2" y="1055089"/>
            <a:ext cx="9943179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1 normally distributed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.25   |   Screen time increases .16 minutes for each incremental screen 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8C5481-8E14-418B-A366-42D57EAD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1" b="50000"/>
          <a:stretch/>
        </p:blipFill>
        <p:spPr>
          <a:xfrm>
            <a:off x="2915126" y="728862"/>
            <a:ext cx="1610404" cy="1564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7266439" y="766818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5361439" y="1588168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4525530" y="761284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70DEA8-2C8F-411B-97DD-1249ED07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76" y="2851888"/>
            <a:ext cx="952404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53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268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Phone Usage: Supervised Learning with inconvenient data</vt:lpstr>
      <vt:lpstr>Initial Dataset: Phone Call Durations</vt:lpstr>
      <vt:lpstr>Can we predict time spent on the phone using time of day?</vt:lpstr>
      <vt:lpstr>PowerPoint Presentation</vt:lpstr>
      <vt:lpstr>PowerPoint Presentation</vt:lpstr>
      <vt:lpstr>Supervised Learning with inconvenient data</vt:lpstr>
      <vt:lpstr>Overview of data generator output:</vt:lpstr>
      <vt:lpstr>Law of Large Numbers:</vt:lpstr>
      <vt:lpstr>Baseline: Linear Regression with 1 normally distributed feature</vt:lpstr>
      <vt:lpstr>PowerPoint Presentation</vt:lpstr>
      <vt:lpstr>Baseline: Linear Regression with 1 skewed feature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25</cp:revision>
  <dcterms:created xsi:type="dcterms:W3CDTF">2018-12-28T15:53:03Z</dcterms:created>
  <dcterms:modified xsi:type="dcterms:W3CDTF">2018-12-29T04:23:08Z</dcterms:modified>
</cp:coreProperties>
</file>