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2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3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6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4BFDFA-5419-4355-A3FB-206F18F64EF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7ABF-F433-47B9-88B5-B64302C2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Phone Usage: Supervised Learning with inconvenient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E5A06-1F44-47DB-942C-C64D78355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5B86E5-57B4-4562-A60E-29A053F80D2D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A0C06-097A-4A84-AA69-49D756EB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3672"/>
            <a:ext cx="10058400" cy="938692"/>
          </a:xfrm>
        </p:spPr>
        <p:txBody>
          <a:bodyPr/>
          <a:lstStyle/>
          <a:p>
            <a:r>
              <a:rPr lang="en-US" dirty="0"/>
              <a:t>Initial Dataset: Phone Call Durations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3EC6A4-B69A-445A-B3BF-934E27D9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4" y="704962"/>
            <a:ext cx="9218333" cy="54480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E7B9DFC-FEB7-4A8D-83B5-38AD598B1DC7}"/>
              </a:ext>
            </a:extLst>
          </p:cNvPr>
          <p:cNvSpPr/>
          <p:nvPr/>
        </p:nvSpPr>
        <p:spPr>
          <a:xfrm>
            <a:off x="3498954" y="6442174"/>
            <a:ext cx="469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https://www.kaggle.com/thansnet/phone-datas</a:t>
            </a:r>
          </a:p>
        </p:txBody>
      </p:sp>
    </p:spTree>
    <p:extLst>
      <p:ext uri="{BB962C8B-B14F-4D97-AF65-F5344CB8AC3E}">
        <p14:creationId xmlns:p14="http://schemas.microsoft.com/office/powerpoint/2010/main" val="19979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Can we predict time spent on the phone using time of day?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E6C36-8B72-4B2A-9531-881B48ADA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6"/>
          <a:stretch/>
        </p:blipFill>
        <p:spPr>
          <a:xfrm>
            <a:off x="262384" y="807624"/>
            <a:ext cx="4737027" cy="54608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A8A8A3-D162-4955-BFDB-A61391AE5286}"/>
              </a:ext>
            </a:extLst>
          </p:cNvPr>
          <p:cNvSpPr/>
          <p:nvPr/>
        </p:nvSpPr>
        <p:spPr>
          <a:xfrm>
            <a:off x="3152274" y="807624"/>
            <a:ext cx="1847137" cy="3991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3C470F3D-958D-4AE0-8F23-39FAAB0D3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45505" y="819979"/>
            <a:ext cx="457200" cy="457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821E20-EAE6-4164-8889-758BD726ED5B}"/>
              </a:ext>
            </a:extLst>
          </p:cNvPr>
          <p:cNvSpPr/>
          <p:nvPr/>
        </p:nvSpPr>
        <p:spPr>
          <a:xfrm>
            <a:off x="262384" y="2379468"/>
            <a:ext cx="2662844" cy="3519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2FC6C9-FB46-4E7C-B19D-7D715CD3EA60}"/>
              </a:ext>
            </a:extLst>
          </p:cNvPr>
          <p:cNvSpPr/>
          <p:nvPr/>
        </p:nvSpPr>
        <p:spPr>
          <a:xfrm>
            <a:off x="613609" y="4369618"/>
            <a:ext cx="471639" cy="5753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4F89C-9B93-4CBB-B6AB-01AA9FC91508}"/>
              </a:ext>
            </a:extLst>
          </p:cNvPr>
          <p:cNvSpPr/>
          <p:nvPr/>
        </p:nvSpPr>
        <p:spPr>
          <a:xfrm>
            <a:off x="2768811" y="4369618"/>
            <a:ext cx="471639" cy="5753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A3722-D192-493E-81A7-A217C4BAD0BE}"/>
              </a:ext>
            </a:extLst>
          </p:cNvPr>
          <p:cNvSpPr txBox="1"/>
          <p:nvPr/>
        </p:nvSpPr>
        <p:spPr>
          <a:xfrm>
            <a:off x="5748800" y="1658212"/>
            <a:ext cx="5994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Statsmodels</a:t>
            </a:r>
            <a:r>
              <a:rPr lang="en-US" sz="2800" dirty="0"/>
              <a:t>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Poor R-squared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Insufficient confidence that these results didn’t just happen by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Why has this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Sparse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Non-normally distributed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B1002F-23E7-4661-B8B4-D98440CB7C3D}"/>
              </a:ext>
            </a:extLst>
          </p:cNvPr>
          <p:cNvCxnSpPr>
            <a:stCxn id="13" idx="3"/>
          </p:cNvCxnSpPr>
          <p:nvPr/>
        </p:nvCxnSpPr>
        <p:spPr>
          <a:xfrm>
            <a:off x="1085248" y="4657299"/>
            <a:ext cx="168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F422EA-2D9A-4EF2-86A0-24B3D5AB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23"/>
          <a:stretch/>
        </p:blipFill>
        <p:spPr>
          <a:xfrm>
            <a:off x="0" y="0"/>
            <a:ext cx="5706776" cy="3595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F7D85-6681-4CD1-84A6-810DF4150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223" y="-1"/>
            <a:ext cx="5399777" cy="626131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3E4999-1C8E-43EF-987E-C0DB385DFF1A}"/>
              </a:ext>
            </a:extLst>
          </p:cNvPr>
          <p:cNvSpPr/>
          <p:nvPr/>
        </p:nvSpPr>
        <p:spPr>
          <a:xfrm>
            <a:off x="3307257" y="327176"/>
            <a:ext cx="1847137" cy="3991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AD98B9-3AEE-447A-8BA6-FC04DECA45E3}"/>
              </a:ext>
            </a:extLst>
          </p:cNvPr>
          <p:cNvSpPr/>
          <p:nvPr/>
        </p:nvSpPr>
        <p:spPr>
          <a:xfrm>
            <a:off x="5059399" y="327176"/>
            <a:ext cx="1847137" cy="757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10x better, but still terrible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9037B6-5986-4A99-9B86-2C1E62206B46}"/>
              </a:ext>
            </a:extLst>
          </p:cNvPr>
          <p:cNvSpPr/>
          <p:nvPr/>
        </p:nvSpPr>
        <p:spPr>
          <a:xfrm>
            <a:off x="10198295" y="664381"/>
            <a:ext cx="1752142" cy="412459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20F49D-C0E0-44FD-99DE-B349FA1352C5}"/>
              </a:ext>
            </a:extLst>
          </p:cNvPr>
          <p:cNvSpPr/>
          <p:nvPr/>
        </p:nvSpPr>
        <p:spPr>
          <a:xfrm>
            <a:off x="4783207" y="4324027"/>
            <a:ext cx="1847137" cy="16712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Only 3 of these features contain meaningful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552AB-8318-4262-BF22-BFB8A9767694}"/>
              </a:ext>
            </a:extLst>
          </p:cNvPr>
          <p:cNvSpPr txBox="1"/>
          <p:nvPr/>
        </p:nvSpPr>
        <p:spPr>
          <a:xfrm>
            <a:off x="102722" y="4711220"/>
            <a:ext cx="3409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Other Cross-validated scores:</a:t>
            </a:r>
          </a:p>
          <a:p>
            <a:r>
              <a:rPr lang="en-US" dirty="0"/>
              <a:t>KNN:  -.09</a:t>
            </a:r>
          </a:p>
          <a:p>
            <a:r>
              <a:rPr lang="en-US" dirty="0"/>
              <a:t>Random Forest:  -.08</a:t>
            </a:r>
          </a:p>
          <a:p>
            <a:r>
              <a:rPr lang="en-US" dirty="0"/>
              <a:t>Gradient Boosted Regressor: -.21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E652-40A6-4D13-B052-430B5E77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B812A-1572-49EB-BAD4-9379E2DC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3DC1F-2DF2-4F72-8BDE-07B062A9C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5" b="10151"/>
          <a:stretch/>
        </p:blipFill>
        <p:spPr>
          <a:xfrm>
            <a:off x="1782306" y="247971"/>
            <a:ext cx="8239934" cy="44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9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E371-FCDF-456F-A55F-4EFEDF4B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with inconvenient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BBFB-6D72-43FC-BF39-C92BB310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Generate a dataset with inconvenient properties to use in the following scenarios: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of a normally  distributed dependent variable</a:t>
            </a:r>
          </a:p>
          <a:p>
            <a:pPr marL="749808" lvl="1" indent="-457200"/>
            <a:r>
              <a:rPr lang="en-US" dirty="0"/>
              <a:t>Law of Large Numbers</a:t>
            </a:r>
          </a:p>
          <a:p>
            <a:pPr marL="749808" lvl="1" indent="-457200"/>
            <a:r>
              <a:rPr lang="en-US" dirty="0"/>
              <a:t>Using normally distributed features (baseline)</a:t>
            </a:r>
          </a:p>
          <a:p>
            <a:pPr marL="749808" lvl="1" indent="-457200"/>
            <a:r>
              <a:rPr lang="en-US" dirty="0"/>
              <a:t>Using skewed features</a:t>
            </a:r>
          </a:p>
          <a:p>
            <a:pPr marL="749808" lvl="1" indent="-457200"/>
            <a:r>
              <a:rPr lang="en-US" dirty="0"/>
              <a:t>Using Poisson features</a:t>
            </a:r>
          </a:p>
          <a:p>
            <a:pPr marL="749808" lvl="1" indent="-457200"/>
            <a:r>
              <a:rPr lang="en-US" dirty="0"/>
              <a:t>Using Bernoulli and Categorical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of a Skewed dependent variable</a:t>
            </a:r>
          </a:p>
          <a:p>
            <a:pPr marL="749808" lvl="1" indent="-457200"/>
            <a:r>
              <a:rPr lang="en-US" dirty="0"/>
              <a:t>Central Limit Theorem demonstration</a:t>
            </a:r>
          </a:p>
          <a:p>
            <a:pPr marL="749808" lvl="1" indent="-457200"/>
            <a:r>
              <a:rPr lang="en-US" dirty="0"/>
              <a:t>Regressing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22731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45BF01-52D3-489F-8404-5F903944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65" y="2979954"/>
            <a:ext cx="3667936" cy="3308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Overview of data generator output: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A740E-F97A-4B51-86C4-799B86DA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749"/>
            <a:ext cx="8524064" cy="5544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F647F-7DD3-4D28-9653-8FE4810BD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083" y="596589"/>
            <a:ext cx="2391367" cy="24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7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476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Law of Large Numbers: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4" name="Picture 80">
            <a:extLst>
              <a:ext uri="{FF2B5EF4-FFF2-40B4-BE49-F238E27FC236}">
                <a16:creationId xmlns:a16="http://schemas.microsoft.com/office/drawing/2014/main" id="{50A5C12D-749D-4250-BA1C-6D530F9E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81" y="1055089"/>
            <a:ext cx="9985016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>
            <a:extLst>
              <a:ext uri="{FF2B5EF4-FFF2-40B4-BE49-F238E27FC236}">
                <a16:creationId xmlns:a16="http://schemas.microsoft.com/office/drawing/2014/main" id="{988A2EF6-9C6A-44CA-908D-B6E1F484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3" y="1055089"/>
            <a:ext cx="9901343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>
            <a:extLst>
              <a:ext uri="{FF2B5EF4-FFF2-40B4-BE49-F238E27FC236}">
                <a16:creationId xmlns:a16="http://schemas.microsoft.com/office/drawing/2014/main" id="{349C1A74-DA7D-416A-9D81-88ECCC7E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3" y="1055089"/>
            <a:ext cx="9901343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>
            <a:extLst>
              <a:ext uri="{FF2B5EF4-FFF2-40B4-BE49-F238E27FC236}">
                <a16:creationId xmlns:a16="http://schemas.microsoft.com/office/drawing/2014/main" id="{FCFC5B35-83E9-43DB-ADE3-420D17E0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3" y="1055089"/>
            <a:ext cx="9901343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>
            <a:extLst>
              <a:ext uri="{FF2B5EF4-FFF2-40B4-BE49-F238E27FC236}">
                <a16:creationId xmlns:a16="http://schemas.microsoft.com/office/drawing/2014/main" id="{C11F2A62-A020-4B14-BA18-334DDE34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6" y="1055089"/>
            <a:ext cx="9761887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>
            <a:extLst>
              <a:ext uri="{FF2B5EF4-FFF2-40B4-BE49-F238E27FC236}">
                <a16:creationId xmlns:a16="http://schemas.microsoft.com/office/drawing/2014/main" id="{0FE981E9-07F7-4D3C-A4B9-D1A95445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6" y="1055089"/>
            <a:ext cx="9761887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>
            <a:extLst>
              <a:ext uri="{FF2B5EF4-FFF2-40B4-BE49-F238E27FC236}">
                <a16:creationId xmlns:a16="http://schemas.microsoft.com/office/drawing/2014/main" id="{69183DC5-E981-4656-90FD-793093E2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6" y="1055089"/>
            <a:ext cx="9761887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>
            <a:extLst>
              <a:ext uri="{FF2B5EF4-FFF2-40B4-BE49-F238E27FC236}">
                <a16:creationId xmlns:a16="http://schemas.microsoft.com/office/drawing/2014/main" id="{4BE94048-5137-4A0B-8B94-EDC28971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73" y="1055089"/>
            <a:ext cx="9859506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>
            <a:extLst>
              <a:ext uri="{FF2B5EF4-FFF2-40B4-BE49-F238E27FC236}">
                <a16:creationId xmlns:a16="http://schemas.microsoft.com/office/drawing/2014/main" id="{A7271ACD-6FE7-49A1-AAA8-71E433C8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73" y="1055089"/>
            <a:ext cx="9859506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>
            <a:extLst>
              <a:ext uri="{FF2B5EF4-FFF2-40B4-BE49-F238E27FC236}">
                <a16:creationId xmlns:a16="http://schemas.microsoft.com/office/drawing/2014/main" id="{40C2DC2E-86C5-4240-B3B1-31E0BBF8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2" y="1055089"/>
            <a:ext cx="9943179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4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F25E-105B-4B2B-BD84-2ADFD493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F9E4-3FD4-4881-B69A-FEA573B4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504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172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Phone Usage: Supervised Learning with inconvenient data</vt:lpstr>
      <vt:lpstr>Initial Dataset: Phone Call Durations</vt:lpstr>
      <vt:lpstr>Can we predict time spent on the phone using time of day?</vt:lpstr>
      <vt:lpstr>PowerPoint Presentation</vt:lpstr>
      <vt:lpstr>PowerPoint Presentation</vt:lpstr>
      <vt:lpstr>Supervised Learning with inconvenient data</vt:lpstr>
      <vt:lpstr>Overview of data generator output:</vt:lpstr>
      <vt:lpstr>Law of Large Numbers: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19</cp:revision>
  <dcterms:created xsi:type="dcterms:W3CDTF">2018-12-28T15:53:03Z</dcterms:created>
  <dcterms:modified xsi:type="dcterms:W3CDTF">2018-12-29T00:01:26Z</dcterms:modified>
</cp:coreProperties>
</file>