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4"/>
  </p:notesMasterIdLst>
  <p:sldIdLst>
    <p:sldId id="256" r:id="rId2"/>
    <p:sldId id="257" r:id="rId3"/>
    <p:sldId id="258" r:id="rId4"/>
    <p:sldId id="260" r:id="rId5"/>
    <p:sldId id="266" r:id="rId6"/>
    <p:sldId id="263" r:id="rId7"/>
    <p:sldId id="265" r:id="rId8"/>
    <p:sldId id="267" r:id="rId9"/>
    <p:sldId id="271" r:id="rId10"/>
    <p:sldId id="268" r:id="rId11"/>
    <p:sldId id="269" r:id="rId12"/>
    <p:sldId id="270" r:id="rId13"/>
    <p:sldId id="277" r:id="rId14"/>
    <p:sldId id="272" r:id="rId15"/>
    <p:sldId id="273" r:id="rId16"/>
    <p:sldId id="274" r:id="rId17"/>
    <p:sldId id="275" r:id="rId18"/>
    <p:sldId id="278" r:id="rId19"/>
    <p:sldId id="279" r:id="rId20"/>
    <p:sldId id="261" r:id="rId21"/>
    <p:sldId id="262"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0" autoAdjust="0"/>
    <p:restoredTop sz="78667" autoAdjust="0"/>
  </p:normalViewPr>
  <p:slideViewPr>
    <p:cSldViewPr snapToGrid="0">
      <p:cViewPr varScale="1">
        <p:scale>
          <a:sx n="62" d="100"/>
          <a:sy n="62" d="100"/>
        </p:scale>
        <p:origin x="72" y="14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66320-670A-47B1-93E1-B1C48CAC2FDA}"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E0AFD-2E99-43A4-B753-A9B7F1577876}" type="slidenum">
              <a:rPr lang="en-US" smtClean="0"/>
              <a:t>‹#›</a:t>
            </a:fld>
            <a:endParaRPr lang="en-US"/>
          </a:p>
        </p:txBody>
      </p:sp>
    </p:spTree>
    <p:extLst>
      <p:ext uri="{BB962C8B-B14F-4D97-AF65-F5344CB8AC3E}">
        <p14:creationId xmlns:p14="http://schemas.microsoft.com/office/powerpoint/2010/main" val="346973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Data first, then the questions we’re asking</a:t>
            </a:r>
          </a:p>
          <a:p>
            <a:r>
              <a:rPr lang="en-US" dirty="0"/>
              <a:t>Call out the distribution of all social skills, and why (bias)</a:t>
            </a:r>
          </a:p>
        </p:txBody>
      </p:sp>
      <p:sp>
        <p:nvSpPr>
          <p:cNvPr id="4" name="Slide Number Placeholder 3"/>
          <p:cNvSpPr>
            <a:spLocks noGrp="1"/>
          </p:cNvSpPr>
          <p:nvPr>
            <p:ph type="sldNum" sz="quarter" idx="5"/>
          </p:nvPr>
        </p:nvSpPr>
        <p:spPr/>
        <p:txBody>
          <a:bodyPr/>
          <a:lstStyle/>
          <a:p>
            <a:fld id="{9A6E0AFD-2E99-43A4-B753-A9B7F1577876}" type="slidenum">
              <a:rPr lang="en-US" smtClean="0"/>
              <a:t>2</a:t>
            </a:fld>
            <a:endParaRPr lang="en-US"/>
          </a:p>
        </p:txBody>
      </p:sp>
    </p:spTree>
    <p:extLst>
      <p:ext uri="{BB962C8B-B14F-4D97-AF65-F5344CB8AC3E}">
        <p14:creationId xmlns:p14="http://schemas.microsoft.com/office/powerpoint/2010/main" val="1208161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a good idea: Multiple Correspondence Analysis is more appropriate</a:t>
            </a:r>
          </a:p>
          <a:p>
            <a:r>
              <a:rPr lang="en-US" dirty="0"/>
              <a:t>Fake data with just 2 dimensions for easy visualization. Hope is that we can get some intuition around what’s happening here and extrapolate that to larger dimensional data</a:t>
            </a:r>
          </a:p>
        </p:txBody>
      </p:sp>
      <p:sp>
        <p:nvSpPr>
          <p:cNvPr id="4" name="Slide Number Placeholder 3"/>
          <p:cNvSpPr>
            <a:spLocks noGrp="1"/>
          </p:cNvSpPr>
          <p:nvPr>
            <p:ph type="sldNum" sz="quarter" idx="5"/>
          </p:nvPr>
        </p:nvSpPr>
        <p:spPr/>
        <p:txBody>
          <a:bodyPr/>
          <a:lstStyle/>
          <a:p>
            <a:fld id="{9A6E0AFD-2E99-43A4-B753-A9B7F1577876}" type="slidenum">
              <a:rPr lang="en-US" smtClean="0"/>
              <a:t>14</a:t>
            </a:fld>
            <a:endParaRPr lang="en-US"/>
          </a:p>
        </p:txBody>
      </p:sp>
    </p:spTree>
    <p:extLst>
      <p:ext uri="{BB962C8B-B14F-4D97-AF65-F5344CB8AC3E}">
        <p14:creationId xmlns:p14="http://schemas.microsoft.com/office/powerpoint/2010/main" val="233011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 the 3 points each component picks up are not the same 3 values as the other</a:t>
            </a:r>
          </a:p>
        </p:txBody>
      </p:sp>
      <p:sp>
        <p:nvSpPr>
          <p:cNvPr id="4" name="Slide Number Placeholder 3"/>
          <p:cNvSpPr>
            <a:spLocks noGrp="1"/>
          </p:cNvSpPr>
          <p:nvPr>
            <p:ph type="sldNum" sz="quarter" idx="5"/>
          </p:nvPr>
        </p:nvSpPr>
        <p:spPr/>
        <p:txBody>
          <a:bodyPr/>
          <a:lstStyle/>
          <a:p>
            <a:fld id="{9A6E0AFD-2E99-43A4-B753-A9B7F1577876}" type="slidenum">
              <a:rPr lang="en-US" smtClean="0"/>
              <a:t>15</a:t>
            </a:fld>
            <a:endParaRPr lang="en-US"/>
          </a:p>
        </p:txBody>
      </p:sp>
    </p:spTree>
    <p:extLst>
      <p:ext uri="{BB962C8B-B14F-4D97-AF65-F5344CB8AC3E}">
        <p14:creationId xmlns:p14="http://schemas.microsoft.com/office/powerpoint/2010/main" val="3392197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16</a:t>
            </a:fld>
            <a:endParaRPr lang="en-US"/>
          </a:p>
        </p:txBody>
      </p:sp>
    </p:spTree>
    <p:extLst>
      <p:ext uri="{BB962C8B-B14F-4D97-AF65-F5344CB8AC3E}">
        <p14:creationId xmlns:p14="http://schemas.microsoft.com/office/powerpoint/2010/main" val="4113534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17</a:t>
            </a:fld>
            <a:endParaRPr lang="en-US"/>
          </a:p>
        </p:txBody>
      </p:sp>
    </p:spTree>
    <p:extLst>
      <p:ext uri="{BB962C8B-B14F-4D97-AF65-F5344CB8AC3E}">
        <p14:creationId xmlns:p14="http://schemas.microsoft.com/office/powerpoint/2010/main" val="727642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18</a:t>
            </a:fld>
            <a:endParaRPr lang="en-US"/>
          </a:p>
        </p:txBody>
      </p:sp>
    </p:spTree>
    <p:extLst>
      <p:ext uri="{BB962C8B-B14F-4D97-AF65-F5344CB8AC3E}">
        <p14:creationId xmlns:p14="http://schemas.microsoft.com/office/powerpoint/2010/main" val="1102088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19</a:t>
            </a:fld>
            <a:endParaRPr lang="en-US"/>
          </a:p>
        </p:txBody>
      </p:sp>
    </p:spTree>
    <p:extLst>
      <p:ext uri="{BB962C8B-B14F-4D97-AF65-F5344CB8AC3E}">
        <p14:creationId xmlns:p14="http://schemas.microsoft.com/office/powerpoint/2010/main" val="1629117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a:t>
            </a:r>
          </a:p>
        </p:txBody>
      </p:sp>
      <p:sp>
        <p:nvSpPr>
          <p:cNvPr id="4" name="Slide Number Placeholder 3"/>
          <p:cNvSpPr>
            <a:spLocks noGrp="1"/>
          </p:cNvSpPr>
          <p:nvPr>
            <p:ph type="sldNum" sz="quarter" idx="5"/>
          </p:nvPr>
        </p:nvSpPr>
        <p:spPr/>
        <p:txBody>
          <a:bodyPr/>
          <a:lstStyle/>
          <a:p>
            <a:fld id="{9A6E0AFD-2E99-43A4-B753-A9B7F1577876}" type="slidenum">
              <a:rPr lang="en-US" smtClean="0"/>
              <a:t>20</a:t>
            </a:fld>
            <a:endParaRPr lang="en-US"/>
          </a:p>
        </p:txBody>
      </p:sp>
    </p:spTree>
    <p:extLst>
      <p:ext uri="{BB962C8B-B14F-4D97-AF65-F5344CB8AC3E}">
        <p14:creationId xmlns:p14="http://schemas.microsoft.com/office/powerpoint/2010/main" val="195877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out with lasso to see what features are most meaningful in this context</a:t>
            </a:r>
          </a:p>
          <a:p>
            <a:r>
              <a:rPr lang="en-US" dirty="0"/>
              <a:t>Walk through each one, explain coefficient</a:t>
            </a:r>
          </a:p>
          <a:p>
            <a:r>
              <a:rPr lang="en-US" dirty="0"/>
              <a:t>Revisit bias</a:t>
            </a:r>
          </a:p>
        </p:txBody>
      </p:sp>
      <p:sp>
        <p:nvSpPr>
          <p:cNvPr id="4" name="Slide Number Placeholder 3"/>
          <p:cNvSpPr>
            <a:spLocks noGrp="1"/>
          </p:cNvSpPr>
          <p:nvPr>
            <p:ph type="sldNum" sz="quarter" idx="5"/>
          </p:nvPr>
        </p:nvSpPr>
        <p:spPr/>
        <p:txBody>
          <a:bodyPr/>
          <a:lstStyle/>
          <a:p>
            <a:fld id="{9A6E0AFD-2E99-43A4-B753-A9B7F1577876}" type="slidenum">
              <a:rPr lang="en-US" smtClean="0"/>
              <a:t>4</a:t>
            </a:fld>
            <a:endParaRPr lang="en-US"/>
          </a:p>
        </p:txBody>
      </p:sp>
    </p:spTree>
    <p:extLst>
      <p:ext uri="{BB962C8B-B14F-4D97-AF65-F5344CB8AC3E}">
        <p14:creationId xmlns:p14="http://schemas.microsoft.com/office/powerpoint/2010/main" val="125372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 Grid Searches failed to find any predictive power</a:t>
            </a:r>
          </a:p>
        </p:txBody>
      </p:sp>
      <p:sp>
        <p:nvSpPr>
          <p:cNvPr id="4" name="Slide Number Placeholder 3"/>
          <p:cNvSpPr>
            <a:spLocks noGrp="1"/>
          </p:cNvSpPr>
          <p:nvPr>
            <p:ph type="sldNum" sz="quarter" idx="5"/>
          </p:nvPr>
        </p:nvSpPr>
        <p:spPr/>
        <p:txBody>
          <a:bodyPr/>
          <a:lstStyle/>
          <a:p>
            <a:fld id="{9A6E0AFD-2E99-43A4-B753-A9B7F1577876}" type="slidenum">
              <a:rPr lang="en-US" smtClean="0"/>
              <a:t>5</a:t>
            </a:fld>
            <a:endParaRPr lang="en-US"/>
          </a:p>
        </p:txBody>
      </p:sp>
    </p:spTree>
    <p:extLst>
      <p:ext uri="{BB962C8B-B14F-4D97-AF65-F5344CB8AC3E}">
        <p14:creationId xmlns:p14="http://schemas.microsoft.com/office/powerpoint/2010/main" val="267740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R-squared – how much variance is explained by our model</a:t>
            </a:r>
          </a:p>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6</a:t>
            </a:fld>
            <a:endParaRPr lang="en-US"/>
          </a:p>
        </p:txBody>
      </p:sp>
    </p:spTree>
    <p:extLst>
      <p:ext uri="{BB962C8B-B14F-4D97-AF65-F5344CB8AC3E}">
        <p14:creationId xmlns:p14="http://schemas.microsoft.com/office/powerpoint/2010/main" val="286329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express/comply as new additions to feature set</a:t>
            </a:r>
          </a:p>
        </p:txBody>
      </p:sp>
      <p:sp>
        <p:nvSpPr>
          <p:cNvPr id="4" name="Slide Number Placeholder 3"/>
          <p:cNvSpPr>
            <a:spLocks noGrp="1"/>
          </p:cNvSpPr>
          <p:nvPr>
            <p:ph type="sldNum" sz="quarter" idx="5"/>
          </p:nvPr>
        </p:nvSpPr>
        <p:spPr/>
        <p:txBody>
          <a:bodyPr/>
          <a:lstStyle/>
          <a:p>
            <a:fld id="{9A6E0AFD-2E99-43A4-B753-A9B7F1577876}" type="slidenum">
              <a:rPr lang="en-US" smtClean="0"/>
              <a:t>9</a:t>
            </a:fld>
            <a:endParaRPr lang="en-US"/>
          </a:p>
        </p:txBody>
      </p:sp>
    </p:spTree>
    <p:extLst>
      <p:ext uri="{BB962C8B-B14F-4D97-AF65-F5344CB8AC3E}">
        <p14:creationId xmlns:p14="http://schemas.microsoft.com/office/powerpoint/2010/main" val="400623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values (class imbalance), which makes sense from the distribution</a:t>
            </a:r>
          </a:p>
          <a:p>
            <a:r>
              <a:rPr lang="en-US" dirty="0"/>
              <a:t>.5 default decision criterion</a:t>
            </a:r>
          </a:p>
          <a:p>
            <a:r>
              <a:rPr lang="en-US" dirty="0"/>
              <a:t>Those two charts are representative of one decision point. We could alter our Logistic regression function to have a new decision point, and this ROC curve is a broader representation of the possibilities</a:t>
            </a:r>
          </a:p>
          <a:p>
            <a:endParaRPr lang="en-US" dirty="0"/>
          </a:p>
          <a:p>
            <a:r>
              <a:rPr lang="en-US" dirty="0"/>
              <a:t>End with call back to class imbalance – how can we </a:t>
            </a:r>
            <a:r>
              <a:rPr lang="en-US" dirty="0" err="1"/>
              <a:t>gridsearch</a:t>
            </a:r>
            <a:r>
              <a:rPr lang="en-US" dirty="0"/>
              <a:t> that when we have multiple values to optimize?</a:t>
            </a:r>
          </a:p>
        </p:txBody>
      </p:sp>
      <p:sp>
        <p:nvSpPr>
          <p:cNvPr id="4" name="Slide Number Placeholder 3"/>
          <p:cNvSpPr>
            <a:spLocks noGrp="1"/>
          </p:cNvSpPr>
          <p:nvPr>
            <p:ph type="sldNum" sz="quarter" idx="5"/>
          </p:nvPr>
        </p:nvSpPr>
        <p:spPr/>
        <p:txBody>
          <a:bodyPr/>
          <a:lstStyle/>
          <a:p>
            <a:fld id="{9A6E0AFD-2E99-43A4-B753-A9B7F1577876}" type="slidenum">
              <a:rPr lang="en-US" smtClean="0"/>
              <a:t>10</a:t>
            </a:fld>
            <a:endParaRPr lang="en-US"/>
          </a:p>
        </p:txBody>
      </p:sp>
    </p:spTree>
    <p:extLst>
      <p:ext uri="{BB962C8B-B14F-4D97-AF65-F5344CB8AC3E}">
        <p14:creationId xmlns:p14="http://schemas.microsoft.com/office/powerpoint/2010/main" val="164499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aka – how many of our positive predictions were correct?</a:t>
            </a:r>
          </a:p>
          <a:p>
            <a:r>
              <a:rPr lang="en-US" dirty="0"/>
              <a:t>Recall, aka – how many of the positive cases did we catch?</a:t>
            </a:r>
          </a:p>
          <a:p>
            <a:r>
              <a:rPr lang="en-US" dirty="0"/>
              <a:t>F1 – harmonic mean of the two</a:t>
            </a:r>
          </a:p>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11</a:t>
            </a:fld>
            <a:endParaRPr lang="en-US"/>
          </a:p>
        </p:txBody>
      </p:sp>
    </p:spTree>
    <p:extLst>
      <p:ext uri="{BB962C8B-B14F-4D97-AF65-F5344CB8AC3E}">
        <p14:creationId xmlns:p14="http://schemas.microsoft.com/office/powerpoint/2010/main" val="562785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F1 Score: .2</a:t>
            </a:r>
          </a:p>
        </p:txBody>
      </p:sp>
      <p:sp>
        <p:nvSpPr>
          <p:cNvPr id="4" name="Slide Number Placeholder 3"/>
          <p:cNvSpPr>
            <a:spLocks noGrp="1"/>
          </p:cNvSpPr>
          <p:nvPr>
            <p:ph type="sldNum" sz="quarter" idx="5"/>
          </p:nvPr>
        </p:nvSpPr>
        <p:spPr/>
        <p:txBody>
          <a:bodyPr/>
          <a:lstStyle/>
          <a:p>
            <a:fld id="{9A6E0AFD-2E99-43A4-B753-A9B7F1577876}" type="slidenum">
              <a:rPr lang="en-US" smtClean="0"/>
              <a:t>12</a:t>
            </a:fld>
            <a:endParaRPr lang="en-US"/>
          </a:p>
        </p:txBody>
      </p:sp>
    </p:spTree>
    <p:extLst>
      <p:ext uri="{BB962C8B-B14F-4D97-AF65-F5344CB8AC3E}">
        <p14:creationId xmlns:p14="http://schemas.microsoft.com/office/powerpoint/2010/main" val="215560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13</a:t>
            </a:fld>
            <a:endParaRPr lang="en-US"/>
          </a:p>
        </p:txBody>
      </p:sp>
    </p:spTree>
    <p:extLst>
      <p:ext uri="{BB962C8B-B14F-4D97-AF65-F5344CB8AC3E}">
        <p14:creationId xmlns:p14="http://schemas.microsoft.com/office/powerpoint/2010/main" val="116168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4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8833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63223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2798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2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6455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BFDFA-5419-4355-A3FB-206F18F64EF6}"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432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BFDFA-5419-4355-A3FB-206F18F64EF6}"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830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BFDFA-5419-4355-A3FB-206F18F64EF6}" type="datetimeFigureOut">
              <a:rPr lang="en-US" smtClean="0"/>
              <a:t>1/22/2019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3443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65F64-971C-40C8-91F0-702CE4E4F26B}" type="slidenum">
              <a:rPr lang="en-US" smtClean="0"/>
              <a:t>‹#›</a:t>
            </a:fld>
            <a:endParaRPr lang="en-US"/>
          </a:p>
        </p:txBody>
      </p:sp>
    </p:spTree>
    <p:extLst>
      <p:ext uri="{BB962C8B-B14F-4D97-AF65-F5344CB8AC3E}">
        <p14:creationId xmlns:p14="http://schemas.microsoft.com/office/powerpoint/2010/main" val="61658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8761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4BFDFA-5419-4355-A3FB-206F18F64EF6}" type="datetimeFigureOut">
              <a:rPr lang="en-US" smtClean="0"/>
              <a:t>1/22/2019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65F64-971C-40C8-91F0-702CE4E4F2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392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ournals.plos.org/plosone/article?id=10.1371/journal.pone.01937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conditg/predicting-disruption" TargetMode="External"/><Relationship Id="rId5" Type="http://schemas.openxmlformats.org/officeDocument/2006/relationships/hyperlink" Target="https://www.youtube.com/watch?v=b4kRAt4mkB8" TargetMode="External"/><Relationship Id="rId4" Type="http://schemas.openxmlformats.org/officeDocument/2006/relationships/hyperlink" Target="https://www.youtube.com/playlist?list=PLZHQObOWTQDPD3MizzM2xVFitgF8hE_a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7ABF-F433-47B9-88B5-B64302C26A88}"/>
              </a:ext>
            </a:extLst>
          </p:cNvPr>
          <p:cNvSpPr>
            <a:spLocks noGrp="1"/>
          </p:cNvSpPr>
          <p:nvPr>
            <p:ph type="ctrTitle"/>
          </p:nvPr>
        </p:nvSpPr>
        <p:spPr/>
        <p:txBody>
          <a:bodyPr>
            <a:normAutofit/>
          </a:bodyPr>
          <a:lstStyle/>
          <a:p>
            <a:r>
              <a:rPr lang="en-US" dirty="0"/>
              <a:t>Predicting Children’s Social Skills:</a:t>
            </a:r>
            <a:br>
              <a:rPr lang="en-US" dirty="0"/>
            </a:br>
            <a:r>
              <a:rPr lang="en-US" sz="6000" dirty="0"/>
              <a:t>Supervised Learning &amp; PCA</a:t>
            </a:r>
            <a:endParaRPr lang="en-US" dirty="0"/>
          </a:p>
        </p:txBody>
      </p:sp>
      <p:sp>
        <p:nvSpPr>
          <p:cNvPr id="3" name="Subtitle 2">
            <a:extLst>
              <a:ext uri="{FF2B5EF4-FFF2-40B4-BE49-F238E27FC236}">
                <a16:creationId xmlns:a16="http://schemas.microsoft.com/office/drawing/2014/main" id="{158E5A06-1F44-47DB-942C-C64D78355BCC}"/>
              </a:ext>
            </a:extLst>
          </p:cNvPr>
          <p:cNvSpPr>
            <a:spLocks noGrp="1"/>
          </p:cNvSpPr>
          <p:nvPr>
            <p:ph type="subTitle" idx="1"/>
          </p:nvPr>
        </p:nvSpPr>
        <p:spPr>
          <a:xfrm>
            <a:off x="1097280" y="5928610"/>
            <a:ext cx="10058400" cy="464490"/>
          </a:xfrm>
        </p:spPr>
        <p:txBody>
          <a:bodyPr/>
          <a:lstStyle/>
          <a:p>
            <a:r>
              <a:rPr lang="en-US" dirty="0"/>
              <a:t>Greg Condit</a:t>
            </a:r>
          </a:p>
        </p:txBody>
      </p:sp>
    </p:spTree>
    <p:extLst>
      <p:ext uri="{BB962C8B-B14F-4D97-AF65-F5344CB8AC3E}">
        <p14:creationId xmlns:p14="http://schemas.microsoft.com/office/powerpoint/2010/main" val="33665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lnSpcReduction="10000"/>
          </a:bodyPr>
          <a:lstStyle/>
          <a:p>
            <a:r>
              <a:rPr lang="en-US" dirty="0"/>
              <a:t>Example: A school administration is trying to prevent classrooms from having too many disruptive students, so they are trying to identify which of their incoming students are likely to be disruptive in advance (disrupt score &gt; x)</a:t>
            </a:r>
          </a:p>
        </p:txBody>
      </p:sp>
      <p:sp>
        <p:nvSpPr>
          <p:cNvPr id="10" name="TextBox 9">
            <a:extLst>
              <a:ext uri="{FF2B5EF4-FFF2-40B4-BE49-F238E27FC236}">
                <a16:creationId xmlns:a16="http://schemas.microsoft.com/office/drawing/2014/main" id="{9E0D7BA9-92AE-4BD7-B10F-A8FE7EB324E9}"/>
              </a:ext>
            </a:extLst>
          </p:cNvPr>
          <p:cNvSpPr txBox="1"/>
          <p:nvPr/>
        </p:nvSpPr>
        <p:spPr>
          <a:xfrm>
            <a:off x="4406006" y="1834419"/>
            <a:ext cx="3305520" cy="461665"/>
          </a:xfrm>
          <a:prstGeom prst="rect">
            <a:avLst/>
          </a:prstGeom>
          <a:noFill/>
        </p:spPr>
        <p:txBody>
          <a:bodyPr wrap="none" rtlCol="0">
            <a:spAutoFit/>
          </a:bodyPr>
          <a:lstStyle/>
          <a:p>
            <a:r>
              <a:rPr lang="en-US" sz="2400" b="1" u="sng" dirty="0"/>
              <a:t>Basic Logistic Regression</a:t>
            </a:r>
          </a:p>
        </p:txBody>
      </p:sp>
      <p:grpSp>
        <p:nvGrpSpPr>
          <p:cNvPr id="9" name="Group 8">
            <a:extLst>
              <a:ext uri="{FF2B5EF4-FFF2-40B4-BE49-F238E27FC236}">
                <a16:creationId xmlns:a16="http://schemas.microsoft.com/office/drawing/2014/main" id="{D281A5DA-EA60-45A7-9FC0-FA74F7FD42DF}"/>
              </a:ext>
            </a:extLst>
          </p:cNvPr>
          <p:cNvGrpSpPr/>
          <p:nvPr/>
        </p:nvGrpSpPr>
        <p:grpSpPr>
          <a:xfrm>
            <a:off x="9417267" y="34871"/>
            <a:ext cx="2564091" cy="2480283"/>
            <a:chOff x="9417267" y="34871"/>
            <a:chExt cx="2564091" cy="2480283"/>
          </a:xfrm>
        </p:grpSpPr>
        <p:pic>
          <p:nvPicPr>
            <p:cNvPr id="12" name="Picture 11">
              <a:extLst>
                <a:ext uri="{FF2B5EF4-FFF2-40B4-BE49-F238E27FC236}">
                  <a16:creationId xmlns:a16="http://schemas.microsoft.com/office/drawing/2014/main" id="{EEACCC34-2A2F-403B-B1CF-68BCFA78B8DE}"/>
                </a:ext>
              </a:extLst>
            </p:cNvPr>
            <p:cNvPicPr>
              <a:picLocks noChangeAspect="1"/>
            </p:cNvPicPr>
            <p:nvPr/>
          </p:nvPicPr>
          <p:blipFill rotWithShape="1">
            <a:blip r:embed="rId3"/>
            <a:srcRect l="52811" t="26088" r="24405" b="52123"/>
            <a:stretch/>
          </p:blipFill>
          <p:spPr>
            <a:xfrm>
              <a:off x="9417267" y="34871"/>
              <a:ext cx="2564091" cy="2480283"/>
            </a:xfrm>
            <a:prstGeom prst="rect">
              <a:avLst/>
            </a:prstGeom>
          </p:spPr>
        </p:pic>
        <p:cxnSp>
          <p:nvCxnSpPr>
            <p:cNvPr id="7" name="Straight Connector 6">
              <a:extLst>
                <a:ext uri="{FF2B5EF4-FFF2-40B4-BE49-F238E27FC236}">
                  <a16:creationId xmlns:a16="http://schemas.microsoft.com/office/drawing/2014/main" id="{CB669731-6231-4BAA-ACB6-AD8C65D19156}"/>
                </a:ext>
              </a:extLst>
            </p:cNvPr>
            <p:cNvCxnSpPr/>
            <p:nvPr/>
          </p:nvCxnSpPr>
          <p:spPr>
            <a:xfrm>
              <a:off x="10923206" y="573436"/>
              <a:ext cx="0" cy="17846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4155B1C-F9C7-47F2-B143-1BE3BDD6C5E6}"/>
                </a:ext>
              </a:extLst>
            </p:cNvPr>
            <p:cNvSpPr/>
            <p:nvPr/>
          </p:nvSpPr>
          <p:spPr>
            <a:xfrm>
              <a:off x="11041444" y="520733"/>
              <a:ext cx="234223" cy="2055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E5CE735-E7D5-449A-8065-CD2947092E2B}"/>
                </a:ext>
              </a:extLst>
            </p:cNvPr>
            <p:cNvSpPr/>
            <p:nvPr/>
          </p:nvSpPr>
          <p:spPr>
            <a:xfrm flipH="1">
              <a:off x="10546706" y="520734"/>
              <a:ext cx="257645" cy="2055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65293C22-C993-46B5-88E8-767D08D4B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10" y="2522672"/>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984379E-4042-4869-9833-9C2213343064}"/>
                  </a:ext>
                </a:extLst>
              </p:cNvPr>
              <p:cNvSpPr txBox="1"/>
              <p:nvPr/>
            </p:nvSpPr>
            <p:spPr>
              <a:xfrm>
                <a:off x="1524819" y="3748624"/>
                <a:ext cx="8237416" cy="928396"/>
              </a:xfrm>
              <a:prstGeom prst="rect">
                <a:avLst/>
              </a:prstGeom>
              <a:noFill/>
            </p:spPr>
            <p:txBody>
              <a:bodyPr wrap="square" lIns="0" tIns="0" rIns="0" bIns="0" rtlCol="0">
                <a:spAutoFit/>
              </a:bodyPr>
              <a:lstStyle/>
              <a:p>
                <a14:m>
                  <m:oMath xmlns:m="http://schemas.openxmlformats.org/officeDocument/2006/math">
                    <m:r>
                      <a:rPr lang="en-US" sz="3600" b="0" i="1" smtClean="0">
                        <a:latin typeface="Cambria Math" panose="02040503050406030204" pitchFamily="18" charset="0"/>
                      </a:rPr>
                      <m:t>𝐹</m:t>
                    </m:r>
                    <m:r>
                      <a:rPr lang="en-US" sz="3600" b="0" i="1" smtClean="0">
                        <a:latin typeface="Cambria Math" panose="02040503050406030204" pitchFamily="18" charset="0"/>
                      </a:rPr>
                      <m:t>1=</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num>
                      <m:den>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den>
                    </m:f>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num>
                      <m:den>
                        <m:r>
                          <a:rPr lang="en-US" sz="3600" b="0" i="1" smtClean="0">
                            <a:latin typeface="Cambria Math" panose="02040503050406030204" pitchFamily="18" charset="0"/>
                          </a:rPr>
                          <m:t>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den>
                    </m:f>
                    <m:r>
                      <a:rPr lang="en-US" sz="3600" b="0" i="1" smtClean="0">
                        <a:latin typeface="Cambria Math" panose="02040503050406030204" pitchFamily="18" charset="0"/>
                      </a:rPr>
                      <m:t>= .0</m:t>
                    </m:r>
                    <m:r>
                      <a:rPr lang="en-US" sz="3600" b="0" i="1" smtClean="0">
                        <a:latin typeface="Cambria Math" panose="02040503050406030204" pitchFamily="18" charset="0"/>
                      </a:rPr>
                      <m:t>6</m:t>
                    </m:r>
                  </m:oMath>
                </a14:m>
                <a:r>
                  <a:rPr lang="en-US" sz="3600" dirty="0"/>
                  <a:t> </a:t>
                </a:r>
              </a:p>
            </p:txBody>
          </p:sp>
        </mc:Choice>
        <mc:Fallback>
          <p:sp>
            <p:nvSpPr>
              <p:cNvPr id="16" name="TextBox 15">
                <a:extLst>
                  <a:ext uri="{FF2B5EF4-FFF2-40B4-BE49-F238E27FC236}">
                    <a16:creationId xmlns:a16="http://schemas.microsoft.com/office/drawing/2014/main" id="{3984379E-4042-4869-9833-9C2213343064}"/>
                  </a:ext>
                </a:extLst>
              </p:cNvPr>
              <p:cNvSpPr txBox="1">
                <a:spLocks noRot="1" noChangeAspect="1" noMove="1" noResize="1" noEditPoints="1" noAdjustHandles="1" noChangeArrowheads="1" noChangeShapeType="1" noTextEdit="1"/>
              </p:cNvSpPr>
              <p:nvPr/>
            </p:nvSpPr>
            <p:spPr>
              <a:xfrm>
                <a:off x="1524819" y="3748624"/>
                <a:ext cx="8237416" cy="928396"/>
              </a:xfrm>
              <a:prstGeom prst="rect">
                <a:avLst/>
              </a:prstGeom>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a:bodyPr>
          <a:lstStyle/>
          <a:p>
            <a:r>
              <a:rPr lang="en-US" dirty="0"/>
              <a:t>Search for the correct class balance, then retry:</a:t>
            </a:r>
          </a:p>
        </p:txBody>
      </p:sp>
      <p:sp>
        <p:nvSpPr>
          <p:cNvPr id="11" name="TextBox 10">
            <a:extLst>
              <a:ext uri="{FF2B5EF4-FFF2-40B4-BE49-F238E27FC236}">
                <a16:creationId xmlns:a16="http://schemas.microsoft.com/office/drawing/2014/main" id="{10C46224-711B-4D12-9E0E-3293926FC588}"/>
              </a:ext>
            </a:extLst>
          </p:cNvPr>
          <p:cNvSpPr txBox="1"/>
          <p:nvPr/>
        </p:nvSpPr>
        <p:spPr>
          <a:xfrm>
            <a:off x="590390" y="5191932"/>
            <a:ext cx="5670925" cy="923330"/>
          </a:xfrm>
          <a:prstGeom prst="rect">
            <a:avLst/>
          </a:prstGeom>
          <a:noFill/>
        </p:spPr>
        <p:txBody>
          <a:bodyPr wrap="square" rtlCol="0">
            <a:spAutoFit/>
          </a:bodyPr>
          <a:lstStyle/>
          <a:p>
            <a:r>
              <a:rPr lang="en-US" dirty="0"/>
              <a:t>Bottom line – F1-score (aka F-measure or F-score) gives us a single number to understand the confusion matrix, enabling grid searching that doesn’t penalize small classes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7BC44FB-643B-4F67-9944-6DD485EED81A}"/>
                  </a:ext>
                </a:extLst>
              </p:cNvPr>
              <p:cNvSpPr txBox="1"/>
              <p:nvPr/>
            </p:nvSpPr>
            <p:spPr>
              <a:xfrm>
                <a:off x="769109" y="1734395"/>
                <a:ext cx="8032478" cy="53764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1+0</m:t>
                        </m:r>
                      </m:den>
                    </m:f>
                    <m:r>
                      <a:rPr lang="en-US" sz="2400" b="0" i="1" smtClean="0">
                        <a:latin typeface="Cambria Math" panose="02040503050406030204" pitchFamily="18" charset="0"/>
                      </a:rPr>
                      <m:t>=1</m:t>
                    </m:r>
                  </m:oMath>
                </a14:m>
                <a:r>
                  <a:rPr lang="en-US" sz="2400" dirty="0"/>
                  <a:t>00%</a:t>
                </a:r>
              </a:p>
            </p:txBody>
          </p:sp>
        </mc:Choice>
        <mc:Fallback>
          <p:sp>
            <p:nvSpPr>
              <p:cNvPr id="6" name="TextBox 5">
                <a:extLst>
                  <a:ext uri="{FF2B5EF4-FFF2-40B4-BE49-F238E27FC236}">
                    <a16:creationId xmlns:a16="http://schemas.microsoft.com/office/drawing/2014/main" id="{27BC44FB-643B-4F67-9944-6DD485EED81A}"/>
                  </a:ext>
                </a:extLst>
              </p:cNvPr>
              <p:cNvSpPr txBox="1">
                <a:spLocks noRot="1" noChangeAspect="1" noMove="1" noResize="1" noEditPoints="1" noAdjustHandles="1" noChangeArrowheads="1" noChangeShapeType="1" noTextEdit="1"/>
              </p:cNvSpPr>
              <p:nvPr/>
            </p:nvSpPr>
            <p:spPr>
              <a:xfrm>
                <a:off x="769109" y="1734395"/>
                <a:ext cx="8032478" cy="537648"/>
              </a:xfrm>
              <a:prstGeom prst="rect">
                <a:avLst/>
              </a:prstGeom>
              <a:blipFill>
                <a:blip r:embed="rId4"/>
                <a:stretch>
                  <a:fillRect t="-1136" b="-193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63A199C-813E-4935-A966-65ED5A5803FC}"/>
                  </a:ext>
                </a:extLst>
              </p:cNvPr>
              <p:cNvSpPr txBox="1"/>
              <p:nvPr/>
            </p:nvSpPr>
            <p:spPr>
              <a:xfrm>
                <a:off x="45098" y="2574758"/>
                <a:ext cx="8032478" cy="75866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𝑟𝑒𝑐𝑎𝑙𝑙</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𝑁𝑒𝑔𝑎𝑡𝑖𝑣𝑒𝑠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1+32</m:t>
                          </m:r>
                        </m:den>
                      </m:f>
                      <m:r>
                        <a:rPr lang="en-US" sz="2400" b="0" i="1" smtClean="0">
                          <a:latin typeface="Cambria Math" panose="02040503050406030204" pitchFamily="18" charset="0"/>
                        </a:rPr>
                        <m:t>=3%</m:t>
                      </m:r>
                    </m:oMath>
                  </m:oMathPara>
                </a14:m>
                <a:endParaRPr lang="en-US" sz="2400" dirty="0"/>
              </a:p>
            </p:txBody>
          </p:sp>
        </mc:Choice>
        <mc:Fallback>
          <p:sp>
            <p:nvSpPr>
              <p:cNvPr id="15" name="TextBox 14">
                <a:extLst>
                  <a:ext uri="{FF2B5EF4-FFF2-40B4-BE49-F238E27FC236}">
                    <a16:creationId xmlns:a16="http://schemas.microsoft.com/office/drawing/2014/main" id="{363A199C-813E-4935-A966-65ED5A5803FC}"/>
                  </a:ext>
                </a:extLst>
              </p:cNvPr>
              <p:cNvSpPr txBox="1">
                <a:spLocks noRot="1" noChangeAspect="1" noMove="1" noResize="1" noEditPoints="1" noAdjustHandles="1" noChangeArrowheads="1" noChangeShapeType="1" noTextEdit="1"/>
              </p:cNvSpPr>
              <p:nvPr/>
            </p:nvSpPr>
            <p:spPr>
              <a:xfrm>
                <a:off x="45098" y="2574758"/>
                <a:ext cx="8032478" cy="758669"/>
              </a:xfrm>
              <a:prstGeom prst="rect">
                <a:avLst/>
              </a:prstGeom>
              <a:blipFill>
                <a:blip r:embed="rId5"/>
                <a:stretch>
                  <a:fillRect/>
                </a:stretch>
              </a:blipFill>
            </p:spPr>
            <p:txBody>
              <a:bodyPr/>
              <a:lstStyle/>
              <a:p>
                <a:r>
                  <a:rPr lang="en-US">
                    <a:noFill/>
                  </a:rPr>
                  <a:t> </a:t>
                </a:r>
              </a:p>
            </p:txBody>
          </p:sp>
        </mc:Fallback>
      </mc:AlternateContent>
      <p:pic>
        <p:nvPicPr>
          <p:cNvPr id="8" name="Graphic 7" descr="Thumbs Up Sign">
            <a:extLst>
              <a:ext uri="{FF2B5EF4-FFF2-40B4-BE49-F238E27FC236}">
                <a16:creationId xmlns:a16="http://schemas.microsoft.com/office/drawing/2014/main" id="{1F9C4A93-0BB9-41EF-9894-244B372CC2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5002" y="1454577"/>
            <a:ext cx="914400" cy="914400"/>
          </a:xfrm>
          <a:prstGeom prst="rect">
            <a:avLst/>
          </a:prstGeom>
        </p:spPr>
      </p:pic>
      <p:pic>
        <p:nvPicPr>
          <p:cNvPr id="17" name="Graphic 16" descr="Thumbs Up Sign">
            <a:extLst>
              <a:ext uri="{FF2B5EF4-FFF2-40B4-BE49-F238E27FC236}">
                <a16:creationId xmlns:a16="http://schemas.microsoft.com/office/drawing/2014/main" id="{04AB757B-230C-4EE3-995C-D4E066E751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flipH="1">
            <a:off x="8145792" y="2652176"/>
            <a:ext cx="914400" cy="914400"/>
          </a:xfrm>
          <a:prstGeom prst="rect">
            <a:avLst/>
          </a:prstGeom>
        </p:spPr>
      </p:pic>
      <p:pic>
        <p:nvPicPr>
          <p:cNvPr id="18" name="Graphic 17" descr="Thumbs Up Sign">
            <a:extLst>
              <a:ext uri="{FF2B5EF4-FFF2-40B4-BE49-F238E27FC236}">
                <a16:creationId xmlns:a16="http://schemas.microsoft.com/office/drawing/2014/main" id="{D4766757-D0ED-4140-A196-43D6123401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flipH="1">
            <a:off x="9303164" y="3867340"/>
            <a:ext cx="914400" cy="914400"/>
          </a:xfrm>
          <a:prstGeom prst="rect">
            <a:avLst/>
          </a:prstGeom>
        </p:spPr>
      </p:pic>
      <p:sp>
        <p:nvSpPr>
          <p:cNvPr id="5" name="Rectangle 4">
            <a:extLst>
              <a:ext uri="{FF2B5EF4-FFF2-40B4-BE49-F238E27FC236}">
                <a16:creationId xmlns:a16="http://schemas.microsoft.com/office/drawing/2014/main" id="{1EAB4643-2F10-41F2-BFFC-4E29B0258B76}"/>
              </a:ext>
            </a:extLst>
          </p:cNvPr>
          <p:cNvSpPr/>
          <p:nvPr/>
        </p:nvSpPr>
        <p:spPr>
          <a:xfrm>
            <a:off x="5861030" y="1503818"/>
            <a:ext cx="5491369" cy="32323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A348C56D-18A4-4210-93B9-425F6F4E3E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0245" y="1137914"/>
            <a:ext cx="55530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098"/>
                                        </p:tgtEl>
                                        <p:attrNameLst>
                                          <p:attrName>style.visibility</p:attrName>
                                        </p:attrNameLst>
                                      </p:cBhvr>
                                      <p:to>
                                        <p:strVal val="visible"/>
                                      </p:to>
                                    </p:set>
                                    <p:animEffect transition="in" filter="fade">
                                      <p:cBhvr>
                                        <p:cTn id="3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3312598" y="842526"/>
            <a:ext cx="5622950" cy="461665"/>
          </a:xfrm>
          <a:prstGeom prst="rect">
            <a:avLst/>
          </a:prstGeom>
          <a:noFill/>
        </p:spPr>
        <p:txBody>
          <a:bodyPr wrap="none" rtlCol="0">
            <a:spAutoFit/>
          </a:bodyPr>
          <a:lstStyle/>
          <a:p>
            <a:r>
              <a:rPr lang="en-US" sz="2400" b="1" u="sng" dirty="0"/>
              <a:t>Logistic Regression with Class weights 1:19</a:t>
            </a:r>
          </a:p>
        </p:txBody>
      </p:sp>
      <p:sp>
        <p:nvSpPr>
          <p:cNvPr id="6" name="Rectangle 5">
            <a:extLst>
              <a:ext uri="{FF2B5EF4-FFF2-40B4-BE49-F238E27FC236}">
                <a16:creationId xmlns:a16="http://schemas.microsoft.com/office/drawing/2014/main" id="{A535B5B7-4C6C-40F6-A3FC-A260EB26C0F8}"/>
              </a:ext>
            </a:extLst>
          </p:cNvPr>
          <p:cNvSpPr/>
          <p:nvPr/>
        </p:nvSpPr>
        <p:spPr>
          <a:xfrm>
            <a:off x="113213" y="5197642"/>
            <a:ext cx="11965574" cy="1200329"/>
          </a:xfrm>
          <a:prstGeom prst="rect">
            <a:avLst/>
          </a:prstGeom>
        </p:spPr>
        <p:txBody>
          <a:bodyPr wrap="square">
            <a:spAutoFit/>
          </a:bodyPr>
          <a:lstStyle/>
          <a:p>
            <a:r>
              <a:rPr lang="en-US" dirty="0">
                <a:solidFill>
                  <a:srgbClr val="000000"/>
                </a:solidFill>
                <a:latin typeface="Helvetica Neue"/>
              </a:rPr>
              <a:t>At this point, we could tell the school something like this, based on the ROC curve above and choosing a decision threshold:</a:t>
            </a:r>
            <a:br>
              <a:rPr lang="en-US" dirty="0"/>
            </a:br>
            <a:r>
              <a:rPr lang="en-US" i="1" dirty="0">
                <a:solidFill>
                  <a:srgbClr val="000000"/>
                </a:solidFill>
                <a:latin typeface="Helvetica Neue"/>
              </a:rPr>
              <a:t>"Our current model could correctly identify ~ </a:t>
            </a:r>
            <a:r>
              <a:rPr lang="en-US" b="1" i="1" dirty="0">
                <a:solidFill>
                  <a:srgbClr val="000000"/>
                </a:solidFill>
                <a:latin typeface="Helvetica Neue"/>
              </a:rPr>
              <a:t>85</a:t>
            </a:r>
            <a:r>
              <a:rPr lang="en-US" i="1" dirty="0">
                <a:solidFill>
                  <a:srgbClr val="000000"/>
                </a:solidFill>
                <a:latin typeface="Helvetica Neue"/>
              </a:rPr>
              <a:t>% of disruptive students; however, it would also result in almost </a:t>
            </a:r>
            <a:r>
              <a:rPr lang="en-US" b="1" i="1" dirty="0">
                <a:solidFill>
                  <a:srgbClr val="000000"/>
                </a:solidFill>
                <a:latin typeface="Helvetica Neue"/>
              </a:rPr>
              <a:t>40</a:t>
            </a:r>
            <a:r>
              <a:rPr lang="en-US" i="1" dirty="0">
                <a:solidFill>
                  <a:srgbClr val="000000"/>
                </a:solidFill>
                <a:latin typeface="Helvetica Neue"/>
              </a:rPr>
              <a:t>% of well-behaved students being mistakenly labelled as disruptive"</a:t>
            </a:r>
            <a:endParaRPr lang="en-US" dirty="0"/>
          </a:p>
        </p:txBody>
      </p:sp>
      <p:pic>
        <p:nvPicPr>
          <p:cNvPr id="6146" name="Picture 2">
            <a:extLst>
              <a:ext uri="{FF2B5EF4-FFF2-40B4-BE49-F238E27FC236}">
                <a16:creationId xmlns:a16="http://schemas.microsoft.com/office/drawing/2014/main" id="{DA17378C-19EA-4A20-BD88-A1E8FC7F2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7" y="1244369"/>
            <a:ext cx="11820525" cy="3800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5E3417-061A-4CB3-9857-0B62635FB4E8}"/>
              </a:ext>
            </a:extLst>
          </p:cNvPr>
          <p:cNvSpPr txBox="1"/>
          <p:nvPr/>
        </p:nvSpPr>
        <p:spPr>
          <a:xfrm>
            <a:off x="9205992" y="143395"/>
            <a:ext cx="2706639" cy="646331"/>
          </a:xfrm>
          <a:prstGeom prst="rect">
            <a:avLst/>
          </a:prstGeom>
          <a:noFill/>
        </p:spPr>
        <p:txBody>
          <a:bodyPr wrap="square" rtlCol="0">
            <a:spAutoFit/>
          </a:bodyPr>
          <a:lstStyle/>
          <a:p>
            <a:r>
              <a:rPr lang="en-US" sz="3600" dirty="0"/>
              <a:t>F1 Score: .20</a:t>
            </a:r>
          </a:p>
        </p:txBody>
      </p:sp>
    </p:spTree>
    <p:extLst>
      <p:ext uri="{BB962C8B-B14F-4D97-AF65-F5344CB8AC3E}">
        <p14:creationId xmlns:p14="http://schemas.microsoft.com/office/powerpoint/2010/main" val="23442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Binary Features</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sp>
        <p:nvSpPr>
          <p:cNvPr id="4" name="TextBox 3">
            <a:extLst>
              <a:ext uri="{FF2B5EF4-FFF2-40B4-BE49-F238E27FC236}">
                <a16:creationId xmlns:a16="http://schemas.microsoft.com/office/drawing/2014/main" id="{05385EC5-432D-4851-8AB1-7B14266992C8}"/>
              </a:ext>
            </a:extLst>
          </p:cNvPr>
          <p:cNvSpPr txBox="1"/>
          <p:nvPr/>
        </p:nvSpPr>
        <p:spPr>
          <a:xfrm>
            <a:off x="7913405" y="5606042"/>
            <a:ext cx="1341008" cy="307777"/>
          </a:xfrm>
          <a:prstGeom prst="rect">
            <a:avLst/>
          </a:prstGeom>
          <a:noFill/>
        </p:spPr>
        <p:txBody>
          <a:bodyPr wrap="none" rtlCol="0">
            <a:spAutoFit/>
          </a:bodyPr>
          <a:lstStyle/>
          <a:p>
            <a:r>
              <a:rPr lang="en-US" sz="1400" dirty="0"/>
              <a:t>18% of variance</a:t>
            </a:r>
          </a:p>
        </p:txBody>
      </p:sp>
      <p:sp>
        <p:nvSpPr>
          <p:cNvPr id="12" name="TextBox 11">
            <a:extLst>
              <a:ext uri="{FF2B5EF4-FFF2-40B4-BE49-F238E27FC236}">
                <a16:creationId xmlns:a16="http://schemas.microsoft.com/office/drawing/2014/main" id="{6E76EE9D-85E4-4406-BEA8-04644A788C1A}"/>
              </a:ext>
            </a:extLst>
          </p:cNvPr>
          <p:cNvSpPr txBox="1"/>
          <p:nvPr/>
        </p:nvSpPr>
        <p:spPr>
          <a:xfrm rot="16200000">
            <a:off x="5579385" y="3128012"/>
            <a:ext cx="1341008" cy="307777"/>
          </a:xfrm>
          <a:prstGeom prst="rect">
            <a:avLst/>
          </a:prstGeom>
          <a:noFill/>
        </p:spPr>
        <p:txBody>
          <a:bodyPr wrap="none" rtlCol="0">
            <a:spAutoFit/>
          </a:bodyPr>
          <a:lstStyle/>
          <a:p>
            <a:r>
              <a:rPr lang="en-US" sz="1400" dirty="0"/>
              <a:t>16% of variance</a:t>
            </a:r>
          </a:p>
        </p:txBody>
      </p:sp>
    </p:spTree>
    <p:extLst>
      <p:ext uri="{BB962C8B-B14F-4D97-AF65-F5344CB8AC3E}">
        <p14:creationId xmlns:p14="http://schemas.microsoft.com/office/powerpoint/2010/main" val="348519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754326"/>
          </a:xfrm>
          <a:prstGeom prst="rect">
            <a:avLst/>
          </a:prstGeom>
        </p:spPr>
        <p:txBody>
          <a:bodyPr wrap="square">
            <a:spAutoFit/>
          </a:bodyPr>
          <a:lstStyle/>
          <a:p>
            <a:r>
              <a:rPr lang="en-US" dirty="0">
                <a:solidFill>
                  <a:srgbClr val="000000"/>
                </a:solidFill>
                <a:latin typeface="Helvetica Neue"/>
              </a:rPr>
              <a:t>How would these look on a scatter plot?</a:t>
            </a:r>
          </a:p>
          <a:p>
            <a:r>
              <a:rPr lang="en-US" dirty="0">
                <a:solidFill>
                  <a:srgbClr val="000000"/>
                </a:solidFill>
                <a:latin typeface="Helvetica Neue"/>
              </a:rPr>
              <a:t> </a:t>
            </a:r>
          </a:p>
          <a:p>
            <a:r>
              <a:rPr lang="en-US" dirty="0">
                <a:solidFill>
                  <a:srgbClr val="000000"/>
                </a:solidFill>
                <a:latin typeface="Helvetica Neue"/>
              </a:rPr>
              <a:t>We'd expect just 4 clusters of points:</a:t>
            </a:r>
            <a:endParaRPr lang="en-US" dirty="0"/>
          </a:p>
        </p:txBody>
      </p:sp>
      <p:pic>
        <p:nvPicPr>
          <p:cNvPr id="9222" name="Picture 6">
            <a:extLst>
              <a:ext uri="{FF2B5EF4-FFF2-40B4-BE49-F238E27FC236}">
                <a16:creationId xmlns:a16="http://schemas.microsoft.com/office/drawing/2014/main" id="{1143412E-265B-46C2-9A50-53652918D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423" y="728420"/>
            <a:ext cx="4886706" cy="451789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98698C72-135C-4F07-AE58-DC9164F367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55" r="72240" b="25173"/>
          <a:stretch/>
        </p:blipFill>
        <p:spPr bwMode="auto">
          <a:xfrm>
            <a:off x="9239812" y="847261"/>
            <a:ext cx="1776530" cy="4304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8CC5FA90-7232-430F-ACB1-5098EFFEDF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34" t="74676" r="73558" b="5919"/>
          <a:stretch/>
        </p:blipFill>
        <p:spPr bwMode="auto">
          <a:xfrm>
            <a:off x="4601028" y="5197643"/>
            <a:ext cx="3976915" cy="11160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CD96CF0-9FA1-47A6-B927-AF80EB9D5817}"/>
              </a:ext>
            </a:extLst>
          </p:cNvPr>
          <p:cNvCxnSpPr>
            <a:cxnSpLocks/>
          </p:cNvCxnSpPr>
          <p:nvPr/>
        </p:nvCxnSpPr>
        <p:spPr>
          <a:xfrm>
            <a:off x="4934857" y="1251859"/>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FD328C-412C-4AF8-9879-2154C8E05885}"/>
              </a:ext>
            </a:extLst>
          </p:cNvPr>
          <p:cNvCxnSpPr>
            <a:cxnSpLocks/>
          </p:cNvCxnSpPr>
          <p:nvPr/>
        </p:nvCxnSpPr>
        <p:spPr>
          <a:xfrm>
            <a:off x="8251370" y="1266373"/>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6CC1D-ADF6-4DED-9BE7-80DB5BDC58FA}"/>
              </a:ext>
            </a:extLst>
          </p:cNvPr>
          <p:cNvCxnSpPr>
            <a:cxnSpLocks/>
          </p:cNvCxnSpPr>
          <p:nvPr/>
        </p:nvCxnSpPr>
        <p:spPr>
          <a:xfrm>
            <a:off x="5027385" y="1217390"/>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EC84C9-E3E5-4CE0-A989-AF7860DABDB4}"/>
              </a:ext>
            </a:extLst>
          </p:cNvPr>
          <p:cNvCxnSpPr>
            <a:cxnSpLocks/>
          </p:cNvCxnSpPr>
          <p:nvPr/>
        </p:nvCxnSpPr>
        <p:spPr>
          <a:xfrm>
            <a:off x="5027385" y="4548419"/>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fade">
                                      <p:cBhvr>
                                        <p:cTn id="20" dur="500"/>
                                        <p:tgtEl>
                                          <p:spTgt spid="92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224"/>
                                        </p:tgtEl>
                                        <p:attrNameLst>
                                          <p:attrName>style.visibility</p:attrName>
                                        </p:attrNameLst>
                                      </p:cBhvr>
                                      <p:to>
                                        <p:strVal val="visible"/>
                                      </p:to>
                                    </p:set>
                                    <p:animEffect transition="in" filter="fade">
                                      <p:cBhvr>
                                        <p:cTn id="46" dur="500"/>
                                        <p:tgtEl>
                                          <p:spTgt spid="92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200329"/>
          </a:xfrm>
          <a:prstGeom prst="rect">
            <a:avLst/>
          </a:prstGeom>
        </p:spPr>
        <p:txBody>
          <a:bodyPr wrap="square">
            <a:spAutoFit/>
          </a:bodyPr>
          <a:lstStyle/>
          <a:p>
            <a:r>
              <a:rPr lang="en-US" dirty="0">
                <a:solidFill>
                  <a:srgbClr val="000000"/>
                </a:solidFill>
                <a:latin typeface="Helvetica Neue"/>
              </a:rPr>
              <a:t>What if we ran PCA on these 2 features with mean-only scaling?</a:t>
            </a:r>
          </a:p>
        </p:txBody>
      </p:sp>
      <p:pic>
        <p:nvPicPr>
          <p:cNvPr id="11272" name="Picture 8">
            <a:extLst>
              <a:ext uri="{FF2B5EF4-FFF2-40B4-BE49-F238E27FC236}">
                <a16:creationId xmlns:a16="http://schemas.microsoft.com/office/drawing/2014/main" id="{E5F9D2F4-743E-4028-957D-78EBF008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679743"/>
            <a:ext cx="4944333" cy="451789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E965835-D5D7-48CF-860E-9F0B1658DA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18" t="1006" r="53029" b="27033"/>
          <a:stretch/>
        </p:blipFill>
        <p:spPr bwMode="auto">
          <a:xfrm>
            <a:off x="8952931" y="796042"/>
            <a:ext cx="2174383" cy="4643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5C5EF75-3455-4239-B096-5F34605DFC6C}"/>
              </a:ext>
            </a:extLst>
          </p:cNvPr>
          <p:cNvGrpSpPr/>
          <p:nvPr/>
        </p:nvGrpSpPr>
        <p:grpSpPr>
          <a:xfrm>
            <a:off x="4550644" y="5329715"/>
            <a:ext cx="4104699" cy="732244"/>
            <a:chOff x="4550644" y="5329715"/>
            <a:chExt cx="4104699" cy="732244"/>
          </a:xfrm>
        </p:grpSpPr>
        <p:pic>
          <p:nvPicPr>
            <p:cNvPr id="11274" name="Picture 10">
              <a:extLst>
                <a:ext uri="{FF2B5EF4-FFF2-40B4-BE49-F238E27FC236}">
                  <a16:creationId xmlns:a16="http://schemas.microsoft.com/office/drawing/2014/main" id="{2D849235-135D-4E7A-BFF7-E2CF123B1C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26" t="74856" r="62967" b="6375"/>
            <a:stretch/>
          </p:blipFill>
          <p:spPr bwMode="auto">
            <a:xfrm>
              <a:off x="4550644" y="5329715"/>
              <a:ext cx="4104699" cy="73224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76B8F00-A107-4462-8A51-A602C3A3B4C3}"/>
                </a:ext>
              </a:extLst>
            </p:cNvPr>
            <p:cNvCxnSpPr/>
            <p:nvPr/>
          </p:nvCxnSpPr>
          <p:spPr>
            <a:xfrm>
              <a:off x="8655343" y="5367196"/>
              <a:ext cx="0" cy="514823"/>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2434A0DF-0B03-42DB-B8A0-6E39A844CDFE}"/>
              </a:ext>
            </a:extLst>
          </p:cNvPr>
          <p:cNvCxnSpPr>
            <a:cxnSpLocks/>
          </p:cNvCxnSpPr>
          <p:nvPr/>
        </p:nvCxnSpPr>
        <p:spPr>
          <a:xfrm>
            <a:off x="4997487"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107078-2E80-4E79-8F75-E1CE9E4076E9}"/>
              </a:ext>
            </a:extLst>
          </p:cNvPr>
          <p:cNvCxnSpPr>
            <a:cxnSpLocks/>
          </p:cNvCxnSpPr>
          <p:nvPr/>
        </p:nvCxnSpPr>
        <p:spPr>
          <a:xfrm>
            <a:off x="6678063" y="1229638"/>
            <a:ext cx="0" cy="433987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47D197-BA25-4D5F-B21E-C555B4F3CEE4}"/>
              </a:ext>
            </a:extLst>
          </p:cNvPr>
          <p:cNvCxnSpPr>
            <a:cxnSpLocks/>
          </p:cNvCxnSpPr>
          <p:nvPr/>
        </p:nvCxnSpPr>
        <p:spPr>
          <a:xfrm>
            <a:off x="8318972"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939A5E-BA52-49F2-8F86-E33738DDC8CA}"/>
              </a:ext>
            </a:extLst>
          </p:cNvPr>
          <p:cNvCxnSpPr>
            <a:cxnSpLocks/>
          </p:cNvCxnSpPr>
          <p:nvPr/>
        </p:nvCxnSpPr>
        <p:spPr>
          <a:xfrm>
            <a:off x="5010013" y="2833247"/>
            <a:ext cx="5060043"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EC5C36-95CA-4902-8B67-13C58F561EA1}"/>
              </a:ext>
            </a:extLst>
          </p:cNvPr>
          <p:cNvCxnSpPr>
            <a:cxnSpLocks/>
          </p:cNvCxnSpPr>
          <p:nvPr/>
        </p:nvCxnSpPr>
        <p:spPr>
          <a:xfrm>
            <a:off x="6739003" y="1167008"/>
            <a:ext cx="329347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CDDB7F-AD2B-4719-9708-04CFF0CA24FA}"/>
              </a:ext>
            </a:extLst>
          </p:cNvPr>
          <p:cNvCxnSpPr>
            <a:cxnSpLocks/>
          </p:cNvCxnSpPr>
          <p:nvPr/>
        </p:nvCxnSpPr>
        <p:spPr>
          <a:xfrm>
            <a:off x="6678063" y="4513545"/>
            <a:ext cx="3318406"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fade">
                                      <p:cBhvr>
                                        <p:cTn id="12" dur="500"/>
                                        <p:tgtEl>
                                          <p:spTgt spid="11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Back to our Data…</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412942"/>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ext uri="{D42A27DB-BD31-4B8C-83A1-F6EECF244321}">
                <p14:modId xmlns:p14="http://schemas.microsoft.com/office/powerpoint/2010/main" val="1226100946"/>
              </p:ext>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606282"/>
            <a:ext cx="6063176" cy="830997"/>
          </a:xfrm>
          <a:prstGeom prst="rect">
            <a:avLst/>
          </a:prstGeom>
          <a:noFill/>
        </p:spPr>
        <p:txBody>
          <a:bodyPr wrap="square" rtlCol="0">
            <a:spAutoFit/>
          </a:bodyPr>
          <a:lstStyle/>
          <a:p>
            <a:pPr algn="ctr"/>
            <a:r>
              <a:rPr lang="en-US" sz="2400" dirty="0"/>
              <a:t>First 2 components created by PCA on 8 Boolean features</a:t>
            </a:r>
          </a:p>
        </p:txBody>
      </p:sp>
      <p:grpSp>
        <p:nvGrpSpPr>
          <p:cNvPr id="10" name="Group 9">
            <a:extLst>
              <a:ext uri="{FF2B5EF4-FFF2-40B4-BE49-F238E27FC236}">
                <a16:creationId xmlns:a16="http://schemas.microsoft.com/office/drawing/2014/main" id="{F23A3A13-5FC5-444E-BFFC-9DA5C16B8899}"/>
              </a:ext>
            </a:extLst>
          </p:cNvPr>
          <p:cNvGrpSpPr/>
          <p:nvPr/>
        </p:nvGrpSpPr>
        <p:grpSpPr>
          <a:xfrm>
            <a:off x="-3" y="614363"/>
            <a:ext cx="12192003" cy="6243637"/>
            <a:chOff x="-3" y="499013"/>
            <a:chExt cx="12192003" cy="6112801"/>
          </a:xfrm>
        </p:grpSpPr>
        <p:pic>
          <p:nvPicPr>
            <p:cNvPr id="12292" name="Picture 4">
              <a:extLst>
                <a:ext uri="{FF2B5EF4-FFF2-40B4-BE49-F238E27FC236}">
                  <a16:creationId xmlns:a16="http://schemas.microsoft.com/office/drawing/2014/main" id="{C89A552B-302F-4306-8D60-103F0F69C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122"/>
            <a:stretch/>
          </p:blipFill>
          <p:spPr bwMode="auto">
            <a:xfrm>
              <a:off x="-3" y="499013"/>
              <a:ext cx="9513125" cy="6112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F604F3CF-6FB1-4CAA-8A6B-BE5BA10621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749" r="70440" b="691"/>
            <a:stretch/>
          </p:blipFill>
          <p:spPr bwMode="auto">
            <a:xfrm>
              <a:off x="9376621" y="500553"/>
              <a:ext cx="2812123" cy="292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B7AEF2E9-0519-4CCF-93FD-FE1B9B83D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84" t="66961" r="36556" b="-15"/>
            <a:stretch/>
          </p:blipFill>
          <p:spPr bwMode="auto">
            <a:xfrm>
              <a:off x="9379877" y="3538026"/>
              <a:ext cx="2812123" cy="30671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0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1863773" y="838422"/>
            <a:ext cx="8422242" cy="461665"/>
          </a:xfrm>
          <a:prstGeom prst="rect">
            <a:avLst/>
          </a:prstGeom>
          <a:noFill/>
        </p:spPr>
        <p:txBody>
          <a:bodyPr wrap="none" rtlCol="0">
            <a:spAutoFit/>
          </a:bodyPr>
          <a:lstStyle/>
          <a:p>
            <a:r>
              <a:rPr lang="en-US" sz="2400" b="1" u="sng" dirty="0"/>
              <a:t>Logistic Regression with PCA components, and Class weights 1:7</a:t>
            </a:r>
          </a:p>
        </p:txBody>
      </p:sp>
      <p:pic>
        <p:nvPicPr>
          <p:cNvPr id="7170" name="Picture 2">
            <a:extLst>
              <a:ext uri="{FF2B5EF4-FFF2-40B4-BE49-F238E27FC236}">
                <a16:creationId xmlns:a16="http://schemas.microsoft.com/office/drawing/2014/main" id="{B34D1294-E805-459A-BE3C-73AA67BD7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528763"/>
            <a:ext cx="11820525" cy="3800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918C77-BCA7-496E-8DA7-1281D7A7C332}"/>
              </a:ext>
            </a:extLst>
          </p:cNvPr>
          <p:cNvSpPr txBox="1"/>
          <p:nvPr/>
        </p:nvSpPr>
        <p:spPr>
          <a:xfrm>
            <a:off x="9205993" y="143395"/>
            <a:ext cx="2800270" cy="646331"/>
          </a:xfrm>
          <a:prstGeom prst="rect">
            <a:avLst/>
          </a:prstGeom>
          <a:noFill/>
        </p:spPr>
        <p:txBody>
          <a:bodyPr wrap="square" rtlCol="0">
            <a:spAutoFit/>
          </a:bodyPr>
          <a:lstStyle/>
          <a:p>
            <a:r>
              <a:rPr lang="en-US" sz="3600" dirty="0"/>
              <a:t>F1 Score: .24</a:t>
            </a:r>
          </a:p>
        </p:txBody>
      </p:sp>
    </p:spTree>
    <p:extLst>
      <p:ext uri="{BB962C8B-B14F-4D97-AF65-F5344CB8AC3E}">
        <p14:creationId xmlns:p14="http://schemas.microsoft.com/office/powerpoint/2010/main" val="98903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graphicFrame>
        <p:nvGraphicFramePr>
          <p:cNvPr id="5" name="Table 4">
            <a:extLst>
              <a:ext uri="{FF2B5EF4-FFF2-40B4-BE49-F238E27FC236}">
                <a16:creationId xmlns:a16="http://schemas.microsoft.com/office/drawing/2014/main" id="{524DE265-A426-4AA3-B416-586C0D5058A2}"/>
              </a:ext>
            </a:extLst>
          </p:cNvPr>
          <p:cNvGraphicFramePr>
            <a:graphicFrameLocks noGrp="1"/>
          </p:cNvGraphicFramePr>
          <p:nvPr>
            <p:extLst>
              <p:ext uri="{D42A27DB-BD31-4B8C-83A1-F6EECF244321}">
                <p14:modId xmlns:p14="http://schemas.microsoft.com/office/powerpoint/2010/main" val="2912251345"/>
              </p:ext>
            </p:extLst>
          </p:nvPr>
        </p:nvGraphicFramePr>
        <p:xfrm>
          <a:off x="0" y="988906"/>
          <a:ext cx="12192000" cy="5404890"/>
        </p:xfrm>
        <a:graphic>
          <a:graphicData uri="http://schemas.openxmlformats.org/drawingml/2006/table">
            <a:tbl>
              <a:tblPr firstRow="1">
                <a:tableStyleId>{5C22544A-7EE6-4342-B048-85BDC9FD1C3A}</a:tableStyleId>
              </a:tblPr>
              <a:tblGrid>
                <a:gridCol w="2438400">
                  <a:extLst>
                    <a:ext uri="{9D8B030D-6E8A-4147-A177-3AD203B41FA5}">
                      <a16:colId xmlns:a16="http://schemas.microsoft.com/office/drawing/2014/main" val="2834795017"/>
                    </a:ext>
                  </a:extLst>
                </a:gridCol>
                <a:gridCol w="2438400">
                  <a:extLst>
                    <a:ext uri="{9D8B030D-6E8A-4147-A177-3AD203B41FA5}">
                      <a16:colId xmlns:a16="http://schemas.microsoft.com/office/drawing/2014/main" val="3894909818"/>
                    </a:ext>
                  </a:extLst>
                </a:gridCol>
                <a:gridCol w="2438400">
                  <a:extLst>
                    <a:ext uri="{9D8B030D-6E8A-4147-A177-3AD203B41FA5}">
                      <a16:colId xmlns:a16="http://schemas.microsoft.com/office/drawing/2014/main" val="715074359"/>
                    </a:ext>
                  </a:extLst>
                </a:gridCol>
                <a:gridCol w="2438400">
                  <a:extLst>
                    <a:ext uri="{9D8B030D-6E8A-4147-A177-3AD203B41FA5}">
                      <a16:colId xmlns:a16="http://schemas.microsoft.com/office/drawing/2014/main" val="2734771907"/>
                    </a:ext>
                  </a:extLst>
                </a:gridCol>
                <a:gridCol w="2438400">
                  <a:extLst>
                    <a:ext uri="{9D8B030D-6E8A-4147-A177-3AD203B41FA5}">
                      <a16:colId xmlns:a16="http://schemas.microsoft.com/office/drawing/2014/main" val="339253189"/>
                    </a:ext>
                  </a:extLst>
                </a:gridCol>
              </a:tblGrid>
              <a:tr h="905936">
                <a:tc>
                  <a:txBody>
                    <a:bodyPr/>
                    <a:lstStyle/>
                    <a:p>
                      <a:pPr algn="ctr" fontAlgn="ctr"/>
                      <a:r>
                        <a:rPr lang="en-US" sz="2400" dirty="0">
                          <a:effectLst/>
                        </a:rPr>
                        <a:t>Logistic Regressor Summary</a:t>
                      </a:r>
                      <a:endParaRPr lang="en-US" sz="2400" b="1" dirty="0">
                        <a:effectLst/>
                      </a:endParaRPr>
                    </a:p>
                  </a:txBody>
                  <a:tcPr anchor="ctr"/>
                </a:tc>
                <a:tc>
                  <a:txBody>
                    <a:bodyPr/>
                    <a:lstStyle/>
                    <a:p>
                      <a:pPr algn="ctr" fontAlgn="ctr"/>
                      <a:r>
                        <a:rPr lang="en-US" sz="2400" dirty="0">
                          <a:effectLst/>
                        </a:rPr>
                        <a:t>n Features</a:t>
                      </a:r>
                      <a:endParaRPr lang="en-US" sz="2400" b="1" dirty="0">
                        <a:effectLst/>
                      </a:endParaRPr>
                    </a:p>
                  </a:txBody>
                  <a:tcPr anchor="ctr"/>
                </a:tc>
                <a:tc>
                  <a:txBody>
                    <a:bodyPr/>
                    <a:lstStyle/>
                    <a:p>
                      <a:pPr algn="ctr" fontAlgn="ctr"/>
                      <a:r>
                        <a:rPr lang="en-US" sz="2400" dirty="0">
                          <a:effectLst/>
                        </a:rPr>
                        <a:t>Class Weights</a:t>
                      </a:r>
                      <a:endParaRPr lang="en-US" sz="2400" b="1" dirty="0">
                        <a:effectLst/>
                      </a:endParaRPr>
                    </a:p>
                  </a:txBody>
                  <a:tcPr anchor="ctr"/>
                </a:tc>
                <a:tc>
                  <a:txBody>
                    <a:bodyPr/>
                    <a:lstStyle/>
                    <a:p>
                      <a:pPr algn="ctr" fontAlgn="ctr"/>
                      <a:r>
                        <a:rPr lang="en-US" sz="2400" dirty="0">
                          <a:effectLst/>
                        </a:rPr>
                        <a:t>F1Score</a:t>
                      </a:r>
                      <a:endParaRPr lang="en-US" sz="2400" b="1" dirty="0">
                        <a:effectLst/>
                      </a:endParaRPr>
                    </a:p>
                  </a:txBody>
                  <a:tcPr anchor="ctr"/>
                </a:tc>
                <a:tc>
                  <a:txBody>
                    <a:bodyPr/>
                    <a:lstStyle/>
                    <a:p>
                      <a:pPr algn="ctr" fontAlgn="ctr"/>
                      <a:r>
                        <a:rPr lang="en-US" sz="2400" dirty="0">
                          <a:effectLst/>
                        </a:rPr>
                        <a:t>AUC</a:t>
                      </a:r>
                      <a:endParaRPr lang="en-US" sz="2400" b="1" dirty="0">
                        <a:effectLst/>
                      </a:endParaRPr>
                    </a:p>
                  </a:txBody>
                  <a:tcPr anchor="ctr"/>
                </a:tc>
                <a:extLst>
                  <a:ext uri="{0D108BD9-81ED-4DB2-BD59-A6C34878D82A}">
                    <a16:rowId xmlns:a16="http://schemas.microsoft.com/office/drawing/2014/main" val="1951508809"/>
                  </a:ext>
                </a:extLst>
              </a:tr>
              <a:tr h="517678">
                <a:tc>
                  <a:txBody>
                    <a:bodyPr/>
                    <a:lstStyle/>
                    <a:p>
                      <a:pPr algn="r" fontAlgn="ctr"/>
                      <a:r>
                        <a:rPr lang="en-US" sz="2400" dirty="0">
                          <a:effectLst/>
                        </a:rPr>
                        <a:t>Basic</a:t>
                      </a:r>
                    </a:p>
                  </a:txBody>
                  <a:tcPr anchor="ctr"/>
                </a:tc>
                <a:tc>
                  <a:txBody>
                    <a:bodyPr/>
                    <a:lstStyle/>
                    <a:p>
                      <a:pPr algn="r" fontAlgn="ctr"/>
                      <a:r>
                        <a:rPr lang="en-US" sz="2400" dirty="0">
                          <a:effectLst/>
                        </a:rPr>
                        <a:t>15</a:t>
                      </a:r>
                    </a:p>
                  </a:txBody>
                  <a:tcPr anchor="ctr"/>
                </a:tc>
                <a:tc>
                  <a:txBody>
                    <a:bodyPr/>
                    <a:lstStyle/>
                    <a:p>
                      <a:pPr algn="r" fontAlgn="ctr"/>
                      <a:r>
                        <a:rPr lang="en-US" sz="2400">
                          <a:effectLst/>
                        </a:rPr>
                        <a:t>1:1</a:t>
                      </a:r>
                    </a:p>
                  </a:txBody>
                  <a:tcPr anchor="ctr"/>
                </a:tc>
                <a:tc>
                  <a:txBody>
                    <a:bodyPr/>
                    <a:lstStyle/>
                    <a:p>
                      <a:pPr algn="r" fontAlgn="ctr"/>
                      <a:r>
                        <a:rPr lang="en-US" sz="2400" dirty="0">
                          <a:effectLst/>
                        </a:rPr>
                        <a:t>.06</a:t>
                      </a:r>
                    </a:p>
                  </a:txBody>
                  <a:tcPr anchor="ctr">
                    <a:solidFill>
                      <a:schemeClr val="accent1">
                        <a:lumMod val="60000"/>
                        <a:lumOff val="40000"/>
                      </a:schemeClr>
                    </a:solidFill>
                  </a:tcPr>
                </a:tc>
                <a:tc>
                  <a:txBody>
                    <a:bodyPr/>
                    <a:lstStyle/>
                    <a:p>
                      <a:pPr algn="r" fontAlgn="ctr"/>
                      <a:r>
                        <a:rPr lang="en-US" sz="2400">
                          <a:effectLst/>
                        </a:rPr>
                        <a:t>.73</a:t>
                      </a:r>
                    </a:p>
                  </a:txBody>
                  <a:tcPr anchor="ctr"/>
                </a:tc>
                <a:extLst>
                  <a:ext uri="{0D108BD9-81ED-4DB2-BD59-A6C34878D82A}">
                    <a16:rowId xmlns:a16="http://schemas.microsoft.com/office/drawing/2014/main" val="1221995232"/>
                  </a:ext>
                </a:extLst>
              </a:tr>
              <a:tr h="517678">
                <a:tc>
                  <a:txBody>
                    <a:bodyPr/>
                    <a:lstStyle/>
                    <a:p>
                      <a:pPr algn="r" fontAlgn="ctr"/>
                      <a:r>
                        <a:rPr lang="en-US" sz="2400" dirty="0">
                          <a:effectLst/>
                        </a:rPr>
                        <a:t>Balanced</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1:16</a:t>
                      </a:r>
                    </a:p>
                  </a:txBody>
                  <a:tcPr anchor="ctr"/>
                </a:tc>
                <a:tc>
                  <a:txBody>
                    <a:bodyPr/>
                    <a:lstStyle/>
                    <a:p>
                      <a:pPr algn="r" fontAlgn="ctr"/>
                      <a:r>
                        <a:rPr lang="en-US" sz="2400" dirty="0">
                          <a:effectLst/>
                        </a:rPr>
                        <a:t>.12</a:t>
                      </a:r>
                    </a:p>
                  </a:txBody>
                  <a:tcPr anchor="ctr">
                    <a:solidFill>
                      <a:schemeClr val="accent1">
                        <a:lumMod val="60000"/>
                        <a:lumOff val="40000"/>
                      </a:schemeClr>
                    </a:solidFill>
                  </a:tcPr>
                </a:tc>
                <a:tc>
                  <a:txBody>
                    <a:bodyPr/>
                    <a:lstStyle/>
                    <a:p>
                      <a:pPr algn="r" fontAlgn="ctr"/>
                      <a:r>
                        <a:rPr lang="en-US" sz="2400" dirty="0">
                          <a:effectLst/>
                        </a:rPr>
                        <a:t>.65</a:t>
                      </a:r>
                    </a:p>
                  </a:txBody>
                  <a:tcPr anchor="ctr"/>
                </a:tc>
                <a:extLst>
                  <a:ext uri="{0D108BD9-81ED-4DB2-BD59-A6C34878D82A}">
                    <a16:rowId xmlns:a16="http://schemas.microsoft.com/office/drawing/2014/main" val="2680013411"/>
                  </a:ext>
                </a:extLst>
              </a:tr>
              <a:tr h="834539">
                <a:tc>
                  <a:txBody>
                    <a:bodyPr/>
                    <a:lstStyle/>
                    <a:p>
                      <a:pPr algn="r" fontAlgn="ctr"/>
                      <a:r>
                        <a:rPr lang="en-US" sz="2400">
                          <a:effectLst/>
                        </a:rPr>
                        <a:t>"Optimized" Weights</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a:effectLst/>
                        </a:rPr>
                        <a:t>.74</a:t>
                      </a:r>
                    </a:p>
                  </a:txBody>
                  <a:tcPr anchor="ctr"/>
                </a:tc>
                <a:extLst>
                  <a:ext uri="{0D108BD9-81ED-4DB2-BD59-A6C34878D82A}">
                    <a16:rowId xmlns:a16="http://schemas.microsoft.com/office/drawing/2014/main" val="859725540"/>
                  </a:ext>
                </a:extLst>
              </a:tr>
              <a:tr h="517678">
                <a:tc>
                  <a:txBody>
                    <a:bodyPr/>
                    <a:lstStyle/>
                    <a:p>
                      <a:pPr algn="r" fontAlgn="ctr"/>
                      <a:r>
                        <a:rPr lang="en-US" sz="2400">
                          <a:effectLst/>
                        </a:rPr>
                        <a:t>Ridge</a:t>
                      </a:r>
                    </a:p>
                  </a:txBody>
                  <a:tcPr anchor="ctr"/>
                </a:tc>
                <a:tc>
                  <a:txBody>
                    <a:bodyPr/>
                    <a:lstStyle/>
                    <a:p>
                      <a:pPr algn="r" fontAlgn="ctr"/>
                      <a:r>
                        <a:rPr lang="en-US" sz="240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a:effectLst/>
                        </a:rPr>
                        <a:t>.74</a:t>
                      </a:r>
                    </a:p>
                  </a:txBody>
                  <a:tcPr anchor="ctr"/>
                </a:tc>
                <a:extLst>
                  <a:ext uri="{0D108BD9-81ED-4DB2-BD59-A6C34878D82A}">
                    <a16:rowId xmlns:a16="http://schemas.microsoft.com/office/drawing/2014/main" val="3428861619"/>
                  </a:ext>
                </a:extLst>
              </a:tr>
              <a:tr h="905936">
                <a:tc>
                  <a:txBody>
                    <a:bodyPr/>
                    <a:lstStyle/>
                    <a:p>
                      <a:pPr algn="r" fontAlgn="ctr"/>
                      <a:r>
                        <a:rPr lang="en-US" sz="2400">
                          <a:effectLst/>
                        </a:rPr>
                        <a:t>With continuous components</a:t>
                      </a:r>
                    </a:p>
                  </a:txBody>
                  <a:tcPr anchor="ctr"/>
                </a:tc>
                <a:tc>
                  <a:txBody>
                    <a:bodyPr/>
                    <a:lstStyle/>
                    <a:p>
                      <a:pPr algn="r" fontAlgn="ctr"/>
                      <a:r>
                        <a:rPr lang="en-US" sz="2400">
                          <a:effectLst/>
                        </a:rPr>
                        <a:t>14</a:t>
                      </a:r>
                    </a:p>
                  </a:txBody>
                  <a:tcPr anchor="ctr"/>
                </a:tc>
                <a:tc>
                  <a:txBody>
                    <a:bodyPr/>
                    <a:lstStyle/>
                    <a:p>
                      <a:pPr algn="r" fontAlgn="ctr"/>
                      <a:r>
                        <a:rPr lang="en-US" sz="240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dirty="0">
                          <a:effectLst/>
                        </a:rPr>
                        <a:t>.74</a:t>
                      </a:r>
                    </a:p>
                  </a:txBody>
                  <a:tcPr anchor="ctr"/>
                </a:tc>
                <a:extLst>
                  <a:ext uri="{0D108BD9-81ED-4DB2-BD59-A6C34878D82A}">
                    <a16:rowId xmlns:a16="http://schemas.microsoft.com/office/drawing/2014/main" val="2830584506"/>
                  </a:ext>
                </a:extLst>
              </a:tr>
              <a:tr h="1205445">
                <a:tc>
                  <a:txBody>
                    <a:bodyPr/>
                    <a:lstStyle/>
                    <a:p>
                      <a:pPr algn="r" fontAlgn="ctr"/>
                      <a:r>
                        <a:rPr lang="en-US" sz="2400" dirty="0">
                          <a:effectLst/>
                        </a:rPr>
                        <a:t>With continuous &amp; binary components</a:t>
                      </a:r>
                    </a:p>
                  </a:txBody>
                  <a:tcPr anchor="ctr"/>
                </a:tc>
                <a:tc>
                  <a:txBody>
                    <a:bodyPr/>
                    <a:lstStyle/>
                    <a:p>
                      <a:pPr algn="r" fontAlgn="ctr"/>
                      <a:r>
                        <a:rPr lang="en-US" sz="2400" dirty="0">
                          <a:effectLst/>
                        </a:rPr>
                        <a:t>12</a:t>
                      </a:r>
                    </a:p>
                  </a:txBody>
                  <a:tcPr anchor="ctr"/>
                </a:tc>
                <a:tc>
                  <a:txBody>
                    <a:bodyPr/>
                    <a:lstStyle/>
                    <a:p>
                      <a:pPr algn="r" fontAlgn="ctr"/>
                      <a:r>
                        <a:rPr lang="en-US" sz="2400" dirty="0">
                          <a:effectLst/>
                        </a:rPr>
                        <a:t>1:7</a:t>
                      </a:r>
                    </a:p>
                  </a:txBody>
                  <a:tcPr anchor="ctr"/>
                </a:tc>
                <a:tc>
                  <a:txBody>
                    <a:bodyPr/>
                    <a:lstStyle/>
                    <a:p>
                      <a:pPr algn="r" fontAlgn="ctr"/>
                      <a:r>
                        <a:rPr lang="en-US" sz="2400" dirty="0">
                          <a:effectLst/>
                        </a:rPr>
                        <a:t>.24</a:t>
                      </a:r>
                    </a:p>
                  </a:txBody>
                  <a:tcPr anchor="ctr">
                    <a:solidFill>
                      <a:schemeClr val="accent1">
                        <a:lumMod val="60000"/>
                        <a:lumOff val="40000"/>
                      </a:schemeClr>
                    </a:solidFill>
                  </a:tcPr>
                </a:tc>
                <a:tc>
                  <a:txBody>
                    <a:bodyPr/>
                    <a:lstStyle/>
                    <a:p>
                      <a:pPr algn="r" fontAlgn="ctr"/>
                      <a:r>
                        <a:rPr lang="en-US" sz="2400" dirty="0">
                          <a:effectLst/>
                        </a:rPr>
                        <a:t>.73</a:t>
                      </a:r>
                    </a:p>
                  </a:txBody>
                  <a:tcPr anchor="ctr"/>
                </a:tc>
                <a:extLst>
                  <a:ext uri="{0D108BD9-81ED-4DB2-BD59-A6C34878D82A}">
                    <a16:rowId xmlns:a16="http://schemas.microsoft.com/office/drawing/2014/main" val="1610000885"/>
                  </a:ext>
                </a:extLst>
              </a:tr>
            </a:tbl>
          </a:graphicData>
        </a:graphic>
      </p:graphicFrame>
    </p:spTree>
    <p:extLst>
      <p:ext uri="{BB962C8B-B14F-4D97-AF65-F5344CB8AC3E}">
        <p14:creationId xmlns:p14="http://schemas.microsoft.com/office/powerpoint/2010/main" val="186238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D612-B020-410C-88FD-1077178FE50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9CE4FD9-197F-4860-824D-B8AB17BB2A7B}"/>
              </a:ext>
            </a:extLst>
          </p:cNvPr>
          <p:cNvSpPr>
            <a:spLocks noGrp="1"/>
          </p:cNvSpPr>
          <p:nvPr>
            <p:ph idx="1"/>
          </p:nvPr>
        </p:nvSpPr>
        <p:spPr/>
        <p:txBody>
          <a:bodyPr/>
          <a:lstStyle/>
          <a:p>
            <a:pPr>
              <a:buFont typeface="Arial" panose="020B0604020202020204" pitchFamily="34" charset="0"/>
              <a:buChar char="•"/>
            </a:pPr>
            <a:r>
              <a:rPr lang="en-US" dirty="0"/>
              <a:t>Full study including original dataset:</a:t>
            </a:r>
          </a:p>
          <a:p>
            <a:pPr lvl="1">
              <a:buFont typeface="Arial" panose="020B0604020202020204" pitchFamily="34" charset="0"/>
              <a:buChar char="•"/>
            </a:pPr>
            <a:r>
              <a:rPr lang="en-US" u="sng" dirty="0"/>
              <a:t>Cross sectional associations of screen time and outdoor play with social skills in preschool children</a:t>
            </a:r>
          </a:p>
          <a:p>
            <a:pPr lvl="1">
              <a:buFont typeface="Arial" panose="020B0604020202020204" pitchFamily="34" charset="0"/>
              <a:buChar char="•"/>
            </a:pPr>
            <a:r>
              <a:rPr lang="en-US" dirty="0">
                <a:hlinkClick r:id="rId3"/>
              </a:rPr>
              <a:t>https://journals.plos.org/plosone/article?id=10.1371/journal.pone.0193700</a:t>
            </a:r>
            <a:r>
              <a:rPr lang="en-US" dirty="0"/>
              <a:t> </a:t>
            </a:r>
          </a:p>
          <a:p>
            <a:pPr>
              <a:buFont typeface="Arial" panose="020B0604020202020204" pitchFamily="34" charset="0"/>
              <a:buChar char="•"/>
            </a:pPr>
            <a:r>
              <a:rPr lang="en-US" dirty="0"/>
              <a:t>The best way for visual learners to gain an intuition for PCA/matrix transformations</a:t>
            </a:r>
          </a:p>
          <a:p>
            <a:pPr lvl="1">
              <a:buFont typeface="Arial" panose="020B0604020202020204" pitchFamily="34" charset="0"/>
              <a:buChar char="•"/>
            </a:pPr>
            <a:r>
              <a:rPr lang="en-US" dirty="0"/>
              <a:t>3blue1brown: Essence of Linear Algebra - </a:t>
            </a:r>
            <a:r>
              <a:rPr lang="en-US" dirty="0">
                <a:hlinkClick r:id="rId4"/>
              </a:rPr>
              <a:t>https://www.youtube.com/playlist?list=PLZHQObOWTQDPD3MizzM2xVFitgF8hE_ab</a:t>
            </a:r>
            <a:r>
              <a:rPr lang="en-US" dirty="0"/>
              <a:t> </a:t>
            </a:r>
          </a:p>
          <a:p>
            <a:pPr>
              <a:buFont typeface="Arial" panose="020B0604020202020204" pitchFamily="34" charset="0"/>
              <a:buChar char="•"/>
            </a:pPr>
            <a:r>
              <a:rPr lang="en-US" dirty="0"/>
              <a:t>A visualization for MCA (the more stable alternative to PCA for categorical data):</a:t>
            </a:r>
          </a:p>
          <a:p>
            <a:pPr lvl="1">
              <a:buFont typeface="Arial" panose="020B0604020202020204" pitchFamily="34" charset="0"/>
              <a:buChar char="•"/>
            </a:pPr>
            <a:r>
              <a:rPr lang="en-US" dirty="0"/>
              <a:t>François </a:t>
            </a:r>
            <a:r>
              <a:rPr lang="en-US" dirty="0" err="1"/>
              <a:t>Husson</a:t>
            </a:r>
            <a:r>
              <a:rPr lang="en-US" dirty="0"/>
              <a:t> - </a:t>
            </a:r>
            <a:r>
              <a:rPr lang="en-US" dirty="0">
                <a:hlinkClick r:id="rId5"/>
              </a:rPr>
              <a:t>https://www.youtube.com/watch?v=b4kRAt4mkB8</a:t>
            </a:r>
            <a:r>
              <a:rPr lang="en-US" dirty="0"/>
              <a:t> </a:t>
            </a:r>
          </a:p>
          <a:p>
            <a:pPr>
              <a:buFont typeface="Arial" panose="020B0604020202020204" pitchFamily="34" charset="0"/>
              <a:buChar char="•"/>
            </a:pPr>
            <a:r>
              <a:rPr lang="en-US" dirty="0"/>
              <a:t>The </a:t>
            </a:r>
            <a:r>
              <a:rPr lang="en-US" dirty="0" err="1"/>
              <a:t>github</a:t>
            </a:r>
            <a:r>
              <a:rPr lang="en-US" dirty="0"/>
              <a:t> repo for this project:</a:t>
            </a:r>
          </a:p>
          <a:p>
            <a:pPr lvl="1">
              <a:buFont typeface="Arial" panose="020B0604020202020204" pitchFamily="34" charset="0"/>
              <a:buChar char="•"/>
            </a:pPr>
            <a:r>
              <a:rPr lang="en-US" dirty="0">
                <a:hlinkClick r:id="rId6"/>
              </a:rPr>
              <a:t>https://github.com/conditg/predicting-disruption</a:t>
            </a:r>
            <a:r>
              <a:rPr lang="en-US" dirty="0"/>
              <a:t> </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18480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B86E5-57B4-4562-A60E-29A053F80D2D}"/>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DBA0C06-097A-4A84-AA69-49D756EBE7A8}"/>
              </a:ext>
            </a:extLst>
          </p:cNvPr>
          <p:cNvSpPr>
            <a:spLocks noGrp="1"/>
          </p:cNvSpPr>
          <p:nvPr>
            <p:ph type="title"/>
          </p:nvPr>
        </p:nvSpPr>
        <p:spPr>
          <a:xfrm>
            <a:off x="0" y="-183672"/>
            <a:ext cx="10058400" cy="938692"/>
          </a:xfrm>
        </p:spPr>
        <p:txBody>
          <a:bodyPr/>
          <a:lstStyle/>
          <a:p>
            <a:r>
              <a:rPr lang="en-US" dirty="0"/>
              <a:t>Dataset: </a:t>
            </a:r>
          </a:p>
        </p:txBody>
      </p:sp>
      <p:grpSp>
        <p:nvGrpSpPr>
          <p:cNvPr id="10" name="Group 9">
            <a:extLst>
              <a:ext uri="{FF2B5EF4-FFF2-40B4-BE49-F238E27FC236}">
                <a16:creationId xmlns:a16="http://schemas.microsoft.com/office/drawing/2014/main" id="{36CF272D-4616-4CEC-A5EB-8F0DDF5399AE}"/>
              </a:ext>
            </a:extLst>
          </p:cNvPr>
          <p:cNvGrpSpPr/>
          <p:nvPr/>
        </p:nvGrpSpPr>
        <p:grpSpPr>
          <a:xfrm>
            <a:off x="2764251" y="601626"/>
            <a:ext cx="9201006" cy="5729004"/>
            <a:chOff x="968906" y="603806"/>
            <a:chExt cx="9201006" cy="5729004"/>
          </a:xfrm>
        </p:grpSpPr>
        <p:pic>
          <p:nvPicPr>
            <p:cNvPr id="3" name="Picture 2">
              <a:extLst>
                <a:ext uri="{FF2B5EF4-FFF2-40B4-BE49-F238E27FC236}">
                  <a16:creationId xmlns:a16="http://schemas.microsoft.com/office/drawing/2014/main" id="{3534FABF-6BA7-4301-AF0B-1E7D531F12F9}"/>
                </a:ext>
              </a:extLst>
            </p:cNvPr>
            <p:cNvPicPr>
              <a:picLocks noChangeAspect="1"/>
            </p:cNvPicPr>
            <p:nvPr/>
          </p:nvPicPr>
          <p:blipFill rotWithShape="1">
            <a:blip r:embed="rId3"/>
            <a:srcRect l="2800" b="27037"/>
            <a:stretch/>
          </p:blipFill>
          <p:spPr>
            <a:xfrm>
              <a:off x="2698595" y="603806"/>
              <a:ext cx="7471317" cy="5672690"/>
            </a:xfrm>
            <a:prstGeom prst="rect">
              <a:avLst/>
            </a:prstGeom>
          </p:spPr>
        </p:pic>
        <p:pic>
          <p:nvPicPr>
            <p:cNvPr id="5" name="Picture 4">
              <a:extLst>
                <a:ext uri="{FF2B5EF4-FFF2-40B4-BE49-F238E27FC236}">
                  <a16:creationId xmlns:a16="http://schemas.microsoft.com/office/drawing/2014/main" id="{458A5C27-35D2-4E9F-8A24-B41B389F117F}"/>
                </a:ext>
              </a:extLst>
            </p:cNvPr>
            <p:cNvPicPr>
              <a:picLocks noChangeAspect="1"/>
            </p:cNvPicPr>
            <p:nvPr/>
          </p:nvPicPr>
          <p:blipFill rotWithShape="1">
            <a:blip r:embed="rId3"/>
            <a:srcRect l="2800" t="74948" r="74735" b="1282"/>
            <a:stretch/>
          </p:blipFill>
          <p:spPr>
            <a:xfrm>
              <a:off x="968906" y="4494995"/>
              <a:ext cx="1717185" cy="1837815"/>
            </a:xfrm>
            <a:prstGeom prst="rect">
              <a:avLst/>
            </a:prstGeom>
          </p:spPr>
        </p:pic>
      </p:grpSp>
      <p:sp>
        <p:nvSpPr>
          <p:cNvPr id="7" name="Rectangle 6">
            <a:extLst>
              <a:ext uri="{FF2B5EF4-FFF2-40B4-BE49-F238E27FC236}">
                <a16:creationId xmlns:a16="http://schemas.microsoft.com/office/drawing/2014/main" id="{3856697F-55A8-4BFE-9700-5162A9856144}"/>
              </a:ext>
            </a:extLst>
          </p:cNvPr>
          <p:cNvSpPr/>
          <p:nvPr/>
        </p:nvSpPr>
        <p:spPr>
          <a:xfrm>
            <a:off x="2472391" y="6444064"/>
            <a:ext cx="7247217" cy="369332"/>
          </a:xfrm>
          <a:prstGeom prst="rect">
            <a:avLst/>
          </a:prstGeom>
        </p:spPr>
        <p:txBody>
          <a:bodyPr wrap="square">
            <a:spAutoFit/>
          </a:bodyPr>
          <a:lstStyle/>
          <a:p>
            <a:r>
              <a:rPr lang="en-US" i="1" dirty="0">
                <a:solidFill>
                  <a:schemeClr val="bg1"/>
                </a:solidFill>
              </a:rPr>
              <a:t>https://journals.plos.org/plosone/article?id=10.1371/journal.pone.0193700</a:t>
            </a:r>
          </a:p>
        </p:txBody>
      </p:sp>
      <p:sp>
        <p:nvSpPr>
          <p:cNvPr id="8" name="TextBox 7">
            <a:extLst>
              <a:ext uri="{FF2B5EF4-FFF2-40B4-BE49-F238E27FC236}">
                <a16:creationId xmlns:a16="http://schemas.microsoft.com/office/drawing/2014/main" id="{085AF7E6-3868-4A80-886F-F01DC7599A4B}"/>
              </a:ext>
            </a:extLst>
          </p:cNvPr>
          <p:cNvSpPr txBox="1"/>
          <p:nvPr/>
        </p:nvSpPr>
        <p:spPr>
          <a:xfrm>
            <a:off x="144965" y="805996"/>
            <a:ext cx="313788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575 mothers with a child (54% boys) aged 2–5 years in diverse neighborhoods throughout Melbourne.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found via ads on parenting and child education blogs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instructed to report their child’s screen time, outdoor play time and social skills (ASBI system)</a:t>
            </a:r>
          </a:p>
        </p:txBody>
      </p:sp>
      <p:grpSp>
        <p:nvGrpSpPr>
          <p:cNvPr id="28" name="Group 27">
            <a:extLst>
              <a:ext uri="{FF2B5EF4-FFF2-40B4-BE49-F238E27FC236}">
                <a16:creationId xmlns:a16="http://schemas.microsoft.com/office/drawing/2014/main" id="{BAB10787-A21A-4EA1-8278-F38CA8290091}"/>
              </a:ext>
            </a:extLst>
          </p:cNvPr>
          <p:cNvGrpSpPr/>
          <p:nvPr/>
        </p:nvGrpSpPr>
        <p:grpSpPr>
          <a:xfrm>
            <a:off x="4493940" y="1572322"/>
            <a:ext cx="6110870" cy="2785669"/>
            <a:chOff x="4493940" y="1572322"/>
            <a:chExt cx="6110870" cy="2785669"/>
          </a:xfrm>
        </p:grpSpPr>
        <p:sp>
          <p:nvSpPr>
            <p:cNvPr id="11" name="Rectangle 10">
              <a:extLst>
                <a:ext uri="{FF2B5EF4-FFF2-40B4-BE49-F238E27FC236}">
                  <a16:creationId xmlns:a16="http://schemas.microsoft.com/office/drawing/2014/main" id="{6E87A352-9A1A-4077-89BD-4B550BA3C385}"/>
                </a:ext>
              </a:extLst>
            </p:cNvPr>
            <p:cNvSpPr/>
            <p:nvPr/>
          </p:nvSpPr>
          <p:spPr>
            <a:xfrm>
              <a:off x="4493940" y="2520176"/>
              <a:ext cx="5590761"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71B7C3A-274E-4798-9139-A801DEBF5EEB}"/>
                </a:ext>
              </a:extLst>
            </p:cNvPr>
            <p:cNvCxnSpPr>
              <a:cxnSpLocks/>
            </p:cNvCxnSpPr>
            <p:nvPr/>
          </p:nvCxnSpPr>
          <p:spPr>
            <a:xfrm flipV="1">
              <a:off x="9837417" y="1572322"/>
              <a:ext cx="767393" cy="939539"/>
            </a:xfrm>
            <a:prstGeom prst="straightConnector1">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260F8025-39B7-444B-8C82-C0F47DDA0760}"/>
              </a:ext>
            </a:extLst>
          </p:cNvPr>
          <p:cNvGrpSpPr/>
          <p:nvPr/>
        </p:nvGrpSpPr>
        <p:grpSpPr>
          <a:xfrm>
            <a:off x="2764251" y="4455643"/>
            <a:ext cx="2066398" cy="1837815"/>
            <a:chOff x="2764251" y="4455643"/>
            <a:chExt cx="2066398" cy="1837815"/>
          </a:xfrm>
        </p:grpSpPr>
        <p:sp>
          <p:nvSpPr>
            <p:cNvPr id="17" name="Rectangle 16">
              <a:extLst>
                <a:ext uri="{FF2B5EF4-FFF2-40B4-BE49-F238E27FC236}">
                  <a16:creationId xmlns:a16="http://schemas.microsoft.com/office/drawing/2014/main" id="{9A462AD8-83CE-4650-9C32-6C2ECA74EA29}"/>
                </a:ext>
              </a:extLst>
            </p:cNvPr>
            <p:cNvSpPr/>
            <p:nvPr/>
          </p:nvSpPr>
          <p:spPr>
            <a:xfrm>
              <a:off x="2764251" y="4455643"/>
              <a:ext cx="1697053"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2" name="Freeform: Shape 31">
              <a:extLst>
                <a:ext uri="{FF2B5EF4-FFF2-40B4-BE49-F238E27FC236}">
                  <a16:creationId xmlns:a16="http://schemas.microsoft.com/office/drawing/2014/main" id="{23DDB5AB-4DED-4C00-8597-A2EB62D52941}"/>
                </a:ext>
              </a:extLst>
            </p:cNvPr>
            <p:cNvSpPr/>
            <p:nvPr/>
          </p:nvSpPr>
          <p:spPr>
            <a:xfrm>
              <a:off x="4461304" y="4522680"/>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B97DFB83-437F-4D9E-8BEF-021B75B32C7B}"/>
              </a:ext>
            </a:extLst>
          </p:cNvPr>
          <p:cNvGrpSpPr/>
          <p:nvPr/>
        </p:nvGrpSpPr>
        <p:grpSpPr>
          <a:xfrm>
            <a:off x="7936145" y="3458847"/>
            <a:ext cx="4121615" cy="2834506"/>
            <a:chOff x="7936145" y="3458847"/>
            <a:chExt cx="4121615" cy="2834506"/>
          </a:xfrm>
        </p:grpSpPr>
        <p:sp>
          <p:nvSpPr>
            <p:cNvPr id="35" name="Rectangle 34">
              <a:extLst>
                <a:ext uri="{FF2B5EF4-FFF2-40B4-BE49-F238E27FC236}">
                  <a16:creationId xmlns:a16="http://schemas.microsoft.com/office/drawing/2014/main" id="{CEA92888-35E8-4258-A4EE-E6FA01674ADE}"/>
                </a:ext>
              </a:extLst>
            </p:cNvPr>
            <p:cNvSpPr/>
            <p:nvPr/>
          </p:nvSpPr>
          <p:spPr>
            <a:xfrm>
              <a:off x="8307660" y="4455538"/>
              <a:ext cx="3750100"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6" name="Freeform: Shape 35">
              <a:extLst>
                <a:ext uri="{FF2B5EF4-FFF2-40B4-BE49-F238E27FC236}">
                  <a16:creationId xmlns:a16="http://schemas.microsoft.com/office/drawing/2014/main" id="{97CAEC55-A091-4FCD-A4B3-292F88934908}"/>
                </a:ext>
              </a:extLst>
            </p:cNvPr>
            <p:cNvSpPr/>
            <p:nvPr/>
          </p:nvSpPr>
          <p:spPr>
            <a:xfrm flipH="1">
              <a:off x="7936145" y="4525257"/>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A53CCFB-C21C-4E33-A4A8-B4B707210593}"/>
                </a:ext>
              </a:extLst>
            </p:cNvPr>
            <p:cNvSpPr/>
            <p:nvPr/>
          </p:nvSpPr>
          <p:spPr>
            <a:xfrm rot="16594080" flipV="1">
              <a:off x="10686538" y="3889375"/>
              <a:ext cx="1013595" cy="152540"/>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aphicFrame>
        <p:nvGraphicFramePr>
          <p:cNvPr id="19" name="Content Placeholder 5">
            <a:extLst>
              <a:ext uri="{FF2B5EF4-FFF2-40B4-BE49-F238E27FC236}">
                <a16:creationId xmlns:a16="http://schemas.microsoft.com/office/drawing/2014/main" id="{DA25CB55-2162-4BEA-B1BE-BAF23C815FD0}"/>
              </a:ext>
            </a:extLst>
          </p:cNvPr>
          <p:cNvGraphicFramePr>
            <a:graphicFrameLocks noGrp="1"/>
          </p:cNvGraphicFramePr>
          <p:nvPr>
            <p:ph idx="1"/>
            <p:extLst>
              <p:ext uri="{D42A27DB-BD31-4B8C-83A1-F6EECF244321}">
                <p14:modId xmlns:p14="http://schemas.microsoft.com/office/powerpoint/2010/main" val="2408344643"/>
              </p:ext>
            </p:extLst>
          </p:nvPr>
        </p:nvGraphicFramePr>
        <p:xfrm>
          <a:off x="3200559" y="583684"/>
          <a:ext cx="9020013" cy="5760720"/>
        </p:xfrm>
        <a:graphic>
          <a:graphicData uri="http://schemas.openxmlformats.org/drawingml/2006/table">
            <a:tbl>
              <a:tblPr firstRow="1" bandRow="1">
                <a:tableStyleId>{6E25E649-3F16-4E02-A733-19D2CDBF48F0}</a:tableStyleId>
              </a:tblPr>
              <a:tblGrid>
                <a:gridCol w="1768151">
                  <a:extLst>
                    <a:ext uri="{9D8B030D-6E8A-4147-A177-3AD203B41FA5}">
                      <a16:colId xmlns:a16="http://schemas.microsoft.com/office/drawing/2014/main" val="2973856483"/>
                    </a:ext>
                  </a:extLst>
                </a:gridCol>
                <a:gridCol w="4245191">
                  <a:extLst>
                    <a:ext uri="{9D8B030D-6E8A-4147-A177-3AD203B41FA5}">
                      <a16:colId xmlns:a16="http://schemas.microsoft.com/office/drawing/2014/main" val="852326656"/>
                    </a:ext>
                  </a:extLst>
                </a:gridCol>
                <a:gridCol w="3006671">
                  <a:extLst>
                    <a:ext uri="{9D8B030D-6E8A-4147-A177-3AD203B41FA5}">
                      <a16:colId xmlns:a16="http://schemas.microsoft.com/office/drawing/2014/main" val="2637797131"/>
                    </a:ext>
                  </a:extLst>
                </a:gridCol>
              </a:tblGrid>
              <a:tr h="362919">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62919">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29096">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29096">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362919">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62919">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62919">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62919">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29096">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629096">
                <a:tc>
                  <a:txBody>
                    <a:bodyPr/>
                    <a:lstStyle/>
                    <a:p>
                      <a:r>
                        <a:rPr lang="en-US" dirty="0" err="1"/>
                        <a:t>meetStReqs</a:t>
                      </a:r>
                      <a:endParaRPr lang="en-US" dirty="0"/>
                    </a:p>
                  </a:txBody>
                  <a:tcPr/>
                </a:tc>
                <a:tc>
                  <a:txBody>
                    <a:bodyPr/>
                    <a:lstStyle/>
                    <a:p>
                      <a:r>
                        <a:rPr lang="en-US" dirty="0"/>
                        <a:t>Whether child meets government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629096">
                <a:tc>
                  <a:txBody>
                    <a:bodyPr/>
                    <a:lstStyle/>
                    <a:p>
                      <a:r>
                        <a:rPr lang="en-US" dirty="0" err="1"/>
                        <a:t>meetPhysReqs</a:t>
                      </a:r>
                      <a:endParaRPr lang="en-US" dirty="0"/>
                    </a:p>
                  </a:txBody>
                  <a:tcPr/>
                </a:tc>
                <a:tc>
                  <a:txBody>
                    <a:bodyPr/>
                    <a:lstStyle/>
                    <a:p>
                      <a:r>
                        <a:rPr lang="en-US" dirty="0"/>
                        <a:t>Whether child meets government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62919">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9979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5D5B-48BD-45D6-A9EC-F42C02D7DEEB}"/>
              </a:ext>
            </a:extLst>
          </p:cNvPr>
          <p:cNvSpPr>
            <a:spLocks noGrp="1"/>
          </p:cNvSpPr>
          <p:nvPr>
            <p:ph type="ctrTitle"/>
          </p:nvPr>
        </p:nvSpPr>
        <p:spPr/>
        <p:txBody>
          <a:bodyPr/>
          <a:lstStyle/>
          <a:p>
            <a:r>
              <a:rPr lang="en-US" dirty="0"/>
              <a:t>Appendix</a:t>
            </a:r>
            <a:br>
              <a:rPr lang="en-US" dirty="0"/>
            </a:br>
            <a:endParaRPr lang="en-US" dirty="0"/>
          </a:p>
        </p:txBody>
      </p:sp>
      <p:sp>
        <p:nvSpPr>
          <p:cNvPr id="3" name="Subtitle 2">
            <a:extLst>
              <a:ext uri="{FF2B5EF4-FFF2-40B4-BE49-F238E27FC236}">
                <a16:creationId xmlns:a16="http://schemas.microsoft.com/office/drawing/2014/main" id="{BBB82961-F83B-4C80-90C0-A3805F6E12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918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6F13A6-7FED-40B8-B656-EFAA5B8C412C}"/>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74F674A-1581-4C60-BF58-49477E123A35}"/>
              </a:ext>
            </a:extLst>
          </p:cNvPr>
          <p:cNvSpPr>
            <a:spLocks noGrp="1"/>
          </p:cNvSpPr>
          <p:nvPr>
            <p:ph type="title"/>
          </p:nvPr>
        </p:nvSpPr>
        <p:spPr>
          <a:xfrm>
            <a:off x="165428" y="145142"/>
            <a:ext cx="3954222" cy="2105280"/>
          </a:xfrm>
        </p:spPr>
        <p:txBody>
          <a:bodyPr/>
          <a:lstStyle/>
          <a:p>
            <a:r>
              <a:rPr lang="en-US" i="1" dirty="0" err="1"/>
              <a:t>allSocialSkills</a:t>
            </a:r>
            <a:r>
              <a:rPr lang="en-US" dirty="0"/>
              <a:t> relationship to its parameters</a:t>
            </a:r>
          </a:p>
        </p:txBody>
      </p:sp>
      <p:pic>
        <p:nvPicPr>
          <p:cNvPr id="1026" name="Picture 2">
            <a:extLst>
              <a:ext uri="{FF2B5EF4-FFF2-40B4-BE49-F238E27FC236}">
                <a16:creationId xmlns:a16="http://schemas.microsoft.com/office/drawing/2014/main" id="{FB521E23-0FEC-4306-AEDE-BE1BD7E57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0"/>
            <a:ext cx="680085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BB9018-C55D-4C53-BAD2-60F6991F7D46}"/>
              </a:ext>
            </a:extLst>
          </p:cNvPr>
          <p:cNvPicPr>
            <a:picLocks noChangeAspect="1"/>
          </p:cNvPicPr>
          <p:nvPr/>
        </p:nvPicPr>
        <p:blipFill rotWithShape="1">
          <a:blip r:embed="rId3"/>
          <a:srcRect r="39377"/>
          <a:stretch/>
        </p:blipFill>
        <p:spPr>
          <a:xfrm>
            <a:off x="165428" y="3780264"/>
            <a:ext cx="4669141" cy="2430966"/>
          </a:xfrm>
          <a:prstGeom prst="rect">
            <a:avLst/>
          </a:prstGeom>
        </p:spPr>
      </p:pic>
      <p:sp>
        <p:nvSpPr>
          <p:cNvPr id="5" name="Rectangle 4">
            <a:extLst>
              <a:ext uri="{FF2B5EF4-FFF2-40B4-BE49-F238E27FC236}">
                <a16:creationId xmlns:a16="http://schemas.microsoft.com/office/drawing/2014/main" id="{F4262807-73D7-42AB-BD06-8B8B8BAEF938}"/>
              </a:ext>
            </a:extLst>
          </p:cNvPr>
          <p:cNvSpPr/>
          <p:nvPr/>
        </p:nvSpPr>
        <p:spPr>
          <a:xfrm>
            <a:off x="457200" y="5855452"/>
            <a:ext cx="1918010" cy="312235"/>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74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2F3539-BC89-4980-9A0D-048C056FF5B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B5087EA0-CB18-4353-972F-4D3AD6B5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51" y="0"/>
            <a:ext cx="7429177" cy="66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9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p:txBody>
          <a:bodyPr/>
          <a:lstStyle/>
          <a:p>
            <a:pPr marL="457200" indent="-457200">
              <a:buFont typeface="+mj-lt"/>
              <a:buAutoNum type="arabicPeriod"/>
            </a:pPr>
            <a:r>
              <a:rPr lang="en-US" sz="2800" dirty="0"/>
              <a:t>Can we predict a child’s “Social Skill” score be predicated based on demographics and activities (screen time, outdoor time)?</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267882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1) One-hot encode ‘gender’ and ‘mother’s education’</a:t>
            </a:r>
          </a:p>
          <a:p>
            <a:r>
              <a:rPr lang="en-US" dirty="0"/>
              <a:t>2) Use Lasso Regression to find the useful features:</a:t>
            </a:r>
          </a:p>
        </p:txBody>
      </p:sp>
      <p:pic>
        <p:nvPicPr>
          <p:cNvPr id="5" name="Picture 4">
            <a:extLst>
              <a:ext uri="{FF2B5EF4-FFF2-40B4-BE49-F238E27FC236}">
                <a16:creationId xmlns:a16="http://schemas.microsoft.com/office/drawing/2014/main" id="{A62154CC-64E7-430E-B413-36D5CD43D19A}"/>
              </a:ext>
            </a:extLst>
          </p:cNvPr>
          <p:cNvPicPr>
            <a:picLocks noChangeAspect="1"/>
          </p:cNvPicPr>
          <p:nvPr/>
        </p:nvPicPr>
        <p:blipFill>
          <a:blip r:embed="rId3"/>
          <a:stretch>
            <a:fillRect/>
          </a:stretch>
        </p:blipFill>
        <p:spPr>
          <a:xfrm>
            <a:off x="1374573" y="2429310"/>
            <a:ext cx="3802744" cy="3837955"/>
          </a:xfrm>
          <a:prstGeom prst="rect">
            <a:avLst/>
          </a:prstGeom>
        </p:spPr>
      </p:pic>
      <p:sp>
        <p:nvSpPr>
          <p:cNvPr id="9" name="Rectangle: Rounded Corners 8">
            <a:extLst>
              <a:ext uri="{FF2B5EF4-FFF2-40B4-BE49-F238E27FC236}">
                <a16:creationId xmlns:a16="http://schemas.microsoft.com/office/drawing/2014/main" id="{BD0C4AB6-2CE3-44AD-B2B6-C871D3242E5A}"/>
              </a:ext>
            </a:extLst>
          </p:cNvPr>
          <p:cNvSpPr/>
          <p:nvPr/>
        </p:nvSpPr>
        <p:spPr>
          <a:xfrm>
            <a:off x="1542939" y="5234714"/>
            <a:ext cx="3634377" cy="1012158"/>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B9B5E-6DED-4D8E-BDA9-3E52EE3E3092}"/>
              </a:ext>
            </a:extLst>
          </p:cNvPr>
          <p:cNvSpPr txBox="1"/>
          <p:nvPr/>
        </p:nvSpPr>
        <p:spPr>
          <a:xfrm>
            <a:off x="5345682" y="5356072"/>
            <a:ext cx="798285" cy="769441"/>
          </a:xfrm>
          <a:prstGeom prst="rect">
            <a:avLst/>
          </a:prstGeom>
          <a:noFill/>
        </p:spPr>
        <p:txBody>
          <a:bodyPr wrap="square" rtlCol="0">
            <a:spAutoFit/>
          </a:bodyPr>
          <a:lstStyle/>
          <a:p>
            <a:r>
              <a:rPr lang="en-US" sz="4400" dirty="0">
                <a:solidFill>
                  <a:srgbClr val="FF0000"/>
                </a:solidFill>
              </a:rPr>
              <a:t>?</a:t>
            </a:r>
            <a:endParaRPr lang="en-US" dirty="0">
              <a:solidFill>
                <a:srgbClr val="FF0000"/>
              </a:solidFill>
            </a:endParaRPr>
          </a:p>
        </p:txBody>
      </p:sp>
      <p:pic>
        <p:nvPicPr>
          <p:cNvPr id="1028" name="Picture 4">
            <a:extLst>
              <a:ext uri="{FF2B5EF4-FFF2-40B4-BE49-F238E27FC236}">
                <a16:creationId xmlns:a16="http://schemas.microsoft.com/office/drawing/2014/main" id="{0430DDB9-1E07-4E4E-B247-C9DAEA2AB7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802"/>
          <a:stretch/>
        </p:blipFill>
        <p:spPr bwMode="auto">
          <a:xfrm>
            <a:off x="7096537" y="145905"/>
            <a:ext cx="3596504" cy="29181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4B551228-62A3-4D3E-A688-40EFEC214B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087" t="1454" r="984" b="-1454"/>
          <a:stretch/>
        </p:blipFill>
        <p:spPr bwMode="auto">
          <a:xfrm>
            <a:off x="7038110" y="3383655"/>
            <a:ext cx="3652149" cy="291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10301438" cy="845512"/>
          </a:xfrm>
        </p:spPr>
        <p:txBody>
          <a:bodyPr/>
          <a:lstStyle/>
          <a:p>
            <a:r>
              <a:rPr lang="en-US" dirty="0"/>
              <a:t>3) Grid searching Random Forest, KNN Regressors</a:t>
            </a:r>
          </a:p>
        </p:txBody>
      </p:sp>
      <p:sp>
        <p:nvSpPr>
          <p:cNvPr id="6" name="TextBox 5">
            <a:extLst>
              <a:ext uri="{FF2B5EF4-FFF2-40B4-BE49-F238E27FC236}">
                <a16:creationId xmlns:a16="http://schemas.microsoft.com/office/drawing/2014/main" id="{A2E2BE30-898B-48EE-BA83-4B7DB0ED6E8A}"/>
              </a:ext>
            </a:extLst>
          </p:cNvPr>
          <p:cNvSpPr txBox="1"/>
          <p:nvPr/>
        </p:nvSpPr>
        <p:spPr>
          <a:xfrm>
            <a:off x="1135441" y="1803280"/>
            <a:ext cx="3436133" cy="461665"/>
          </a:xfrm>
          <a:prstGeom prst="rect">
            <a:avLst/>
          </a:prstGeom>
          <a:noFill/>
        </p:spPr>
        <p:txBody>
          <a:bodyPr wrap="none" rtlCol="0">
            <a:spAutoFit/>
          </a:bodyPr>
          <a:lstStyle/>
          <a:p>
            <a:r>
              <a:rPr lang="en-US" sz="2400" b="1" u="sng" dirty="0"/>
              <a:t>Random Forest Regressor</a:t>
            </a:r>
          </a:p>
        </p:txBody>
      </p:sp>
      <p:sp>
        <p:nvSpPr>
          <p:cNvPr id="13" name="TextBox 12">
            <a:extLst>
              <a:ext uri="{FF2B5EF4-FFF2-40B4-BE49-F238E27FC236}">
                <a16:creationId xmlns:a16="http://schemas.microsoft.com/office/drawing/2014/main" id="{0B13E308-EA13-4CA3-B14C-AD54F5B86968}"/>
              </a:ext>
            </a:extLst>
          </p:cNvPr>
          <p:cNvSpPr txBox="1"/>
          <p:nvPr/>
        </p:nvSpPr>
        <p:spPr>
          <a:xfrm>
            <a:off x="8690073" y="1803280"/>
            <a:ext cx="2077877" cy="461665"/>
          </a:xfrm>
          <a:prstGeom prst="rect">
            <a:avLst/>
          </a:prstGeom>
          <a:noFill/>
        </p:spPr>
        <p:txBody>
          <a:bodyPr wrap="none" rtlCol="0">
            <a:spAutoFit/>
          </a:bodyPr>
          <a:lstStyle/>
          <a:p>
            <a:r>
              <a:rPr lang="en-US" sz="2400" b="1" u="sng" dirty="0"/>
              <a:t>KNN Regressor</a:t>
            </a:r>
          </a:p>
        </p:txBody>
      </p:sp>
      <p:pic>
        <p:nvPicPr>
          <p:cNvPr id="2050" name="Picture 2">
            <a:extLst>
              <a:ext uri="{FF2B5EF4-FFF2-40B4-BE49-F238E27FC236}">
                <a16:creationId xmlns:a16="http://schemas.microsoft.com/office/drawing/2014/main" id="{5F720676-54A6-411C-93C3-2375FF9C4F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343"/>
          <a:stretch/>
        </p:blipFill>
        <p:spPr bwMode="auto">
          <a:xfrm>
            <a:off x="538608" y="2264945"/>
            <a:ext cx="4352540" cy="3957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3C9048-E7AC-4321-AF22-1DEA5BB90B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7152097" y="2264945"/>
            <a:ext cx="4501295" cy="395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8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4) Simple Linear Regression – examine output</a:t>
            </a:r>
          </a:p>
        </p:txBody>
      </p:sp>
      <p:pic>
        <p:nvPicPr>
          <p:cNvPr id="8" name="Picture 7">
            <a:extLst>
              <a:ext uri="{FF2B5EF4-FFF2-40B4-BE49-F238E27FC236}">
                <a16:creationId xmlns:a16="http://schemas.microsoft.com/office/drawing/2014/main" id="{F215CB5A-F4C4-414A-97EF-8B3177A5E6E6}"/>
              </a:ext>
            </a:extLst>
          </p:cNvPr>
          <p:cNvPicPr>
            <a:picLocks noChangeAspect="1"/>
          </p:cNvPicPr>
          <p:nvPr/>
        </p:nvPicPr>
        <p:blipFill>
          <a:blip r:embed="rId3"/>
          <a:stretch>
            <a:fillRect/>
          </a:stretch>
        </p:blipFill>
        <p:spPr>
          <a:xfrm>
            <a:off x="6790073" y="0"/>
            <a:ext cx="5401928" cy="6226629"/>
          </a:xfrm>
          <a:prstGeom prst="rect">
            <a:avLst/>
          </a:prstGeom>
        </p:spPr>
      </p:pic>
      <p:sp>
        <p:nvSpPr>
          <p:cNvPr id="10" name="Rectangle: Rounded Corners 9">
            <a:extLst>
              <a:ext uri="{FF2B5EF4-FFF2-40B4-BE49-F238E27FC236}">
                <a16:creationId xmlns:a16="http://schemas.microsoft.com/office/drawing/2014/main" id="{276B2A12-B6A8-48AD-B653-2B5641A60AAD}"/>
              </a:ext>
            </a:extLst>
          </p:cNvPr>
          <p:cNvSpPr/>
          <p:nvPr/>
        </p:nvSpPr>
        <p:spPr>
          <a:xfrm>
            <a:off x="9898742" y="14157"/>
            <a:ext cx="2293258" cy="72607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02EE18C-5F7A-4D47-AF00-4247BC7C63D3}"/>
              </a:ext>
            </a:extLst>
          </p:cNvPr>
          <p:cNvSpPr/>
          <p:nvPr/>
        </p:nvSpPr>
        <p:spPr>
          <a:xfrm>
            <a:off x="6790072" y="4041870"/>
            <a:ext cx="4095641" cy="2198915"/>
          </a:xfrm>
          <a:prstGeom prst="roundRect">
            <a:avLst>
              <a:gd name="adj" fmla="val 10066"/>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8F98F16D-F4A6-4E1A-88ED-A8C2F3ACA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2549215"/>
            <a:ext cx="10261600" cy="382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0D60C9-7A2E-4114-A3E3-86336B031C4A}"/>
              </a:ext>
            </a:extLst>
          </p:cNvPr>
          <p:cNvPicPr>
            <a:picLocks noChangeAspect="1"/>
          </p:cNvPicPr>
          <p:nvPr/>
        </p:nvPicPr>
        <p:blipFill rotWithShape="1">
          <a:blip r:embed="rId2"/>
          <a:srcRect b="20689"/>
          <a:stretch/>
        </p:blipFill>
        <p:spPr>
          <a:xfrm>
            <a:off x="6690733" y="-29703"/>
            <a:ext cx="5501268" cy="6388797"/>
          </a:xfrm>
          <a:prstGeom prst="rect">
            <a:avLst/>
          </a:prstGeom>
        </p:spPr>
      </p:pic>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pic>
        <p:nvPicPr>
          <p:cNvPr id="5" name="Picture 4">
            <a:extLst>
              <a:ext uri="{FF2B5EF4-FFF2-40B4-BE49-F238E27FC236}">
                <a16:creationId xmlns:a16="http://schemas.microsoft.com/office/drawing/2014/main" id="{A472DC5A-72E8-4C89-9341-7EE361C576C4}"/>
              </a:ext>
            </a:extLst>
          </p:cNvPr>
          <p:cNvPicPr>
            <a:picLocks noChangeAspect="1"/>
          </p:cNvPicPr>
          <p:nvPr/>
        </p:nvPicPr>
        <p:blipFill>
          <a:blip r:embed="rId3"/>
          <a:stretch>
            <a:fillRect/>
          </a:stretch>
        </p:blipFill>
        <p:spPr>
          <a:xfrm>
            <a:off x="869794" y="2050561"/>
            <a:ext cx="8025399" cy="235439"/>
          </a:xfrm>
          <a:prstGeom prst="rect">
            <a:avLst/>
          </a:prstGeom>
        </p:spPr>
      </p:pic>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5) Our Target variable is a skewed distribution. Does Quantile-transforming it help?</a:t>
            </a:r>
          </a:p>
        </p:txBody>
      </p:sp>
      <p:sp>
        <p:nvSpPr>
          <p:cNvPr id="10" name="Rectangle: Rounded Corners 9">
            <a:extLst>
              <a:ext uri="{FF2B5EF4-FFF2-40B4-BE49-F238E27FC236}">
                <a16:creationId xmlns:a16="http://schemas.microsoft.com/office/drawing/2014/main" id="{276B2A12-B6A8-48AD-B653-2B5641A60AAD}"/>
              </a:ext>
            </a:extLst>
          </p:cNvPr>
          <p:cNvSpPr/>
          <p:nvPr/>
        </p:nvSpPr>
        <p:spPr>
          <a:xfrm>
            <a:off x="9935736" y="14157"/>
            <a:ext cx="2256263" cy="61031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6041312-C432-4BA9-A4BE-00D31A435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22" y="1860492"/>
            <a:ext cx="5522289" cy="39444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CF6FB1-90EB-41D7-9154-A2FE0457B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580" y="2598076"/>
            <a:ext cx="10084419" cy="374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par>
                                <p:cTn id="24" presetID="10" presetClass="exit" presetSubtype="0" fill="hold" nodeType="withEffect">
                                  <p:stCondLst>
                                    <p:cond delay="0"/>
                                  </p:stCondLst>
                                  <p:childTnLst>
                                    <p:animEffect transition="out" filter="fade">
                                      <p:cBhvr>
                                        <p:cTn id="25" dur="500"/>
                                        <p:tgtEl>
                                          <p:spTgt spid="4098"/>
                                        </p:tgtEl>
                                      </p:cBhvr>
                                    </p:animEffect>
                                    <p:set>
                                      <p:cBhvr>
                                        <p:cTn id="26"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a:xfrm>
            <a:off x="1097280" y="1845734"/>
            <a:ext cx="10665934" cy="4023360"/>
          </a:xfrm>
        </p:spPr>
        <p:txBody>
          <a:bodyPr/>
          <a:lstStyle/>
          <a:p>
            <a:pPr marL="457200" indent="-457200">
              <a:buFont typeface="+mj-lt"/>
              <a:buAutoNum type="arabicPeriod"/>
            </a:pPr>
            <a:r>
              <a:rPr lang="en-US" sz="2800" i="1" dirty="0">
                <a:solidFill>
                  <a:schemeClr val="bg1">
                    <a:lumMod val="65000"/>
                  </a:schemeClr>
                </a:solidFill>
              </a:rPr>
              <a:t>Can we predict a child’s “Social Skill” score be predicated based on demographics and activities (screen time, outdoor time)? </a:t>
            </a:r>
            <a:endParaRPr lang="en-US" sz="2800" i="1" dirty="0">
              <a:solidFill>
                <a:schemeClr val="tx1"/>
              </a:solidFill>
            </a:endParaRP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36366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294C59C0-9711-41F2-A4A5-015B0787AE54}"/>
              </a:ext>
            </a:extLst>
          </p:cNvPr>
          <p:cNvGraphicFramePr>
            <a:graphicFrameLocks noGrp="1"/>
          </p:cNvGraphicFramePr>
          <p:nvPr>
            <p:ph idx="1"/>
            <p:extLst>
              <p:ext uri="{D42A27DB-BD31-4B8C-83A1-F6EECF244321}">
                <p14:modId xmlns:p14="http://schemas.microsoft.com/office/powerpoint/2010/main" val="1935369730"/>
              </p:ext>
            </p:extLst>
          </p:nvPr>
        </p:nvGraphicFramePr>
        <p:xfrm>
          <a:off x="547607" y="67455"/>
          <a:ext cx="10759154" cy="6127420"/>
        </p:xfrm>
        <a:graphic>
          <a:graphicData uri="http://schemas.openxmlformats.org/drawingml/2006/table">
            <a:tbl>
              <a:tblPr firstRow="1" bandRow="1">
                <a:tableStyleId>{6E25E649-3F16-4E02-A733-19D2CDBF48F0}</a:tableStyleId>
              </a:tblPr>
              <a:tblGrid>
                <a:gridCol w="1738393">
                  <a:extLst>
                    <a:ext uri="{9D8B030D-6E8A-4147-A177-3AD203B41FA5}">
                      <a16:colId xmlns:a16="http://schemas.microsoft.com/office/drawing/2014/main" val="2973856483"/>
                    </a:ext>
                  </a:extLst>
                </a:gridCol>
                <a:gridCol w="6205928">
                  <a:extLst>
                    <a:ext uri="{9D8B030D-6E8A-4147-A177-3AD203B41FA5}">
                      <a16:colId xmlns:a16="http://schemas.microsoft.com/office/drawing/2014/main" val="852326656"/>
                    </a:ext>
                  </a:extLst>
                </a:gridCol>
                <a:gridCol w="2814833">
                  <a:extLst>
                    <a:ext uri="{9D8B030D-6E8A-4147-A177-3AD203B41FA5}">
                      <a16:colId xmlns:a16="http://schemas.microsoft.com/office/drawing/2014/main" val="2637797131"/>
                    </a:ext>
                  </a:extLst>
                </a:gridCol>
              </a:tblGrid>
              <a:tr h="383350">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83350">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70863">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70863">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670863">
                <a:tc>
                  <a:txBody>
                    <a:bodyPr/>
                    <a:lstStyle/>
                    <a:p>
                      <a:r>
                        <a:rPr lang="en-US" dirty="0"/>
                        <a:t>Disrupt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tendency to be disruptive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 integer (really a sum of 7 Likert scales)</a:t>
                      </a:r>
                    </a:p>
                  </a:txBody>
                  <a:tcPr/>
                </a:tc>
                <a:extLst>
                  <a:ext uri="{0D108BD9-81ED-4DB2-BD59-A6C34878D82A}">
                    <a16:rowId xmlns:a16="http://schemas.microsoft.com/office/drawing/2014/main" val="1781061109"/>
                  </a:ext>
                </a:extLst>
              </a:tr>
              <a:tr h="383350">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83350">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83350">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83350">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70863">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394758">
                <a:tc>
                  <a:txBody>
                    <a:bodyPr/>
                    <a:lstStyle/>
                    <a:p>
                      <a:r>
                        <a:rPr lang="en-US" dirty="0" err="1"/>
                        <a:t>meetStReqs</a:t>
                      </a:r>
                      <a:endParaRPr lang="en-US" dirty="0"/>
                    </a:p>
                  </a:txBody>
                  <a:tcPr/>
                </a:tc>
                <a:tc>
                  <a:txBody>
                    <a:bodyPr/>
                    <a:lstStyle/>
                    <a:p>
                      <a:r>
                        <a:rPr lang="en-US" dirty="0"/>
                        <a:t>Whether child meets govt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343087">
                <a:tc>
                  <a:txBody>
                    <a:bodyPr/>
                    <a:lstStyle/>
                    <a:p>
                      <a:r>
                        <a:rPr lang="en-US" dirty="0" err="1"/>
                        <a:t>meetPhysReqs</a:t>
                      </a:r>
                      <a:endParaRPr lang="en-US" dirty="0"/>
                    </a:p>
                  </a:txBody>
                  <a:tcPr/>
                </a:tc>
                <a:tc>
                  <a:txBody>
                    <a:bodyPr/>
                    <a:lstStyle/>
                    <a:p>
                      <a:r>
                        <a:rPr lang="en-US" dirty="0"/>
                        <a:t>Whether child meets govt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83350">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6788597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1933</TotalTime>
  <Words>1379</Words>
  <Application>Microsoft Office PowerPoint</Application>
  <PresentationFormat>Widescreen</PresentationFormat>
  <Paragraphs>255</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Helvetica Neue</vt:lpstr>
      <vt:lpstr>Retrospect</vt:lpstr>
      <vt:lpstr>Predicting Children’s Social Skills: Supervised Learning &amp; PCA</vt:lpstr>
      <vt:lpstr>Dataset: </vt:lpstr>
      <vt:lpstr>Topics</vt:lpstr>
      <vt:lpstr>Predicting Social Skill</vt:lpstr>
      <vt:lpstr>Predicting Social Skill</vt:lpstr>
      <vt:lpstr>Predicting Social Skill</vt:lpstr>
      <vt:lpstr>Predicting Social Skill</vt:lpstr>
      <vt:lpstr>Topics</vt:lpstr>
      <vt:lpstr>PowerPoint Presentation</vt:lpstr>
      <vt:lpstr>Predicting Disruptive Behavior</vt:lpstr>
      <vt:lpstr>Predicting Disruptive Behavior</vt:lpstr>
      <vt:lpstr>Predicting Disruptive Behavior</vt:lpstr>
      <vt:lpstr>Binary Features</vt:lpstr>
      <vt:lpstr>Sidebar: Visualizing PCA for Boolean Variables</vt:lpstr>
      <vt:lpstr>Sidebar: Visualizing PCA for Boolean Variables</vt:lpstr>
      <vt:lpstr>Back to our Data…</vt:lpstr>
      <vt:lpstr>Predicting Disruptive Behavior</vt:lpstr>
      <vt:lpstr>Predicting Disruptive Behavior</vt:lpstr>
      <vt:lpstr>Resources</vt:lpstr>
      <vt:lpstr>Appendix </vt:lpstr>
      <vt:lpstr>allSocialSkills relationship to its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89</cp:revision>
  <dcterms:created xsi:type="dcterms:W3CDTF">2018-12-28T15:53:03Z</dcterms:created>
  <dcterms:modified xsi:type="dcterms:W3CDTF">2019-01-22T23:12:23Z</dcterms:modified>
</cp:coreProperties>
</file>