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77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6" r:id="rId19"/>
    <p:sldId id="263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9A9"/>
    <a:srgbClr val="A5C8E1"/>
    <a:srgbClr val="E85E5E"/>
    <a:srgbClr val="DF2020"/>
    <a:srgbClr val="F09A9A"/>
    <a:srgbClr val="21B9C9"/>
    <a:srgbClr val="24C9DA"/>
    <a:srgbClr val="565656"/>
    <a:srgbClr val="36963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4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13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en-US" sz="2000"/>
              <a:t>Dengue Outbreak Approximate Timeline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Eggs 
Developing</c:v>
                </c:pt>
              </c:strCache>
            </c:strRef>
          </c:tx>
          <c:spPr>
            <a:solidFill>
              <a:srgbClr val="74DDE8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1F2-4A37-AAF6-905E10EFCE4A}"/>
                </c:ext>
              </c:extLst>
            </c:dLbl>
            <c:spPr>
              <a:noFill/>
              <a:ln>
                <a:noFill/>
              </a:ln>
              <a:effectLst>
                <a:softEdge rad="0"/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2-4A37-AAF6-905E10EFCE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Larvae Stage</c:v>
                </c:pt>
              </c:strCache>
            </c:strRef>
          </c:tx>
          <c:spPr>
            <a:solidFill>
              <a:srgbClr val="24C9DA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2-4A37-AAF6-905E10EFCE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Pupae 
Stage</c:v>
                </c:pt>
              </c:strCache>
            </c:strRef>
          </c:tx>
          <c:spPr>
            <a:solidFill>
              <a:srgbClr val="21B9C9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F2-4A37-AAF6-905E10EFCE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Contagious Adult</c:v>
                </c:pt>
              </c:strCache>
            </c:strRef>
          </c:tx>
          <c:spPr>
            <a:gradFill>
              <a:gsLst>
                <a:gs pos="73000">
                  <a:srgbClr val="F09A9A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F2-4A37-AAF6-905E10EFCE4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Buffer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F2-4A37-AAF6-905E10EFCE4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Symptoms 
Dormant</c:v>
                </c:pt>
              </c:strCache>
            </c:strRef>
          </c:tx>
          <c:spPr>
            <a:gradFill>
              <a:gsLst>
                <a:gs pos="100000">
                  <a:srgbClr val="E85D5D"/>
                </a:gs>
                <a:gs pos="0">
                  <a:srgbClr val="F09A9A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1F2-4A37-AAF6-905E10EFCE4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Symptoms 
Appear</c:v>
                </c:pt>
              </c:strCache>
            </c:strRef>
          </c:tx>
          <c:spPr>
            <a:gradFill>
              <a:gsLst>
                <a:gs pos="100000">
                  <a:srgbClr val="DF2020"/>
                </a:gs>
                <a:gs pos="0">
                  <a:srgbClr val="E85E5E"/>
                </a:gs>
              </a:gsLst>
              <a:lin ang="0" scaled="0"/>
            </a:gradFill>
            <a:ln>
              <a:noFill/>
            </a:ln>
            <a:effectLst>
              <a:glow>
                <a:srgbClr val="FF0000"/>
              </a:glo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100000">
                    <a:srgbClr val="DF2020"/>
                  </a:gs>
                  <a:gs pos="0">
                    <a:srgbClr val="E85E5E"/>
                  </a:gs>
                </a:gsLst>
                <a:lin ang="0" scaled="0"/>
              </a:gradFill>
              <a:ln w="25400">
                <a:noFill/>
              </a:ln>
              <a:effectLst>
                <a:glow>
                  <a:srgbClr val="FF0000"/>
                </a:glow>
              </a:effectLst>
            </c:spPr>
            <c:extLst>
              <c:ext xmlns:c16="http://schemas.microsoft.com/office/drawing/2014/chart" uri="{C3380CC4-5D6E-409C-BE32-E72D297353CC}">
                <c16:uniqueId val="{00000007-41F2-4A37-AAF6-905E10EFCE4A}"/>
              </c:ext>
            </c:extLst>
          </c:dPt>
          <c:dLbls>
            <c:dLbl>
              <c:idx val="0"/>
              <c:layout>
                <c:manualLayout>
                  <c:x val="4.1098171691449893E-2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F2-4A37-AAF6-905E10EFCE4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1F2-4A37-AAF6-905E10EFC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Dengue Timeline</c:v>
                </c:pt>
                <c:pt idx="1">
                  <c:v>Aedes Aegypti Life Cycle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F2-4A37-AAF6-905E10EFC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44704920"/>
        <c:axId val="344705904"/>
      </c:barChart>
      <c:catAx>
        <c:axId val="344704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4705904"/>
        <c:crosses val="autoZero"/>
        <c:auto val="1"/>
        <c:lblAlgn val="ctr"/>
        <c:lblOffset val="100"/>
        <c:noMultiLvlLbl val="0"/>
      </c:catAx>
      <c:valAx>
        <c:axId val="344705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r>
                  <a:rPr lang="en-US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34470492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40259559026706E-2"/>
          <c:y val="5.7528901415373757E-2"/>
          <c:w val="0.95336694423988366"/>
          <c:h val="0.762167842569912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 cmpd="sng">
              <a:gradFill>
                <a:gsLst>
                  <a:gs pos="0">
                    <a:srgbClr val="FF0000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4.3</c:v>
                </c:pt>
                <c:pt idx="1">
                  <c:v>2.5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  <c:pt idx="5">
                  <c:v>20</c:v>
                </c:pt>
                <c:pt idx="6">
                  <c:v>4.5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82C-47A9-ABAF-22A76B5D4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363504"/>
        <c:axId val="575367440"/>
      </c:lineChart>
      <c:catAx>
        <c:axId val="57536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67440"/>
        <c:crosses val="autoZero"/>
        <c:auto val="1"/>
        <c:lblAlgn val="ctr"/>
        <c:lblOffset val="100"/>
        <c:noMultiLvlLbl val="0"/>
      </c:catAx>
      <c:valAx>
        <c:axId val="57536744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536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0181AA-F074-4A78-AFDA-A38919F311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64A44-5D20-49D3-A285-3C5E9E55CB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D86-957F-40B1-87EE-A6C3B2CAB03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3D491-7E8F-4377-8F9D-68F5FDF9FD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0AC4-EC74-4529-BDC0-3F5CD2A09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CD93-5C54-4C45-BCB8-9F1EB07C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6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9076-56CE-4656-BEB1-49012D9996C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606A-F46B-421B-8C76-016A10058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Contrast – especially with the red</a:t>
            </a:r>
          </a:p>
          <a:p>
            <a:r>
              <a:rPr lang="en-US" dirty="0"/>
              <a:t>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606A-F46B-421B-8C76-016A100583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606A-F46B-421B-8C76-016A100583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47CC-85B4-43EC-B18C-273DDBBE6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6B39D-DCD2-4B77-A64A-8C21D671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D298-D39F-4FDE-8C88-12F0539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F025-C930-4C76-BEB1-06773BD5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1369-5863-4888-BA42-8E7C261F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FD4C-B93F-4663-8743-712D0BB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19FFF-4811-48E9-9F68-65835DD6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7E6C-6565-4172-A88D-F6372D5D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3EB9-F114-4489-BDB3-74C1891B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B6F2-2A33-42DD-B065-5D637259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0A23A-A0ED-46EE-BCAA-A412BFA03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0087B-5EC9-4C47-BFAB-7F6458E7A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3102-55A3-4663-B5C5-0E82D715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2B00-CB7F-49A4-8088-D2ACD3B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A5F6-02AB-4E21-9120-FAA0EB40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6B90-C028-4835-B9CF-87CD4C7C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" y="136525"/>
            <a:ext cx="11915273" cy="549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C76CB4-77AA-4227-8A85-E5BE08B9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529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E5ED-3561-4AE6-A936-C6FF1A28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453D-1DC9-46ED-9424-96EC765C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3995-F724-40C9-9322-80645DE0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7E42-67B8-490D-B343-9D7DD3F6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6244-D9F5-4A33-96AD-BF4EE41A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01BF-40AF-4A2B-8DB9-1F3AC87E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DCC2-D1C6-40D9-B2C9-D312B98F1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6EAB8-3BBE-4F20-89AF-DE1D272A4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03BE0-918E-4CB8-B3B9-B613877F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83622-4360-46BE-87AE-6DBE20AA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977C-5F7A-4D8D-A9B2-48969496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F17-EBB0-4C69-ADA6-D247D01A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D958-118D-4FDD-AE93-CB348C44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9EA-7CED-45B5-BF24-79F70352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0A75D-B97D-4C26-805F-4E35B5791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4E1C0-4668-4B31-B299-A28301749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FD1E3-07F5-40C3-81C4-4C86EFAB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5BEBC-3A6C-4DEC-A41F-BF46354E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AF293-8D77-444B-AA77-A409D6BB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F8C-6DED-4000-948F-3639349C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BACB3-9B52-4A44-A3DD-CA809B2C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5C6C4-50F2-47EF-9215-6ECE1FA0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8BE8-06E3-4A3C-829D-E2E897F6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62137-D061-4D2A-A1B6-8C5A9B24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755D3-CCBF-4723-B3D7-C6515E92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7D3B-57C5-49AF-959A-B4CB2BD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8C27-1521-4417-9BDA-1CC77939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DFC5-C417-47E9-AB60-E0CC5B65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2B4E4-7D79-42D4-B0D7-36A63CE8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0DEB-FECB-4B02-8483-DA2988E0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293BC-4D83-4292-AF69-7F706290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562A-0935-489A-94FE-F229B536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59C5-0E06-4ABB-A8B2-C83C87E8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8D6E7-9758-4DAB-89AF-809450452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0E84C-41C7-4D7B-9010-A003AF7B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477B8-9F6B-43C9-AA5C-62CC2341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D992C-24C4-418E-B786-CB6A69F5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E9C6E-91FF-47A6-A32E-54A560B5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B202-0C43-4FC6-AA03-24CF6E9E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464A2-A69F-46A7-93DD-0596A394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B881-B2F0-4692-B931-46AE19233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E6F7-9533-4255-A38D-1E6294581F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6CA4-B07A-4FF9-A405-1A531235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1BE1-3EBE-49CB-B30D-65B5F0945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17AD8-EE08-4EC4-BEFD-3EB15E1C021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55" y="6405336"/>
            <a:ext cx="417745" cy="452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0FCA7-F1DC-4249-AA42-12A8C7F2A7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336"/>
            <a:ext cx="417745" cy="4526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5B1FC2-A584-494E-BB15-03F862D2BD82}"/>
              </a:ext>
            </a:extLst>
          </p:cNvPr>
          <p:cNvCxnSpPr>
            <a:stCxn id="8" idx="3"/>
            <a:endCxn id="7" idx="1"/>
          </p:cNvCxnSpPr>
          <p:nvPr userDrawn="1"/>
        </p:nvCxnSpPr>
        <p:spPr>
          <a:xfrm>
            <a:off x="417745" y="6631668"/>
            <a:ext cx="1135651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1CA77-65B6-4FBE-8B20-9297F6BFBB61}"/>
              </a:ext>
            </a:extLst>
          </p:cNvPr>
          <p:cNvSpPr/>
          <p:nvPr userDrawn="1"/>
        </p:nvSpPr>
        <p:spPr>
          <a:xfrm>
            <a:off x="0" y="0"/>
            <a:ext cx="12192000" cy="1365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.udacity.com/course/deep-learning-pytorch--ud188" TargetMode="External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nditg/deng-ai" TargetMode="External"/><Relationship Id="rId5" Type="http://schemas.openxmlformats.org/officeDocument/2006/relationships/hyperlink" Target="https://twimlai.com/twiml-talk-240-the-unreasonable-effectiveness-of-the-forget-gate-with-jos-van-der-westhuizen/" TargetMode="External"/><Relationship Id="rId4" Type="http://schemas.openxmlformats.org/officeDocument/2006/relationships/hyperlink" Target="https://towardsdatascience.com/illustrated-guide-to-lstms-and-gru-s-a-step-by-step-explanation-44e9eb85bf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910D-3380-4EB8-BC3C-1C1FCA96B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Deng-AI: Predicting Disease Spread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8033-F769-4541-BE0A-6CC65F3F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Predicting the spread of Dengue Fever using Time Series Techniques</a:t>
            </a:r>
          </a:p>
          <a:p>
            <a:r>
              <a:rPr lang="en-US" dirty="0"/>
              <a:t>Greg Condit</a:t>
            </a:r>
          </a:p>
        </p:txBody>
      </p:sp>
    </p:spTree>
    <p:extLst>
      <p:ext uri="{BB962C8B-B14F-4D97-AF65-F5344CB8AC3E}">
        <p14:creationId xmlns:p14="http://schemas.microsoft.com/office/powerpoint/2010/main" val="44868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9770-7C90-4FE8-A0F4-E7915E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LSTM Logic, from the ground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3944-F589-4E3D-8485-1F92D3A6A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311" y="6276305"/>
            <a:ext cx="9526146" cy="28073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Assumes hidden and cell states are initialized with zeroes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A8D85-F577-4117-B68F-D643476BEBF2}"/>
              </a:ext>
            </a:extLst>
          </p:cNvPr>
          <p:cNvSpPr/>
          <p:nvPr/>
        </p:nvSpPr>
        <p:spPr>
          <a:xfrm>
            <a:off x="4475236" y="1581729"/>
            <a:ext cx="6453686" cy="2480831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B65335-1A05-444C-89A9-F9753226F383}"/>
              </a:ext>
            </a:extLst>
          </p:cNvPr>
          <p:cNvSpPr/>
          <p:nvPr/>
        </p:nvSpPr>
        <p:spPr>
          <a:xfrm>
            <a:off x="4785343" y="4291472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 Event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endParaRPr lang="en-U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A8EA4F-ED03-4BFC-A926-279F62A410AD}"/>
              </a:ext>
            </a:extLst>
          </p:cNvPr>
          <p:cNvSpPr/>
          <p:nvPr/>
        </p:nvSpPr>
        <p:spPr>
          <a:xfrm>
            <a:off x="11102480" y="3585058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State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10AA6-0E2C-43DB-9A49-69CDF35540F8}"/>
              </a:ext>
            </a:extLst>
          </p:cNvPr>
          <p:cNvSpPr/>
          <p:nvPr/>
        </p:nvSpPr>
        <p:spPr>
          <a:xfrm>
            <a:off x="11102480" y="1588283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/>
              <p:nvPr/>
            </p:nvSpPr>
            <p:spPr>
              <a:xfrm>
                <a:off x="5107206" y="171252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06" y="1712523"/>
                <a:ext cx="270101" cy="248328"/>
              </a:xfrm>
              <a:prstGeom prst="rect">
                <a:avLst/>
              </a:prstGeom>
              <a:blipFill>
                <a:blip r:embed="rId3"/>
                <a:stretch>
                  <a:fillRect l="-2174" r="-4348" b="-4651"/>
                </a:stretch>
              </a:blipFill>
              <a:ln w="9525"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5EEEA0B-4A8D-407A-A10A-6B73674F2FB0}"/>
              </a:ext>
            </a:extLst>
          </p:cNvPr>
          <p:cNvSpPr/>
          <p:nvPr/>
        </p:nvSpPr>
        <p:spPr>
          <a:xfrm>
            <a:off x="5107206" y="2199912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FF66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FF66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DD04370A-9201-4C4F-A45A-5FF2B5CE6146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5400000" flipH="1" flipV="1">
            <a:off x="5132050" y="3813342"/>
            <a:ext cx="588336" cy="36792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/>
              <p:nvPr/>
            </p:nvSpPr>
            <p:spPr>
              <a:xfrm>
                <a:off x="4552700" y="3152730"/>
                <a:ext cx="644890" cy="550407"/>
              </a:xfrm>
              <a:prstGeom prst="rect">
                <a:avLst/>
              </a:prstGeom>
              <a:noFill/>
              <a:ln w="6350">
                <a:solidFill>
                  <a:srgbClr val="FF66FF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66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00" y="3152730"/>
                <a:ext cx="644890" cy="550407"/>
              </a:xfrm>
              <a:prstGeom prst="rect">
                <a:avLst/>
              </a:prstGeom>
              <a:blipFill>
                <a:blip r:embed="rId4"/>
                <a:stretch>
                  <a:fillRect l="-8411" r="-6542" b="-7692"/>
                </a:stretch>
              </a:blipFill>
              <a:ln w="6350">
                <a:solidFill>
                  <a:srgbClr val="FF66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F68A8BE9-46E9-4474-B485-BEBB475C32CB}"/>
              </a:ext>
            </a:extLst>
          </p:cNvPr>
          <p:cNvCxnSpPr>
            <a:cxnSpLocks/>
            <a:stCxn id="66" idx="3"/>
            <a:endCxn id="13" idx="2"/>
          </p:cNvCxnSpPr>
          <p:nvPr/>
        </p:nvCxnSpPr>
        <p:spPr>
          <a:xfrm flipV="1">
            <a:off x="4311737" y="3703137"/>
            <a:ext cx="563408" cy="117158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/>
              <p:nvPr/>
            </p:nvSpPr>
            <p:spPr>
              <a:xfrm>
                <a:off x="5287735" y="3152729"/>
                <a:ext cx="644890" cy="550407"/>
              </a:xfrm>
              <a:prstGeom prst="rect">
                <a:avLst/>
              </a:prstGeom>
              <a:noFill/>
              <a:ln w="9525">
                <a:solidFill>
                  <a:srgbClr val="FF66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66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35" y="3152729"/>
                <a:ext cx="644890" cy="550407"/>
              </a:xfrm>
              <a:prstGeom prst="rect">
                <a:avLst/>
              </a:prstGeom>
              <a:blipFill>
                <a:blip r:embed="rId5"/>
                <a:stretch>
                  <a:fillRect l="-8333" r="-7407" b="-7609"/>
                </a:stretch>
              </a:blipFill>
              <a:ln w="9525">
                <a:solidFill>
                  <a:srgbClr val="FF66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52A7DB7D-F0CD-44BA-9C4D-F03CEF77B3F0}"/>
              </a:ext>
            </a:extLst>
          </p:cNvPr>
          <p:cNvCxnSpPr>
            <a:cxnSpLocks/>
            <a:stCxn id="13" idx="0"/>
            <a:endCxn id="103" idx="2"/>
          </p:cNvCxnSpPr>
          <p:nvPr/>
        </p:nvCxnSpPr>
        <p:spPr>
          <a:xfrm rot="5400000" flipH="1" flipV="1">
            <a:off x="4948181" y="2858656"/>
            <a:ext cx="221039" cy="367111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950CF335-7AD9-4445-8F09-8742EB2EBED5}"/>
              </a:ext>
            </a:extLst>
          </p:cNvPr>
          <p:cNvCxnSpPr>
            <a:cxnSpLocks/>
            <a:stCxn id="15" idx="0"/>
            <a:endCxn id="103" idx="2"/>
          </p:cNvCxnSpPr>
          <p:nvPr/>
        </p:nvCxnSpPr>
        <p:spPr>
          <a:xfrm rot="16200000" flipV="1">
            <a:off x="5315699" y="2858248"/>
            <a:ext cx="221038" cy="36792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2">
            <a:extLst>
              <a:ext uri="{FF2B5EF4-FFF2-40B4-BE49-F238E27FC236}">
                <a16:creationId xmlns:a16="http://schemas.microsoft.com/office/drawing/2014/main" id="{0E9E4244-8A7D-4565-83F0-BB15D9CB77D7}"/>
              </a:ext>
            </a:extLst>
          </p:cNvPr>
          <p:cNvCxnSpPr>
            <a:cxnSpLocks/>
            <a:stCxn id="103" idx="0"/>
            <a:endCxn id="11" idx="2"/>
          </p:cNvCxnSpPr>
          <p:nvPr/>
        </p:nvCxnSpPr>
        <p:spPr>
          <a:xfrm flipV="1">
            <a:off x="5242256" y="2448240"/>
            <a:ext cx="1" cy="23512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2">
            <a:extLst>
              <a:ext uri="{FF2B5EF4-FFF2-40B4-BE49-F238E27FC236}">
                <a16:creationId xmlns:a16="http://schemas.microsoft.com/office/drawing/2014/main" id="{25E0DC79-D54D-42E3-A4EC-3EC36CD66F8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5242257" y="1960851"/>
            <a:ext cx="0" cy="239061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3E148E8E-1ED0-47D6-AA84-B7B4866499A2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4303431" y="1825963"/>
            <a:ext cx="803775" cy="10724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/>
              <p:nvPr/>
            </p:nvSpPr>
            <p:spPr>
              <a:xfrm>
                <a:off x="6130118" y="3145694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118" y="3145694"/>
                <a:ext cx="644890" cy="548640"/>
              </a:xfrm>
              <a:prstGeom prst="rect">
                <a:avLst/>
              </a:prstGeom>
              <a:blipFill>
                <a:blip r:embed="rId6"/>
                <a:stretch>
                  <a:fillRect l="-6604" r="-5660"/>
                </a:stretch>
              </a:blipFill>
              <a:ln w="6350">
                <a:solidFill>
                  <a:srgbClr val="4AE719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/>
              <p:nvPr/>
            </p:nvSpPr>
            <p:spPr>
              <a:xfrm>
                <a:off x="6841390" y="3147039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90" y="3147039"/>
                <a:ext cx="644890" cy="548640"/>
              </a:xfrm>
              <a:prstGeom prst="rect">
                <a:avLst/>
              </a:prstGeom>
              <a:blipFill>
                <a:blip r:embed="rId7"/>
                <a:stretch>
                  <a:fillRect l="-6481" r="-555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/>
              <p:nvPr/>
            </p:nvSpPr>
            <p:spPr>
              <a:xfrm>
                <a:off x="7563768" y="3150296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68" y="3150296"/>
                <a:ext cx="644890" cy="548640"/>
              </a:xfrm>
              <a:prstGeom prst="rect">
                <a:avLst/>
              </a:prstGeom>
              <a:blipFill>
                <a:blip r:embed="rId8"/>
                <a:stretch>
                  <a:fillRect l="-6542" r="-4673"/>
                </a:stretch>
              </a:blipFill>
              <a:ln w="6350">
                <a:solidFill>
                  <a:srgbClr val="4AE719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/>
              <p:nvPr/>
            </p:nvSpPr>
            <p:spPr>
              <a:xfrm>
                <a:off x="8257462" y="3150889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62" y="3150889"/>
                <a:ext cx="644890" cy="548640"/>
              </a:xfrm>
              <a:prstGeom prst="rect">
                <a:avLst/>
              </a:prstGeom>
              <a:blipFill>
                <a:blip r:embed="rId9"/>
                <a:stretch>
                  <a:fillRect l="-7477" r="-5607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EDAB50C0-A16A-4AD3-A2F8-425D496EA3A7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rot="5400000" flipH="1" flipV="1">
            <a:off x="5905149" y="3032787"/>
            <a:ext cx="595793" cy="1921579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71745910-1A3B-4290-AEE7-C2C6BA27C3B0}"/>
              </a:ext>
            </a:extLst>
          </p:cNvPr>
          <p:cNvCxnSpPr>
            <a:cxnSpLocks/>
            <a:stCxn id="7" idx="0"/>
            <a:endCxn id="25" idx="2"/>
          </p:cNvCxnSpPr>
          <p:nvPr/>
        </p:nvCxnSpPr>
        <p:spPr>
          <a:xfrm rot="5400000" flipH="1" flipV="1">
            <a:off x="6615110" y="2326676"/>
            <a:ext cx="591943" cy="3337651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9">
            <a:extLst>
              <a:ext uri="{FF2B5EF4-FFF2-40B4-BE49-F238E27FC236}">
                <a16:creationId xmlns:a16="http://schemas.microsoft.com/office/drawing/2014/main" id="{99FEAA10-C3B3-4013-A2D3-CD65E5EE7BB8}"/>
              </a:ext>
            </a:extLst>
          </p:cNvPr>
          <p:cNvCxnSpPr>
            <a:cxnSpLocks/>
            <a:stCxn id="66" idx="3"/>
            <a:endCxn id="22" idx="2"/>
          </p:cNvCxnSpPr>
          <p:nvPr/>
        </p:nvCxnSpPr>
        <p:spPr>
          <a:xfrm flipV="1">
            <a:off x="4311737" y="3694334"/>
            <a:ext cx="2140826" cy="125961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9">
            <a:extLst>
              <a:ext uri="{FF2B5EF4-FFF2-40B4-BE49-F238E27FC236}">
                <a16:creationId xmlns:a16="http://schemas.microsoft.com/office/drawing/2014/main" id="{E868A030-4A13-4DB1-8BA2-667144823FBE}"/>
              </a:ext>
            </a:extLst>
          </p:cNvPr>
          <p:cNvCxnSpPr>
            <a:cxnSpLocks/>
            <a:stCxn id="66" idx="3"/>
            <a:endCxn id="24" idx="2"/>
          </p:cNvCxnSpPr>
          <p:nvPr/>
        </p:nvCxnSpPr>
        <p:spPr>
          <a:xfrm flipV="1">
            <a:off x="4311737" y="3698936"/>
            <a:ext cx="3574476" cy="121359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36C3D64E-0963-4C3C-8D30-B3AE101A452D}"/>
              </a:ext>
            </a:extLst>
          </p:cNvPr>
          <p:cNvCxnSpPr>
            <a:cxnSpLocks/>
            <a:stCxn id="23" idx="0"/>
            <a:endCxn id="112" idx="2"/>
          </p:cNvCxnSpPr>
          <p:nvPr/>
        </p:nvCxnSpPr>
        <p:spPr>
          <a:xfrm rot="16200000" flipV="1">
            <a:off x="6876454" y="2859658"/>
            <a:ext cx="210590" cy="364172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0991193B-7605-439D-9AF1-F57A7177AAA8}"/>
              </a:ext>
            </a:extLst>
          </p:cNvPr>
          <p:cNvCxnSpPr>
            <a:cxnSpLocks/>
            <a:stCxn id="24" idx="0"/>
            <a:endCxn id="120" idx="2"/>
          </p:cNvCxnSpPr>
          <p:nvPr/>
        </p:nvCxnSpPr>
        <p:spPr>
          <a:xfrm rot="5400000" flipH="1" flipV="1">
            <a:off x="7949074" y="2870617"/>
            <a:ext cx="216819" cy="34254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709D1B54-5813-45F4-8E10-2ADFA5B24775}"/>
              </a:ext>
            </a:extLst>
          </p:cNvPr>
          <p:cNvCxnSpPr>
            <a:cxnSpLocks/>
            <a:stCxn id="25" idx="0"/>
            <a:endCxn id="120" idx="2"/>
          </p:cNvCxnSpPr>
          <p:nvPr/>
        </p:nvCxnSpPr>
        <p:spPr>
          <a:xfrm rot="16200000" flipV="1">
            <a:off x="8295624" y="2866606"/>
            <a:ext cx="217412" cy="351154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54328A0-96CB-426A-B538-9D9230C6294E}"/>
              </a:ext>
            </a:extLst>
          </p:cNvPr>
          <p:cNvSpPr/>
          <p:nvPr/>
        </p:nvSpPr>
        <p:spPr>
          <a:xfrm>
            <a:off x="6667583" y="2337468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57BDAC-96B3-4AAF-A5B0-379A4BC88FDA}"/>
              </a:ext>
            </a:extLst>
          </p:cNvPr>
          <p:cNvSpPr/>
          <p:nvPr/>
        </p:nvSpPr>
        <p:spPr>
          <a:xfrm>
            <a:off x="8093703" y="2343408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38" name="Straight Connector 22">
            <a:extLst>
              <a:ext uri="{FF2B5EF4-FFF2-40B4-BE49-F238E27FC236}">
                <a16:creationId xmlns:a16="http://schemas.microsoft.com/office/drawing/2014/main" id="{77655476-1845-423A-9DA2-2D6B9746F8E8}"/>
              </a:ext>
            </a:extLst>
          </p:cNvPr>
          <p:cNvCxnSpPr>
            <a:cxnSpLocks/>
            <a:stCxn id="112" idx="0"/>
            <a:endCxn id="36" idx="2"/>
          </p:cNvCxnSpPr>
          <p:nvPr/>
        </p:nvCxnSpPr>
        <p:spPr>
          <a:xfrm flipV="1">
            <a:off x="6799663" y="2585796"/>
            <a:ext cx="2971" cy="102325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8B97AF38-910B-45D8-A5C6-D69B0A00256A}"/>
              </a:ext>
            </a:extLst>
          </p:cNvPr>
          <p:cNvCxnSpPr>
            <a:cxnSpLocks/>
            <a:stCxn id="37" idx="2"/>
            <a:endCxn id="120" idx="0"/>
          </p:cNvCxnSpPr>
          <p:nvPr/>
        </p:nvCxnSpPr>
        <p:spPr>
          <a:xfrm flipH="1">
            <a:off x="8228753" y="2591736"/>
            <a:ext cx="1" cy="9341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/>
              <p:nvPr/>
            </p:nvSpPr>
            <p:spPr>
              <a:xfrm>
                <a:off x="7365155" y="2059274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5" y="2059274"/>
                <a:ext cx="270101" cy="248328"/>
              </a:xfrm>
              <a:prstGeom prst="rect">
                <a:avLst/>
              </a:prstGeom>
              <a:blipFill>
                <a:blip r:embed="rId10"/>
                <a:stretch>
                  <a:fillRect l="-2128" r="-2128" b="-4651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F6DDEE69-8433-4B64-86B7-3BEFB0E4BA9A}"/>
              </a:ext>
            </a:extLst>
          </p:cNvPr>
          <p:cNvCxnSpPr>
            <a:cxnSpLocks/>
            <a:stCxn id="40" idx="1"/>
            <a:endCxn id="36" idx="0"/>
          </p:cNvCxnSpPr>
          <p:nvPr/>
        </p:nvCxnSpPr>
        <p:spPr>
          <a:xfrm rot="10800000" flipV="1">
            <a:off x="6802635" y="2183438"/>
            <a:ext cx="562521" cy="15403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02EC3958-9615-49CB-999B-4616DA8C69B7}"/>
              </a:ext>
            </a:extLst>
          </p:cNvPr>
          <p:cNvCxnSpPr>
            <a:cxnSpLocks/>
            <a:stCxn id="37" idx="0"/>
            <a:endCxn id="40" idx="3"/>
          </p:cNvCxnSpPr>
          <p:nvPr/>
        </p:nvCxnSpPr>
        <p:spPr>
          <a:xfrm rot="16200000" flipV="1">
            <a:off x="7852020" y="1966674"/>
            <a:ext cx="159970" cy="59349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/>
              <p:nvPr/>
            </p:nvSpPr>
            <p:spPr>
              <a:xfrm>
                <a:off x="9086023" y="3143710"/>
                <a:ext cx="644890" cy="548640"/>
              </a:xfrm>
              <a:prstGeom prst="rect">
                <a:avLst/>
              </a:prstGeom>
              <a:noFill/>
              <a:ln w="6350">
                <a:solidFill>
                  <a:srgbClr val="15D2FF"/>
                </a:solidFill>
                <a:prstDash val="solid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023" y="3143710"/>
                <a:ext cx="644890" cy="548640"/>
              </a:xfrm>
              <a:prstGeom prst="rect">
                <a:avLst/>
              </a:prstGeom>
              <a:blipFill>
                <a:blip r:embed="rId11"/>
                <a:stretch>
                  <a:fillRect l="-5607" r="-4673"/>
                </a:stretch>
              </a:blipFill>
              <a:ln w="6350">
                <a:solidFill>
                  <a:srgbClr val="15D2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/>
              <p:nvPr/>
            </p:nvSpPr>
            <p:spPr>
              <a:xfrm>
                <a:off x="9782873" y="3143710"/>
                <a:ext cx="644890" cy="548640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73" y="3143710"/>
                <a:ext cx="644890" cy="548640"/>
              </a:xfrm>
              <a:prstGeom prst="rect">
                <a:avLst/>
              </a:prstGeom>
              <a:blipFill>
                <a:blip r:embed="rId12"/>
                <a:stretch>
                  <a:fillRect l="-7407" r="-4630"/>
                </a:stretch>
              </a:blipFill>
              <a:ln w="9525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29">
            <a:extLst>
              <a:ext uri="{FF2B5EF4-FFF2-40B4-BE49-F238E27FC236}">
                <a16:creationId xmlns:a16="http://schemas.microsoft.com/office/drawing/2014/main" id="{B8EEE0AF-553C-436F-AC19-500662AE15A1}"/>
              </a:ext>
            </a:extLst>
          </p:cNvPr>
          <p:cNvCxnSpPr>
            <a:cxnSpLocks/>
            <a:stCxn id="43" idx="0"/>
            <a:endCxn id="133" idx="2"/>
          </p:cNvCxnSpPr>
          <p:nvPr/>
        </p:nvCxnSpPr>
        <p:spPr>
          <a:xfrm rot="5400000" flipH="1" flipV="1">
            <a:off x="9479744" y="2865174"/>
            <a:ext cx="207261" cy="349813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2">
            <a:extLst>
              <a:ext uri="{FF2B5EF4-FFF2-40B4-BE49-F238E27FC236}">
                <a16:creationId xmlns:a16="http://schemas.microsoft.com/office/drawing/2014/main" id="{0D2A4654-D42F-410A-968E-E72BE520F92D}"/>
              </a:ext>
            </a:extLst>
          </p:cNvPr>
          <p:cNvCxnSpPr>
            <a:cxnSpLocks/>
            <a:stCxn id="44" idx="0"/>
            <a:endCxn id="133" idx="2"/>
          </p:cNvCxnSpPr>
          <p:nvPr/>
        </p:nvCxnSpPr>
        <p:spPr>
          <a:xfrm rot="16200000" flipV="1">
            <a:off x="9828170" y="2866561"/>
            <a:ext cx="207261" cy="34703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B97EFC3-9ED4-4D82-BDB8-605B05DE5841}"/>
              </a:ext>
            </a:extLst>
          </p:cNvPr>
          <p:cNvSpPr/>
          <p:nvPr/>
        </p:nvSpPr>
        <p:spPr>
          <a:xfrm>
            <a:off x="9623231" y="2370209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9" name="Straight Connector 22">
            <a:extLst>
              <a:ext uri="{FF2B5EF4-FFF2-40B4-BE49-F238E27FC236}">
                <a16:creationId xmlns:a16="http://schemas.microsoft.com/office/drawing/2014/main" id="{3412C1F8-E4E7-47BB-9648-6761AAF91CA2}"/>
              </a:ext>
            </a:extLst>
          </p:cNvPr>
          <p:cNvCxnSpPr>
            <a:cxnSpLocks/>
            <a:stCxn id="133" idx="0"/>
            <a:endCxn id="48" idx="2"/>
          </p:cNvCxnSpPr>
          <p:nvPr/>
        </p:nvCxnSpPr>
        <p:spPr>
          <a:xfrm flipV="1">
            <a:off x="9758281" y="2618537"/>
            <a:ext cx="1" cy="69584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2">
            <a:extLst>
              <a:ext uri="{FF2B5EF4-FFF2-40B4-BE49-F238E27FC236}">
                <a16:creationId xmlns:a16="http://schemas.microsoft.com/office/drawing/2014/main" id="{3A33DBC1-88C1-4AF4-BECE-AAE90D334B64}"/>
              </a:ext>
            </a:extLst>
          </p:cNvPr>
          <p:cNvCxnSpPr>
            <a:cxnSpLocks/>
            <a:stCxn id="7" idx="0"/>
            <a:endCxn id="44" idx="2"/>
          </p:cNvCxnSpPr>
          <p:nvPr/>
        </p:nvCxnSpPr>
        <p:spPr>
          <a:xfrm rot="5400000" flipH="1" flipV="1">
            <a:off x="7374226" y="1560380"/>
            <a:ext cx="599122" cy="4863062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9">
            <a:extLst>
              <a:ext uri="{FF2B5EF4-FFF2-40B4-BE49-F238E27FC236}">
                <a16:creationId xmlns:a16="http://schemas.microsoft.com/office/drawing/2014/main" id="{5C29C1CD-7E10-4396-8F25-62021D8793A0}"/>
              </a:ext>
            </a:extLst>
          </p:cNvPr>
          <p:cNvCxnSpPr>
            <a:cxnSpLocks/>
            <a:stCxn id="66" idx="3"/>
            <a:endCxn id="43" idx="2"/>
          </p:cNvCxnSpPr>
          <p:nvPr/>
        </p:nvCxnSpPr>
        <p:spPr>
          <a:xfrm flipV="1">
            <a:off x="4311737" y="3692350"/>
            <a:ext cx="5096731" cy="127945"/>
          </a:xfrm>
          <a:prstGeom prst="bentConnector2">
            <a:avLst/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/>
              <p:nvPr/>
            </p:nvSpPr>
            <p:spPr>
              <a:xfrm>
                <a:off x="7365154" y="171252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4" y="1712523"/>
                <a:ext cx="270101" cy="248328"/>
              </a:xfrm>
              <a:prstGeom prst="rect">
                <a:avLst/>
              </a:prstGeom>
              <a:blipFill>
                <a:blip r:embed="rId13"/>
                <a:stretch>
                  <a:fillRect l="-6383" r="-6383" b="-9302"/>
                </a:stretch>
              </a:blipFill>
              <a:ln w="9525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22">
            <a:extLst>
              <a:ext uri="{FF2B5EF4-FFF2-40B4-BE49-F238E27FC236}">
                <a16:creationId xmlns:a16="http://schemas.microsoft.com/office/drawing/2014/main" id="{8095FDC5-04A3-4039-9478-F4EE6B5AED01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5377307" y="1836687"/>
            <a:ext cx="1987847" cy="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2">
            <a:extLst>
              <a:ext uri="{FF2B5EF4-FFF2-40B4-BE49-F238E27FC236}">
                <a16:creationId xmlns:a16="http://schemas.microsoft.com/office/drawing/2014/main" id="{B0680100-D1F1-4D09-B5B7-AE3FE611E9C2}"/>
              </a:ext>
            </a:extLst>
          </p:cNvPr>
          <p:cNvCxnSpPr>
            <a:cxnSpLocks/>
            <a:stCxn id="40" idx="0"/>
            <a:endCxn id="52" idx="2"/>
          </p:cNvCxnSpPr>
          <p:nvPr/>
        </p:nvCxnSpPr>
        <p:spPr>
          <a:xfrm flipH="1" flipV="1">
            <a:off x="7500205" y="1960851"/>
            <a:ext cx="1" cy="9842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2">
            <a:extLst>
              <a:ext uri="{FF2B5EF4-FFF2-40B4-BE49-F238E27FC236}">
                <a16:creationId xmlns:a16="http://schemas.microsoft.com/office/drawing/2014/main" id="{37C1BF30-EDCE-4C64-A83F-170BC2D962ED}"/>
              </a:ext>
            </a:extLst>
          </p:cNvPr>
          <p:cNvCxnSpPr>
            <a:cxnSpLocks/>
            <a:stCxn id="56" idx="0"/>
            <a:endCxn id="52" idx="3"/>
          </p:cNvCxnSpPr>
          <p:nvPr/>
        </p:nvCxnSpPr>
        <p:spPr>
          <a:xfrm rot="16200000" flipV="1">
            <a:off x="8621647" y="850296"/>
            <a:ext cx="156555" cy="212933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480D7D8-45F1-4B0D-B499-E3FA638EF946}"/>
              </a:ext>
            </a:extLst>
          </p:cNvPr>
          <p:cNvSpPr/>
          <p:nvPr/>
        </p:nvSpPr>
        <p:spPr>
          <a:xfrm>
            <a:off x="9629541" y="1993242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/>
              <p:nvPr/>
            </p:nvSpPr>
            <p:spPr>
              <a:xfrm>
                <a:off x="10132846" y="2182276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846" y="2182276"/>
                <a:ext cx="270101" cy="248328"/>
              </a:xfrm>
              <a:prstGeom prst="rect">
                <a:avLst/>
              </a:prstGeom>
              <a:blipFill>
                <a:blip r:embed="rId14"/>
                <a:stretch>
                  <a:fillRect l="-2128" r="-2128" b="-4651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22">
            <a:extLst>
              <a:ext uri="{FF2B5EF4-FFF2-40B4-BE49-F238E27FC236}">
                <a16:creationId xmlns:a16="http://schemas.microsoft.com/office/drawing/2014/main" id="{42AACD84-3CF8-4E02-8299-BCA11C61DF3E}"/>
              </a:ext>
            </a:extLst>
          </p:cNvPr>
          <p:cNvCxnSpPr>
            <a:cxnSpLocks/>
            <a:stCxn id="57" idx="0"/>
            <a:endCxn id="56" idx="3"/>
          </p:cNvCxnSpPr>
          <p:nvPr/>
        </p:nvCxnSpPr>
        <p:spPr>
          <a:xfrm rot="16200000" flipV="1">
            <a:off x="10051335" y="1965713"/>
            <a:ext cx="64870" cy="36825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2">
            <a:extLst>
              <a:ext uri="{FF2B5EF4-FFF2-40B4-BE49-F238E27FC236}">
                <a16:creationId xmlns:a16="http://schemas.microsoft.com/office/drawing/2014/main" id="{959D493F-6FEE-48BB-9673-14AE7230AC54}"/>
              </a:ext>
            </a:extLst>
          </p:cNvPr>
          <p:cNvCxnSpPr>
            <a:cxnSpLocks/>
            <a:stCxn id="57" idx="2"/>
            <a:endCxn id="48" idx="3"/>
          </p:cNvCxnSpPr>
          <p:nvPr/>
        </p:nvCxnSpPr>
        <p:spPr>
          <a:xfrm rot="5400000">
            <a:off x="10048731" y="2275206"/>
            <a:ext cx="63769" cy="37456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2">
            <a:extLst>
              <a:ext uri="{FF2B5EF4-FFF2-40B4-BE49-F238E27FC236}">
                <a16:creationId xmlns:a16="http://schemas.microsoft.com/office/drawing/2014/main" id="{1869ED94-5714-4D70-BE3B-9E177D6099F5}"/>
              </a:ext>
            </a:extLst>
          </p:cNvPr>
          <p:cNvCxnSpPr>
            <a:cxnSpLocks/>
            <a:stCxn id="9" idx="1"/>
            <a:endCxn id="52" idx="3"/>
          </p:cNvCxnSpPr>
          <p:nvPr/>
        </p:nvCxnSpPr>
        <p:spPr>
          <a:xfrm flipH="1">
            <a:off x="7635255" y="1832517"/>
            <a:ext cx="3467225" cy="417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2">
            <a:extLst>
              <a:ext uri="{FF2B5EF4-FFF2-40B4-BE49-F238E27FC236}">
                <a16:creationId xmlns:a16="http://schemas.microsoft.com/office/drawing/2014/main" id="{E4BBB6DD-BE8D-43F8-9481-E8B3DC4CA84B}"/>
              </a:ext>
            </a:extLst>
          </p:cNvPr>
          <p:cNvCxnSpPr>
            <a:cxnSpLocks/>
            <a:stCxn id="8" idx="1"/>
            <a:endCxn id="57" idx="3"/>
          </p:cNvCxnSpPr>
          <p:nvPr/>
        </p:nvCxnSpPr>
        <p:spPr>
          <a:xfrm rot="10800000">
            <a:off x="10402948" y="2306440"/>
            <a:ext cx="699533" cy="1522852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EEC697-E9F4-47A9-BF83-4043BB7615DE}"/>
              </a:ext>
            </a:extLst>
          </p:cNvPr>
          <p:cNvSpPr/>
          <p:nvPr/>
        </p:nvSpPr>
        <p:spPr>
          <a:xfrm>
            <a:off x="140369" y="1581728"/>
            <a:ext cx="3077432" cy="2480831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734304D-66B1-4BA6-8692-FD9536EC3172}"/>
              </a:ext>
            </a:extLst>
          </p:cNvPr>
          <p:cNvSpPr/>
          <p:nvPr/>
        </p:nvSpPr>
        <p:spPr>
          <a:xfrm>
            <a:off x="548414" y="4291472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Event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endParaRPr lang="en-US" sz="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5769869-45D4-4A8B-8404-38E2C9421713}"/>
              </a:ext>
            </a:extLst>
          </p:cNvPr>
          <p:cNvSpPr/>
          <p:nvPr/>
        </p:nvSpPr>
        <p:spPr>
          <a:xfrm>
            <a:off x="3397911" y="3576061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Hidden State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A20C080-B12A-419E-BCFD-E4143A011263}"/>
              </a:ext>
            </a:extLst>
          </p:cNvPr>
          <p:cNvSpPr/>
          <p:nvPr/>
        </p:nvSpPr>
        <p:spPr>
          <a:xfrm>
            <a:off x="3389605" y="1581729"/>
            <a:ext cx="913826" cy="488468"/>
          </a:xfrm>
          <a:prstGeom prst="roundRect">
            <a:avLst/>
          </a:prstGeom>
          <a:solidFill>
            <a:srgbClr val="56565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/>
              <p:nvPr/>
            </p:nvSpPr>
            <p:spPr>
              <a:xfrm>
                <a:off x="330402" y="3175041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2" y="3175041"/>
                <a:ext cx="644890" cy="505267"/>
              </a:xfrm>
              <a:prstGeom prst="rect">
                <a:avLst/>
              </a:prstGeom>
              <a:blipFill>
                <a:blip r:embed="rId15"/>
                <a:stretch>
                  <a:fillRect l="-6481" r="-5556" b="-470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/>
              <p:nvPr/>
            </p:nvSpPr>
            <p:spPr>
              <a:xfrm>
                <a:off x="1066042" y="3177219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42" y="3177219"/>
                <a:ext cx="644890" cy="505267"/>
              </a:xfrm>
              <a:prstGeom prst="rect">
                <a:avLst/>
              </a:prstGeom>
              <a:blipFill>
                <a:blip r:embed="rId16"/>
                <a:stretch>
                  <a:fillRect l="-7407" r="-4630" b="-4706"/>
                </a:stretch>
              </a:blipFill>
              <a:ln w="9525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22">
            <a:extLst>
              <a:ext uri="{FF2B5EF4-FFF2-40B4-BE49-F238E27FC236}">
                <a16:creationId xmlns:a16="http://schemas.microsoft.com/office/drawing/2014/main" id="{6E436DFA-D689-4B08-A2D6-B858905F78AA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rot="16200000" flipV="1">
            <a:off x="523505" y="3809650"/>
            <a:ext cx="611164" cy="35248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2">
            <a:extLst>
              <a:ext uri="{FF2B5EF4-FFF2-40B4-BE49-F238E27FC236}">
                <a16:creationId xmlns:a16="http://schemas.microsoft.com/office/drawing/2014/main" id="{6E3C6358-56BA-4758-96F5-0438F0B8D15D}"/>
              </a:ext>
            </a:extLst>
          </p:cNvPr>
          <p:cNvCxnSpPr>
            <a:cxnSpLocks/>
            <a:stCxn id="65" idx="0"/>
            <a:endCxn id="83" idx="2"/>
          </p:cNvCxnSpPr>
          <p:nvPr/>
        </p:nvCxnSpPr>
        <p:spPr>
          <a:xfrm rot="5400000" flipH="1" flipV="1">
            <a:off x="892414" y="3795399"/>
            <a:ext cx="608986" cy="38316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5FB23EF-175A-423B-89CB-18E14B16A931}"/>
              </a:ext>
            </a:extLst>
          </p:cNvPr>
          <p:cNvSpPr/>
          <p:nvPr/>
        </p:nvSpPr>
        <p:spPr>
          <a:xfrm>
            <a:off x="517796" y="262622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C5E045-A58A-42C2-8D63-3ECC7B29F41D}"/>
              </a:ext>
            </a:extLst>
          </p:cNvPr>
          <p:cNvSpPr/>
          <p:nvPr/>
        </p:nvSpPr>
        <p:spPr>
          <a:xfrm>
            <a:off x="1256841" y="263102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96" name="Straight Connector 22">
            <a:extLst>
              <a:ext uri="{FF2B5EF4-FFF2-40B4-BE49-F238E27FC236}">
                <a16:creationId xmlns:a16="http://schemas.microsoft.com/office/drawing/2014/main" id="{B36DA5EE-4A5C-4235-B97A-80C55CF0D312}"/>
              </a:ext>
            </a:extLst>
          </p:cNvPr>
          <p:cNvCxnSpPr>
            <a:cxnSpLocks/>
            <a:stCxn id="81" idx="0"/>
            <a:endCxn id="94" idx="2"/>
          </p:cNvCxnSpPr>
          <p:nvPr/>
        </p:nvCxnSpPr>
        <p:spPr>
          <a:xfrm flipV="1">
            <a:off x="652847" y="2874553"/>
            <a:ext cx="0" cy="300488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2">
            <a:extLst>
              <a:ext uri="{FF2B5EF4-FFF2-40B4-BE49-F238E27FC236}">
                <a16:creationId xmlns:a16="http://schemas.microsoft.com/office/drawing/2014/main" id="{8AFF7117-BFCA-415E-9707-4F0401613E15}"/>
              </a:ext>
            </a:extLst>
          </p:cNvPr>
          <p:cNvCxnSpPr>
            <a:cxnSpLocks/>
            <a:stCxn id="95" idx="2"/>
            <a:endCxn id="83" idx="0"/>
          </p:cNvCxnSpPr>
          <p:nvPr/>
        </p:nvCxnSpPr>
        <p:spPr>
          <a:xfrm flipH="1">
            <a:off x="1388487" y="2879353"/>
            <a:ext cx="3405" cy="297866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/>
              <p:nvPr/>
            </p:nvSpPr>
            <p:spPr>
              <a:xfrm>
                <a:off x="906443" y="2044040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3" y="2044040"/>
                <a:ext cx="270101" cy="248328"/>
              </a:xfrm>
              <a:prstGeom prst="rect">
                <a:avLst/>
              </a:prstGeom>
              <a:blipFill>
                <a:blip r:embed="rId17"/>
                <a:stretch>
                  <a:fillRect l="-2174" r="-4348" b="-4651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22">
            <a:extLst>
              <a:ext uri="{FF2B5EF4-FFF2-40B4-BE49-F238E27FC236}">
                <a16:creationId xmlns:a16="http://schemas.microsoft.com/office/drawing/2014/main" id="{68FBD065-4F9A-4533-92BB-C892DB6129E5}"/>
              </a:ext>
            </a:extLst>
          </p:cNvPr>
          <p:cNvCxnSpPr>
            <a:cxnSpLocks/>
            <a:stCxn id="98" idx="1"/>
            <a:endCxn id="94" idx="0"/>
          </p:cNvCxnSpPr>
          <p:nvPr/>
        </p:nvCxnSpPr>
        <p:spPr>
          <a:xfrm rot="10800000" flipV="1">
            <a:off x="652847" y="2168203"/>
            <a:ext cx="253596" cy="458021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22">
            <a:extLst>
              <a:ext uri="{FF2B5EF4-FFF2-40B4-BE49-F238E27FC236}">
                <a16:creationId xmlns:a16="http://schemas.microsoft.com/office/drawing/2014/main" id="{84906E25-36DF-405F-A5E2-0B3ECDFAE2A0}"/>
              </a:ext>
            </a:extLst>
          </p:cNvPr>
          <p:cNvCxnSpPr>
            <a:cxnSpLocks/>
            <a:stCxn id="95" idx="0"/>
            <a:endCxn id="98" idx="3"/>
          </p:cNvCxnSpPr>
          <p:nvPr/>
        </p:nvCxnSpPr>
        <p:spPr>
          <a:xfrm rot="16200000" flipV="1">
            <a:off x="1052808" y="2291941"/>
            <a:ext cx="462821" cy="21534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/>
              <p:nvPr/>
            </p:nvSpPr>
            <p:spPr>
              <a:xfrm>
                <a:off x="1913619" y="3175041"/>
                <a:ext cx="644890" cy="505267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16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19" y="3175041"/>
                <a:ext cx="644890" cy="505267"/>
              </a:xfrm>
              <a:prstGeom prst="rect">
                <a:avLst/>
              </a:prstGeom>
              <a:blipFill>
                <a:blip r:embed="rId18"/>
                <a:stretch>
                  <a:fillRect l="-8333" r="-5556" b="-1176"/>
                </a:stretch>
              </a:blipFill>
              <a:ln w="9525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B3BD35C6-BE1D-413F-9C0E-94464FC28E2A}"/>
              </a:ext>
            </a:extLst>
          </p:cNvPr>
          <p:cNvSpPr/>
          <p:nvPr/>
        </p:nvSpPr>
        <p:spPr>
          <a:xfrm>
            <a:off x="2100827" y="2625514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7" name="Straight Connector 22">
            <a:extLst>
              <a:ext uri="{FF2B5EF4-FFF2-40B4-BE49-F238E27FC236}">
                <a16:creationId xmlns:a16="http://schemas.microsoft.com/office/drawing/2014/main" id="{7F092373-3465-4C4D-8F58-D1E39B25661D}"/>
              </a:ext>
            </a:extLst>
          </p:cNvPr>
          <p:cNvCxnSpPr>
            <a:cxnSpLocks/>
            <a:stCxn id="102" idx="0"/>
            <a:endCxn id="106" idx="2"/>
          </p:cNvCxnSpPr>
          <p:nvPr/>
        </p:nvCxnSpPr>
        <p:spPr>
          <a:xfrm flipH="1" flipV="1">
            <a:off x="2235878" y="2873842"/>
            <a:ext cx="186" cy="301199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2">
            <a:extLst>
              <a:ext uri="{FF2B5EF4-FFF2-40B4-BE49-F238E27FC236}">
                <a16:creationId xmlns:a16="http://schemas.microsoft.com/office/drawing/2014/main" id="{65CE2C05-65E5-4BA0-8464-0577D6B8E493}"/>
              </a:ext>
            </a:extLst>
          </p:cNvPr>
          <p:cNvCxnSpPr>
            <a:cxnSpLocks/>
            <a:stCxn id="65" idx="0"/>
            <a:endCxn id="102" idx="2"/>
          </p:cNvCxnSpPr>
          <p:nvPr/>
        </p:nvCxnSpPr>
        <p:spPr>
          <a:xfrm rot="5400000" flipH="1" flipV="1">
            <a:off x="1315113" y="3370522"/>
            <a:ext cx="611164" cy="123073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2">
            <a:extLst>
              <a:ext uri="{FF2B5EF4-FFF2-40B4-BE49-F238E27FC236}">
                <a16:creationId xmlns:a16="http://schemas.microsoft.com/office/drawing/2014/main" id="{F144AE90-667C-4495-B3CC-3AD757518ED6}"/>
              </a:ext>
            </a:extLst>
          </p:cNvPr>
          <p:cNvCxnSpPr>
            <a:cxnSpLocks/>
            <a:stCxn id="114" idx="0"/>
            <a:endCxn id="67" idx="1"/>
          </p:cNvCxnSpPr>
          <p:nvPr/>
        </p:nvCxnSpPr>
        <p:spPr>
          <a:xfrm rot="5400000" flipH="1" flipV="1">
            <a:off x="2705104" y="1355444"/>
            <a:ext cx="213982" cy="115502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B4732D-8538-493D-AD58-FDC5E418D97F}"/>
              </a:ext>
            </a:extLst>
          </p:cNvPr>
          <p:cNvSpPr/>
          <p:nvPr/>
        </p:nvSpPr>
        <p:spPr>
          <a:xfrm>
            <a:off x="2099534" y="2039945"/>
            <a:ext cx="270101" cy="248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/>
              <p:nvPr/>
            </p:nvSpPr>
            <p:spPr>
              <a:xfrm>
                <a:off x="2595587" y="2328196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87" y="2328196"/>
                <a:ext cx="270101" cy="248328"/>
              </a:xfrm>
              <a:prstGeom prst="rect">
                <a:avLst/>
              </a:prstGeom>
              <a:blipFill>
                <a:blip r:embed="rId19"/>
                <a:stretch>
                  <a:fillRect l="-2174" r="-4348" b="-4651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22">
            <a:extLst>
              <a:ext uri="{FF2B5EF4-FFF2-40B4-BE49-F238E27FC236}">
                <a16:creationId xmlns:a16="http://schemas.microsoft.com/office/drawing/2014/main" id="{959AB877-CE05-4A8D-9FE9-F435E50DFDF2}"/>
              </a:ext>
            </a:extLst>
          </p:cNvPr>
          <p:cNvCxnSpPr>
            <a:cxnSpLocks/>
            <a:stCxn id="115" idx="0"/>
            <a:endCxn id="114" idx="3"/>
          </p:cNvCxnSpPr>
          <p:nvPr/>
        </p:nvCxnSpPr>
        <p:spPr>
          <a:xfrm rot="16200000" flipV="1">
            <a:off x="2468094" y="2065651"/>
            <a:ext cx="164087" cy="361003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22">
            <a:extLst>
              <a:ext uri="{FF2B5EF4-FFF2-40B4-BE49-F238E27FC236}">
                <a16:creationId xmlns:a16="http://schemas.microsoft.com/office/drawing/2014/main" id="{BAFF6006-1AC7-418C-8E76-5E34CD8F699E}"/>
              </a:ext>
            </a:extLst>
          </p:cNvPr>
          <p:cNvCxnSpPr>
            <a:cxnSpLocks/>
            <a:stCxn id="115" idx="2"/>
            <a:endCxn id="106" idx="3"/>
          </p:cNvCxnSpPr>
          <p:nvPr/>
        </p:nvCxnSpPr>
        <p:spPr>
          <a:xfrm rot="5400000">
            <a:off x="2464206" y="2483246"/>
            <a:ext cx="173154" cy="35971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22">
            <a:extLst>
              <a:ext uri="{FF2B5EF4-FFF2-40B4-BE49-F238E27FC236}">
                <a16:creationId xmlns:a16="http://schemas.microsoft.com/office/drawing/2014/main" id="{729461A3-1381-4632-BF22-917D7AE30EA3}"/>
              </a:ext>
            </a:extLst>
          </p:cNvPr>
          <p:cNvCxnSpPr>
            <a:cxnSpLocks/>
            <a:stCxn id="67" idx="1"/>
            <a:endCxn id="98" idx="0"/>
          </p:cNvCxnSpPr>
          <p:nvPr/>
        </p:nvCxnSpPr>
        <p:spPr>
          <a:xfrm rot="10800000" flipV="1">
            <a:off x="1041495" y="1825962"/>
            <a:ext cx="2348111" cy="21807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22">
            <a:extLst>
              <a:ext uri="{FF2B5EF4-FFF2-40B4-BE49-F238E27FC236}">
                <a16:creationId xmlns:a16="http://schemas.microsoft.com/office/drawing/2014/main" id="{85C9CBD7-EA26-4604-B8CF-51DF9B85EA6F}"/>
              </a:ext>
            </a:extLst>
          </p:cNvPr>
          <p:cNvCxnSpPr>
            <a:cxnSpLocks/>
            <a:stCxn id="66" idx="1"/>
            <a:endCxn id="115" idx="3"/>
          </p:cNvCxnSpPr>
          <p:nvPr/>
        </p:nvCxnSpPr>
        <p:spPr>
          <a:xfrm rot="10800000">
            <a:off x="2865689" y="2452361"/>
            <a:ext cx="532223" cy="1367935"/>
          </a:xfrm>
          <a:prstGeom prst="bentConnector3">
            <a:avLst>
              <a:gd name="adj1" fmla="val 6888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2">
            <a:extLst>
              <a:ext uri="{FF2B5EF4-FFF2-40B4-BE49-F238E27FC236}">
                <a16:creationId xmlns:a16="http://schemas.microsoft.com/office/drawing/2014/main" id="{832552A8-4376-4337-9393-3C4E88FC6F00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05327" y="4062559"/>
            <a:ext cx="0" cy="22891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E5BD88-1CF8-4782-9DD9-39FE69B2BE0E}"/>
              </a:ext>
            </a:extLst>
          </p:cNvPr>
          <p:cNvSpPr txBox="1"/>
          <p:nvPr/>
        </p:nvSpPr>
        <p:spPr>
          <a:xfrm>
            <a:off x="811093" y="1172704"/>
            <a:ext cx="200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Forward Pass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B5B46F-92D8-4C81-8EA1-A64132557024}"/>
              </a:ext>
            </a:extLst>
          </p:cNvPr>
          <p:cNvSpPr txBox="1"/>
          <p:nvPr/>
        </p:nvSpPr>
        <p:spPr>
          <a:xfrm>
            <a:off x="6344916" y="1186610"/>
            <a:ext cx="295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Subsequent Forward Passes</a:t>
            </a:r>
          </a:p>
        </p:txBody>
      </p:sp>
      <p:cxnSp>
        <p:nvCxnSpPr>
          <p:cNvPr id="153" name="Straight Connector 22">
            <a:extLst>
              <a:ext uri="{FF2B5EF4-FFF2-40B4-BE49-F238E27FC236}">
                <a16:creationId xmlns:a16="http://schemas.microsoft.com/office/drawing/2014/main" id="{03F41E88-9ECB-4E76-8E1E-C236D523964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242255" y="4056349"/>
            <a:ext cx="1" cy="235123"/>
          </a:xfrm>
          <a:prstGeom prst="straightConnector1">
            <a:avLst/>
          </a:prstGeom>
          <a:ln w="9525">
            <a:solidFill>
              <a:schemeClr val="bg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60B65A-C14C-471B-901E-3600136EAC52}"/>
              </a:ext>
            </a:extLst>
          </p:cNvPr>
          <p:cNvSpPr/>
          <p:nvPr/>
        </p:nvSpPr>
        <p:spPr>
          <a:xfrm>
            <a:off x="7532738" y="5400266"/>
            <a:ext cx="1063282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A884E3-D32A-4E6C-B2EC-C5FAAFF4E8F2}"/>
              </a:ext>
            </a:extLst>
          </p:cNvPr>
          <p:cNvSpPr txBox="1"/>
          <p:nvPr/>
        </p:nvSpPr>
        <p:spPr>
          <a:xfrm>
            <a:off x="8694998" y="5393973"/>
            <a:ext cx="1063283" cy="276999"/>
          </a:xfrm>
          <a:prstGeom prst="rect">
            <a:avLst/>
          </a:prstGeom>
          <a:noFill/>
          <a:ln w="9525">
            <a:solidFill>
              <a:srgbClr val="FF66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66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Forget Gate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1A3B68A-F869-489B-830E-2A7CE4321F43}"/>
              </a:ext>
            </a:extLst>
          </p:cNvPr>
          <p:cNvSpPr txBox="1"/>
          <p:nvPr/>
        </p:nvSpPr>
        <p:spPr>
          <a:xfrm>
            <a:off x="9857259" y="5400266"/>
            <a:ext cx="1063283" cy="276999"/>
          </a:xfrm>
          <a:prstGeom prst="rect">
            <a:avLst/>
          </a:prstGeom>
          <a:noFill/>
          <a:ln w="9525">
            <a:solidFill>
              <a:srgbClr val="15D2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Gate</a:t>
            </a:r>
          </a:p>
        </p:txBody>
      </p:sp>
      <p:cxnSp>
        <p:nvCxnSpPr>
          <p:cNvPr id="31" name="Straight Connector 29">
            <a:extLst>
              <a:ext uri="{FF2B5EF4-FFF2-40B4-BE49-F238E27FC236}">
                <a16:creationId xmlns:a16="http://schemas.microsoft.com/office/drawing/2014/main" id="{8CB815D6-E8E9-4C3B-B21E-30025D32FF74}"/>
              </a:ext>
            </a:extLst>
          </p:cNvPr>
          <p:cNvCxnSpPr>
            <a:cxnSpLocks/>
            <a:stCxn id="22" idx="0"/>
            <a:endCxn id="112" idx="2"/>
          </p:cNvCxnSpPr>
          <p:nvPr/>
        </p:nvCxnSpPr>
        <p:spPr>
          <a:xfrm rot="5400000" flipH="1" flipV="1">
            <a:off x="6521491" y="2867522"/>
            <a:ext cx="209245" cy="34710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: Rounded Corners 414">
            <a:extLst>
              <a:ext uri="{FF2B5EF4-FFF2-40B4-BE49-F238E27FC236}">
                <a16:creationId xmlns:a16="http://schemas.microsoft.com/office/drawing/2014/main" id="{C9BD6F65-5AB7-4E9F-A733-21041B1A8D7C}"/>
              </a:ext>
            </a:extLst>
          </p:cNvPr>
          <p:cNvSpPr/>
          <p:nvPr/>
        </p:nvSpPr>
        <p:spPr>
          <a:xfrm>
            <a:off x="4131570" y="1957232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LTM</a:t>
            </a: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CE6B40A1-5D0F-4C26-8441-71A19C26C899}"/>
              </a:ext>
            </a:extLst>
          </p:cNvPr>
          <p:cNvSpPr/>
          <p:nvPr/>
        </p:nvSpPr>
        <p:spPr>
          <a:xfrm>
            <a:off x="4131570" y="3939911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STM</a:t>
            </a:r>
          </a:p>
        </p:txBody>
      </p: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id="{9AE34ECF-D319-4A6B-A701-0450BC33E01D}"/>
              </a:ext>
            </a:extLst>
          </p:cNvPr>
          <p:cNvSpPr/>
          <p:nvPr/>
        </p:nvSpPr>
        <p:spPr>
          <a:xfrm>
            <a:off x="11830233" y="1965842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LTM</a:t>
            </a:r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8D9DC69E-D0D4-4905-BD7D-55C60F99E534}"/>
              </a:ext>
            </a:extLst>
          </p:cNvPr>
          <p:cNvSpPr/>
          <p:nvPr/>
        </p:nvSpPr>
        <p:spPr>
          <a:xfrm>
            <a:off x="11830233" y="3948521"/>
            <a:ext cx="235287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STM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F8017C0-EF6A-412D-B054-E862528DDE8F}"/>
              </a:ext>
            </a:extLst>
          </p:cNvPr>
          <p:cNvCxnSpPr>
            <a:cxnSpLocks/>
          </p:cNvCxnSpPr>
          <p:nvPr/>
        </p:nvCxnSpPr>
        <p:spPr>
          <a:xfrm>
            <a:off x="7532738" y="5292363"/>
            <a:ext cx="3387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F23F8EA5-817C-478F-A271-6FA6D0483090}"/>
              </a:ext>
            </a:extLst>
          </p:cNvPr>
          <p:cNvSpPr/>
          <p:nvPr/>
        </p:nvSpPr>
        <p:spPr>
          <a:xfrm>
            <a:off x="8982967" y="5207195"/>
            <a:ext cx="487343" cy="17184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LEGEND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722701-F035-498A-AB6B-0094D8C11551}"/>
                  </a:ext>
                </a:extLst>
              </p:cNvPr>
              <p:cNvSpPr/>
              <p:nvPr/>
            </p:nvSpPr>
            <p:spPr>
              <a:xfrm>
                <a:off x="5107205" y="2683363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66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C722701-F035-498A-AB6B-0094D8C11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05" y="2683363"/>
                <a:ext cx="270101" cy="248328"/>
              </a:xfrm>
              <a:prstGeom prst="rect">
                <a:avLst/>
              </a:prstGeom>
              <a:blipFill>
                <a:blip r:embed="rId20"/>
                <a:stretch>
                  <a:fillRect l="-8696" r="-6522" b="-11628"/>
                </a:stretch>
              </a:blipFill>
              <a:ln w="9525">
                <a:solidFill>
                  <a:srgbClr val="FF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25AA56-4CE7-4347-929B-BE0833708399}"/>
                  </a:ext>
                </a:extLst>
              </p:cNvPr>
              <p:cNvSpPr/>
              <p:nvPr/>
            </p:nvSpPr>
            <p:spPr>
              <a:xfrm>
                <a:off x="6664612" y="2688121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D25AA56-4CE7-4347-929B-BE0833708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12" y="2688121"/>
                <a:ext cx="270101" cy="248328"/>
              </a:xfrm>
              <a:prstGeom prst="rect">
                <a:avLst/>
              </a:prstGeom>
              <a:blipFill>
                <a:blip r:embed="rId21"/>
                <a:stretch>
                  <a:fillRect l="-6383" r="-6383" b="-9302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33F3CC-F27C-49C3-A205-64FC39642FC2}"/>
                  </a:ext>
                </a:extLst>
              </p:cNvPr>
              <p:cNvSpPr/>
              <p:nvPr/>
            </p:nvSpPr>
            <p:spPr>
              <a:xfrm>
                <a:off x="8093702" y="2685149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4AE719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33F3CC-F27C-49C3-A205-64FC39642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702" y="2685149"/>
                <a:ext cx="270101" cy="248328"/>
              </a:xfrm>
              <a:prstGeom prst="rect">
                <a:avLst/>
              </a:prstGeom>
              <a:blipFill>
                <a:blip r:embed="rId22"/>
                <a:stretch>
                  <a:fillRect l="-8696" r="-6522" b="-11628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61D7BE4-A142-4E8B-91D2-24D39D4AFD3B}"/>
                  </a:ext>
                </a:extLst>
              </p:cNvPr>
              <p:cNvSpPr/>
              <p:nvPr/>
            </p:nvSpPr>
            <p:spPr>
              <a:xfrm>
                <a:off x="9623230" y="2688121"/>
                <a:ext cx="270101" cy="2483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15D2FF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61D7BE4-A142-4E8B-91D2-24D39D4AF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30" y="2688121"/>
                <a:ext cx="270101" cy="248328"/>
              </a:xfrm>
              <a:prstGeom prst="rect">
                <a:avLst/>
              </a:prstGeom>
              <a:blipFill>
                <a:blip r:embed="rId23"/>
                <a:stretch>
                  <a:fillRect l="-8696" r="-6522" b="-9302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"/>
                            </p:stCondLst>
                            <p:childTnLst>
                              <p:par>
                                <p:cTn id="3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500"/>
                            </p:stCondLst>
                            <p:childTnLst>
                              <p:par>
                                <p:cTn id="3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36" grpId="0" animBg="1"/>
      <p:bldP spid="37" grpId="0" animBg="1"/>
      <p:bldP spid="40" grpId="0" animBg="1"/>
      <p:bldP spid="43" grpId="0" animBg="1"/>
      <p:bldP spid="44" grpId="0" animBg="1"/>
      <p:bldP spid="48" grpId="0" animBg="1"/>
      <p:bldP spid="52" grpId="0" animBg="1"/>
      <p:bldP spid="56" grpId="0" animBg="1"/>
      <p:bldP spid="57" grpId="0" animBg="1"/>
      <p:bldP spid="64" grpId="0" animBg="1"/>
      <p:bldP spid="65" grpId="0" animBg="1"/>
      <p:bldP spid="66" grpId="0" animBg="1"/>
      <p:bldP spid="67" grpId="0" animBg="1"/>
      <p:bldP spid="81" grpId="0" animBg="1"/>
      <p:bldP spid="83" grpId="0" animBg="1"/>
      <p:bldP spid="94" grpId="0" animBg="1"/>
      <p:bldP spid="95" grpId="0" animBg="1"/>
      <p:bldP spid="98" grpId="0" animBg="1"/>
      <p:bldP spid="102" grpId="0" animBg="1"/>
      <p:bldP spid="106" grpId="0" animBg="1"/>
      <p:bldP spid="114" grpId="0" animBg="1"/>
      <p:bldP spid="115" grpId="0" animBg="1"/>
      <p:bldP spid="151" grpId="0"/>
      <p:bldP spid="152" grpId="0"/>
      <p:bldP spid="156" grpId="0" animBg="1"/>
      <p:bldP spid="157" grpId="0" animBg="1"/>
      <p:bldP spid="159" grpId="0" animBg="1"/>
      <p:bldP spid="415" grpId="0" animBg="1"/>
      <p:bldP spid="416" grpId="0" animBg="1"/>
      <p:bldP spid="417" grpId="0" animBg="1"/>
      <p:bldP spid="418" grpId="0" animBg="1"/>
      <p:bldP spid="423" grpId="0" animBg="1"/>
      <p:bldP spid="103" grpId="0" animBg="1"/>
      <p:bldP spid="112" grpId="0" animBg="1"/>
      <p:bldP spid="120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7505-5A62-460F-B7E3-999694AC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Choosing Validation Data (San Juan)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8515-0914-44E3-96CD-7AE99BB32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8760" y="851067"/>
            <a:ext cx="5096880" cy="5297070"/>
          </a:xfrm>
        </p:spPr>
        <p:txBody>
          <a:bodyPr/>
          <a:lstStyle/>
          <a:p>
            <a:r>
              <a:rPr lang="en-US" dirty="0"/>
              <a:t>No random sampling – order must be maintained for correct training</a:t>
            </a:r>
          </a:p>
          <a:p>
            <a:r>
              <a:rPr lang="en-US" dirty="0"/>
              <a:t>Split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zone: Validation data has no big outbreak, so validation loss consistently lower than training loss</a:t>
            </a:r>
          </a:p>
          <a:p>
            <a:r>
              <a:rPr lang="en-US" dirty="0"/>
              <a:t>Split in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zone: sparse training data, and risk of splitting up the leading indicators of the second outbreak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9A5A5D-D41E-4C14-820D-AF0C111F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644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875EA6-C05B-4133-90DD-422BCB5E7580}"/>
              </a:ext>
            </a:extLst>
          </p:cNvPr>
          <p:cNvSpPr/>
          <p:nvPr/>
        </p:nvSpPr>
        <p:spPr>
          <a:xfrm>
            <a:off x="3589506" y="1621653"/>
            <a:ext cx="3297677" cy="3436729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100000">
                <a:srgbClr val="FF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461BE-6F74-4907-BA2B-E2C2AA476B78}"/>
              </a:ext>
            </a:extLst>
          </p:cNvPr>
          <p:cNvSpPr/>
          <p:nvPr/>
        </p:nvSpPr>
        <p:spPr>
          <a:xfrm>
            <a:off x="2321668" y="1621653"/>
            <a:ext cx="1355387" cy="3436730"/>
          </a:xfrm>
          <a:prstGeom prst="rect">
            <a:avLst/>
          </a:prstGeom>
          <a:gradFill>
            <a:gsLst>
              <a:gs pos="0">
                <a:srgbClr val="0070C0">
                  <a:alpha val="50000"/>
                </a:srgbClr>
              </a:gs>
              <a:gs pos="100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DEC2-D344-4C2B-A07D-F6408A1F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 Forward Validation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AF9EB3-47A7-4F78-9C3F-BA27DA61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644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606111-750B-45EA-A8E2-E7BAFB640636}"/>
              </a:ext>
            </a:extLst>
          </p:cNvPr>
          <p:cNvSpPr/>
          <p:nvPr/>
        </p:nvSpPr>
        <p:spPr>
          <a:xfrm flipH="1">
            <a:off x="337447" y="1621605"/>
            <a:ext cx="1052034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D1F6C7-CCA4-42DB-AC8E-739A25B62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2252" y="851067"/>
            <a:ext cx="4503387" cy="529707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the smallest viable training size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with the first n samples, and predict sample(s) </a:t>
            </a:r>
            <a:r>
              <a:rPr lang="en-US" dirty="0" err="1"/>
              <a:t>n+x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 n by x and repeat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keeping the validation size constant (</a:t>
            </a:r>
            <a:r>
              <a:rPr lang="en-US" dirty="0" err="1"/>
              <a:t>n+x</a:t>
            </a:r>
            <a:r>
              <a:rPr lang="en-US" dirty="0"/>
              <a:t> regardless of training size), you can summarize loss across all points and know you are comparing apples to apples.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0AB11-7097-4CFA-AAAD-8B1A218B4D1C}"/>
              </a:ext>
            </a:extLst>
          </p:cNvPr>
          <p:cNvSpPr/>
          <p:nvPr/>
        </p:nvSpPr>
        <p:spPr>
          <a:xfrm flipH="1">
            <a:off x="1389487" y="1621605"/>
            <a:ext cx="1052032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54E2D6-E56D-44D9-B818-03F75D43F899}"/>
              </a:ext>
            </a:extLst>
          </p:cNvPr>
          <p:cNvSpPr/>
          <p:nvPr/>
        </p:nvSpPr>
        <p:spPr>
          <a:xfrm>
            <a:off x="1389483" y="1621606"/>
            <a:ext cx="1052036" cy="343672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BA084-A85A-4A48-A09D-DA2C3A497141}"/>
              </a:ext>
            </a:extLst>
          </p:cNvPr>
          <p:cNvSpPr/>
          <p:nvPr/>
        </p:nvSpPr>
        <p:spPr>
          <a:xfrm flipH="1">
            <a:off x="2441519" y="1621605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3A4D5-76CB-466A-8C54-98CBF332669E}"/>
              </a:ext>
            </a:extLst>
          </p:cNvPr>
          <p:cNvSpPr/>
          <p:nvPr/>
        </p:nvSpPr>
        <p:spPr>
          <a:xfrm flipH="1">
            <a:off x="3493551" y="1621605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30F698-1EDE-4A53-984D-61F9DF793E0B}"/>
              </a:ext>
            </a:extLst>
          </p:cNvPr>
          <p:cNvSpPr/>
          <p:nvPr/>
        </p:nvSpPr>
        <p:spPr>
          <a:xfrm flipH="1">
            <a:off x="4545581" y="1621605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40A7B-57BC-48EB-A1DF-D5A8F7F61F67}"/>
              </a:ext>
            </a:extLst>
          </p:cNvPr>
          <p:cNvSpPr/>
          <p:nvPr/>
        </p:nvSpPr>
        <p:spPr>
          <a:xfrm flipH="1">
            <a:off x="3563014" y="5470625"/>
            <a:ext cx="1660653" cy="2589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E41D95-17F6-490A-8B9C-65D8213E9948}"/>
              </a:ext>
            </a:extLst>
          </p:cNvPr>
          <p:cNvSpPr/>
          <p:nvPr/>
        </p:nvSpPr>
        <p:spPr>
          <a:xfrm flipH="1">
            <a:off x="5298108" y="5470624"/>
            <a:ext cx="1660652" cy="25894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41894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08659 -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659 -0.00186 L 0.1724 4.44444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24 4.44444E-6 L 0.25873 0.0002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42" presetClass="path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5846 0.00023 L 0.34479 0.0002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  <p:bldP spid="9" grpId="3" animBg="1"/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AF5F-14EA-4EDF-9E9E-EEA25664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Training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CEB2D1-DE36-4F57-BC65-D589D7558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752475"/>
            <a:ext cx="9401175" cy="5353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7DA148-3A6A-4519-8C0C-965B238F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1" y="752475"/>
            <a:ext cx="9401175" cy="5353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AF9A5A-882D-4E2E-B2AD-5CD529061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0" y="752475"/>
            <a:ext cx="9401175" cy="5353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7B71B7-986C-4F31-AA40-14898987C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410" y="752475"/>
            <a:ext cx="9401175" cy="5353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38EF5C-AB80-488B-BC14-6A8242E5B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410" y="752475"/>
            <a:ext cx="9401175" cy="5353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09E79-1995-4A1F-B13D-E4F3016AE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5409" y="752475"/>
            <a:ext cx="94011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0243-C684-4D67-95C7-6E2088DB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D881-B180-4C57-9294-9266F385C4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20F442-3E05-4CB3-9375-11F257108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96056"/>
              </p:ext>
            </p:extLst>
          </p:nvPr>
        </p:nvGraphicFramePr>
        <p:xfrm>
          <a:off x="1241508" y="3205691"/>
          <a:ext cx="51435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531549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7926067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525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FeatureA_lag1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FeatureB_lag1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FeatureC_lag1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impute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2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C3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C4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C5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6307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C5A46C-09D7-4BB3-AACF-9BA1E8F4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 Modelling using Lagged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5F77-84D5-4596-8CE5-55421FBB7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701633"/>
          </a:xfrm>
        </p:spPr>
        <p:txBody>
          <a:bodyPr/>
          <a:lstStyle/>
          <a:p>
            <a:r>
              <a:rPr lang="en-US" dirty="0"/>
              <a:t>Lag Features by n periods</a:t>
            </a:r>
          </a:p>
          <a:p>
            <a:r>
              <a:rPr lang="en-US" dirty="0"/>
              <a:t>Use with models that can ignore or penalize features (Random Forest, Lasso Regression, etc.)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467FB5-21FE-4566-AE04-F7625F95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9416"/>
              </p:ext>
            </p:extLst>
          </p:nvPr>
        </p:nvGraphicFramePr>
        <p:xfrm>
          <a:off x="812635" y="3205691"/>
          <a:ext cx="557237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140">
                  <a:extLst>
                    <a:ext uri="{9D8B030D-6E8A-4147-A177-3AD203B41FA5}">
                      <a16:colId xmlns:a16="http://schemas.microsoft.com/office/drawing/2014/main" val="1530038825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53154988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4279260679"/>
                    </a:ext>
                  </a:extLst>
                </a:gridCol>
                <a:gridCol w="1712411">
                  <a:extLst>
                    <a:ext uri="{9D8B030D-6E8A-4147-A177-3AD203B41FA5}">
                      <a16:colId xmlns:a16="http://schemas.microsoft.com/office/drawing/2014/main" val="42525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2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8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36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023 L 0.11341 0.08542 C 0.13672 0.10486 0.17227 0.11598 0.20964 0.11598 C 0.25195 0.11598 0.28581 0.10486 0.30938 0.08542 L 0.42318 0.0002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3004-93FB-49C1-B9A4-825A8067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EEBF-0BC3-4EBF-A29F-90D8CAEF5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676895"/>
            <a:ext cx="11911264" cy="5297070"/>
          </a:xfrm>
        </p:spPr>
        <p:txBody>
          <a:bodyPr/>
          <a:lstStyle/>
          <a:p>
            <a:r>
              <a:rPr lang="en-US" dirty="0"/>
              <a:t>Model Choice: Random Forest Regressor:</a:t>
            </a:r>
          </a:p>
          <a:p>
            <a:pPr lvl="1"/>
            <a:r>
              <a:rPr lang="en-US" dirty="0"/>
              <a:t>No assumptions of linearity or normality, which would be problematic given the distribution of the target variable</a:t>
            </a:r>
          </a:p>
          <a:p>
            <a:pPr lvl="1"/>
            <a:r>
              <a:rPr lang="en-US" dirty="0"/>
              <a:t>Can “ignore” features that do not contribute to meaningful nodes in the trees. This is helpful since feature-lagging creates so many extra features</a:t>
            </a:r>
          </a:p>
          <a:p>
            <a:pPr lvl="1"/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B69404E-36DD-4517-9B5B-587C12B7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9" y="3080900"/>
            <a:ext cx="5629761" cy="24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4EB414E-99DB-4563-8394-ED76698A6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0900"/>
            <a:ext cx="5629761" cy="244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71C28E38-FF98-4843-894E-113E334D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6" y="2072218"/>
            <a:ext cx="4634642" cy="280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39762874-EA9D-4266-B51A-0B73A6FD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32" y="2056787"/>
            <a:ext cx="4634642" cy="28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2FD17FA-3C90-4211-8F6C-C49035FBC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400199"/>
              </p:ext>
            </p:extLst>
          </p:nvPr>
        </p:nvGraphicFramePr>
        <p:xfrm>
          <a:off x="903514" y="5487725"/>
          <a:ext cx="48666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813179557"/>
                    </a:ext>
                  </a:extLst>
                </a:gridCol>
                <a:gridCol w="3081357">
                  <a:extLst>
                    <a:ext uri="{9D8B030D-6E8A-4147-A177-3AD203B41FA5}">
                      <a16:colId xmlns:a16="http://schemas.microsoft.com/office/drawing/2014/main" val="901862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</a:rPr>
                        <a:t>San Juan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Random Forest Regressor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via cross validated grid search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C8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Maximum tree depth: 35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Maximum features considered per split: 5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Minimum samples to create a leaf: 3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Minimum samples to split a node: 2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Trees: 100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C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4701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3043D71-0654-4392-A6A4-F71BEAE4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2053"/>
              </p:ext>
            </p:extLst>
          </p:nvPr>
        </p:nvGraphicFramePr>
        <p:xfrm>
          <a:off x="6533275" y="5487725"/>
          <a:ext cx="48666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813179557"/>
                    </a:ext>
                  </a:extLst>
                </a:gridCol>
                <a:gridCol w="3081357">
                  <a:extLst>
                    <a:ext uri="{9D8B030D-6E8A-4147-A177-3AD203B41FA5}">
                      <a16:colId xmlns:a16="http://schemas.microsoft.com/office/drawing/2014/main" val="901862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tx1"/>
                          </a:solidFill>
                        </a:rPr>
                        <a:t>Iquitos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Random Forest Regressor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via cross validated grid search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BA9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Maximum tree depth: 10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Maximum features considered per split: 2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Minimum samples to create a leaf: 2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Minimum samples to split a node: 2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Trees: 300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BA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4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0855-A89E-4411-9208-1D704E12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Exaggerating the peaks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D99D-8489-4A01-AB00-AF76ED85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771555"/>
            <a:ext cx="12051632" cy="1453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Reminder: the value of a disease outbreak predictor would be finding the outliers. Most models were unlikely to predict extreme values, so the following was done to exaggerate large predictions: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DB8C7-274E-42B4-9BC7-00BEE81C3689}"/>
              </a:ext>
            </a:extLst>
          </p:cNvPr>
          <p:cNvSpPr/>
          <p:nvPr/>
        </p:nvSpPr>
        <p:spPr>
          <a:xfrm>
            <a:off x="136360" y="2305050"/>
            <a:ext cx="3749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Predict test data with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derivative of the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Scale derivative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Integral of scaled derivative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Add “intercept” (the first predicted value)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B6C8BBFB-758D-443C-A627-77A68D0B7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77" y="1613194"/>
            <a:ext cx="5777065" cy="2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1B653E1-47E6-481C-9987-83FD0060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60" y="4091868"/>
            <a:ext cx="5796582" cy="2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C453D02E-5E6B-46E3-A2F1-4F33CBD4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58" y="4091868"/>
            <a:ext cx="5796584" cy="2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E96A40FE-CB32-42EA-A965-2FB7A378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74" y="1613195"/>
            <a:ext cx="5777067" cy="2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ADDB7-1D2C-487E-8DE7-22EA7464B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109" y="3203834"/>
            <a:ext cx="815014" cy="8150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E16B8D-4A7E-4D5D-A125-9F429DBCA2AD}"/>
              </a:ext>
            </a:extLst>
          </p:cNvPr>
          <p:cNvSpPr/>
          <p:nvPr/>
        </p:nvSpPr>
        <p:spPr>
          <a:xfrm>
            <a:off x="6327140" y="3618961"/>
            <a:ext cx="246380" cy="246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DCCB06-3A41-4DA9-9BF4-45F8DCD5AF08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 flipV="1">
            <a:off x="5695123" y="3611341"/>
            <a:ext cx="632017" cy="130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2" name="Picture 24">
            <a:extLst>
              <a:ext uri="{FF2B5EF4-FFF2-40B4-BE49-F238E27FC236}">
                <a16:creationId xmlns:a16="http://schemas.microsoft.com/office/drawing/2014/main" id="{27AC79C0-7369-48F7-9914-50D54546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73" y="1717284"/>
            <a:ext cx="5777068" cy="237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E19238-2018-49E3-BC10-19F681A41787}"/>
              </a:ext>
            </a:extLst>
          </p:cNvPr>
          <p:cNvSpPr/>
          <p:nvPr/>
        </p:nvSpPr>
        <p:spPr>
          <a:xfrm>
            <a:off x="5486400" y="1613193"/>
            <a:ext cx="6453855" cy="900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6" name="Picture 28">
            <a:extLst>
              <a:ext uri="{FF2B5EF4-FFF2-40B4-BE49-F238E27FC236}">
                <a16:creationId xmlns:a16="http://schemas.microsoft.com/office/drawing/2014/main" id="{EA20470F-8F6A-43C6-8821-CEFA8527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32" y="2063363"/>
            <a:ext cx="84582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AA46-DC9D-4BB9-9AA8-9F650586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143C-D461-41C6-AACC-587B9D4D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659746" cy="5297070"/>
          </a:xfrm>
        </p:spPr>
        <p:txBody>
          <a:bodyPr/>
          <a:lstStyle/>
          <a:p>
            <a:r>
              <a:rPr lang="en-US" dirty="0"/>
              <a:t>San Juan Best Model:</a:t>
            </a:r>
          </a:p>
          <a:p>
            <a:pPr lvl="1"/>
            <a:r>
              <a:rPr lang="en-US" dirty="0"/>
              <a:t>Random Forest Regressor with 100 trees and maximum depth of 35</a:t>
            </a:r>
          </a:p>
          <a:p>
            <a:pPr lvl="1"/>
            <a:r>
              <a:rPr lang="en-US" dirty="0"/>
              <a:t>Prediction derivative scaled up by 60% to exaggerate predicted outbreaks</a:t>
            </a:r>
          </a:p>
          <a:p>
            <a:r>
              <a:rPr lang="en-US" dirty="0"/>
              <a:t>Iquitos Best Model:</a:t>
            </a:r>
          </a:p>
          <a:p>
            <a:pPr lvl="1"/>
            <a:r>
              <a:rPr lang="en-US" dirty="0"/>
              <a:t>Random Forest Regressor with 300 trees and a maximum depth of 10</a:t>
            </a:r>
          </a:p>
          <a:p>
            <a:pPr lvl="1"/>
            <a:r>
              <a:rPr lang="en-US" dirty="0"/>
              <a:t>Prediction derivative scaled up by 10% to exaggerate predicted outbreaks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Combined Mean Absolute Error of 24.0, good for 440</a:t>
            </a:r>
            <a:r>
              <a:rPr lang="en-US" baseline="30000" dirty="0"/>
              <a:t>th</a:t>
            </a:r>
            <a:r>
              <a:rPr lang="en-US" dirty="0"/>
              <a:t> / 5910 competitors (93</a:t>
            </a:r>
            <a:r>
              <a:rPr lang="en-US" baseline="30000" dirty="0"/>
              <a:t>rd</a:t>
            </a:r>
            <a:r>
              <a:rPr lang="en-US" dirty="0"/>
              <a:t> percentile)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6605377-4A08-4226-BC30-CC34BE2CD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7320" y="5064579"/>
            <a:ext cx="5837360" cy="9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29FDE3-B444-4DAF-BB05-D60165292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60"/>
          <a:stretch/>
        </p:blipFill>
        <p:spPr>
          <a:xfrm>
            <a:off x="5356860" y="2462893"/>
            <a:ext cx="6835140" cy="4022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C39CF-E572-441B-AAC4-FF0FA142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B97E9-2498-43D5-9E3D-A8BDAEC3CAE9}"/>
              </a:ext>
            </a:extLst>
          </p:cNvPr>
          <p:cNvSpPr txBox="1"/>
          <p:nvPr/>
        </p:nvSpPr>
        <p:spPr>
          <a:xfrm>
            <a:off x="140368" y="762001"/>
            <a:ext cx="827428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LSTMs: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Download my LSTM guide and code an LSTM forward pass with just </a:t>
            </a:r>
            <a:r>
              <a:rPr lang="en-US" dirty="0" err="1"/>
              <a:t>numpy</a:t>
            </a:r>
            <a:r>
              <a:rPr lang="en-US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Free Udacity course on deep learning (including RNN’s) in </a:t>
            </a:r>
            <a:r>
              <a:rPr lang="en-US" dirty="0" err="1">
                <a:hlinkClick r:id="rId3"/>
              </a:rPr>
              <a:t>pytorch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Helpful article on LSTM’s and GRU’s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Interesting podcast (</a:t>
            </a:r>
            <a:r>
              <a:rPr lang="en-US" dirty="0" err="1">
                <a:hlinkClick r:id="rId5"/>
              </a:rPr>
              <a:t>TWiML&amp;AI</a:t>
            </a:r>
            <a:r>
              <a:rPr lang="en-US" dirty="0">
                <a:hlinkClick r:id="rId5"/>
              </a:rPr>
              <a:t>) suggesting you can trim an LSTM down to ONLY a forget gate</a:t>
            </a:r>
            <a:endParaRPr lang="en-US" dirty="0"/>
          </a:p>
          <a:p>
            <a:r>
              <a:rPr lang="en-US" sz="2800" dirty="0"/>
              <a:t>Dengue Fever and </a:t>
            </a:r>
            <a:r>
              <a:rPr lang="en-US" sz="2800" i="1" dirty="0"/>
              <a:t>Aedes Aegypti </a:t>
            </a:r>
            <a:r>
              <a:rPr lang="en-US" sz="2800" dirty="0"/>
              <a:t>mosquitoes: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303030"/>
                </a:solidFill>
              </a:rPr>
              <a:t>Juliano</a:t>
            </a:r>
            <a:r>
              <a:rPr lang="en-US" sz="1400" dirty="0">
                <a:solidFill>
                  <a:srgbClr val="303030"/>
                </a:solidFill>
              </a:rPr>
              <a:t>, Steven A et al. “Desiccation and thermal tolerance of eggs and the coexistence of competing mosquitoes.” </a:t>
            </a:r>
            <a:br>
              <a:rPr lang="en-US" sz="1400" dirty="0">
                <a:solidFill>
                  <a:srgbClr val="303030"/>
                </a:solidFill>
              </a:rPr>
            </a:br>
            <a:r>
              <a:rPr lang="en-US" sz="1400" i="1" dirty="0" err="1">
                <a:solidFill>
                  <a:srgbClr val="303030"/>
                </a:solidFill>
              </a:rPr>
              <a:t>Oecologia</a:t>
            </a:r>
            <a:r>
              <a:rPr lang="en-US" sz="1400" dirty="0">
                <a:solidFill>
                  <a:srgbClr val="303030"/>
                </a:solidFill>
              </a:rPr>
              <a:t> vol. 130,3 (2002): 458-469. doi:10.1007/s004420100811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Yukiko </a:t>
            </a:r>
            <a:r>
              <a:rPr lang="en-US" sz="1400" dirty="0" err="1">
                <a:solidFill>
                  <a:srgbClr val="333333"/>
                </a:solidFill>
              </a:rPr>
              <a:t>Higa</a:t>
            </a:r>
            <a:r>
              <a:rPr lang="en-US" sz="1400" dirty="0">
                <a:solidFill>
                  <a:srgbClr val="333333"/>
                </a:solidFill>
              </a:rPr>
              <a:t>, Nguyen </a:t>
            </a:r>
            <a:r>
              <a:rPr lang="en-US" sz="1400" dirty="0" err="1">
                <a:solidFill>
                  <a:srgbClr val="333333"/>
                </a:solidFill>
              </a:rPr>
              <a:t>Thi</a:t>
            </a:r>
            <a:r>
              <a:rPr lang="en-US" sz="1400" dirty="0">
                <a:solidFill>
                  <a:srgbClr val="333333"/>
                </a:solidFill>
              </a:rPr>
              <a:t> Yen, Hitoshi Kawada, Tran Hai Son, Nguyen Thuy </a:t>
            </a:r>
            <a:r>
              <a:rPr lang="en-US" sz="1400" dirty="0" err="1">
                <a:solidFill>
                  <a:srgbClr val="333333"/>
                </a:solidFill>
              </a:rPr>
              <a:t>Hoa</a:t>
            </a:r>
            <a:r>
              <a:rPr lang="en-US" sz="1400" dirty="0">
                <a:solidFill>
                  <a:srgbClr val="333333"/>
                </a:solidFill>
              </a:rPr>
              <a:t>, Masahiro Takagi</a:t>
            </a:r>
            <a:br>
              <a:rPr lang="en-US" sz="1400" dirty="0"/>
            </a:br>
            <a:r>
              <a:rPr lang="en-US" sz="1400" dirty="0">
                <a:solidFill>
                  <a:srgbClr val="333333"/>
                </a:solidFill>
              </a:rPr>
              <a:t>Journal of the American Mosquito Control Association (1 March 2010)</a:t>
            </a:r>
          </a:p>
          <a:p>
            <a:pPr marL="0" lvl="1"/>
            <a:r>
              <a:rPr lang="en-US" sz="2800" dirty="0"/>
              <a:t>More about this project: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writeup: gregcondit.com/articles/dengue-fever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conditg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deng</a:t>
            </a:r>
            <a:r>
              <a:rPr lang="en-US" dirty="0">
                <a:hlinkClick r:id="rId6"/>
              </a:rPr>
              <a:t>-ai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9EC0-C405-4499-ABEF-0EFFED32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534F-2302-416B-823C-BF19F77E3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520004" cy="5297070"/>
          </a:xfrm>
        </p:spPr>
        <p:txBody>
          <a:bodyPr/>
          <a:lstStyle/>
          <a:p>
            <a:r>
              <a:rPr lang="en-US" dirty="0"/>
              <a:t>Dengue Fever is a disease with severity ranging from flu-like symptoms to low blood pressure and death.</a:t>
            </a:r>
          </a:p>
          <a:p>
            <a:r>
              <a:rPr lang="en-US" dirty="0"/>
              <a:t>It is not contagious; Dengue Fever can only be spread by mosquitoes</a:t>
            </a:r>
          </a:p>
          <a:p>
            <a:r>
              <a:rPr lang="en-US" dirty="0"/>
              <a:t>Typically observed in tropical regions, but cases have increased significantly in recent years, and scientists are warning that climate change is likely to produce shifts that enable mosquitos to cover a much larger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7B5E-B24D-414E-A360-F014A379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11" y="3429000"/>
            <a:ext cx="6252577" cy="3012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62BB4-D4ED-46AD-BC26-47E3CDA3FCE1}"/>
              </a:ext>
            </a:extLst>
          </p:cNvPr>
          <p:cNvSpPr txBox="1"/>
          <p:nvPr/>
        </p:nvSpPr>
        <p:spPr>
          <a:xfrm>
            <a:off x="5110634" y="63996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 of CDC outbreaks</a:t>
            </a:r>
          </a:p>
        </p:txBody>
      </p:sp>
    </p:spTree>
    <p:extLst>
      <p:ext uri="{BB962C8B-B14F-4D97-AF65-F5344CB8AC3E}">
        <p14:creationId xmlns:p14="http://schemas.microsoft.com/office/powerpoint/2010/main" val="3188819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D17365-78F5-46C3-B7C2-B0312B5643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6DD6F-F704-4ABE-848D-41942A068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1" y="796414"/>
            <a:ext cx="11716825" cy="56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1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38B669-3561-44C7-B6AE-424CC1BB2120}"/>
              </a:ext>
            </a:extLst>
          </p:cNvPr>
          <p:cNvSpPr/>
          <p:nvPr/>
        </p:nvSpPr>
        <p:spPr>
          <a:xfrm>
            <a:off x="2017486" y="136526"/>
            <a:ext cx="8418285" cy="672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FC83B504-A361-4784-AC6E-4DFE38BD3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252774"/>
              </p:ext>
            </p:extLst>
          </p:nvPr>
        </p:nvGraphicFramePr>
        <p:xfrm>
          <a:off x="2571663" y="1344907"/>
          <a:ext cx="6836287" cy="491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CBDE867-C144-458B-B10B-15DA66F3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78" y="423203"/>
            <a:ext cx="3825772" cy="38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3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943-537F-4F79-89AE-759657CB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DrivenData.org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F176-888C-42CE-97D7-1898E9C8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DrivenData.org: “bring cutting-edge practices in data science and crowdsourcing to some of the world's biggest social challenges” </a:t>
            </a:r>
          </a:p>
          <a:p>
            <a:r>
              <a:rPr lang="en-US" dirty="0"/>
              <a:t>Deng-AI – Machine Learning Competition to predict outbreaks of Dengue Fever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ED93D1B-85AE-4715-8F7F-1341772D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40" y="3215885"/>
            <a:ext cx="5773060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B660B1-C590-44E3-A105-A449F2E8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" y="3215885"/>
            <a:ext cx="5695743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A06D05-4FFA-479E-8BC2-540912D4D394}"/>
              </a:ext>
            </a:extLst>
          </p:cNvPr>
          <p:cNvSpPr/>
          <p:nvPr/>
        </p:nvSpPr>
        <p:spPr>
          <a:xfrm>
            <a:off x="4436350" y="3388239"/>
            <a:ext cx="118965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BC26C-5EEA-425F-A007-7C5661A1E002}"/>
              </a:ext>
            </a:extLst>
          </p:cNvPr>
          <p:cNvSpPr/>
          <p:nvPr/>
        </p:nvSpPr>
        <p:spPr>
          <a:xfrm>
            <a:off x="10717619" y="3388238"/>
            <a:ext cx="127428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A85B6-6DD3-42F4-91F8-CB5979750900}"/>
              </a:ext>
            </a:extLst>
          </p:cNvPr>
          <p:cNvSpPr txBox="1"/>
          <p:nvPr/>
        </p:nvSpPr>
        <p:spPr>
          <a:xfrm>
            <a:off x="1478061" y="2617041"/>
            <a:ext cx="2857705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San Juan, Puerto Rico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E9B30-BD67-44C7-82C1-C3760AF68656}"/>
              </a:ext>
            </a:extLst>
          </p:cNvPr>
          <p:cNvSpPr txBox="1"/>
          <p:nvPr/>
        </p:nvSpPr>
        <p:spPr>
          <a:xfrm>
            <a:off x="8425838" y="2617040"/>
            <a:ext cx="1759264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Iquitos, Peru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D8876-F0D5-4A9D-B137-66E98682ABE9}"/>
              </a:ext>
            </a:extLst>
          </p:cNvPr>
          <p:cNvSpPr/>
          <p:nvPr/>
        </p:nvSpPr>
        <p:spPr>
          <a:xfrm>
            <a:off x="6029225" y="2472489"/>
            <a:ext cx="133550" cy="41508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587B-CEE2-46F5-AC0D-DF580F0D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6243-5511-4CDC-B12E-744DF4042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Dengue is spread by Mosquitos, whose breeding patterns are related to weather patterns. Therefore, weather patterns can predict outbreaks.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50BFF76-2E8C-4369-A608-F51B0EF8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7788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DCE0E0D-5B04-440C-B91B-2437E27D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87" y="2517787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3A47-761A-4D9E-AE9E-EA152615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Features: Lots of weather data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4A96F88-C44B-4FD6-8BE1-B9D33761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5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3401BB1-0879-4A02-9F1C-F700B674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3F0F82-693D-4F57-B882-BC9A33C3029E}"/>
              </a:ext>
            </a:extLst>
          </p:cNvPr>
          <p:cNvSpPr txBox="1"/>
          <p:nvPr/>
        </p:nvSpPr>
        <p:spPr>
          <a:xfrm>
            <a:off x="3931669" y="6336450"/>
            <a:ext cx="478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Pearson correlations do not account for sequence</a:t>
            </a:r>
          </a:p>
        </p:txBody>
      </p:sp>
    </p:spTree>
    <p:extLst>
      <p:ext uri="{BB962C8B-B14F-4D97-AF65-F5344CB8AC3E}">
        <p14:creationId xmlns:p14="http://schemas.microsoft.com/office/powerpoint/2010/main" val="236317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89F3ECA-8A50-4818-82A2-2D0C8025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7" y="3214354"/>
            <a:ext cx="11965285" cy="29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59B20-65F1-40CE-95D2-B5BD5F44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Engineering: Degrading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1E48-6F76-458E-A923-3924978A4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940994"/>
          </a:xfrm>
        </p:spPr>
        <p:txBody>
          <a:bodyPr>
            <a:normAutofit/>
          </a:bodyPr>
          <a:lstStyle/>
          <a:p>
            <a:r>
              <a:rPr lang="en-US" dirty="0"/>
              <a:t>Training minimums raises to Test minimums for each city</a:t>
            </a:r>
          </a:p>
          <a:p>
            <a:r>
              <a:rPr lang="en-US" dirty="0"/>
              <a:t>Training maximums raised to Test maximums for each city</a:t>
            </a:r>
          </a:p>
          <a:p>
            <a:r>
              <a:rPr lang="en-US" dirty="0"/>
              <a:t>Full scaling was avoided based on research that the actual temperature points matter (see sources)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174202-B937-4821-A68E-427FBE338932}"/>
              </a:ext>
            </a:extLst>
          </p:cNvPr>
          <p:cNvCxnSpPr>
            <a:cxnSpLocks/>
          </p:cNvCxnSpPr>
          <p:nvPr/>
        </p:nvCxnSpPr>
        <p:spPr>
          <a:xfrm flipH="1" flipV="1">
            <a:off x="3168990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92452F-7614-4A45-ADE8-059325ED3428}"/>
              </a:ext>
            </a:extLst>
          </p:cNvPr>
          <p:cNvCxnSpPr>
            <a:cxnSpLocks/>
          </p:cNvCxnSpPr>
          <p:nvPr/>
        </p:nvCxnSpPr>
        <p:spPr>
          <a:xfrm>
            <a:off x="718956" y="3186434"/>
            <a:ext cx="2450034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B30E683-0CAF-46C9-AE37-8C60C65B4AB3}"/>
              </a:ext>
            </a:extLst>
          </p:cNvPr>
          <p:cNvSpPr/>
          <p:nvPr/>
        </p:nvSpPr>
        <p:spPr>
          <a:xfrm rot="16200000">
            <a:off x="1717121" y="2334860"/>
            <a:ext cx="453706" cy="2450031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C7456D-92B7-4A4A-802B-ED7C6B04A7FF}"/>
              </a:ext>
            </a:extLst>
          </p:cNvPr>
          <p:cNvCxnSpPr>
            <a:cxnSpLocks/>
          </p:cNvCxnSpPr>
          <p:nvPr/>
        </p:nvCxnSpPr>
        <p:spPr>
          <a:xfrm flipH="1" flipV="1">
            <a:off x="10483027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A222C2A-0284-402F-99AF-3F0D0614BBFC}"/>
              </a:ext>
            </a:extLst>
          </p:cNvPr>
          <p:cNvSpPr/>
          <p:nvPr/>
        </p:nvSpPr>
        <p:spPr>
          <a:xfrm rot="16200000">
            <a:off x="10751184" y="3064868"/>
            <a:ext cx="453706" cy="990016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CE8A67-67F8-451E-B1A5-933E5F6439D3}"/>
              </a:ext>
            </a:extLst>
          </p:cNvPr>
          <p:cNvCxnSpPr>
            <a:cxnSpLocks/>
          </p:cNvCxnSpPr>
          <p:nvPr/>
        </p:nvCxnSpPr>
        <p:spPr>
          <a:xfrm flipH="1">
            <a:off x="10483027" y="3186433"/>
            <a:ext cx="964423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56FF-427C-40C7-9B2B-39A8FE61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" y="204823"/>
            <a:ext cx="11915273" cy="41267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Engineering: One-hot Encoded Seasons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967C0C-83EB-4E84-8AD1-157F5103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637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3F8100-FD12-49A9-8982-B3E42DA1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87" y="1862636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0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4EB0-B9DD-4BC1-B448-9840D03C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far back should a time series model “look”?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8106C1-A466-442E-BA83-A3F655C3C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4909457"/>
            <a:ext cx="12192000" cy="544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Following a “favorable” weather event, we’d expect to see reports of Dengue Fever in 2-3 weeks.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69212E-9C53-45D7-AEFA-14D8EAA44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105039"/>
              </p:ext>
            </p:extLst>
          </p:nvPr>
        </p:nvGraphicFramePr>
        <p:xfrm>
          <a:off x="70184" y="983978"/>
          <a:ext cx="12051631" cy="3240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775635EE-8E05-45EB-A2B8-346847DD73ED}"/>
              </a:ext>
            </a:extLst>
          </p:cNvPr>
          <p:cNvSpPr/>
          <p:nvPr/>
        </p:nvSpPr>
        <p:spPr>
          <a:xfrm rot="5400000">
            <a:off x="10232571" y="3042795"/>
            <a:ext cx="653143" cy="2634343"/>
          </a:xfrm>
          <a:prstGeom prst="rightBrace">
            <a:avLst>
              <a:gd name="adj1" fmla="val 1008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4089A8-E3C6-412B-A3A5-27289E43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600200"/>
          </a:xfrm>
        </p:spPr>
        <p:txBody>
          <a:bodyPr>
            <a:normAutofit/>
          </a:bodyPr>
          <a:lstStyle/>
          <a:p>
            <a:r>
              <a:rPr lang="en-US" sz="4400" dirty="0"/>
              <a:t>2 Time Series Techniques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205B52-883F-40ED-8C5D-82B904F8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491821"/>
            <a:ext cx="6172200" cy="25528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Long short term memory neural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Supervised Learning methods with lagged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D0865-3C7E-4F7E-9443-B446248D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08" y="2491821"/>
            <a:ext cx="4481430" cy="29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5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981</Words>
  <Application>Microsoft Office PowerPoint</Application>
  <PresentationFormat>Widescreen</PresentationFormat>
  <Paragraphs>205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Lato</vt:lpstr>
      <vt:lpstr>Office Theme</vt:lpstr>
      <vt:lpstr>Deng-AI: Predicting Disease Spread</vt:lpstr>
      <vt:lpstr>Problem Overview</vt:lpstr>
      <vt:lpstr>DrivenData.org Competition</vt:lpstr>
      <vt:lpstr>Hypothesis</vt:lpstr>
      <vt:lpstr>Features: Lots of weather data</vt:lpstr>
      <vt:lpstr>Feature Engineering: Degrading Training Data</vt:lpstr>
      <vt:lpstr>Feature Engineering: One-hot Encoded Seasons</vt:lpstr>
      <vt:lpstr>How far back should a time series model “look”?</vt:lpstr>
      <vt:lpstr>2 Time Series Techniques </vt:lpstr>
      <vt:lpstr>LSTM Logic, from the ground up</vt:lpstr>
      <vt:lpstr>Challenge: Choosing Validation Data (San Juan)</vt:lpstr>
      <vt:lpstr>Walk Forward Validation</vt:lpstr>
      <vt:lpstr>LSTM Training</vt:lpstr>
      <vt:lpstr>LSTM Performance</vt:lpstr>
      <vt:lpstr>Time Series Modelling using Lagged Features</vt:lpstr>
      <vt:lpstr>Random Forest Training</vt:lpstr>
      <vt:lpstr>Exaggerating the peaks</vt:lpstr>
      <vt:lpstr>Performance</vt:lpstr>
      <vt:lpstr>Resources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96</cp:revision>
  <dcterms:created xsi:type="dcterms:W3CDTF">2019-04-01T20:25:35Z</dcterms:created>
  <dcterms:modified xsi:type="dcterms:W3CDTF">2019-04-08T23:06:26Z</dcterms:modified>
</cp:coreProperties>
</file>