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15D2FF"/>
    <a:srgbClr val="4AE719"/>
    <a:srgbClr val="FF66FF"/>
    <a:srgbClr val="565656"/>
    <a:srgbClr val="DF202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5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0259559026706E-2"/>
          <c:y val="5.7528901415373757E-2"/>
          <c:w val="0.95336694423988366"/>
          <c:h val="0.762167842569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 cmpd="sng">
              <a:gradFill>
                <a:gsLst>
                  <a:gs pos="0">
                    <a:srgbClr val="FF0000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20</c:v>
                </c:pt>
                <c:pt idx="6">
                  <c:v>4.5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E11-4BE9-9601-B50EC333E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363504"/>
        <c:axId val="575367440"/>
      </c:lineChart>
      <c:catAx>
        <c:axId val="5753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67440"/>
        <c:crosses val="autoZero"/>
        <c:auto val="1"/>
        <c:lblAlgn val="ctr"/>
        <c:lblOffset val="100"/>
        <c:noMultiLvlLbl val="0"/>
      </c:catAx>
      <c:valAx>
        <c:axId val="575367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36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0259559026706E-2"/>
          <c:y val="5.7528901415373757E-2"/>
          <c:w val="0.95336694423988366"/>
          <c:h val="0.762167842569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 cmpd="sng">
              <a:gradFill>
                <a:gsLst>
                  <a:gs pos="0">
                    <a:srgbClr val="FF0000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20</c:v>
                </c:pt>
                <c:pt idx="6">
                  <c:v>4.5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2C-47A9-ABAF-22A76B5D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363504"/>
        <c:axId val="575367440"/>
      </c:lineChart>
      <c:catAx>
        <c:axId val="5753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67440"/>
        <c:crosses val="autoZero"/>
        <c:auto val="1"/>
        <c:lblAlgn val="ctr"/>
        <c:lblOffset val="100"/>
        <c:noMultiLvlLbl val="0"/>
      </c:catAx>
      <c:valAx>
        <c:axId val="575367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36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076-56CE-4656-BEB1-49012D9996C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606A-F46B-421B-8C76-016A1005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Contrast – especially with the red</a:t>
            </a:r>
          </a:p>
          <a:p>
            <a:r>
              <a:rPr lang="en-US" dirty="0"/>
              <a:t>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F5F-14EA-4EDF-9E9E-EEA2566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2230-B074-480D-942A-540CC470B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0F442-3E05-4CB3-9375-11F2571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96056"/>
              </p:ext>
            </p:extLst>
          </p:nvPr>
        </p:nvGraphicFramePr>
        <p:xfrm>
          <a:off x="1241508" y="3205691"/>
          <a:ext cx="5143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FeatureA_lag1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FeatureB_lag1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FeatureC_lag1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C5A46C-09D7-4BB3-AACF-9BA1E8F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Modelling using lagged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F77-84D5-4596-8CE5-55421FBB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701633"/>
          </a:xfrm>
        </p:spPr>
        <p:txBody>
          <a:bodyPr/>
          <a:lstStyle/>
          <a:p>
            <a:r>
              <a:rPr lang="en-US" dirty="0"/>
              <a:t>Lag Features by n periods</a:t>
            </a:r>
          </a:p>
          <a:p>
            <a:r>
              <a:rPr lang="en-US" dirty="0"/>
              <a:t>Use with models that can ignore or penalize features (Random Forest, Lasso Regression, etc.)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67FB5-21FE-4566-AE04-F7625F95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9416"/>
              </p:ext>
            </p:extLst>
          </p:nvPr>
        </p:nvGraphicFramePr>
        <p:xfrm>
          <a:off x="812635" y="3205691"/>
          <a:ext cx="557237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140">
                  <a:extLst>
                    <a:ext uri="{9D8B030D-6E8A-4147-A177-3AD203B41FA5}">
                      <a16:colId xmlns:a16="http://schemas.microsoft.com/office/drawing/2014/main" val="1530038825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23 L 0.11341 0.08542 C 0.13672 0.10486 0.17227 0.11598 0.20964 0.11598 C 0.25195 0.11598 0.28581 0.10486 0.30938 0.08542 L 0.42318 0.00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004-93FB-49C1-B9A4-825A806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EEBF-0BC3-4EBF-A29F-90D8CAEF5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855-A89E-4411-9208-1D704E1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Exaggerating the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99D-8489-4A01-AB00-AF76ED85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453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Reminder: the value of a disease outbreak predictor would be finding the outliers. Most models were unlikely to predict extreme values, so the following was done to exaggerate large predictions: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DB8C7-274E-42B4-9BC7-00BEE81C3689}"/>
              </a:ext>
            </a:extLst>
          </p:cNvPr>
          <p:cNvSpPr/>
          <p:nvPr/>
        </p:nvSpPr>
        <p:spPr>
          <a:xfrm>
            <a:off x="136360" y="2305050"/>
            <a:ext cx="3749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Predict test data with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Take derivative of the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Scale derivative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Take Integral of scaled derivative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“intercept” (the first predicted value)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Optional: Take max/min of the original and the scaled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95597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6353D3CF-A5C6-4AA7-8248-301141A11E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4500000"/>
              </p:ext>
            </p:extLst>
          </p:nvPr>
        </p:nvGraphicFramePr>
        <p:xfrm>
          <a:off x="5518063" y="2447992"/>
          <a:ext cx="6836287" cy="49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404F2EE-DE71-4006-844E-71408E1B4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21" y="2447992"/>
            <a:ext cx="2498711" cy="2707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62A84-B361-441C-8785-9F072DD9B70F}"/>
              </a:ext>
            </a:extLst>
          </p:cNvPr>
          <p:cNvSpPr/>
          <p:nvPr/>
        </p:nvSpPr>
        <p:spPr>
          <a:xfrm>
            <a:off x="140368" y="49631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303030"/>
                </a:solidFill>
                <a:latin typeface="arial" panose="020B0604020202020204" pitchFamily="34" charset="0"/>
              </a:rPr>
              <a:t>Juliano</a:t>
            </a:r>
            <a:r>
              <a:rPr lang="en-US" sz="1200" dirty="0">
                <a:solidFill>
                  <a:srgbClr val="303030"/>
                </a:solidFill>
                <a:latin typeface="arial" panose="020B0604020202020204" pitchFamily="34" charset="0"/>
              </a:rPr>
              <a:t>, Steven A et al. “Desiccation and thermal tolerance of eggs and the coexistence of competing mosquitoes.” </a:t>
            </a:r>
            <a:r>
              <a:rPr lang="en-US" sz="1200" i="1" dirty="0" err="1">
                <a:solidFill>
                  <a:srgbClr val="303030"/>
                </a:solidFill>
                <a:latin typeface="arial" panose="020B0604020202020204" pitchFamily="34" charset="0"/>
              </a:rPr>
              <a:t>Oecologia</a:t>
            </a:r>
            <a:r>
              <a:rPr lang="en-US" sz="1200" dirty="0">
                <a:solidFill>
                  <a:srgbClr val="303030"/>
                </a:solidFill>
                <a:latin typeface="arial" panose="020B0604020202020204" pitchFamily="34" charset="0"/>
              </a:rPr>
              <a:t> vol. 130,3 (2002): 458-469. doi:10.1007/s004420100811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A0DD6-4369-48A5-903B-7A7F14886117}"/>
              </a:ext>
            </a:extLst>
          </p:cNvPr>
          <p:cNvSpPr/>
          <p:nvPr/>
        </p:nvSpPr>
        <p:spPr>
          <a:xfrm>
            <a:off x="140368" y="5667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Yukiko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Higa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, Nguyen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Thi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 Yen, Hitoshi Kawada, Tran Hai Son, Nguyen Thuy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Hoa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, Masahiro Takagi</a:t>
            </a:r>
            <a:br>
              <a:rPr lang="en-US" sz="1200" dirty="0"/>
            </a:b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Journal of the American Mosquito Control Association (1 March 2010)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D17365-78F5-46C3-B7C2-B0312B564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6DD6F-F704-4ABE-848D-41942A06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1" y="796414"/>
            <a:ext cx="11716825" cy="5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38B669-3561-44C7-B6AE-424CC1BB2120}"/>
              </a:ext>
            </a:extLst>
          </p:cNvPr>
          <p:cNvSpPr/>
          <p:nvPr/>
        </p:nvSpPr>
        <p:spPr>
          <a:xfrm>
            <a:off x="2017486" y="136526"/>
            <a:ext cx="8418285" cy="672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C83B504-A361-4784-AC6E-4DFE38BD3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252774"/>
              </p:ext>
            </p:extLst>
          </p:nvPr>
        </p:nvGraphicFramePr>
        <p:xfrm>
          <a:off x="2571663" y="1344907"/>
          <a:ext cx="6836287" cy="49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CBDE867-C144-458B-B10B-15DA66F3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8" y="423203"/>
            <a:ext cx="3825772" cy="38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mosquitoes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FFA9FB-D592-4779-A02E-407AEE61F9CE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558E2-3819-48AD-9256-16FB9923DEF7}"/>
              </a:ext>
            </a:extLst>
          </p:cNvPr>
          <p:cNvSpPr/>
          <p:nvPr/>
        </p:nvSpPr>
        <p:spPr>
          <a:xfrm>
            <a:off x="6029225" y="1093705"/>
            <a:ext cx="133550" cy="552484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on the assumption that the actual temperature points matter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4475236" y="1581729"/>
            <a:ext cx="6453686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4785343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1102480" y="3585058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1102480" y="1588283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blipFill>
                <a:blip r:embed="rId3"/>
                <a:stretch>
                  <a:fillRect l="-2174" r="-4348" b="-4651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107206" y="219991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FF66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132050" y="3813342"/>
            <a:ext cx="588336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noFill/>
              <a:ln w="6350">
                <a:solidFill>
                  <a:srgbClr val="FF66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blipFill>
                <a:blip r:embed="rId4"/>
                <a:stretch>
                  <a:fillRect l="-8411" r="-6542" b="-7692"/>
                </a:stretch>
              </a:blipFill>
              <a:ln w="6350">
                <a:solidFill>
                  <a:srgbClr val="FF66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stCxn id="66" idx="3"/>
            <a:endCxn id="13" idx="2"/>
          </p:cNvCxnSpPr>
          <p:nvPr/>
        </p:nvCxnSpPr>
        <p:spPr>
          <a:xfrm flipV="1">
            <a:off x="4311737" y="3703137"/>
            <a:ext cx="563408" cy="117158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noFill/>
              <a:ln w="9525">
                <a:solidFill>
                  <a:srgbClr val="FF66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blipFill>
                <a:blip r:embed="rId5"/>
                <a:stretch>
                  <a:fillRect l="-8333" r="-7407" b="-7609"/>
                </a:stretch>
              </a:blipFill>
              <a:ln w="9525">
                <a:solidFill>
                  <a:srgbClr val="FF66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03" idx="2"/>
          </p:cNvCxnSpPr>
          <p:nvPr/>
        </p:nvCxnSpPr>
        <p:spPr>
          <a:xfrm rot="5400000" flipH="1" flipV="1">
            <a:off x="4948181" y="2858656"/>
            <a:ext cx="221039" cy="367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03" idx="2"/>
          </p:cNvCxnSpPr>
          <p:nvPr/>
        </p:nvCxnSpPr>
        <p:spPr>
          <a:xfrm rot="16200000" flipV="1">
            <a:off x="5315699" y="2858248"/>
            <a:ext cx="221038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03" idx="0"/>
            <a:endCxn id="11" idx="2"/>
          </p:cNvCxnSpPr>
          <p:nvPr/>
        </p:nvCxnSpPr>
        <p:spPr>
          <a:xfrm flipV="1">
            <a:off x="5242256" y="2448240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242257" y="1960851"/>
            <a:ext cx="0" cy="239061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303431" y="1825963"/>
            <a:ext cx="803775" cy="1072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blipFill>
                <a:blip r:embed="rId6"/>
                <a:stretch>
                  <a:fillRect l="-6604" r="-5660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blipFill>
                <a:blip r:embed="rId7"/>
                <a:stretch>
                  <a:fillRect l="-6481" r="-555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blipFill>
                <a:blip r:embed="rId8"/>
                <a:stretch>
                  <a:fillRect l="-6542" r="-4673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blipFill>
                <a:blip r:embed="rId9"/>
                <a:stretch>
                  <a:fillRect l="-7477" r="-5607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5905149" y="3032787"/>
            <a:ext cx="595793" cy="1921579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615110" y="2326676"/>
            <a:ext cx="591943" cy="333765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4311737" y="3694334"/>
            <a:ext cx="2140826" cy="125961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4311737" y="3698936"/>
            <a:ext cx="3574476" cy="121359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112" idx="2"/>
          </p:cNvCxnSpPr>
          <p:nvPr/>
        </p:nvCxnSpPr>
        <p:spPr>
          <a:xfrm rot="16200000" flipV="1">
            <a:off x="6876454" y="2859658"/>
            <a:ext cx="210590" cy="36417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120" idx="2"/>
          </p:cNvCxnSpPr>
          <p:nvPr/>
        </p:nvCxnSpPr>
        <p:spPr>
          <a:xfrm rot="5400000" flipH="1" flipV="1">
            <a:off x="7949074" y="2870617"/>
            <a:ext cx="216819" cy="34254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120" idx="2"/>
          </p:cNvCxnSpPr>
          <p:nvPr/>
        </p:nvCxnSpPr>
        <p:spPr>
          <a:xfrm rot="16200000" flipV="1">
            <a:off x="8295624" y="2866606"/>
            <a:ext cx="217412" cy="3511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6667583" y="233746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93703" y="234340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flipV="1">
            <a:off x="6799663" y="2585796"/>
            <a:ext cx="2971" cy="102325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120" idx="0"/>
          </p:cNvCxnSpPr>
          <p:nvPr/>
        </p:nvCxnSpPr>
        <p:spPr>
          <a:xfrm flipH="1">
            <a:off x="8228753" y="2591736"/>
            <a:ext cx="1" cy="9341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blipFill>
                <a:blip r:embed="rId10"/>
                <a:stretch>
                  <a:fillRect l="-2128" r="-212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6802635" y="2183438"/>
            <a:ext cx="562521" cy="15403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852020" y="1966674"/>
            <a:ext cx="159970" cy="59349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blipFill>
                <a:blip r:embed="rId11"/>
                <a:stretch>
                  <a:fillRect l="-5607" r="-4673"/>
                </a:stretch>
              </a:blipFill>
              <a:ln w="6350">
                <a:solidFill>
                  <a:srgbClr val="15D2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blipFill>
                <a:blip r:embed="rId12"/>
                <a:stretch>
                  <a:fillRect l="-7407" r="-4630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133" idx="2"/>
          </p:cNvCxnSpPr>
          <p:nvPr/>
        </p:nvCxnSpPr>
        <p:spPr>
          <a:xfrm rot="5400000" flipH="1" flipV="1">
            <a:off x="9479744" y="2865174"/>
            <a:ext cx="207261" cy="34981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133" idx="2"/>
          </p:cNvCxnSpPr>
          <p:nvPr/>
        </p:nvCxnSpPr>
        <p:spPr>
          <a:xfrm rot="16200000" flipV="1">
            <a:off x="9828170" y="2866561"/>
            <a:ext cx="207261" cy="3470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623231" y="2370209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133" idx="0"/>
            <a:endCxn id="48" idx="2"/>
          </p:cNvCxnSpPr>
          <p:nvPr/>
        </p:nvCxnSpPr>
        <p:spPr>
          <a:xfrm flipV="1">
            <a:off x="9758281" y="2618537"/>
            <a:ext cx="1" cy="6958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374226" y="1560380"/>
            <a:ext cx="599122" cy="486306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4311737" y="3692350"/>
            <a:ext cx="5096731" cy="127945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blipFill>
                <a:blip r:embed="rId13"/>
                <a:stretch>
                  <a:fillRect l="-6383" r="-6383" b="-9302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5377307" y="1836687"/>
            <a:ext cx="1987847" cy="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500205" y="1960851"/>
            <a:ext cx="1" cy="984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621647" y="850296"/>
            <a:ext cx="156555" cy="212933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629541" y="199324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blipFill>
                <a:blip r:embed="rId14"/>
                <a:stretch>
                  <a:fillRect l="-2128" r="-212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10051335" y="1965713"/>
            <a:ext cx="64870" cy="36825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10048731" y="2275206"/>
            <a:ext cx="63769" cy="37456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635255" y="1832517"/>
            <a:ext cx="3467225" cy="417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10402948" y="2306440"/>
            <a:ext cx="699533" cy="15228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40369" y="1581728"/>
            <a:ext cx="3077432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548414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3397911" y="3576061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3389605" y="1581729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blipFill>
                <a:blip r:embed="rId15"/>
                <a:stretch>
                  <a:fillRect l="-6481" r="-5556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blipFill>
                <a:blip r:embed="rId16"/>
                <a:stretch>
                  <a:fillRect l="-7407" r="-4630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16200000" flipV="1">
            <a:off x="523505" y="3809650"/>
            <a:ext cx="611164" cy="35248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892414" y="3795399"/>
            <a:ext cx="608986" cy="38316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517796" y="26262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1256841" y="26310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652847" y="2874553"/>
            <a:ext cx="0" cy="30048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flipH="1">
            <a:off x="1388487" y="2879353"/>
            <a:ext cx="3405" cy="297866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blipFill>
                <a:blip r:embed="rId17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652847" y="2168203"/>
            <a:ext cx="253596" cy="45802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1052808" y="2291941"/>
            <a:ext cx="462821" cy="21534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blipFill>
                <a:blip r:embed="rId18"/>
                <a:stretch>
                  <a:fillRect l="-8333" r="-5556" b="-1176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2100827" y="2625514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2235878" y="2873842"/>
            <a:ext cx="186" cy="30119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1315113" y="3370522"/>
            <a:ext cx="611164" cy="12307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2705104" y="1355444"/>
            <a:ext cx="213982" cy="115502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2099534" y="203994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blipFill>
                <a:blip r:embed="rId19"/>
                <a:stretch>
                  <a:fillRect l="-2174" r="-434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2468094" y="2065651"/>
            <a:ext cx="164087" cy="361003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2464206" y="2483246"/>
            <a:ext cx="173154" cy="35971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1041495" y="1825962"/>
            <a:ext cx="2348111" cy="21807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2865689" y="2452361"/>
            <a:ext cx="532223" cy="1367935"/>
          </a:xfrm>
          <a:prstGeom prst="bentConnector3">
            <a:avLst>
              <a:gd name="adj1" fmla="val 6888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05327" y="4062559"/>
            <a:ext cx="0" cy="22891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811093" y="1172704"/>
            <a:ext cx="20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344916" y="1186610"/>
            <a:ext cx="2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2255" y="4056349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7532738" y="5400266"/>
            <a:ext cx="10632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94998" y="5393973"/>
            <a:ext cx="1063283" cy="276999"/>
          </a:xfrm>
          <a:prstGeom prst="rect">
            <a:avLst/>
          </a:prstGeom>
          <a:noFill/>
          <a:ln w="9525">
            <a:solidFill>
              <a:srgbClr val="FF6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9857259" y="5400266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112" idx="2"/>
          </p:cNvCxnSpPr>
          <p:nvPr/>
        </p:nvCxnSpPr>
        <p:spPr>
          <a:xfrm rot="5400000" flipH="1" flipV="1">
            <a:off x="6521491" y="2867522"/>
            <a:ext cx="209245" cy="34710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C9BD6F65-5AB7-4E9F-A733-21041B1A8D7C}"/>
              </a:ext>
            </a:extLst>
          </p:cNvPr>
          <p:cNvSpPr/>
          <p:nvPr/>
        </p:nvSpPr>
        <p:spPr>
          <a:xfrm>
            <a:off x="4131570" y="195723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6B40A1-5D0F-4C26-8441-71A19C26C899}"/>
              </a:ext>
            </a:extLst>
          </p:cNvPr>
          <p:cNvSpPr/>
          <p:nvPr/>
        </p:nvSpPr>
        <p:spPr>
          <a:xfrm>
            <a:off x="4131570" y="393991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9AE34ECF-D319-4A6B-A701-0450BC33E01D}"/>
              </a:ext>
            </a:extLst>
          </p:cNvPr>
          <p:cNvSpPr/>
          <p:nvPr/>
        </p:nvSpPr>
        <p:spPr>
          <a:xfrm>
            <a:off x="11830233" y="196584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D9DC69E-D0D4-4905-BD7D-55C60F99E534}"/>
              </a:ext>
            </a:extLst>
          </p:cNvPr>
          <p:cNvSpPr/>
          <p:nvPr/>
        </p:nvSpPr>
        <p:spPr>
          <a:xfrm>
            <a:off x="11830233" y="394852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F8017C0-EF6A-412D-B054-E862528DDE8F}"/>
              </a:ext>
            </a:extLst>
          </p:cNvPr>
          <p:cNvCxnSpPr>
            <a:cxnSpLocks/>
          </p:cNvCxnSpPr>
          <p:nvPr/>
        </p:nvCxnSpPr>
        <p:spPr>
          <a:xfrm>
            <a:off x="7532738" y="5292363"/>
            <a:ext cx="3387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23F8EA5-817C-478F-A271-6FA6D0483090}"/>
              </a:ext>
            </a:extLst>
          </p:cNvPr>
          <p:cNvSpPr/>
          <p:nvPr/>
        </p:nvSpPr>
        <p:spPr>
          <a:xfrm>
            <a:off x="8982967" y="5207195"/>
            <a:ext cx="487343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/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blipFill>
                <a:blip r:embed="rId20"/>
                <a:stretch>
                  <a:fillRect l="-8696" r="-6522" b="-11628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/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blipFill>
                <a:blip r:embed="rId21"/>
                <a:stretch>
                  <a:fillRect l="-6383" r="-6383" b="-9302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/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blipFill>
                <a:blip r:embed="rId22"/>
                <a:stretch>
                  <a:fillRect l="-8696" r="-6522" b="-11628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/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blipFill>
                <a:blip r:embed="rId23"/>
                <a:stretch>
                  <a:fillRect l="-8696" r="-6522" b="-9302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  <p:bldP spid="415" grpId="0" animBg="1"/>
      <p:bldP spid="416" grpId="0" animBg="1"/>
      <p:bldP spid="417" grpId="0" animBg="1"/>
      <p:bldP spid="418" grpId="0" animBg="1"/>
      <p:bldP spid="423" grpId="0" animBg="1"/>
      <p:bldP spid="103" grpId="0" animBg="1"/>
      <p:bldP spid="112" grpId="0" animBg="1"/>
      <p:bldP spid="120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505-5A62-460F-B7E3-999694AC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Choosing Validation Data (San Juan)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8515-0914-44E3-96CD-7AE99BB3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8760" y="851067"/>
            <a:ext cx="5096880" cy="5297070"/>
          </a:xfrm>
        </p:spPr>
        <p:txBody>
          <a:bodyPr/>
          <a:lstStyle/>
          <a:p>
            <a:r>
              <a:rPr lang="en-US" dirty="0"/>
              <a:t>No random sampling – order must be maintained for correct training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zone: Validation data has no big outbreak, so validation loss consistently lower than training loss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zone: sparse training data, and risk of splitting up the leading indicators of the second outbreak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A5A5D-D41E-4C14-820D-AF0C111F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75EA6-C05B-4133-90DD-422BCB5E7580}"/>
              </a:ext>
            </a:extLst>
          </p:cNvPr>
          <p:cNvSpPr/>
          <p:nvPr/>
        </p:nvSpPr>
        <p:spPr>
          <a:xfrm>
            <a:off x="3589506" y="1621653"/>
            <a:ext cx="3297677" cy="3436729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1BE-6F74-4907-BA2B-E2C2AA476B78}"/>
              </a:ext>
            </a:extLst>
          </p:cNvPr>
          <p:cNvSpPr/>
          <p:nvPr/>
        </p:nvSpPr>
        <p:spPr>
          <a:xfrm>
            <a:off x="2321668" y="1621653"/>
            <a:ext cx="1355387" cy="3436730"/>
          </a:xfrm>
          <a:prstGeom prst="rect">
            <a:avLst/>
          </a:prstGeom>
          <a:gradFill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EC2-D344-4C2B-A07D-F6408A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 Forward Validation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AF9EB3-47A7-4F78-9C3F-BA27DA6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06111-750B-45EA-A8E2-E7BAFB640636}"/>
              </a:ext>
            </a:extLst>
          </p:cNvPr>
          <p:cNvSpPr/>
          <p:nvPr/>
        </p:nvSpPr>
        <p:spPr>
          <a:xfrm flipH="1">
            <a:off x="566055" y="1621653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1F6C7-CCA4-42DB-AC8E-739A25B6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52" y="851067"/>
            <a:ext cx="4503387" cy="529707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the smallest viable training size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with the first n samples, and predict sample(s) </a:t>
            </a:r>
            <a:r>
              <a:rPr lang="en-US" dirty="0" err="1"/>
              <a:t>n+x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n by x and repeat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keeping the validation size constant (</a:t>
            </a:r>
            <a:r>
              <a:rPr lang="en-US" dirty="0" err="1"/>
              <a:t>n+x</a:t>
            </a:r>
            <a:r>
              <a:rPr lang="en-US" dirty="0"/>
              <a:t> regardless of training size), you can summarize loss across all points and know you are comparing apples to apples.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0AB11-7097-4CFA-AAAD-8B1A218B4D1C}"/>
              </a:ext>
            </a:extLst>
          </p:cNvPr>
          <p:cNvSpPr/>
          <p:nvPr/>
        </p:nvSpPr>
        <p:spPr>
          <a:xfrm flipH="1">
            <a:off x="1618091" y="1621607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4E2D6-E56D-44D9-B818-03F75D43F899}"/>
              </a:ext>
            </a:extLst>
          </p:cNvPr>
          <p:cNvSpPr/>
          <p:nvPr/>
        </p:nvSpPr>
        <p:spPr>
          <a:xfrm flipH="1">
            <a:off x="1618089" y="1621652"/>
            <a:ext cx="107949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BA084-A85A-4A48-A09D-DA2C3A497141}"/>
              </a:ext>
            </a:extLst>
          </p:cNvPr>
          <p:cNvSpPr/>
          <p:nvPr/>
        </p:nvSpPr>
        <p:spPr>
          <a:xfrm flipH="1">
            <a:off x="2670123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A4D5-76CB-466A-8C54-98CBF332669E}"/>
              </a:ext>
            </a:extLst>
          </p:cNvPr>
          <p:cNvSpPr/>
          <p:nvPr/>
        </p:nvSpPr>
        <p:spPr>
          <a:xfrm flipH="1">
            <a:off x="3722155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F698-1EDE-4A53-984D-61F9DF793E0B}"/>
              </a:ext>
            </a:extLst>
          </p:cNvPr>
          <p:cNvSpPr/>
          <p:nvPr/>
        </p:nvSpPr>
        <p:spPr>
          <a:xfrm flipH="1">
            <a:off x="4774185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4193F-E016-460C-A967-8B123C22E33D}"/>
              </a:ext>
            </a:extLst>
          </p:cNvPr>
          <p:cNvSpPr/>
          <p:nvPr/>
        </p:nvSpPr>
        <p:spPr>
          <a:xfrm flipH="1">
            <a:off x="5826215" y="1621606"/>
            <a:ext cx="66446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40A7B-57BC-48EB-A1DF-D5A8F7F61F67}"/>
              </a:ext>
            </a:extLst>
          </p:cNvPr>
          <p:cNvSpPr/>
          <p:nvPr/>
        </p:nvSpPr>
        <p:spPr>
          <a:xfrm flipH="1">
            <a:off x="3563014" y="5470625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41D95-17F6-490A-8B9C-65D8213E9948}"/>
              </a:ext>
            </a:extLst>
          </p:cNvPr>
          <p:cNvSpPr/>
          <p:nvPr/>
        </p:nvSpPr>
        <p:spPr>
          <a:xfrm flipH="1">
            <a:off x="5298108" y="5470624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189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5 L 0.1724 2.96296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2.96296E-6 L 0.25872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path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479 0.00023 L 0.39909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680</Words>
  <Application>Microsoft Office PowerPoint</Application>
  <PresentationFormat>Widescreen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LSTM Logic, from the ground up</vt:lpstr>
      <vt:lpstr>Challenge: Choosing Validation Data (San Juan)</vt:lpstr>
      <vt:lpstr>Walk Forward Validation</vt:lpstr>
      <vt:lpstr>LSTM Performance</vt:lpstr>
      <vt:lpstr>Time Series Modelling using lagged features</vt:lpstr>
      <vt:lpstr>Model Results</vt:lpstr>
      <vt:lpstr>Exaggerating the peaks</vt:lpstr>
      <vt:lpstr>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72</cp:revision>
  <dcterms:created xsi:type="dcterms:W3CDTF">2019-04-01T20:25:35Z</dcterms:created>
  <dcterms:modified xsi:type="dcterms:W3CDTF">2019-04-08T03:34:37Z</dcterms:modified>
</cp:coreProperties>
</file>