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74" r:id="rId8"/>
    <p:sldId id="275" r:id="rId9"/>
    <p:sldId id="277" r:id="rId10"/>
    <p:sldId id="279" r:id="rId11"/>
    <p:sldId id="264" r:id="rId12"/>
    <p:sldId id="265" r:id="rId13"/>
    <p:sldId id="266" r:id="rId14"/>
    <p:sldId id="267" r:id="rId15"/>
    <p:sldId id="278" r:id="rId16"/>
    <p:sldId id="268" r:id="rId17"/>
    <p:sldId id="269" r:id="rId18"/>
    <p:sldId id="270" r:id="rId19"/>
    <p:sldId id="276" r:id="rId20"/>
    <p:sldId id="263"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565656"/>
    <a:srgbClr val="FE9B50"/>
    <a:srgbClr val="DBA9A9"/>
    <a:srgbClr val="A5C8E1"/>
    <a:srgbClr val="E85E5E"/>
    <a:srgbClr val="DF2020"/>
    <a:srgbClr val="F09A9A"/>
    <a:srgbClr val="21B9C9"/>
    <a:srgbClr val="24C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86" autoAdjust="0"/>
    <p:restoredTop sz="97440" autoAdjust="0"/>
  </p:normalViewPr>
  <p:slideViewPr>
    <p:cSldViewPr snapToGrid="0">
      <p:cViewPr varScale="1">
        <p:scale>
          <a:sx n="172" d="100"/>
          <a:sy n="172" d="100"/>
        </p:scale>
        <p:origin x="456" y="132"/>
      </p:cViewPr>
      <p:guideLst/>
    </p:cSldViewPr>
  </p:slideViewPr>
  <p:notesTextViewPr>
    <p:cViewPr>
      <p:scale>
        <a:sx n="3" d="2"/>
        <a:sy n="3" d="2"/>
      </p:scale>
      <p:origin x="0" y="0"/>
    </p:cViewPr>
  </p:notesTextViewPr>
  <p:notesViewPr>
    <p:cSldViewPr snapToGrid="0">
      <p:cViewPr varScale="1">
        <p:scale>
          <a:sx n="120" d="100"/>
          <a:sy n="120" d="100"/>
        </p:scale>
        <p:origin x="13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sz="2000"/>
              <a:t>Dengue Outbreak Approximate Timeline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autoTitleDeleted val="0"/>
    <c:plotArea>
      <c:layout/>
      <c:barChart>
        <c:barDir val="bar"/>
        <c:grouping val="stacked"/>
        <c:varyColors val="0"/>
        <c:ser>
          <c:idx val="0"/>
          <c:order val="0"/>
          <c:tx>
            <c:strRef>
              <c:f>Sheet1!$B$1</c:f>
              <c:strCache>
                <c:ptCount val="1"/>
                <c:pt idx="0">
                  <c:v>Eggs 
Developing</c:v>
                </c:pt>
              </c:strCache>
            </c:strRef>
          </c:tx>
          <c:spPr>
            <a:solidFill>
              <a:srgbClr val="74DDE8"/>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41F2-4A37-AAF6-905E10EFCE4A}"/>
                </c:ext>
              </c:extLst>
            </c:dLbl>
            <c:spPr>
              <a:noFill/>
              <a:ln>
                <a:noFill/>
              </a:ln>
              <a:effectLst>
                <a:softEdge rad="0"/>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Sheet1!$B$2:$B$3</c:f>
              <c:numCache>
                <c:formatCode>General</c:formatCode>
                <c:ptCount val="2"/>
                <c:pt idx="0">
                  <c:v>0</c:v>
                </c:pt>
                <c:pt idx="1">
                  <c:v>2</c:v>
                </c:pt>
              </c:numCache>
            </c:numRef>
          </c:val>
          <c:extLst>
            <c:ext xmlns:c16="http://schemas.microsoft.com/office/drawing/2014/chart" uri="{C3380CC4-5D6E-409C-BE32-E72D297353CC}">
              <c16:uniqueId val="{00000000-41F2-4A37-AAF6-905E10EFCE4A}"/>
            </c:ext>
          </c:extLst>
        </c:ser>
        <c:ser>
          <c:idx val="1"/>
          <c:order val="1"/>
          <c:tx>
            <c:strRef>
              <c:f>Sheet1!$C$1</c:f>
              <c:strCache>
                <c:ptCount val="1"/>
                <c:pt idx="0">
                  <c:v>Larvae Stage</c:v>
                </c:pt>
              </c:strCache>
            </c:strRef>
          </c:tx>
          <c:spPr>
            <a:solidFill>
              <a:srgbClr val="24C9DA"/>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Sheet1!$C$2:$C$3</c:f>
              <c:numCache>
                <c:formatCode>General</c:formatCode>
                <c:ptCount val="2"/>
                <c:pt idx="0">
                  <c:v>0</c:v>
                </c:pt>
                <c:pt idx="1">
                  <c:v>7</c:v>
                </c:pt>
              </c:numCache>
            </c:numRef>
          </c:val>
          <c:extLst>
            <c:ext xmlns:c16="http://schemas.microsoft.com/office/drawing/2014/chart" uri="{C3380CC4-5D6E-409C-BE32-E72D297353CC}">
              <c16:uniqueId val="{00000001-41F2-4A37-AAF6-905E10EFCE4A}"/>
            </c:ext>
          </c:extLst>
        </c:ser>
        <c:ser>
          <c:idx val="2"/>
          <c:order val="2"/>
          <c:tx>
            <c:strRef>
              <c:f>Sheet1!$D$1</c:f>
              <c:strCache>
                <c:ptCount val="1"/>
                <c:pt idx="0">
                  <c:v>Pupae 
Stage</c:v>
                </c:pt>
              </c:strCache>
            </c:strRef>
          </c:tx>
          <c:spPr>
            <a:solidFill>
              <a:srgbClr val="21B9C9"/>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Sheet1!$D$2:$D$3</c:f>
              <c:numCache>
                <c:formatCode>General</c:formatCode>
                <c:ptCount val="2"/>
                <c:pt idx="0">
                  <c:v>0</c:v>
                </c:pt>
                <c:pt idx="1">
                  <c:v>2</c:v>
                </c:pt>
              </c:numCache>
            </c:numRef>
          </c:val>
          <c:extLst>
            <c:ext xmlns:c16="http://schemas.microsoft.com/office/drawing/2014/chart" uri="{C3380CC4-5D6E-409C-BE32-E72D297353CC}">
              <c16:uniqueId val="{00000002-41F2-4A37-AAF6-905E10EFCE4A}"/>
            </c:ext>
          </c:extLst>
        </c:ser>
        <c:ser>
          <c:idx val="3"/>
          <c:order val="3"/>
          <c:tx>
            <c:strRef>
              <c:f>Sheet1!$E$1</c:f>
              <c:strCache>
                <c:ptCount val="1"/>
                <c:pt idx="0">
                  <c:v>Contagious Adult</c:v>
                </c:pt>
              </c:strCache>
            </c:strRef>
          </c:tx>
          <c:spPr>
            <a:gradFill>
              <a:gsLst>
                <a:gs pos="73000">
                  <a:srgbClr val="F09A9A"/>
                </a:gs>
                <a:gs pos="100000">
                  <a:schemeClr val="accent1">
                    <a:lumMod val="30000"/>
                    <a:lumOff val="70000"/>
                    <a:alpha val="0"/>
                  </a:schemeClr>
                </a:gs>
              </a:gsLst>
              <a:lin ang="0" scaled="0"/>
            </a:gra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D-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Dengue Timeline</c:v>
                </c:pt>
                <c:pt idx="1">
                  <c:v>Aedes Aegypti Life Cycle</c:v>
                </c:pt>
              </c:strCache>
            </c:strRef>
          </c:cat>
          <c:val>
            <c:numRef>
              <c:f>Sheet1!$E$2:$E$3</c:f>
              <c:numCache>
                <c:formatCode>General</c:formatCode>
                <c:ptCount val="2"/>
                <c:pt idx="0">
                  <c:v>0</c:v>
                </c:pt>
                <c:pt idx="1">
                  <c:v>8</c:v>
                </c:pt>
              </c:numCache>
            </c:numRef>
          </c:val>
          <c:extLst>
            <c:ext xmlns:c16="http://schemas.microsoft.com/office/drawing/2014/chart" uri="{C3380CC4-5D6E-409C-BE32-E72D297353CC}">
              <c16:uniqueId val="{00000003-41F2-4A37-AAF6-905E10EFCE4A}"/>
            </c:ext>
          </c:extLst>
        </c:ser>
        <c:ser>
          <c:idx val="4"/>
          <c:order val="4"/>
          <c:tx>
            <c:strRef>
              <c:f>Sheet1!$F$1</c:f>
              <c:strCache>
                <c:ptCount val="1"/>
                <c:pt idx="0">
                  <c:v>Buffer</c:v>
                </c:pt>
              </c:strCache>
            </c:strRef>
          </c:tx>
          <c:spPr>
            <a:noFill/>
            <a:ln>
              <a:noFill/>
            </a:ln>
            <a:effectLst/>
          </c:spPr>
          <c:invertIfNegative val="0"/>
          <c:cat>
            <c:strRef>
              <c:f>Sheet1!$A$2:$A$3</c:f>
              <c:strCache>
                <c:ptCount val="2"/>
                <c:pt idx="0">
                  <c:v>Dengue Timeline</c:v>
                </c:pt>
                <c:pt idx="1">
                  <c:v>Aedes Aegypti Life Cycle</c:v>
                </c:pt>
              </c:strCache>
            </c:strRef>
          </c:cat>
          <c:val>
            <c:numRef>
              <c:f>Sheet1!$F$2:$F$3</c:f>
              <c:numCache>
                <c:formatCode>General</c:formatCode>
                <c:ptCount val="2"/>
                <c:pt idx="0">
                  <c:v>11</c:v>
                </c:pt>
                <c:pt idx="1">
                  <c:v>0</c:v>
                </c:pt>
              </c:numCache>
            </c:numRef>
          </c:val>
          <c:extLst>
            <c:ext xmlns:c16="http://schemas.microsoft.com/office/drawing/2014/chart" uri="{C3380CC4-5D6E-409C-BE32-E72D297353CC}">
              <c16:uniqueId val="{00000004-41F2-4A37-AAF6-905E10EFCE4A}"/>
            </c:ext>
          </c:extLst>
        </c:ser>
        <c:ser>
          <c:idx val="5"/>
          <c:order val="5"/>
          <c:tx>
            <c:strRef>
              <c:f>Sheet1!$G$1</c:f>
              <c:strCache>
                <c:ptCount val="1"/>
                <c:pt idx="0">
                  <c:v>Symptoms 
Dormant</c:v>
                </c:pt>
              </c:strCache>
            </c:strRef>
          </c:tx>
          <c:spPr>
            <a:gradFill>
              <a:gsLst>
                <a:gs pos="100000">
                  <a:srgbClr val="E85D5D"/>
                </a:gs>
                <a:gs pos="0">
                  <a:srgbClr val="F09A9A"/>
                </a:gs>
              </a:gsLst>
              <a:lin ang="0" scaled="0"/>
            </a:gra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9-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Sheet1!$G$2:$G$3</c:f>
              <c:numCache>
                <c:formatCode>General</c:formatCode>
                <c:ptCount val="2"/>
                <c:pt idx="0">
                  <c:v>3</c:v>
                </c:pt>
                <c:pt idx="1">
                  <c:v>0</c:v>
                </c:pt>
              </c:numCache>
            </c:numRef>
          </c:val>
          <c:extLst>
            <c:ext xmlns:c16="http://schemas.microsoft.com/office/drawing/2014/chart" uri="{C3380CC4-5D6E-409C-BE32-E72D297353CC}">
              <c16:uniqueId val="{00000005-41F2-4A37-AAF6-905E10EFCE4A}"/>
            </c:ext>
          </c:extLst>
        </c:ser>
        <c:ser>
          <c:idx val="6"/>
          <c:order val="6"/>
          <c:tx>
            <c:strRef>
              <c:f>Sheet1!$H$1</c:f>
              <c:strCache>
                <c:ptCount val="1"/>
                <c:pt idx="0">
                  <c:v>Symptoms 
Appear</c:v>
                </c:pt>
              </c:strCache>
            </c:strRef>
          </c:tx>
          <c:spPr>
            <a:gradFill>
              <a:gsLst>
                <a:gs pos="100000">
                  <a:srgbClr val="DF2020"/>
                </a:gs>
                <a:gs pos="0">
                  <a:srgbClr val="E85E5E"/>
                </a:gs>
              </a:gsLst>
              <a:lin ang="0" scaled="0"/>
            </a:gradFill>
            <a:ln>
              <a:noFill/>
            </a:ln>
            <a:effectLst>
              <a:glow>
                <a:srgbClr val="FF0000"/>
              </a:glow>
            </a:effectLst>
          </c:spPr>
          <c:invertIfNegative val="0"/>
          <c:dPt>
            <c:idx val="0"/>
            <c:invertIfNegative val="0"/>
            <c:bubble3D val="0"/>
            <c:spPr>
              <a:gradFill>
                <a:gsLst>
                  <a:gs pos="100000">
                    <a:srgbClr val="DF2020"/>
                  </a:gs>
                  <a:gs pos="0">
                    <a:srgbClr val="E85E5E"/>
                  </a:gs>
                </a:gsLst>
                <a:lin ang="0" scaled="0"/>
              </a:gradFill>
              <a:ln w="25400">
                <a:noFill/>
              </a:ln>
              <a:effectLst>
                <a:glow>
                  <a:srgbClr val="FF0000"/>
                </a:glow>
              </a:effectLst>
            </c:spPr>
            <c:extLst>
              <c:ext xmlns:c16="http://schemas.microsoft.com/office/drawing/2014/chart" uri="{C3380CC4-5D6E-409C-BE32-E72D297353CC}">
                <c16:uniqueId val="{00000007-41F2-4A37-AAF6-905E10EFCE4A}"/>
              </c:ext>
            </c:extLst>
          </c:dPt>
          <c:dLbls>
            <c:dLbl>
              <c:idx val="0"/>
              <c:layout>
                <c:manualLayout>
                  <c:x val="4.1098171691449893E-2"/>
                  <c:y val="0"/>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41F2-4A37-AAF6-905E10EFCE4A}"/>
                </c:ext>
              </c:extLst>
            </c:dLbl>
            <c:dLbl>
              <c:idx val="1"/>
              <c:delete val="1"/>
              <c:extLst>
                <c:ext xmlns:c15="http://schemas.microsoft.com/office/drawing/2012/chart" uri="{CE6537A1-D6FC-4f65-9D91-7224C49458BB}"/>
                <c:ext xmlns:c16="http://schemas.microsoft.com/office/drawing/2014/chart" uri="{C3380CC4-5D6E-409C-BE32-E72D297353CC}">
                  <c16:uniqueId val="{00000008-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Sheet1!$H$2:$H$3</c:f>
              <c:numCache>
                <c:formatCode>General</c:formatCode>
                <c:ptCount val="2"/>
                <c:pt idx="0">
                  <c:v>5</c:v>
                </c:pt>
                <c:pt idx="1">
                  <c:v>0</c:v>
                </c:pt>
              </c:numCache>
            </c:numRef>
          </c:val>
          <c:extLst>
            <c:ext xmlns:c16="http://schemas.microsoft.com/office/drawing/2014/chart" uri="{C3380CC4-5D6E-409C-BE32-E72D297353CC}">
              <c16:uniqueId val="{00000006-41F2-4A37-AAF6-905E10EFCE4A}"/>
            </c:ext>
          </c:extLst>
        </c:ser>
        <c:dLbls>
          <c:showLegendKey val="0"/>
          <c:showVal val="0"/>
          <c:showCatName val="0"/>
          <c:showSerName val="0"/>
          <c:showPercent val="0"/>
          <c:showBubbleSize val="0"/>
        </c:dLbls>
        <c:gapWidth val="30"/>
        <c:overlap val="100"/>
        <c:axId val="344704920"/>
        <c:axId val="344705904"/>
      </c:barChart>
      <c:catAx>
        <c:axId val="344704920"/>
        <c:scaling>
          <c:orientation val="minMax"/>
        </c:scaling>
        <c:delete val="1"/>
        <c:axPos val="l"/>
        <c:numFmt formatCode="General" sourceLinked="1"/>
        <c:majorTickMark val="none"/>
        <c:minorTickMark val="none"/>
        <c:tickLblPos val="nextTo"/>
        <c:crossAx val="344705904"/>
        <c:crosses val="autoZero"/>
        <c:auto val="1"/>
        <c:lblAlgn val="ctr"/>
        <c:lblOffset val="100"/>
        <c:noMultiLvlLbl val="0"/>
      </c:catAx>
      <c:valAx>
        <c:axId val="34470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a:t>Days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344704920"/>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340259559026706E-2"/>
          <c:y val="5.7528901415373757E-2"/>
          <c:w val="0.95336694423988366"/>
          <c:h val="0.76216784256991243"/>
        </c:manualLayout>
      </c:layout>
      <c:lineChart>
        <c:grouping val="standard"/>
        <c:varyColors val="0"/>
        <c:ser>
          <c:idx val="0"/>
          <c:order val="0"/>
          <c:tx>
            <c:strRef>
              <c:f>Sheet1!$B$1</c:f>
              <c:strCache>
                <c:ptCount val="1"/>
                <c:pt idx="0">
                  <c:v>Series 1</c:v>
                </c:pt>
              </c:strCache>
            </c:strRef>
          </c:tx>
          <c:spPr>
            <a:ln w="88900" cap="rnd" cmpd="sng">
              <a:gradFill>
                <a:gsLst>
                  <a:gs pos="0">
                    <a:srgbClr val="FF0000"/>
                  </a:gs>
                  <a:gs pos="100000">
                    <a:schemeClr val="accent4">
                      <a:lumMod val="60000"/>
                      <a:lumOff val="40000"/>
                    </a:schemeClr>
                  </a:gs>
                </a:gsLst>
                <a:lin ang="5400000" scaled="1"/>
              </a:gradFill>
              <a:prstDash val="solid"/>
              <a:round/>
            </a:ln>
            <a:effectLst/>
          </c:spPr>
          <c:marker>
            <c:symbol val="none"/>
          </c:marker>
          <c:cat>
            <c:numRef>
              <c:f>Sheet1!$A$2:$A$12</c:f>
              <c:numCache>
                <c:formatCode>General</c:formatCode>
                <c:ptCount val="11"/>
              </c:numCache>
            </c:numRef>
          </c:cat>
          <c:val>
            <c:numRef>
              <c:f>Sheet1!$B$2:$B$12</c:f>
              <c:numCache>
                <c:formatCode>General</c:formatCode>
                <c:ptCount val="11"/>
                <c:pt idx="0">
                  <c:v>4.3</c:v>
                </c:pt>
                <c:pt idx="1">
                  <c:v>2.5</c:v>
                </c:pt>
                <c:pt idx="2">
                  <c:v>3</c:v>
                </c:pt>
                <c:pt idx="3">
                  <c:v>5</c:v>
                </c:pt>
                <c:pt idx="4">
                  <c:v>1</c:v>
                </c:pt>
                <c:pt idx="5">
                  <c:v>20</c:v>
                </c:pt>
                <c:pt idx="6">
                  <c:v>4.5</c:v>
                </c:pt>
                <c:pt idx="7">
                  <c:v>6</c:v>
                </c:pt>
                <c:pt idx="8">
                  <c:v>3</c:v>
                </c:pt>
                <c:pt idx="9">
                  <c:v>1</c:v>
                </c:pt>
                <c:pt idx="10">
                  <c:v>2</c:v>
                </c:pt>
              </c:numCache>
            </c:numRef>
          </c:val>
          <c:smooth val="1"/>
          <c:extLst>
            <c:ext xmlns:c16="http://schemas.microsoft.com/office/drawing/2014/chart" uri="{C3380CC4-5D6E-409C-BE32-E72D297353CC}">
              <c16:uniqueId val="{00000000-582C-47A9-ABAF-22A76B5D4A2E}"/>
            </c:ext>
          </c:extLst>
        </c:ser>
        <c:dLbls>
          <c:showLegendKey val="0"/>
          <c:showVal val="0"/>
          <c:showCatName val="0"/>
          <c:showSerName val="0"/>
          <c:showPercent val="0"/>
          <c:showBubbleSize val="0"/>
        </c:dLbls>
        <c:smooth val="0"/>
        <c:axId val="575363504"/>
        <c:axId val="575367440"/>
      </c:lineChart>
      <c:catAx>
        <c:axId val="5753635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575367440"/>
        <c:crosses val="autoZero"/>
        <c:auto val="1"/>
        <c:lblAlgn val="ctr"/>
        <c:lblOffset val="100"/>
        <c:noMultiLvlLbl val="0"/>
      </c:catAx>
      <c:valAx>
        <c:axId val="5753674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7536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181AA-F074-4A78-AFDA-A38919F311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464A44-5D20-49D3-A285-3C5E9E55CB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4ABD86-957F-40B1-87EE-A6C3B2CAB03E}" type="datetimeFigureOut">
              <a:rPr lang="en-US" smtClean="0"/>
              <a:t>4/11/2019</a:t>
            </a:fld>
            <a:endParaRPr lang="en-US"/>
          </a:p>
        </p:txBody>
      </p:sp>
      <p:sp>
        <p:nvSpPr>
          <p:cNvPr id="4" name="Footer Placeholder 3">
            <a:extLst>
              <a:ext uri="{FF2B5EF4-FFF2-40B4-BE49-F238E27FC236}">
                <a16:creationId xmlns:a16="http://schemas.microsoft.com/office/drawing/2014/main" id="{5843D491-7E8F-4377-8F9D-68F5FDF9FD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30AC4-EC74-4529-BDC0-3F5CD2A09A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FCD93-5C54-4C45-BCB8-9F1EB07C1A75}" type="slidenum">
              <a:rPr lang="en-US" smtClean="0"/>
              <a:t>‹#›</a:t>
            </a:fld>
            <a:endParaRPr lang="en-US"/>
          </a:p>
        </p:txBody>
      </p:sp>
    </p:spTree>
    <p:extLst>
      <p:ext uri="{BB962C8B-B14F-4D97-AF65-F5344CB8AC3E}">
        <p14:creationId xmlns:p14="http://schemas.microsoft.com/office/powerpoint/2010/main" val="189854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F9076-56CE-4656-BEB1-49012D9996C0}"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D606A-F46B-421B-8C76-016A1005836C}" type="slidenum">
              <a:rPr lang="en-US" smtClean="0"/>
              <a:t>‹#›</a:t>
            </a:fld>
            <a:endParaRPr lang="en-US"/>
          </a:p>
        </p:txBody>
      </p:sp>
    </p:spTree>
    <p:extLst>
      <p:ext uri="{BB962C8B-B14F-4D97-AF65-F5344CB8AC3E}">
        <p14:creationId xmlns:p14="http://schemas.microsoft.com/office/powerpoint/2010/main" val="294725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Tone down the peach and/or add grid behind chart</a:t>
            </a:r>
          </a:p>
        </p:txBody>
      </p:sp>
      <p:sp>
        <p:nvSpPr>
          <p:cNvPr id="4" name="Slide Number Placeholder 3"/>
          <p:cNvSpPr>
            <a:spLocks noGrp="1"/>
          </p:cNvSpPr>
          <p:nvPr>
            <p:ph type="sldNum" sz="quarter" idx="5"/>
          </p:nvPr>
        </p:nvSpPr>
        <p:spPr/>
        <p:txBody>
          <a:bodyPr/>
          <a:lstStyle/>
          <a:p>
            <a:fld id="{A1DD606A-F46B-421B-8C76-016A1005836C}" type="slidenum">
              <a:rPr lang="en-US" smtClean="0"/>
              <a:t>3</a:t>
            </a:fld>
            <a:endParaRPr lang="en-US"/>
          </a:p>
        </p:txBody>
      </p:sp>
    </p:spTree>
    <p:extLst>
      <p:ext uri="{BB962C8B-B14F-4D97-AF65-F5344CB8AC3E}">
        <p14:creationId xmlns:p14="http://schemas.microsoft.com/office/powerpoint/2010/main" val="385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4</a:t>
            </a:fld>
            <a:endParaRPr lang="en-US"/>
          </a:p>
        </p:txBody>
      </p:sp>
    </p:spTree>
    <p:extLst>
      <p:ext uri="{BB962C8B-B14F-4D97-AF65-F5344CB8AC3E}">
        <p14:creationId xmlns:p14="http://schemas.microsoft.com/office/powerpoint/2010/main" val="174273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Temperature</a:t>
            </a:r>
          </a:p>
          <a:p>
            <a:r>
              <a:rPr lang="en-US" dirty="0"/>
              <a:t>Humidity</a:t>
            </a:r>
          </a:p>
          <a:p>
            <a:r>
              <a:rPr lang="en-US" dirty="0"/>
              <a:t>Precipitation</a:t>
            </a:r>
          </a:p>
          <a:p>
            <a:r>
              <a:rPr lang="en-US" dirty="0"/>
              <a:t>Vegetation</a:t>
            </a:r>
          </a:p>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5</a:t>
            </a:fld>
            <a:endParaRPr lang="en-US"/>
          </a:p>
        </p:txBody>
      </p:sp>
    </p:spTree>
    <p:extLst>
      <p:ext uri="{BB962C8B-B14F-4D97-AF65-F5344CB8AC3E}">
        <p14:creationId xmlns:p14="http://schemas.microsoft.com/office/powerpoint/2010/main" val="39541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10</a:t>
            </a:fld>
            <a:endParaRPr lang="en-US"/>
          </a:p>
        </p:txBody>
      </p:sp>
    </p:spTree>
    <p:extLst>
      <p:ext uri="{BB962C8B-B14F-4D97-AF65-F5344CB8AC3E}">
        <p14:creationId xmlns:p14="http://schemas.microsoft.com/office/powerpoint/2010/main" val="114990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flashing the whole chart first</a:t>
            </a:r>
          </a:p>
        </p:txBody>
      </p:sp>
      <p:sp>
        <p:nvSpPr>
          <p:cNvPr id="4" name="Slide Number Placeholder 3"/>
          <p:cNvSpPr>
            <a:spLocks noGrp="1"/>
          </p:cNvSpPr>
          <p:nvPr>
            <p:ph type="sldNum" sz="quarter" idx="5"/>
          </p:nvPr>
        </p:nvSpPr>
        <p:spPr/>
        <p:txBody>
          <a:bodyPr/>
          <a:lstStyle/>
          <a:p>
            <a:fld id="{A1DD606A-F46B-421B-8C76-016A1005836C}" type="slidenum">
              <a:rPr lang="en-US" smtClean="0"/>
              <a:t>11</a:t>
            </a:fld>
            <a:endParaRPr lang="en-US"/>
          </a:p>
        </p:txBody>
      </p:sp>
    </p:spTree>
    <p:extLst>
      <p:ext uri="{BB962C8B-B14F-4D97-AF65-F5344CB8AC3E}">
        <p14:creationId xmlns:p14="http://schemas.microsoft.com/office/powerpoint/2010/main" val="342331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15</a:t>
            </a:fld>
            <a:endParaRPr lang="en-US"/>
          </a:p>
        </p:txBody>
      </p:sp>
    </p:spTree>
    <p:extLst>
      <p:ext uri="{BB962C8B-B14F-4D97-AF65-F5344CB8AC3E}">
        <p14:creationId xmlns:p14="http://schemas.microsoft.com/office/powerpoint/2010/main" val="401406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17</a:t>
            </a:fld>
            <a:endParaRPr lang="en-US"/>
          </a:p>
        </p:txBody>
      </p:sp>
    </p:spTree>
    <p:extLst>
      <p:ext uri="{BB962C8B-B14F-4D97-AF65-F5344CB8AC3E}">
        <p14:creationId xmlns:p14="http://schemas.microsoft.com/office/powerpoint/2010/main" val="248794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22</a:t>
            </a:fld>
            <a:endParaRPr lang="en-US"/>
          </a:p>
        </p:txBody>
      </p:sp>
    </p:spTree>
    <p:extLst>
      <p:ext uri="{BB962C8B-B14F-4D97-AF65-F5344CB8AC3E}">
        <p14:creationId xmlns:p14="http://schemas.microsoft.com/office/powerpoint/2010/main" val="2453435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23</a:t>
            </a:fld>
            <a:endParaRPr lang="en-US"/>
          </a:p>
        </p:txBody>
      </p:sp>
    </p:spTree>
    <p:extLst>
      <p:ext uri="{BB962C8B-B14F-4D97-AF65-F5344CB8AC3E}">
        <p14:creationId xmlns:p14="http://schemas.microsoft.com/office/powerpoint/2010/main" val="254671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7CC-85B4-43EC-B18C-273DDBBE6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6B39D-DCD2-4B77-A64A-8C21D671C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AD298-D39F-4FDE-8C88-12F0539176B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0E12F025-C930-4C76-BEB1-06773BD5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1369-5863-4888-BA42-8E7C261F8B50}"/>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81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FD4C-B93F-4663-8743-712D0BBE21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19FFF-4811-48E9-9F68-65835DD63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47E6C-6565-4172-A88D-F6372D5D24F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55B23EB9-F114-4489-BDB3-74C1891B2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DB6F2-2A33-42DD-B065-5D6372592A5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29937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0A23A-A0ED-46EE-BCAA-A412BFA031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0087B-5EC9-4C47-BFAB-7F6458E7A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E3102-55A3-4663-B5C5-0E82D715A33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7C152B00-CB7F-49A4-8088-D2ACD3B1D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A5F6-02AB-4E21-9120-FAA0EB40FFA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7008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B90-C028-4835-B9CF-87CD4C7C35E0}"/>
              </a:ext>
            </a:extLst>
          </p:cNvPr>
          <p:cNvSpPr>
            <a:spLocks noGrp="1"/>
          </p:cNvSpPr>
          <p:nvPr>
            <p:ph type="title"/>
          </p:nvPr>
        </p:nvSpPr>
        <p:spPr>
          <a:xfrm>
            <a:off x="140368" y="136525"/>
            <a:ext cx="11915273" cy="549275"/>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3AC76CB4-77AA-4227-8A85-E5BE08B992F8}"/>
              </a:ext>
            </a:extLst>
          </p:cNvPr>
          <p:cNvSpPr>
            <a:spLocks noGrp="1"/>
          </p:cNvSpPr>
          <p:nvPr>
            <p:ph sz="half" idx="1"/>
          </p:nvPr>
        </p:nvSpPr>
        <p:spPr>
          <a:xfrm>
            <a:off x="140368" y="851067"/>
            <a:ext cx="11915272" cy="5297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77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5ED-3561-4AE6-A936-C6FF1A28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5453D-1DC9-46ED-9424-96EC765CA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03995-F724-40C9-9322-80645DE0B16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B0687E42-67B8-490D-B343-9D7DD3F6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66244-D9F5-4A33-96AD-BF4EE41AFFE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9049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1BF-40AF-4A2B-8DB9-1F3AC87EC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0DCC2-D1C6-40D9-B2C9-D312B98F1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E6EAB8-3BBE-4F20-89AF-DE1D272A4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03BE0-918E-4CB8-B3B9-B613877F97F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F4483622-4360-46BE-87AE-6DBE20AA4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C977C-5F7A-4D8D-A9B2-4896949674B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78218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7F17-EBB0-4C69-ADA6-D247D01A6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A5D958-118D-4FDD-AE93-CB348C443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819EA-7CED-45B5-BF24-79F703522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0A75D-B97D-4C26-805F-4E35B5791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4E1C0-4668-4B31-B299-A28301749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D1E3-07F5-40C3-81C4-4C86EFABDD54}"/>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8" name="Footer Placeholder 7">
            <a:extLst>
              <a:ext uri="{FF2B5EF4-FFF2-40B4-BE49-F238E27FC236}">
                <a16:creationId xmlns:a16="http://schemas.microsoft.com/office/drawing/2014/main" id="{6A05BEBC-3A6C-4DEC-A41F-BF46354E4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AF293-8D77-444B-AA77-A409D6BB38B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6348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F8C-6DED-4000-948F-3639349C22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ACB3-9B52-4A44-A3DD-CA809B2C0B89}"/>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4" name="Footer Placeholder 3">
            <a:extLst>
              <a:ext uri="{FF2B5EF4-FFF2-40B4-BE49-F238E27FC236}">
                <a16:creationId xmlns:a16="http://schemas.microsoft.com/office/drawing/2014/main" id="{5035C6C4-50F2-47EF-9215-6ECE1FA0B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8BE8-06E3-4A3C-829D-E2E897F69EE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414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62137-D061-4D2A-A1B6-8C5A9B24862D}"/>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3" name="Footer Placeholder 2">
            <a:extLst>
              <a:ext uri="{FF2B5EF4-FFF2-40B4-BE49-F238E27FC236}">
                <a16:creationId xmlns:a16="http://schemas.microsoft.com/office/drawing/2014/main" id="{D16755D3-CCBF-4723-B3D7-C6515E920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B7D3B-57C5-49AF-959A-B4CB2BDC2D3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0710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8C27-1521-4417-9BDA-1CC779393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FDFC5-C417-47E9-AB60-E0CC5B65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B4E4-7D79-42D4-B0D7-36A63CE8F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C0DEB-FECB-4B02-8483-DA2988E09E6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13A293BC-4D83-4292-AF69-7F7062900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C562A-0935-489A-94FE-F229B53646A1}"/>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3238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59C5-0E06-4ABB-A8B2-C83C87E8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08D6E7-9758-4DAB-89AF-80945045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0E84C-41C7-4D7B-9010-A003AF7B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477B8-9F6B-43C9-AA5C-62CC234130F5}"/>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49BD992C-24C4-418E-B786-CB6A69F5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E9C6E-91FF-47A6-A32E-54A560B5688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20350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1B202-0C43-4FC6-AA03-24CF6E9EE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464A2-A69F-46A7-93DD-0596A3946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EB881-B2F0-4692-B931-46AE19233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A2E76CA4-B07A-4FF9-A405-1A531235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01BE1-3EBE-49CB-B30D-65B5F0945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109DC-C0A7-49A3-AA36-D906D4FF9A53}" type="slidenum">
              <a:rPr lang="en-US" smtClean="0"/>
              <a:t>‹#›</a:t>
            </a:fld>
            <a:endParaRPr lang="en-US"/>
          </a:p>
        </p:txBody>
      </p:sp>
      <p:pic>
        <p:nvPicPr>
          <p:cNvPr id="7" name="Picture 6">
            <a:extLst>
              <a:ext uri="{FF2B5EF4-FFF2-40B4-BE49-F238E27FC236}">
                <a16:creationId xmlns:a16="http://schemas.microsoft.com/office/drawing/2014/main" id="{11D17AD8-EE08-4EC4-BEFD-3EB15E1C021C}"/>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774255" y="6405336"/>
            <a:ext cx="417745" cy="452664"/>
          </a:xfrm>
          <a:prstGeom prst="rect">
            <a:avLst/>
          </a:prstGeom>
        </p:spPr>
      </p:pic>
      <p:pic>
        <p:nvPicPr>
          <p:cNvPr id="8" name="Picture 7">
            <a:extLst>
              <a:ext uri="{FF2B5EF4-FFF2-40B4-BE49-F238E27FC236}">
                <a16:creationId xmlns:a16="http://schemas.microsoft.com/office/drawing/2014/main" id="{0EE0FCA7-F1DC-4249-AA42-12A8C7F2A7E9}"/>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6405336"/>
            <a:ext cx="417745" cy="452664"/>
          </a:xfrm>
          <a:prstGeom prst="rect">
            <a:avLst/>
          </a:prstGeom>
        </p:spPr>
      </p:pic>
      <p:cxnSp>
        <p:nvCxnSpPr>
          <p:cNvPr id="10" name="Straight Connector 9">
            <a:extLst>
              <a:ext uri="{FF2B5EF4-FFF2-40B4-BE49-F238E27FC236}">
                <a16:creationId xmlns:a16="http://schemas.microsoft.com/office/drawing/2014/main" id="{4C5B1FC2-A584-494E-BB15-03F862D2BD82}"/>
              </a:ext>
            </a:extLst>
          </p:cNvPr>
          <p:cNvCxnSpPr>
            <a:stCxn id="8" idx="3"/>
            <a:endCxn id="7" idx="1"/>
          </p:cNvCxnSpPr>
          <p:nvPr userDrawn="1"/>
        </p:nvCxnSpPr>
        <p:spPr>
          <a:xfrm>
            <a:off x="417745" y="6631668"/>
            <a:ext cx="1135651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DAB1CA77-65B6-4FBE-8B20-9297F6BFBB61}"/>
              </a:ext>
            </a:extLst>
          </p:cNvPr>
          <p:cNvSpPr/>
          <p:nvPr userDrawn="1"/>
        </p:nvSpPr>
        <p:spPr>
          <a:xfrm>
            <a:off x="0" y="0"/>
            <a:ext cx="12192000" cy="136501"/>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0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30.png"/><Relationship Id="rId21" Type="http://schemas.openxmlformats.org/officeDocument/2006/relationships/image" Target="../media/image28.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0.png"/><Relationship Id="rId19"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10.png"/><Relationship Id="rId22"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regcondit.com/projects/dengue-fever" TargetMode="External"/><Relationship Id="rId3" Type="http://schemas.openxmlformats.org/officeDocument/2006/relationships/hyperlink" Target="https://www.gregcondit.com/articles/lstm-ref-card" TargetMode="External"/><Relationship Id="rId7" Type="http://schemas.openxmlformats.org/officeDocument/2006/relationships/hyperlink" Target="https://machinelearningmastery.com/backtest-machine-learning-models-time-series-forecasting/" TargetMode="External"/><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hyperlink" Target="https://twimlai.com/twiml-talk-240-the-unreasonable-effectiveness-of-the-forget-gate-with-jos-van-der-westhuizen/" TargetMode="External"/><Relationship Id="rId5" Type="http://schemas.openxmlformats.org/officeDocument/2006/relationships/hyperlink" Target="https://towardsdatascience.com/illustrated-guide-to-lstms-and-gru-s-a-step-by-step-explanation-44e9eb85bf21" TargetMode="External"/><Relationship Id="rId4" Type="http://schemas.openxmlformats.org/officeDocument/2006/relationships/hyperlink" Target="https://in.udacity.com/course/deep-learning-pytorch--ud188" TargetMode="External"/><Relationship Id="rId9" Type="http://schemas.openxmlformats.org/officeDocument/2006/relationships/hyperlink" Target="https://github.com/conditg/deng-a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910D-3380-4EB8-BC3C-1C1FCA96B861}"/>
              </a:ext>
            </a:extLst>
          </p:cNvPr>
          <p:cNvSpPr>
            <a:spLocks noGrp="1"/>
          </p:cNvSpPr>
          <p:nvPr>
            <p:ph type="ctrTitle"/>
          </p:nvPr>
        </p:nvSpPr>
        <p:spPr/>
        <p:txBody>
          <a:bodyPr>
            <a:normAutofit/>
          </a:bodyPr>
          <a:lstStyle/>
          <a:p>
            <a:r>
              <a:rPr lang="en-US" sz="4800" dirty="0"/>
              <a:t>Deng-AI: Predicting Disease Spread</a:t>
            </a:r>
          </a:p>
        </p:txBody>
      </p:sp>
      <p:sp>
        <p:nvSpPr>
          <p:cNvPr id="3" name="Subtitle 2">
            <a:extLst>
              <a:ext uri="{FF2B5EF4-FFF2-40B4-BE49-F238E27FC236}">
                <a16:creationId xmlns:a16="http://schemas.microsoft.com/office/drawing/2014/main" id="{1ECE8033-F769-4541-BE0A-6CC65F3F044F}"/>
              </a:ext>
            </a:extLst>
          </p:cNvPr>
          <p:cNvSpPr>
            <a:spLocks noGrp="1"/>
          </p:cNvSpPr>
          <p:nvPr>
            <p:ph type="subTitle" idx="1"/>
          </p:nvPr>
        </p:nvSpPr>
        <p:spPr/>
        <p:txBody>
          <a:bodyPr/>
          <a:lstStyle/>
          <a:p>
            <a:r>
              <a:rPr lang="en-US" u="sng" dirty="0"/>
              <a:t>Predicting the spread of Dengue Fever using Time Series Techniques</a:t>
            </a:r>
          </a:p>
          <a:p>
            <a:r>
              <a:rPr lang="en-US" dirty="0"/>
              <a:t>Greg Condit</a:t>
            </a:r>
          </a:p>
        </p:txBody>
      </p:sp>
    </p:spTree>
    <p:extLst>
      <p:ext uri="{BB962C8B-B14F-4D97-AF65-F5344CB8AC3E}">
        <p14:creationId xmlns:p14="http://schemas.microsoft.com/office/powerpoint/2010/main" val="44868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86FCC8-ADDC-40AB-BC1B-B23D06D7B6E9}"/>
              </a:ext>
            </a:extLst>
          </p:cNvPr>
          <p:cNvSpPr>
            <a:spLocks noGrp="1"/>
          </p:cNvSpPr>
          <p:nvPr>
            <p:ph type="title"/>
          </p:nvPr>
        </p:nvSpPr>
        <p:spPr/>
        <p:txBody>
          <a:bodyPr>
            <a:normAutofit fontScale="90000"/>
          </a:bodyPr>
          <a:lstStyle/>
          <a:p>
            <a:r>
              <a:rPr lang="en-US" dirty="0">
                <a:solidFill>
                  <a:schemeClr val="bg1"/>
                </a:solidFill>
              </a:rPr>
              <a:t>LSTM Architecture</a:t>
            </a:r>
          </a:p>
        </p:txBody>
      </p:sp>
      <p:pic>
        <p:nvPicPr>
          <p:cNvPr id="9" name="Picture 8">
            <a:extLst>
              <a:ext uri="{FF2B5EF4-FFF2-40B4-BE49-F238E27FC236}">
                <a16:creationId xmlns:a16="http://schemas.microsoft.com/office/drawing/2014/main" id="{8454D42F-2688-4811-82C8-4FE21DFF3549}"/>
              </a:ext>
            </a:extLst>
          </p:cNvPr>
          <p:cNvPicPr>
            <a:picLocks noChangeAspect="1"/>
          </p:cNvPicPr>
          <p:nvPr/>
        </p:nvPicPr>
        <p:blipFill>
          <a:blip r:embed="rId3"/>
          <a:stretch>
            <a:fillRect/>
          </a:stretch>
        </p:blipFill>
        <p:spPr>
          <a:xfrm>
            <a:off x="704907" y="1384926"/>
            <a:ext cx="10782187" cy="4088147"/>
          </a:xfrm>
          <a:prstGeom prst="rect">
            <a:avLst/>
          </a:prstGeom>
        </p:spPr>
      </p:pic>
    </p:spTree>
    <p:extLst>
      <p:ext uri="{BB962C8B-B14F-4D97-AF65-F5344CB8AC3E}">
        <p14:creationId xmlns:p14="http://schemas.microsoft.com/office/powerpoint/2010/main" val="360500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9770-7C90-4FE8-A0F4-E7915E280FF2}"/>
              </a:ext>
            </a:extLst>
          </p:cNvPr>
          <p:cNvSpPr>
            <a:spLocks noGrp="1"/>
          </p:cNvSpPr>
          <p:nvPr>
            <p:ph type="title"/>
          </p:nvPr>
        </p:nvSpPr>
        <p:spPr/>
        <p:txBody>
          <a:bodyPr>
            <a:normAutofit fontScale="90000"/>
          </a:bodyPr>
          <a:lstStyle/>
          <a:p>
            <a:r>
              <a:rPr lang="en-US" dirty="0">
                <a:solidFill>
                  <a:schemeClr val="bg1"/>
                </a:solidFill>
              </a:rPr>
              <a:t>LSTM Logic, from the ground up</a:t>
            </a:r>
          </a:p>
        </p:txBody>
      </p:sp>
      <p:sp>
        <p:nvSpPr>
          <p:cNvPr id="3" name="Content Placeholder 2">
            <a:extLst>
              <a:ext uri="{FF2B5EF4-FFF2-40B4-BE49-F238E27FC236}">
                <a16:creationId xmlns:a16="http://schemas.microsoft.com/office/drawing/2014/main" id="{D4E43944-F589-4E3D-8485-1F92D3A6A493}"/>
              </a:ext>
            </a:extLst>
          </p:cNvPr>
          <p:cNvSpPr>
            <a:spLocks noGrp="1"/>
          </p:cNvSpPr>
          <p:nvPr>
            <p:ph sz="half" idx="1"/>
          </p:nvPr>
        </p:nvSpPr>
        <p:spPr>
          <a:xfrm>
            <a:off x="1196907" y="6614133"/>
            <a:ext cx="9526146" cy="280737"/>
          </a:xfrm>
        </p:spPr>
        <p:txBody>
          <a:bodyPr>
            <a:normAutofit fontScale="85000" lnSpcReduction="10000"/>
          </a:bodyPr>
          <a:lstStyle/>
          <a:p>
            <a:pPr marL="0" indent="0" algn="ctr">
              <a:buNone/>
            </a:pPr>
            <a:r>
              <a:rPr lang="en-US" sz="1800" dirty="0">
                <a:solidFill>
                  <a:schemeClr val="bg1"/>
                </a:solidFill>
              </a:rPr>
              <a:t>Assumes hidden and cell states are initialized with zeroes</a:t>
            </a:r>
          </a:p>
        </p:txBody>
      </p:sp>
      <p:sp>
        <p:nvSpPr>
          <p:cNvPr id="4" name="Rectangle: Rounded Corners 3">
            <a:extLst>
              <a:ext uri="{FF2B5EF4-FFF2-40B4-BE49-F238E27FC236}">
                <a16:creationId xmlns:a16="http://schemas.microsoft.com/office/drawing/2014/main" id="{144A8D85-F577-4117-B68F-D643476BEBF2}"/>
              </a:ext>
            </a:extLst>
          </p:cNvPr>
          <p:cNvSpPr/>
          <p:nvPr/>
        </p:nvSpPr>
        <p:spPr>
          <a:xfrm>
            <a:off x="4475236" y="1581729"/>
            <a:ext cx="6453686"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78B65335-1A05-444C-89A9-F9753226F383}"/>
              </a:ext>
            </a:extLst>
          </p:cNvPr>
          <p:cNvSpPr/>
          <p:nvPr/>
        </p:nvSpPr>
        <p:spPr>
          <a:xfrm>
            <a:off x="4785343"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Next Event</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Rounded Corners 7">
            <a:extLst>
              <a:ext uri="{FF2B5EF4-FFF2-40B4-BE49-F238E27FC236}">
                <a16:creationId xmlns:a16="http://schemas.microsoft.com/office/drawing/2014/main" id="{93A8EA4F-ED03-4BFC-A926-279F62A410AD}"/>
              </a:ext>
            </a:extLst>
          </p:cNvPr>
          <p:cNvSpPr/>
          <p:nvPr/>
        </p:nvSpPr>
        <p:spPr>
          <a:xfrm>
            <a:off x="11102480" y="3585058"/>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9" name="Rectangle: Rounded Corners 8">
            <a:extLst>
              <a:ext uri="{FF2B5EF4-FFF2-40B4-BE49-F238E27FC236}">
                <a16:creationId xmlns:a16="http://schemas.microsoft.com/office/drawing/2014/main" id="{88E10AA6-0E2C-43DB-9A49-69CDF35540F8}"/>
              </a:ext>
            </a:extLst>
          </p:cNvPr>
          <p:cNvSpPr/>
          <p:nvPr/>
        </p:nvSpPr>
        <p:spPr>
          <a:xfrm>
            <a:off x="11102480" y="1588283"/>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CC45F57-C26F-4837-91F6-5A6C1DBBC317}"/>
                  </a:ext>
                </a:extLst>
              </p:cNvPr>
              <p:cNvSpPr/>
              <p:nvPr/>
            </p:nvSpPr>
            <p:spPr>
              <a:xfrm>
                <a:off x="5107206" y="171252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ea typeface="Cambria Math" panose="02040503050406030204" pitchFamily="18" charset="0"/>
                        </a:rPr>
                        <m:t>×</m:t>
                      </m:r>
                    </m:oMath>
                  </m:oMathPara>
                </a14:m>
                <a:endParaRPr lang="en-US" dirty="0">
                  <a:solidFill>
                    <a:srgbClr val="FE9B50"/>
                  </a:solidFill>
                </a:endParaRPr>
              </a:p>
            </p:txBody>
          </p:sp>
        </mc:Choice>
        <mc:Fallback xmlns="">
          <p:sp>
            <p:nvSpPr>
              <p:cNvPr id="10" name="Rectangle 9">
                <a:extLst>
                  <a:ext uri="{FF2B5EF4-FFF2-40B4-BE49-F238E27FC236}">
                    <a16:creationId xmlns:a16="http://schemas.microsoft.com/office/drawing/2014/main" id="{ACC45F57-C26F-4837-91F6-5A6C1DBBC317}"/>
                  </a:ext>
                </a:extLst>
              </p:cNvPr>
              <p:cNvSpPr>
                <a:spLocks noRot="1" noChangeAspect="1" noMove="1" noResize="1" noEditPoints="1" noAdjustHandles="1" noChangeArrowheads="1" noChangeShapeType="1" noTextEdit="1"/>
              </p:cNvSpPr>
              <p:nvPr/>
            </p:nvSpPr>
            <p:spPr>
              <a:xfrm>
                <a:off x="5107206" y="1712523"/>
                <a:ext cx="270101" cy="248328"/>
              </a:xfrm>
              <a:prstGeom prst="rect">
                <a:avLst/>
              </a:prstGeom>
              <a:blipFill>
                <a:blip r:embed="rId3"/>
                <a:stretch>
                  <a:fillRect l="-2174" r="-4348" b="-4651"/>
                </a:stretch>
              </a:blipFill>
              <a:ln w="9525">
                <a:solidFill>
                  <a:srgbClr val="FE9B50"/>
                </a:solidFill>
              </a:ln>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5EEEA0B-4A8D-407A-A10A-6B73674F2FB0}"/>
              </a:ext>
            </a:extLst>
          </p:cNvPr>
          <p:cNvSpPr/>
          <p:nvPr/>
        </p:nvSpPr>
        <p:spPr>
          <a:xfrm>
            <a:off x="5107206" y="2199912"/>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FE9B50"/>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22">
            <a:extLst>
              <a:ext uri="{FF2B5EF4-FFF2-40B4-BE49-F238E27FC236}">
                <a16:creationId xmlns:a16="http://schemas.microsoft.com/office/drawing/2014/main" id="{DD04370A-9201-4C4F-A45A-5FF2B5CE6146}"/>
              </a:ext>
            </a:extLst>
          </p:cNvPr>
          <p:cNvCxnSpPr>
            <a:cxnSpLocks/>
            <a:stCxn id="7" idx="0"/>
            <a:endCxn id="15" idx="2"/>
          </p:cNvCxnSpPr>
          <p:nvPr/>
        </p:nvCxnSpPr>
        <p:spPr>
          <a:xfrm rot="5400000" flipH="1" flipV="1">
            <a:off x="5132050" y="3813342"/>
            <a:ext cx="588336" cy="367924"/>
          </a:xfrm>
          <a:prstGeom prst="bentConnector3">
            <a:avLst>
              <a:gd name="adj1" fmla="val 54078"/>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67BCFE-8C95-4FAE-BD1A-E39E30A054AB}"/>
                  </a:ext>
                </a:extLst>
              </p:cNvPr>
              <p:cNvSpPr txBox="1"/>
              <p:nvPr/>
            </p:nvSpPr>
            <p:spPr>
              <a:xfrm>
                <a:off x="4552700" y="3152730"/>
                <a:ext cx="644890" cy="550407"/>
              </a:xfrm>
              <a:prstGeom prst="rect">
                <a:avLst/>
              </a:prstGeom>
              <a:noFill/>
              <a:ln w="6350">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3" name="TextBox 12">
                <a:extLst>
                  <a:ext uri="{FF2B5EF4-FFF2-40B4-BE49-F238E27FC236}">
                    <a16:creationId xmlns:a16="http://schemas.microsoft.com/office/drawing/2014/main" id="{E667BCFE-8C95-4FAE-BD1A-E39E30A054AB}"/>
                  </a:ext>
                </a:extLst>
              </p:cNvPr>
              <p:cNvSpPr txBox="1">
                <a:spLocks noRot="1" noChangeAspect="1" noMove="1" noResize="1" noEditPoints="1" noAdjustHandles="1" noChangeArrowheads="1" noChangeShapeType="1" noTextEdit="1"/>
              </p:cNvSpPr>
              <p:nvPr/>
            </p:nvSpPr>
            <p:spPr>
              <a:xfrm>
                <a:off x="4552700" y="3152730"/>
                <a:ext cx="644890" cy="550407"/>
              </a:xfrm>
              <a:prstGeom prst="rect">
                <a:avLst/>
              </a:prstGeom>
              <a:blipFill>
                <a:blip r:embed="rId4"/>
                <a:stretch>
                  <a:fillRect l="-9346" r="-7477" b="-7692"/>
                </a:stretch>
              </a:blipFill>
              <a:ln w="6350">
                <a:solidFill>
                  <a:srgbClr val="FE9B50"/>
                </a:solidFill>
                <a:prstDash val="solid"/>
              </a:ln>
            </p:spPr>
            <p:txBody>
              <a:bodyPr/>
              <a:lstStyle/>
              <a:p>
                <a:r>
                  <a:rPr lang="en-US">
                    <a:noFill/>
                  </a:rPr>
                  <a:t> </a:t>
                </a:r>
              </a:p>
            </p:txBody>
          </p:sp>
        </mc:Fallback>
      </mc:AlternateContent>
      <p:cxnSp>
        <p:nvCxnSpPr>
          <p:cNvPr id="14" name="Straight Connector 29">
            <a:extLst>
              <a:ext uri="{FF2B5EF4-FFF2-40B4-BE49-F238E27FC236}">
                <a16:creationId xmlns:a16="http://schemas.microsoft.com/office/drawing/2014/main" id="{F68A8BE9-46E9-4474-B485-BEBB475C32CB}"/>
              </a:ext>
            </a:extLst>
          </p:cNvPr>
          <p:cNvCxnSpPr>
            <a:cxnSpLocks/>
            <a:stCxn id="66" idx="3"/>
            <a:endCxn id="13" idx="2"/>
          </p:cNvCxnSpPr>
          <p:nvPr/>
        </p:nvCxnSpPr>
        <p:spPr>
          <a:xfrm flipV="1">
            <a:off x="4311737" y="3703137"/>
            <a:ext cx="563408" cy="11715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1BA82E-C038-44BA-861B-6AB627790D22}"/>
                  </a:ext>
                </a:extLst>
              </p:cNvPr>
              <p:cNvSpPr txBox="1"/>
              <p:nvPr/>
            </p:nvSpPr>
            <p:spPr>
              <a:xfrm>
                <a:off x="5287735" y="3152729"/>
                <a:ext cx="644890" cy="550407"/>
              </a:xfrm>
              <a:prstGeom prst="rect">
                <a:avLst/>
              </a:prstGeom>
              <a:noFill/>
              <a:ln w="9525">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5" name="TextBox 14">
                <a:extLst>
                  <a:ext uri="{FF2B5EF4-FFF2-40B4-BE49-F238E27FC236}">
                    <a16:creationId xmlns:a16="http://schemas.microsoft.com/office/drawing/2014/main" id="{741BA82E-C038-44BA-861B-6AB627790D22}"/>
                  </a:ext>
                </a:extLst>
              </p:cNvPr>
              <p:cNvSpPr txBox="1">
                <a:spLocks noRot="1" noChangeAspect="1" noMove="1" noResize="1" noEditPoints="1" noAdjustHandles="1" noChangeArrowheads="1" noChangeShapeType="1" noTextEdit="1"/>
              </p:cNvSpPr>
              <p:nvPr/>
            </p:nvSpPr>
            <p:spPr>
              <a:xfrm>
                <a:off x="5287735" y="3152729"/>
                <a:ext cx="644890" cy="550407"/>
              </a:xfrm>
              <a:prstGeom prst="rect">
                <a:avLst/>
              </a:prstGeom>
              <a:blipFill>
                <a:blip r:embed="rId5"/>
                <a:stretch>
                  <a:fillRect l="-7407" r="-4630" b="-7609"/>
                </a:stretch>
              </a:blipFill>
              <a:ln w="9525">
                <a:solidFill>
                  <a:srgbClr val="FE9B50"/>
                </a:solidFill>
                <a:prstDash val="solid"/>
              </a:ln>
            </p:spPr>
            <p:txBody>
              <a:bodyPr/>
              <a:lstStyle/>
              <a:p>
                <a:r>
                  <a:rPr lang="en-US">
                    <a:noFill/>
                  </a:rPr>
                  <a:t> </a:t>
                </a:r>
              </a:p>
            </p:txBody>
          </p:sp>
        </mc:Fallback>
      </mc:AlternateContent>
      <p:cxnSp>
        <p:nvCxnSpPr>
          <p:cNvPr id="17" name="Straight Connector 29">
            <a:extLst>
              <a:ext uri="{FF2B5EF4-FFF2-40B4-BE49-F238E27FC236}">
                <a16:creationId xmlns:a16="http://schemas.microsoft.com/office/drawing/2014/main" id="{52A7DB7D-F0CD-44BA-9C4D-F03CEF77B3F0}"/>
              </a:ext>
            </a:extLst>
          </p:cNvPr>
          <p:cNvCxnSpPr>
            <a:cxnSpLocks/>
            <a:stCxn id="13" idx="0"/>
            <a:endCxn id="103" idx="2"/>
          </p:cNvCxnSpPr>
          <p:nvPr/>
        </p:nvCxnSpPr>
        <p:spPr>
          <a:xfrm rot="5400000" flipH="1" flipV="1">
            <a:off x="4948181" y="2858656"/>
            <a:ext cx="221039" cy="367111"/>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950CF335-7AD9-4445-8F09-8742EB2EBED5}"/>
              </a:ext>
            </a:extLst>
          </p:cNvPr>
          <p:cNvCxnSpPr>
            <a:cxnSpLocks/>
            <a:stCxn id="15" idx="0"/>
            <a:endCxn id="103" idx="2"/>
          </p:cNvCxnSpPr>
          <p:nvPr/>
        </p:nvCxnSpPr>
        <p:spPr>
          <a:xfrm rot="16200000" flipV="1">
            <a:off x="5315699" y="2858248"/>
            <a:ext cx="221038" cy="36792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22">
            <a:extLst>
              <a:ext uri="{FF2B5EF4-FFF2-40B4-BE49-F238E27FC236}">
                <a16:creationId xmlns:a16="http://schemas.microsoft.com/office/drawing/2014/main" id="{0E9E4244-8A7D-4565-83F0-BB15D9CB77D7}"/>
              </a:ext>
            </a:extLst>
          </p:cNvPr>
          <p:cNvCxnSpPr>
            <a:cxnSpLocks/>
            <a:stCxn id="103" idx="0"/>
            <a:endCxn id="11" idx="2"/>
          </p:cNvCxnSpPr>
          <p:nvPr/>
        </p:nvCxnSpPr>
        <p:spPr>
          <a:xfrm flipV="1">
            <a:off x="5242256" y="2448240"/>
            <a:ext cx="1" cy="2351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22">
            <a:extLst>
              <a:ext uri="{FF2B5EF4-FFF2-40B4-BE49-F238E27FC236}">
                <a16:creationId xmlns:a16="http://schemas.microsoft.com/office/drawing/2014/main" id="{25E0DC79-D54D-42E3-A4EC-3EC36CD66F85}"/>
              </a:ext>
            </a:extLst>
          </p:cNvPr>
          <p:cNvCxnSpPr>
            <a:cxnSpLocks/>
            <a:stCxn id="11" idx="0"/>
            <a:endCxn id="10" idx="2"/>
          </p:cNvCxnSpPr>
          <p:nvPr/>
        </p:nvCxnSpPr>
        <p:spPr>
          <a:xfrm flipV="1">
            <a:off x="5242257" y="1960851"/>
            <a:ext cx="0" cy="239061"/>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22">
            <a:extLst>
              <a:ext uri="{FF2B5EF4-FFF2-40B4-BE49-F238E27FC236}">
                <a16:creationId xmlns:a16="http://schemas.microsoft.com/office/drawing/2014/main" id="{3E148E8E-1ED0-47D6-AA84-B7B4866499A2}"/>
              </a:ext>
            </a:extLst>
          </p:cNvPr>
          <p:cNvCxnSpPr>
            <a:cxnSpLocks/>
            <a:stCxn id="67" idx="3"/>
            <a:endCxn id="10" idx="1"/>
          </p:cNvCxnSpPr>
          <p:nvPr/>
        </p:nvCxnSpPr>
        <p:spPr>
          <a:xfrm>
            <a:off x="4303431" y="1825963"/>
            <a:ext cx="803775" cy="1072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E2D3F21-1FDF-4337-BE53-264071C96DA2}"/>
                  </a:ext>
                </a:extLst>
              </p:cNvPr>
              <p:cNvSpPr txBox="1"/>
              <p:nvPr/>
            </p:nvSpPr>
            <p:spPr>
              <a:xfrm>
                <a:off x="6130118" y="3145694"/>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2" name="TextBox 21">
                <a:extLst>
                  <a:ext uri="{FF2B5EF4-FFF2-40B4-BE49-F238E27FC236}">
                    <a16:creationId xmlns:a16="http://schemas.microsoft.com/office/drawing/2014/main" id="{AE2D3F21-1FDF-4337-BE53-264071C96DA2}"/>
                  </a:ext>
                </a:extLst>
              </p:cNvPr>
              <p:cNvSpPr txBox="1">
                <a:spLocks noRot="1" noChangeAspect="1" noMove="1" noResize="1" noEditPoints="1" noAdjustHandles="1" noChangeArrowheads="1" noChangeShapeType="1" noTextEdit="1"/>
              </p:cNvSpPr>
              <p:nvPr/>
            </p:nvSpPr>
            <p:spPr>
              <a:xfrm>
                <a:off x="6130118" y="3145694"/>
                <a:ext cx="644890" cy="505267"/>
              </a:xfrm>
              <a:prstGeom prst="rect">
                <a:avLst/>
              </a:prstGeom>
              <a:blipFill>
                <a:blip r:embed="rId6"/>
                <a:stretch>
                  <a:fillRect l="-6604" r="-5660" b="-4762"/>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D33A30-7B6D-4513-A4C2-4F66059199C1}"/>
                  </a:ext>
                </a:extLst>
              </p:cNvPr>
              <p:cNvSpPr txBox="1"/>
              <p:nvPr/>
            </p:nvSpPr>
            <p:spPr>
              <a:xfrm>
                <a:off x="6841390" y="314703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 name="TextBox 22">
                <a:extLst>
                  <a:ext uri="{FF2B5EF4-FFF2-40B4-BE49-F238E27FC236}">
                    <a16:creationId xmlns:a16="http://schemas.microsoft.com/office/drawing/2014/main" id="{46D33A30-7B6D-4513-A4C2-4F66059199C1}"/>
                  </a:ext>
                </a:extLst>
              </p:cNvPr>
              <p:cNvSpPr txBox="1">
                <a:spLocks noRot="1" noChangeAspect="1" noMove="1" noResize="1" noEditPoints="1" noAdjustHandles="1" noChangeArrowheads="1" noChangeShapeType="1" noTextEdit="1"/>
              </p:cNvSpPr>
              <p:nvPr/>
            </p:nvSpPr>
            <p:spPr>
              <a:xfrm>
                <a:off x="6841390" y="3147039"/>
                <a:ext cx="644890" cy="505267"/>
              </a:xfrm>
              <a:prstGeom prst="rect">
                <a:avLst/>
              </a:prstGeom>
              <a:blipFill>
                <a:blip r:embed="rId7"/>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1686CA-A0D2-472B-A78F-B06EEC3F45D9}"/>
                  </a:ext>
                </a:extLst>
              </p:cNvPr>
              <p:cNvSpPr txBox="1"/>
              <p:nvPr/>
            </p:nvSpPr>
            <p:spPr>
              <a:xfrm>
                <a:off x="7563768" y="3150296"/>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4" name="TextBox 23">
                <a:extLst>
                  <a:ext uri="{FF2B5EF4-FFF2-40B4-BE49-F238E27FC236}">
                    <a16:creationId xmlns:a16="http://schemas.microsoft.com/office/drawing/2014/main" id="{4C1686CA-A0D2-472B-A78F-B06EEC3F45D9}"/>
                  </a:ext>
                </a:extLst>
              </p:cNvPr>
              <p:cNvSpPr txBox="1">
                <a:spLocks noRot="1" noChangeAspect="1" noMove="1" noResize="1" noEditPoints="1" noAdjustHandles="1" noChangeArrowheads="1" noChangeShapeType="1" noTextEdit="1"/>
              </p:cNvSpPr>
              <p:nvPr/>
            </p:nvSpPr>
            <p:spPr>
              <a:xfrm>
                <a:off x="7563768" y="3150296"/>
                <a:ext cx="644890" cy="505267"/>
              </a:xfrm>
              <a:prstGeom prst="rect">
                <a:avLst/>
              </a:prstGeom>
              <a:blipFill>
                <a:blip r:embed="rId8"/>
                <a:stretch>
                  <a:fillRect l="-6542" r="-4673" b="-3571"/>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18E52C-E244-4719-B28C-E52F3E134768}"/>
                  </a:ext>
                </a:extLst>
              </p:cNvPr>
              <p:cNvSpPr txBox="1"/>
              <p:nvPr/>
            </p:nvSpPr>
            <p:spPr>
              <a:xfrm>
                <a:off x="8257462" y="315088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𝑥𝑙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5" name="TextBox 24">
                <a:extLst>
                  <a:ext uri="{FF2B5EF4-FFF2-40B4-BE49-F238E27FC236}">
                    <a16:creationId xmlns:a16="http://schemas.microsoft.com/office/drawing/2014/main" id="{D318E52C-E244-4719-B28C-E52F3E134768}"/>
                  </a:ext>
                </a:extLst>
              </p:cNvPr>
              <p:cNvSpPr txBox="1">
                <a:spLocks noRot="1" noChangeAspect="1" noMove="1" noResize="1" noEditPoints="1" noAdjustHandles="1" noChangeArrowheads="1" noChangeShapeType="1" noTextEdit="1"/>
              </p:cNvSpPr>
              <p:nvPr/>
            </p:nvSpPr>
            <p:spPr>
              <a:xfrm>
                <a:off x="8257462" y="3150889"/>
                <a:ext cx="644890" cy="505267"/>
              </a:xfrm>
              <a:prstGeom prst="rect">
                <a:avLst/>
              </a:prstGeom>
              <a:blipFill>
                <a:blip r:embed="rId9"/>
                <a:stretch>
                  <a:fillRect l="-5607" r="-1869" b="-3529"/>
                </a:stretch>
              </a:blipFill>
              <a:ln w="9525">
                <a:solidFill>
                  <a:srgbClr val="4AE719"/>
                </a:solidFill>
                <a:prstDash val="solid"/>
              </a:ln>
            </p:spPr>
            <p:txBody>
              <a:bodyPr/>
              <a:lstStyle/>
              <a:p>
                <a:r>
                  <a:rPr lang="en-US">
                    <a:noFill/>
                  </a:rPr>
                  <a:t> </a:t>
                </a:r>
              </a:p>
            </p:txBody>
          </p:sp>
        </mc:Fallback>
      </mc:AlternateContent>
      <p:cxnSp>
        <p:nvCxnSpPr>
          <p:cNvPr id="26" name="Straight Connector 22">
            <a:extLst>
              <a:ext uri="{FF2B5EF4-FFF2-40B4-BE49-F238E27FC236}">
                <a16:creationId xmlns:a16="http://schemas.microsoft.com/office/drawing/2014/main" id="{EDAB50C0-A16A-4AD3-A2F8-425D496EA3A7}"/>
              </a:ext>
            </a:extLst>
          </p:cNvPr>
          <p:cNvCxnSpPr>
            <a:cxnSpLocks/>
            <a:stCxn id="7" idx="0"/>
            <a:endCxn id="23" idx="2"/>
          </p:cNvCxnSpPr>
          <p:nvPr/>
        </p:nvCxnSpPr>
        <p:spPr>
          <a:xfrm rot="5400000" flipH="1" flipV="1">
            <a:off x="5883462" y="3011100"/>
            <a:ext cx="639166" cy="1921579"/>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71745910-1A3B-4290-AEE7-C2C6BA27C3B0}"/>
              </a:ext>
            </a:extLst>
          </p:cNvPr>
          <p:cNvCxnSpPr>
            <a:cxnSpLocks/>
            <a:stCxn id="7" idx="0"/>
            <a:endCxn id="25" idx="2"/>
          </p:cNvCxnSpPr>
          <p:nvPr/>
        </p:nvCxnSpPr>
        <p:spPr>
          <a:xfrm rot="5400000" flipH="1" flipV="1">
            <a:off x="6593423" y="2304989"/>
            <a:ext cx="635316" cy="3337651"/>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9">
            <a:extLst>
              <a:ext uri="{FF2B5EF4-FFF2-40B4-BE49-F238E27FC236}">
                <a16:creationId xmlns:a16="http://schemas.microsoft.com/office/drawing/2014/main" id="{99FEAA10-C3B3-4013-A2D3-CD65E5EE7BB8}"/>
              </a:ext>
            </a:extLst>
          </p:cNvPr>
          <p:cNvCxnSpPr>
            <a:cxnSpLocks/>
            <a:stCxn id="66" idx="3"/>
            <a:endCxn id="22" idx="2"/>
          </p:cNvCxnSpPr>
          <p:nvPr/>
        </p:nvCxnSpPr>
        <p:spPr>
          <a:xfrm flipV="1">
            <a:off x="4311737" y="3650961"/>
            <a:ext cx="2140826" cy="169334"/>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E868A030-4A13-4DB1-8BA2-667144823FBE}"/>
              </a:ext>
            </a:extLst>
          </p:cNvPr>
          <p:cNvCxnSpPr>
            <a:cxnSpLocks/>
            <a:stCxn id="66" idx="3"/>
            <a:endCxn id="24" idx="2"/>
          </p:cNvCxnSpPr>
          <p:nvPr/>
        </p:nvCxnSpPr>
        <p:spPr>
          <a:xfrm flipV="1">
            <a:off x="4311737" y="3655563"/>
            <a:ext cx="3574476" cy="164732"/>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36C3D64E-0963-4C3C-8D30-B3AE101A452D}"/>
              </a:ext>
            </a:extLst>
          </p:cNvPr>
          <p:cNvCxnSpPr>
            <a:cxnSpLocks/>
            <a:stCxn id="23" idx="0"/>
            <a:endCxn id="112" idx="2"/>
          </p:cNvCxnSpPr>
          <p:nvPr/>
        </p:nvCxnSpPr>
        <p:spPr>
          <a:xfrm rot="16200000" flipV="1">
            <a:off x="6876454" y="2859658"/>
            <a:ext cx="210590" cy="364172"/>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29">
            <a:extLst>
              <a:ext uri="{FF2B5EF4-FFF2-40B4-BE49-F238E27FC236}">
                <a16:creationId xmlns:a16="http://schemas.microsoft.com/office/drawing/2014/main" id="{0991193B-7605-439D-9AF1-F57A7177AAA8}"/>
              </a:ext>
            </a:extLst>
          </p:cNvPr>
          <p:cNvCxnSpPr>
            <a:cxnSpLocks/>
            <a:stCxn id="24" idx="0"/>
            <a:endCxn id="120" idx="2"/>
          </p:cNvCxnSpPr>
          <p:nvPr/>
        </p:nvCxnSpPr>
        <p:spPr>
          <a:xfrm rot="5400000" flipH="1" flipV="1">
            <a:off x="7949074" y="2870617"/>
            <a:ext cx="216819" cy="34254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709D1B54-5813-45F4-8E10-2ADFA5B24775}"/>
              </a:ext>
            </a:extLst>
          </p:cNvPr>
          <p:cNvCxnSpPr>
            <a:cxnSpLocks/>
            <a:stCxn id="25" idx="0"/>
            <a:endCxn id="120" idx="2"/>
          </p:cNvCxnSpPr>
          <p:nvPr/>
        </p:nvCxnSpPr>
        <p:spPr>
          <a:xfrm rot="16200000" flipV="1">
            <a:off x="8295624" y="2866606"/>
            <a:ext cx="217412" cy="35115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54328A0-96CB-426A-B538-9D9230C6294E}"/>
              </a:ext>
            </a:extLst>
          </p:cNvPr>
          <p:cNvSpPr/>
          <p:nvPr/>
        </p:nvSpPr>
        <p:spPr>
          <a:xfrm>
            <a:off x="6663764" y="233637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id="{6E57BDAC-96B3-4AAF-A5B0-379A4BC88FDA}"/>
              </a:ext>
            </a:extLst>
          </p:cNvPr>
          <p:cNvSpPr/>
          <p:nvPr/>
        </p:nvSpPr>
        <p:spPr>
          <a:xfrm>
            <a:off x="8093703" y="2343408"/>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38" name="Straight Connector 22">
            <a:extLst>
              <a:ext uri="{FF2B5EF4-FFF2-40B4-BE49-F238E27FC236}">
                <a16:creationId xmlns:a16="http://schemas.microsoft.com/office/drawing/2014/main" id="{77655476-1845-423A-9DA2-2D6B9746F8E8}"/>
              </a:ext>
            </a:extLst>
          </p:cNvPr>
          <p:cNvCxnSpPr>
            <a:cxnSpLocks/>
            <a:stCxn id="112" idx="0"/>
            <a:endCxn id="36" idx="2"/>
          </p:cNvCxnSpPr>
          <p:nvPr/>
        </p:nvCxnSpPr>
        <p:spPr>
          <a:xfrm flipH="1" flipV="1">
            <a:off x="6798815" y="2584698"/>
            <a:ext cx="848" cy="1034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22">
            <a:extLst>
              <a:ext uri="{FF2B5EF4-FFF2-40B4-BE49-F238E27FC236}">
                <a16:creationId xmlns:a16="http://schemas.microsoft.com/office/drawing/2014/main" id="{8B97AF38-910B-45D8-A5C6-D69B0A00256A}"/>
              </a:ext>
            </a:extLst>
          </p:cNvPr>
          <p:cNvCxnSpPr>
            <a:cxnSpLocks/>
            <a:stCxn id="37" idx="2"/>
            <a:endCxn id="120" idx="0"/>
          </p:cNvCxnSpPr>
          <p:nvPr/>
        </p:nvCxnSpPr>
        <p:spPr>
          <a:xfrm flipH="1">
            <a:off x="8228753" y="2591736"/>
            <a:ext cx="1" cy="9341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E0707F-88D5-4EC7-85D7-466A9BAB0CF2}"/>
                  </a:ext>
                </a:extLst>
              </p:cNvPr>
              <p:cNvSpPr/>
              <p:nvPr/>
            </p:nvSpPr>
            <p:spPr>
              <a:xfrm>
                <a:off x="7365155" y="2059274"/>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40" name="Rectangle 39">
                <a:extLst>
                  <a:ext uri="{FF2B5EF4-FFF2-40B4-BE49-F238E27FC236}">
                    <a16:creationId xmlns:a16="http://schemas.microsoft.com/office/drawing/2014/main" id="{E9E0707F-88D5-4EC7-85D7-466A9BAB0CF2}"/>
                  </a:ext>
                </a:extLst>
              </p:cNvPr>
              <p:cNvSpPr>
                <a:spLocks noRot="1" noChangeAspect="1" noMove="1" noResize="1" noEditPoints="1" noAdjustHandles="1" noChangeArrowheads="1" noChangeShapeType="1" noTextEdit="1"/>
              </p:cNvSpPr>
              <p:nvPr/>
            </p:nvSpPr>
            <p:spPr>
              <a:xfrm>
                <a:off x="7365155" y="2059274"/>
                <a:ext cx="270101" cy="248328"/>
              </a:xfrm>
              <a:prstGeom prst="rect">
                <a:avLst/>
              </a:prstGeom>
              <a:blipFill>
                <a:blip r:embed="rId10"/>
                <a:stretch>
                  <a:fillRect l="-2128" r="-2128" b="-4651"/>
                </a:stretch>
              </a:blipFill>
              <a:ln w="9525">
                <a:solidFill>
                  <a:srgbClr val="4AE719"/>
                </a:solidFill>
              </a:ln>
            </p:spPr>
            <p:txBody>
              <a:bodyPr/>
              <a:lstStyle/>
              <a:p>
                <a:r>
                  <a:rPr lang="en-US">
                    <a:noFill/>
                  </a:rPr>
                  <a:t> </a:t>
                </a:r>
              </a:p>
            </p:txBody>
          </p:sp>
        </mc:Fallback>
      </mc:AlternateContent>
      <p:cxnSp>
        <p:nvCxnSpPr>
          <p:cNvPr id="41" name="Straight Connector 22">
            <a:extLst>
              <a:ext uri="{FF2B5EF4-FFF2-40B4-BE49-F238E27FC236}">
                <a16:creationId xmlns:a16="http://schemas.microsoft.com/office/drawing/2014/main" id="{F6DDEE69-8433-4B64-86B7-3BEFB0E4BA9A}"/>
              </a:ext>
            </a:extLst>
          </p:cNvPr>
          <p:cNvCxnSpPr>
            <a:cxnSpLocks/>
            <a:stCxn id="40" idx="1"/>
            <a:endCxn id="36" idx="0"/>
          </p:cNvCxnSpPr>
          <p:nvPr/>
        </p:nvCxnSpPr>
        <p:spPr>
          <a:xfrm rot="10800000" flipV="1">
            <a:off x="6798815" y="2183438"/>
            <a:ext cx="566340" cy="152932"/>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22">
            <a:extLst>
              <a:ext uri="{FF2B5EF4-FFF2-40B4-BE49-F238E27FC236}">
                <a16:creationId xmlns:a16="http://schemas.microsoft.com/office/drawing/2014/main" id="{02EC3958-9615-49CB-999B-4616DA8C69B7}"/>
              </a:ext>
            </a:extLst>
          </p:cNvPr>
          <p:cNvCxnSpPr>
            <a:cxnSpLocks/>
            <a:stCxn id="37" idx="0"/>
            <a:endCxn id="40" idx="3"/>
          </p:cNvCxnSpPr>
          <p:nvPr/>
        </p:nvCxnSpPr>
        <p:spPr>
          <a:xfrm rot="16200000" flipV="1">
            <a:off x="7852020" y="1966674"/>
            <a:ext cx="159970" cy="59349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74283E-68F0-43FE-B242-5592306278D5}"/>
                  </a:ext>
                </a:extLst>
              </p:cNvPr>
              <p:cNvSpPr txBox="1"/>
              <p:nvPr/>
            </p:nvSpPr>
            <p:spPr>
              <a:xfrm>
                <a:off x="9086023" y="3143710"/>
                <a:ext cx="644890" cy="505267"/>
              </a:xfrm>
              <a:prstGeom prst="rect">
                <a:avLst/>
              </a:prstGeom>
              <a:noFill/>
              <a:ln w="6350">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3" name="TextBox 42">
                <a:extLst>
                  <a:ext uri="{FF2B5EF4-FFF2-40B4-BE49-F238E27FC236}">
                    <a16:creationId xmlns:a16="http://schemas.microsoft.com/office/drawing/2014/main" id="{4874283E-68F0-43FE-B242-5592306278D5}"/>
                  </a:ext>
                </a:extLst>
              </p:cNvPr>
              <p:cNvSpPr txBox="1">
                <a:spLocks noRot="1" noChangeAspect="1" noMove="1" noResize="1" noEditPoints="1" noAdjustHandles="1" noChangeArrowheads="1" noChangeShapeType="1" noTextEdit="1"/>
              </p:cNvSpPr>
              <p:nvPr/>
            </p:nvSpPr>
            <p:spPr>
              <a:xfrm>
                <a:off x="9086023" y="3143710"/>
                <a:ext cx="644890" cy="505267"/>
              </a:xfrm>
              <a:prstGeom prst="rect">
                <a:avLst/>
              </a:prstGeom>
              <a:blipFill>
                <a:blip r:embed="rId11"/>
                <a:stretch>
                  <a:fillRect l="-8411" r="-7477" b="-3571"/>
                </a:stretch>
              </a:blipFill>
              <a:ln w="6350">
                <a:solidFill>
                  <a:srgbClr val="15D2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92B3DFA-F17F-4D4D-977E-57E636328936}"/>
                  </a:ext>
                </a:extLst>
              </p:cNvPr>
              <p:cNvSpPr txBox="1"/>
              <p:nvPr/>
            </p:nvSpPr>
            <p:spPr>
              <a:xfrm>
                <a:off x="9782873" y="3143710"/>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4" name="TextBox 43">
                <a:extLst>
                  <a:ext uri="{FF2B5EF4-FFF2-40B4-BE49-F238E27FC236}">
                    <a16:creationId xmlns:a16="http://schemas.microsoft.com/office/drawing/2014/main" id="{192B3DFA-F17F-4D4D-977E-57E636328936}"/>
                  </a:ext>
                </a:extLst>
              </p:cNvPr>
              <p:cNvSpPr txBox="1">
                <a:spLocks noRot="1" noChangeAspect="1" noMove="1" noResize="1" noEditPoints="1" noAdjustHandles="1" noChangeArrowheads="1" noChangeShapeType="1" noTextEdit="1"/>
              </p:cNvSpPr>
              <p:nvPr/>
            </p:nvSpPr>
            <p:spPr>
              <a:xfrm>
                <a:off x="9782873" y="3143710"/>
                <a:ext cx="644890" cy="505267"/>
              </a:xfrm>
              <a:prstGeom prst="rect">
                <a:avLst/>
              </a:prstGeom>
              <a:blipFill>
                <a:blip r:embed="rId12"/>
                <a:stretch>
                  <a:fillRect l="-6481" r="-1852" b="-1176"/>
                </a:stretch>
              </a:blipFill>
              <a:ln w="9525">
                <a:solidFill>
                  <a:srgbClr val="15D2FF"/>
                </a:solidFill>
                <a:prstDash val="solid"/>
              </a:ln>
            </p:spPr>
            <p:txBody>
              <a:bodyPr/>
              <a:lstStyle/>
              <a:p>
                <a:r>
                  <a:rPr lang="en-US">
                    <a:noFill/>
                  </a:rPr>
                  <a:t> </a:t>
                </a:r>
              </a:p>
            </p:txBody>
          </p:sp>
        </mc:Fallback>
      </mc:AlternateContent>
      <p:cxnSp>
        <p:nvCxnSpPr>
          <p:cNvPr id="46" name="Straight Connector 29">
            <a:extLst>
              <a:ext uri="{FF2B5EF4-FFF2-40B4-BE49-F238E27FC236}">
                <a16:creationId xmlns:a16="http://schemas.microsoft.com/office/drawing/2014/main" id="{B8EEE0AF-553C-436F-AC19-500662AE15A1}"/>
              </a:ext>
            </a:extLst>
          </p:cNvPr>
          <p:cNvCxnSpPr>
            <a:cxnSpLocks/>
            <a:stCxn id="43" idx="0"/>
            <a:endCxn id="133" idx="2"/>
          </p:cNvCxnSpPr>
          <p:nvPr/>
        </p:nvCxnSpPr>
        <p:spPr>
          <a:xfrm rot="5400000" flipH="1" flipV="1">
            <a:off x="9479744" y="2865174"/>
            <a:ext cx="207261" cy="349813"/>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0D2A4654-D42F-410A-968E-E72BE520F92D}"/>
              </a:ext>
            </a:extLst>
          </p:cNvPr>
          <p:cNvCxnSpPr>
            <a:cxnSpLocks/>
            <a:stCxn id="44" idx="0"/>
            <a:endCxn id="133" idx="2"/>
          </p:cNvCxnSpPr>
          <p:nvPr/>
        </p:nvCxnSpPr>
        <p:spPr>
          <a:xfrm rot="16200000" flipV="1">
            <a:off x="9828170" y="2866561"/>
            <a:ext cx="207261" cy="347037"/>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B97EFC3-9ED4-4D82-BDB8-605B05DE5841}"/>
              </a:ext>
            </a:extLst>
          </p:cNvPr>
          <p:cNvSpPr/>
          <p:nvPr/>
        </p:nvSpPr>
        <p:spPr>
          <a:xfrm>
            <a:off x="9623231" y="2370209"/>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49" name="Straight Connector 22">
            <a:extLst>
              <a:ext uri="{FF2B5EF4-FFF2-40B4-BE49-F238E27FC236}">
                <a16:creationId xmlns:a16="http://schemas.microsoft.com/office/drawing/2014/main" id="{3412C1F8-E4E7-47BB-9648-6761AAF91CA2}"/>
              </a:ext>
            </a:extLst>
          </p:cNvPr>
          <p:cNvCxnSpPr>
            <a:cxnSpLocks/>
            <a:stCxn id="133" idx="0"/>
            <a:endCxn id="48" idx="2"/>
          </p:cNvCxnSpPr>
          <p:nvPr/>
        </p:nvCxnSpPr>
        <p:spPr>
          <a:xfrm flipV="1">
            <a:off x="9758281" y="2618537"/>
            <a:ext cx="1" cy="6958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22">
            <a:extLst>
              <a:ext uri="{FF2B5EF4-FFF2-40B4-BE49-F238E27FC236}">
                <a16:creationId xmlns:a16="http://schemas.microsoft.com/office/drawing/2014/main" id="{3A33DBC1-88C1-4AF4-BECE-AAE90D334B64}"/>
              </a:ext>
            </a:extLst>
          </p:cNvPr>
          <p:cNvCxnSpPr>
            <a:cxnSpLocks/>
            <a:stCxn id="7" idx="0"/>
            <a:endCxn id="44" idx="2"/>
          </p:cNvCxnSpPr>
          <p:nvPr/>
        </p:nvCxnSpPr>
        <p:spPr>
          <a:xfrm rot="5400000" flipH="1" flipV="1">
            <a:off x="7352540" y="1538694"/>
            <a:ext cx="642495" cy="4863062"/>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29">
            <a:extLst>
              <a:ext uri="{FF2B5EF4-FFF2-40B4-BE49-F238E27FC236}">
                <a16:creationId xmlns:a16="http://schemas.microsoft.com/office/drawing/2014/main" id="{5C29C1CD-7E10-4396-8F25-62021D8793A0}"/>
              </a:ext>
            </a:extLst>
          </p:cNvPr>
          <p:cNvCxnSpPr>
            <a:cxnSpLocks/>
            <a:stCxn id="66" idx="3"/>
            <a:endCxn id="43" idx="2"/>
          </p:cNvCxnSpPr>
          <p:nvPr/>
        </p:nvCxnSpPr>
        <p:spPr>
          <a:xfrm flipV="1">
            <a:off x="4311737" y="3648977"/>
            <a:ext cx="5096731" cy="17131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42182AD-E370-4DB2-AE07-4F899F3BAB3A}"/>
                  </a:ext>
                </a:extLst>
              </p:cNvPr>
              <p:cNvSpPr/>
              <p:nvPr/>
            </p:nvSpPr>
            <p:spPr>
              <a:xfrm>
                <a:off x="7365154" y="1712523"/>
                <a:ext cx="270101" cy="248328"/>
              </a:xfrm>
              <a:prstGeom prst="rect">
                <a:avLst/>
              </a:prstGeom>
              <a:solidFill>
                <a:schemeClr val="tx1">
                  <a:lumMod val="65000"/>
                  <a:lumOff val="35000"/>
                </a:schemeClr>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FFFF00"/>
                          </a:solidFill>
                          <a:latin typeface="Cambria Math" panose="02040503050406030204" pitchFamily="18" charset="0"/>
                        </a:rPr>
                        <m:t>+</m:t>
                      </m:r>
                    </m:oMath>
                  </m:oMathPara>
                </a14:m>
                <a:endParaRPr lang="en-US" dirty="0">
                  <a:solidFill>
                    <a:srgbClr val="FF0066"/>
                  </a:solidFill>
                </a:endParaRPr>
              </a:p>
            </p:txBody>
          </p:sp>
        </mc:Choice>
        <mc:Fallback xmlns="">
          <p:sp>
            <p:nvSpPr>
              <p:cNvPr id="52" name="Rectangle 51">
                <a:extLst>
                  <a:ext uri="{FF2B5EF4-FFF2-40B4-BE49-F238E27FC236}">
                    <a16:creationId xmlns:a16="http://schemas.microsoft.com/office/drawing/2014/main" id="{C42182AD-E370-4DB2-AE07-4F899F3BAB3A}"/>
                  </a:ext>
                </a:extLst>
              </p:cNvPr>
              <p:cNvSpPr>
                <a:spLocks noRot="1" noChangeAspect="1" noMove="1" noResize="1" noEditPoints="1" noAdjustHandles="1" noChangeArrowheads="1" noChangeShapeType="1" noTextEdit="1"/>
              </p:cNvSpPr>
              <p:nvPr/>
            </p:nvSpPr>
            <p:spPr>
              <a:xfrm>
                <a:off x="7365154" y="1712523"/>
                <a:ext cx="270101" cy="248328"/>
              </a:xfrm>
              <a:prstGeom prst="rect">
                <a:avLst/>
              </a:prstGeom>
              <a:blipFill>
                <a:blip r:embed="rId13"/>
                <a:stretch>
                  <a:fillRect l="-6383" r="-6383" b="-9302"/>
                </a:stretch>
              </a:blipFill>
              <a:ln w="9525">
                <a:solidFill>
                  <a:srgbClr val="FFFF00"/>
                </a:solidFill>
              </a:ln>
            </p:spPr>
            <p:txBody>
              <a:bodyPr/>
              <a:lstStyle/>
              <a:p>
                <a:r>
                  <a:rPr lang="en-US">
                    <a:noFill/>
                  </a:rPr>
                  <a:t> </a:t>
                </a:r>
              </a:p>
            </p:txBody>
          </p:sp>
        </mc:Fallback>
      </mc:AlternateContent>
      <p:cxnSp>
        <p:nvCxnSpPr>
          <p:cNvPr id="53" name="Straight Connector 22">
            <a:extLst>
              <a:ext uri="{FF2B5EF4-FFF2-40B4-BE49-F238E27FC236}">
                <a16:creationId xmlns:a16="http://schemas.microsoft.com/office/drawing/2014/main" id="{8095FDC5-04A3-4039-9478-F4EE6B5AED01}"/>
              </a:ext>
            </a:extLst>
          </p:cNvPr>
          <p:cNvCxnSpPr>
            <a:cxnSpLocks/>
            <a:stCxn id="10" idx="3"/>
            <a:endCxn id="52" idx="1"/>
          </p:cNvCxnSpPr>
          <p:nvPr/>
        </p:nvCxnSpPr>
        <p:spPr>
          <a:xfrm>
            <a:off x="5377307" y="1836687"/>
            <a:ext cx="1987847" cy="0"/>
          </a:xfrm>
          <a:prstGeom prst="straightConnector1">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22">
            <a:extLst>
              <a:ext uri="{FF2B5EF4-FFF2-40B4-BE49-F238E27FC236}">
                <a16:creationId xmlns:a16="http://schemas.microsoft.com/office/drawing/2014/main" id="{B0680100-D1F1-4D09-B5B7-AE3FE611E9C2}"/>
              </a:ext>
            </a:extLst>
          </p:cNvPr>
          <p:cNvCxnSpPr>
            <a:cxnSpLocks/>
            <a:stCxn id="40" idx="0"/>
            <a:endCxn id="52" idx="2"/>
          </p:cNvCxnSpPr>
          <p:nvPr/>
        </p:nvCxnSpPr>
        <p:spPr>
          <a:xfrm flipH="1" flipV="1">
            <a:off x="7500205" y="1960851"/>
            <a:ext cx="1" cy="98423"/>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22">
            <a:extLst>
              <a:ext uri="{FF2B5EF4-FFF2-40B4-BE49-F238E27FC236}">
                <a16:creationId xmlns:a16="http://schemas.microsoft.com/office/drawing/2014/main" id="{37C1BF30-EDCE-4C64-A83F-170BC2D962ED}"/>
              </a:ext>
            </a:extLst>
          </p:cNvPr>
          <p:cNvCxnSpPr>
            <a:cxnSpLocks/>
            <a:stCxn id="56" idx="0"/>
            <a:endCxn id="52" idx="3"/>
          </p:cNvCxnSpPr>
          <p:nvPr/>
        </p:nvCxnSpPr>
        <p:spPr>
          <a:xfrm rot="16200000" flipV="1">
            <a:off x="8621647" y="850296"/>
            <a:ext cx="156555" cy="2129337"/>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80D7D8-45F1-4B0D-B499-E3FA638EF946}"/>
              </a:ext>
            </a:extLst>
          </p:cNvPr>
          <p:cNvSpPr/>
          <p:nvPr/>
        </p:nvSpPr>
        <p:spPr>
          <a:xfrm>
            <a:off x="9629541" y="1993242"/>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4EFE6A0-B112-422E-9A84-CDE548C296FD}"/>
                  </a:ext>
                </a:extLst>
              </p:cNvPr>
              <p:cNvSpPr/>
              <p:nvPr/>
            </p:nvSpPr>
            <p:spPr>
              <a:xfrm>
                <a:off x="10132846" y="218227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57" name="Rectangle 56">
                <a:extLst>
                  <a:ext uri="{FF2B5EF4-FFF2-40B4-BE49-F238E27FC236}">
                    <a16:creationId xmlns:a16="http://schemas.microsoft.com/office/drawing/2014/main" id="{F4EFE6A0-B112-422E-9A84-CDE548C296FD}"/>
                  </a:ext>
                </a:extLst>
              </p:cNvPr>
              <p:cNvSpPr>
                <a:spLocks noRot="1" noChangeAspect="1" noMove="1" noResize="1" noEditPoints="1" noAdjustHandles="1" noChangeArrowheads="1" noChangeShapeType="1" noTextEdit="1"/>
              </p:cNvSpPr>
              <p:nvPr/>
            </p:nvSpPr>
            <p:spPr>
              <a:xfrm>
                <a:off x="10132846" y="2182276"/>
                <a:ext cx="270101" cy="248328"/>
              </a:xfrm>
              <a:prstGeom prst="rect">
                <a:avLst/>
              </a:prstGeom>
              <a:blipFill>
                <a:blip r:embed="rId14"/>
                <a:stretch>
                  <a:fillRect l="-2128" r="-2128" b="-4651"/>
                </a:stretch>
              </a:blipFill>
              <a:ln w="9525">
                <a:solidFill>
                  <a:srgbClr val="15D2FF"/>
                </a:solidFill>
              </a:ln>
            </p:spPr>
            <p:txBody>
              <a:bodyPr/>
              <a:lstStyle/>
              <a:p>
                <a:r>
                  <a:rPr lang="en-US">
                    <a:noFill/>
                  </a:rPr>
                  <a:t> </a:t>
                </a:r>
              </a:p>
            </p:txBody>
          </p:sp>
        </mc:Fallback>
      </mc:AlternateContent>
      <p:cxnSp>
        <p:nvCxnSpPr>
          <p:cNvPr id="58" name="Straight Connector 22">
            <a:extLst>
              <a:ext uri="{FF2B5EF4-FFF2-40B4-BE49-F238E27FC236}">
                <a16:creationId xmlns:a16="http://schemas.microsoft.com/office/drawing/2014/main" id="{42AACD84-3CF8-4E02-8299-BCA11C61DF3E}"/>
              </a:ext>
            </a:extLst>
          </p:cNvPr>
          <p:cNvCxnSpPr>
            <a:cxnSpLocks/>
            <a:stCxn id="57" idx="0"/>
            <a:endCxn id="56" idx="3"/>
          </p:cNvCxnSpPr>
          <p:nvPr/>
        </p:nvCxnSpPr>
        <p:spPr>
          <a:xfrm rot="16200000" flipV="1">
            <a:off x="10051335" y="1965713"/>
            <a:ext cx="64870" cy="36825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959D493F-6FEE-48BB-9673-14AE7230AC54}"/>
              </a:ext>
            </a:extLst>
          </p:cNvPr>
          <p:cNvCxnSpPr>
            <a:cxnSpLocks/>
            <a:stCxn id="57" idx="2"/>
            <a:endCxn id="48" idx="3"/>
          </p:cNvCxnSpPr>
          <p:nvPr/>
        </p:nvCxnSpPr>
        <p:spPr>
          <a:xfrm rot="5400000">
            <a:off x="10048731" y="2275206"/>
            <a:ext cx="63769" cy="37456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22">
            <a:extLst>
              <a:ext uri="{FF2B5EF4-FFF2-40B4-BE49-F238E27FC236}">
                <a16:creationId xmlns:a16="http://schemas.microsoft.com/office/drawing/2014/main" id="{1869ED94-5714-4D70-BE3B-9E177D6099F5}"/>
              </a:ext>
            </a:extLst>
          </p:cNvPr>
          <p:cNvCxnSpPr>
            <a:cxnSpLocks/>
            <a:stCxn id="9" idx="1"/>
            <a:endCxn id="52" idx="3"/>
          </p:cNvCxnSpPr>
          <p:nvPr/>
        </p:nvCxnSpPr>
        <p:spPr>
          <a:xfrm flipH="1">
            <a:off x="7635255" y="1832517"/>
            <a:ext cx="3467225" cy="4170"/>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22">
            <a:extLst>
              <a:ext uri="{FF2B5EF4-FFF2-40B4-BE49-F238E27FC236}">
                <a16:creationId xmlns:a16="http://schemas.microsoft.com/office/drawing/2014/main" id="{E4BBB6DD-BE8D-43F8-9481-E8B3DC4CA84B}"/>
              </a:ext>
            </a:extLst>
          </p:cNvPr>
          <p:cNvCxnSpPr>
            <a:cxnSpLocks/>
            <a:stCxn id="8" idx="1"/>
            <a:endCxn id="57" idx="3"/>
          </p:cNvCxnSpPr>
          <p:nvPr/>
        </p:nvCxnSpPr>
        <p:spPr>
          <a:xfrm rot="10800000">
            <a:off x="10402948" y="2306440"/>
            <a:ext cx="699533" cy="1522852"/>
          </a:xfrm>
          <a:prstGeom prst="bentConnector3">
            <a:avLst>
              <a:gd name="adj1" fmla="val 5000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77EEC697-E9F4-47A9-BF83-4043BB7615DE}"/>
              </a:ext>
            </a:extLst>
          </p:cNvPr>
          <p:cNvSpPr/>
          <p:nvPr/>
        </p:nvSpPr>
        <p:spPr>
          <a:xfrm>
            <a:off x="140369" y="1581728"/>
            <a:ext cx="3077432"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Rectangle: Rounded Corners 64">
            <a:extLst>
              <a:ext uri="{FF2B5EF4-FFF2-40B4-BE49-F238E27FC236}">
                <a16:creationId xmlns:a16="http://schemas.microsoft.com/office/drawing/2014/main" id="{3734304D-66B1-4BA6-8692-FD9536EC3172}"/>
              </a:ext>
            </a:extLst>
          </p:cNvPr>
          <p:cNvSpPr/>
          <p:nvPr/>
        </p:nvSpPr>
        <p:spPr>
          <a:xfrm>
            <a:off x="548414"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Event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6" name="Rectangle: Rounded Corners 65">
            <a:extLst>
              <a:ext uri="{FF2B5EF4-FFF2-40B4-BE49-F238E27FC236}">
                <a16:creationId xmlns:a16="http://schemas.microsoft.com/office/drawing/2014/main" id="{A5769869-45D4-4A8B-8404-38E2C9421713}"/>
              </a:ext>
            </a:extLst>
          </p:cNvPr>
          <p:cNvSpPr/>
          <p:nvPr/>
        </p:nvSpPr>
        <p:spPr>
          <a:xfrm>
            <a:off x="3397911" y="3576061"/>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67" name="Rectangle: Rounded Corners 66">
            <a:extLst>
              <a:ext uri="{FF2B5EF4-FFF2-40B4-BE49-F238E27FC236}">
                <a16:creationId xmlns:a16="http://schemas.microsoft.com/office/drawing/2014/main" id="{8A20C080-B12A-419E-BCFD-E4143A011263}"/>
              </a:ext>
            </a:extLst>
          </p:cNvPr>
          <p:cNvSpPr/>
          <p:nvPr/>
        </p:nvSpPr>
        <p:spPr>
          <a:xfrm>
            <a:off x="3389605" y="1581729"/>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FA68C34-EB02-498C-B64D-ED3BB2BAF3FD}"/>
                  </a:ext>
                </a:extLst>
              </p:cNvPr>
              <p:cNvSpPr txBox="1"/>
              <p:nvPr/>
            </p:nvSpPr>
            <p:spPr>
              <a:xfrm>
                <a:off x="330402" y="3175041"/>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1" name="TextBox 80">
                <a:extLst>
                  <a:ext uri="{FF2B5EF4-FFF2-40B4-BE49-F238E27FC236}">
                    <a16:creationId xmlns:a16="http://schemas.microsoft.com/office/drawing/2014/main" id="{5FA68C34-EB02-498C-B64D-ED3BB2BAF3FD}"/>
                  </a:ext>
                </a:extLst>
              </p:cNvPr>
              <p:cNvSpPr txBox="1">
                <a:spLocks noRot="1" noChangeAspect="1" noMove="1" noResize="1" noEditPoints="1" noAdjustHandles="1" noChangeArrowheads="1" noChangeShapeType="1" noTextEdit="1"/>
              </p:cNvSpPr>
              <p:nvPr/>
            </p:nvSpPr>
            <p:spPr>
              <a:xfrm>
                <a:off x="330402" y="3175041"/>
                <a:ext cx="644890" cy="505267"/>
              </a:xfrm>
              <a:prstGeom prst="rect">
                <a:avLst/>
              </a:prstGeom>
              <a:blipFill>
                <a:blip r:embed="rId15"/>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E20F847-E9B2-4CED-B90E-F329B9967DA4}"/>
                  </a:ext>
                </a:extLst>
              </p:cNvPr>
              <p:cNvSpPr txBox="1"/>
              <p:nvPr/>
            </p:nvSpPr>
            <p:spPr>
              <a:xfrm>
                <a:off x="1066042" y="317721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3" name="TextBox 82">
                <a:extLst>
                  <a:ext uri="{FF2B5EF4-FFF2-40B4-BE49-F238E27FC236}">
                    <a16:creationId xmlns:a16="http://schemas.microsoft.com/office/drawing/2014/main" id="{1E20F847-E9B2-4CED-B90E-F329B9967DA4}"/>
                  </a:ext>
                </a:extLst>
              </p:cNvPr>
              <p:cNvSpPr txBox="1">
                <a:spLocks noRot="1" noChangeAspect="1" noMove="1" noResize="1" noEditPoints="1" noAdjustHandles="1" noChangeArrowheads="1" noChangeShapeType="1" noTextEdit="1"/>
              </p:cNvSpPr>
              <p:nvPr/>
            </p:nvSpPr>
            <p:spPr>
              <a:xfrm>
                <a:off x="1066042" y="3177219"/>
                <a:ext cx="644890" cy="505267"/>
              </a:xfrm>
              <a:prstGeom prst="rect">
                <a:avLst/>
              </a:prstGeom>
              <a:blipFill>
                <a:blip r:embed="rId16"/>
                <a:stretch>
                  <a:fillRect l="-5556" r="-926" b="-4706"/>
                </a:stretch>
              </a:blipFill>
              <a:ln w="9525">
                <a:solidFill>
                  <a:srgbClr val="4AE719"/>
                </a:solidFill>
                <a:prstDash val="solid"/>
              </a:ln>
            </p:spPr>
            <p:txBody>
              <a:bodyPr/>
              <a:lstStyle/>
              <a:p>
                <a:r>
                  <a:rPr lang="en-US">
                    <a:noFill/>
                  </a:rPr>
                  <a:t> </a:t>
                </a:r>
              </a:p>
            </p:txBody>
          </p:sp>
        </mc:Fallback>
      </mc:AlternateContent>
      <p:cxnSp>
        <p:nvCxnSpPr>
          <p:cNvPr id="84" name="Straight Connector 22">
            <a:extLst>
              <a:ext uri="{FF2B5EF4-FFF2-40B4-BE49-F238E27FC236}">
                <a16:creationId xmlns:a16="http://schemas.microsoft.com/office/drawing/2014/main" id="{6E436DFA-D689-4B08-A2D6-B858905F78AA}"/>
              </a:ext>
            </a:extLst>
          </p:cNvPr>
          <p:cNvCxnSpPr>
            <a:cxnSpLocks/>
            <a:stCxn id="65" idx="0"/>
            <a:endCxn id="81" idx="2"/>
          </p:cNvCxnSpPr>
          <p:nvPr/>
        </p:nvCxnSpPr>
        <p:spPr>
          <a:xfrm rot="16200000" flipV="1">
            <a:off x="523505" y="3809650"/>
            <a:ext cx="611164" cy="35248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22">
            <a:extLst>
              <a:ext uri="{FF2B5EF4-FFF2-40B4-BE49-F238E27FC236}">
                <a16:creationId xmlns:a16="http://schemas.microsoft.com/office/drawing/2014/main" id="{6E3C6358-56BA-4758-96F5-0438F0B8D15D}"/>
              </a:ext>
            </a:extLst>
          </p:cNvPr>
          <p:cNvCxnSpPr>
            <a:cxnSpLocks/>
            <a:stCxn id="65" idx="0"/>
            <a:endCxn id="83" idx="2"/>
          </p:cNvCxnSpPr>
          <p:nvPr/>
        </p:nvCxnSpPr>
        <p:spPr>
          <a:xfrm rot="5400000" flipH="1" flipV="1">
            <a:off x="892414" y="3795399"/>
            <a:ext cx="608986" cy="38316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5FB23EF-175A-423B-89CB-18E14B16A931}"/>
              </a:ext>
            </a:extLst>
          </p:cNvPr>
          <p:cNvSpPr/>
          <p:nvPr/>
        </p:nvSpPr>
        <p:spPr>
          <a:xfrm>
            <a:off x="517796" y="26262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95" name="Rectangle 94">
            <a:extLst>
              <a:ext uri="{FF2B5EF4-FFF2-40B4-BE49-F238E27FC236}">
                <a16:creationId xmlns:a16="http://schemas.microsoft.com/office/drawing/2014/main" id="{C8C5E045-A58A-42C2-8D63-3ECC7B29F41D}"/>
              </a:ext>
            </a:extLst>
          </p:cNvPr>
          <p:cNvSpPr/>
          <p:nvPr/>
        </p:nvSpPr>
        <p:spPr>
          <a:xfrm>
            <a:off x="1256841" y="26310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96" name="Straight Connector 22">
            <a:extLst>
              <a:ext uri="{FF2B5EF4-FFF2-40B4-BE49-F238E27FC236}">
                <a16:creationId xmlns:a16="http://schemas.microsoft.com/office/drawing/2014/main" id="{B36DA5EE-4A5C-4235-B97A-80C55CF0D312}"/>
              </a:ext>
            </a:extLst>
          </p:cNvPr>
          <p:cNvCxnSpPr>
            <a:cxnSpLocks/>
            <a:stCxn id="81" idx="0"/>
            <a:endCxn id="94" idx="2"/>
          </p:cNvCxnSpPr>
          <p:nvPr/>
        </p:nvCxnSpPr>
        <p:spPr>
          <a:xfrm flipV="1">
            <a:off x="652847" y="2874553"/>
            <a:ext cx="0" cy="300488"/>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AFF7117-BFCA-415E-9707-4F0401613E15}"/>
              </a:ext>
            </a:extLst>
          </p:cNvPr>
          <p:cNvCxnSpPr>
            <a:cxnSpLocks/>
            <a:stCxn id="95" idx="2"/>
            <a:endCxn id="83" idx="0"/>
          </p:cNvCxnSpPr>
          <p:nvPr/>
        </p:nvCxnSpPr>
        <p:spPr>
          <a:xfrm flipH="1">
            <a:off x="1388487" y="2879353"/>
            <a:ext cx="3405" cy="297866"/>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95B8357-83CE-46DE-A6D2-7C4A8E872AB3}"/>
                  </a:ext>
                </a:extLst>
              </p:cNvPr>
              <p:cNvSpPr/>
              <p:nvPr/>
            </p:nvSpPr>
            <p:spPr>
              <a:xfrm>
                <a:off x="906443" y="204404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98" name="Rectangle 97">
                <a:extLst>
                  <a:ext uri="{FF2B5EF4-FFF2-40B4-BE49-F238E27FC236}">
                    <a16:creationId xmlns:a16="http://schemas.microsoft.com/office/drawing/2014/main" id="{E95B8357-83CE-46DE-A6D2-7C4A8E872AB3}"/>
                  </a:ext>
                </a:extLst>
              </p:cNvPr>
              <p:cNvSpPr>
                <a:spLocks noRot="1" noChangeAspect="1" noMove="1" noResize="1" noEditPoints="1" noAdjustHandles="1" noChangeArrowheads="1" noChangeShapeType="1" noTextEdit="1"/>
              </p:cNvSpPr>
              <p:nvPr/>
            </p:nvSpPr>
            <p:spPr>
              <a:xfrm>
                <a:off x="906443" y="2044040"/>
                <a:ext cx="270101" cy="248328"/>
              </a:xfrm>
              <a:prstGeom prst="rect">
                <a:avLst/>
              </a:prstGeom>
              <a:blipFill>
                <a:blip r:embed="rId17"/>
                <a:stretch>
                  <a:fillRect l="-2174" r="-4348" b="-4651"/>
                </a:stretch>
              </a:blipFill>
              <a:ln w="9525">
                <a:solidFill>
                  <a:srgbClr val="4AE719"/>
                </a:solidFill>
              </a:ln>
            </p:spPr>
            <p:txBody>
              <a:bodyPr/>
              <a:lstStyle/>
              <a:p>
                <a:r>
                  <a:rPr lang="en-US">
                    <a:noFill/>
                  </a:rPr>
                  <a:t> </a:t>
                </a:r>
              </a:p>
            </p:txBody>
          </p:sp>
        </mc:Fallback>
      </mc:AlternateContent>
      <p:cxnSp>
        <p:nvCxnSpPr>
          <p:cNvPr id="99" name="Straight Connector 22">
            <a:extLst>
              <a:ext uri="{FF2B5EF4-FFF2-40B4-BE49-F238E27FC236}">
                <a16:creationId xmlns:a16="http://schemas.microsoft.com/office/drawing/2014/main" id="{68FBD065-4F9A-4533-92BB-C892DB6129E5}"/>
              </a:ext>
            </a:extLst>
          </p:cNvPr>
          <p:cNvCxnSpPr>
            <a:cxnSpLocks/>
            <a:stCxn id="98" idx="1"/>
            <a:endCxn id="94" idx="0"/>
          </p:cNvCxnSpPr>
          <p:nvPr/>
        </p:nvCxnSpPr>
        <p:spPr>
          <a:xfrm rot="10800000" flipV="1">
            <a:off x="652847" y="2168203"/>
            <a:ext cx="253596" cy="458021"/>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22">
            <a:extLst>
              <a:ext uri="{FF2B5EF4-FFF2-40B4-BE49-F238E27FC236}">
                <a16:creationId xmlns:a16="http://schemas.microsoft.com/office/drawing/2014/main" id="{84906E25-36DF-405F-A5E2-0B3ECDFAE2A0}"/>
              </a:ext>
            </a:extLst>
          </p:cNvPr>
          <p:cNvCxnSpPr>
            <a:cxnSpLocks/>
            <a:stCxn id="95" idx="0"/>
            <a:endCxn id="98" idx="3"/>
          </p:cNvCxnSpPr>
          <p:nvPr/>
        </p:nvCxnSpPr>
        <p:spPr>
          <a:xfrm rot="16200000" flipV="1">
            <a:off x="1052808" y="2291941"/>
            <a:ext cx="462821" cy="21534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1DF8916-5F66-496F-A665-388C57FE295D}"/>
                  </a:ext>
                </a:extLst>
              </p:cNvPr>
              <p:cNvSpPr txBox="1"/>
              <p:nvPr/>
            </p:nvSpPr>
            <p:spPr>
              <a:xfrm>
                <a:off x="1913619" y="3175041"/>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02" name="TextBox 101">
                <a:extLst>
                  <a:ext uri="{FF2B5EF4-FFF2-40B4-BE49-F238E27FC236}">
                    <a16:creationId xmlns:a16="http://schemas.microsoft.com/office/drawing/2014/main" id="{11DF8916-5F66-496F-A665-388C57FE295D}"/>
                  </a:ext>
                </a:extLst>
              </p:cNvPr>
              <p:cNvSpPr txBox="1">
                <a:spLocks noRot="1" noChangeAspect="1" noMove="1" noResize="1" noEditPoints="1" noAdjustHandles="1" noChangeArrowheads="1" noChangeShapeType="1" noTextEdit="1"/>
              </p:cNvSpPr>
              <p:nvPr/>
            </p:nvSpPr>
            <p:spPr>
              <a:xfrm>
                <a:off x="1913619" y="3175041"/>
                <a:ext cx="644890" cy="505267"/>
              </a:xfrm>
              <a:prstGeom prst="rect">
                <a:avLst/>
              </a:prstGeom>
              <a:blipFill>
                <a:blip r:embed="rId18"/>
                <a:stretch>
                  <a:fillRect l="-6481" r="-1852" b="-1176"/>
                </a:stretch>
              </a:blipFill>
              <a:ln w="9525">
                <a:solidFill>
                  <a:srgbClr val="15D2FF"/>
                </a:solidFill>
                <a:prstDash val="solid"/>
              </a:ln>
            </p:spPr>
            <p:txBody>
              <a:bodyPr/>
              <a:lstStyle/>
              <a:p>
                <a:r>
                  <a:rPr lang="en-US">
                    <a:noFill/>
                  </a:rPr>
                  <a:t> </a:t>
                </a:r>
              </a:p>
            </p:txBody>
          </p:sp>
        </mc:Fallback>
      </mc:AlternateContent>
      <p:sp>
        <p:nvSpPr>
          <p:cNvPr id="106" name="Rectangle 105">
            <a:extLst>
              <a:ext uri="{FF2B5EF4-FFF2-40B4-BE49-F238E27FC236}">
                <a16:creationId xmlns:a16="http://schemas.microsoft.com/office/drawing/2014/main" id="{B3BD35C6-BE1D-413F-9C0E-94464FC28E2A}"/>
              </a:ext>
            </a:extLst>
          </p:cNvPr>
          <p:cNvSpPr/>
          <p:nvPr/>
        </p:nvSpPr>
        <p:spPr>
          <a:xfrm>
            <a:off x="2100827" y="2625514"/>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107" name="Straight Connector 22">
            <a:extLst>
              <a:ext uri="{FF2B5EF4-FFF2-40B4-BE49-F238E27FC236}">
                <a16:creationId xmlns:a16="http://schemas.microsoft.com/office/drawing/2014/main" id="{7F092373-3465-4C4D-8F58-D1E39B25661D}"/>
              </a:ext>
            </a:extLst>
          </p:cNvPr>
          <p:cNvCxnSpPr>
            <a:cxnSpLocks/>
            <a:stCxn id="102" idx="0"/>
            <a:endCxn id="106" idx="2"/>
          </p:cNvCxnSpPr>
          <p:nvPr/>
        </p:nvCxnSpPr>
        <p:spPr>
          <a:xfrm flipH="1" flipV="1">
            <a:off x="2235878" y="2873842"/>
            <a:ext cx="186" cy="301199"/>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Connector 22">
            <a:extLst>
              <a:ext uri="{FF2B5EF4-FFF2-40B4-BE49-F238E27FC236}">
                <a16:creationId xmlns:a16="http://schemas.microsoft.com/office/drawing/2014/main" id="{65CE2C05-65E5-4BA0-8464-0577D6B8E493}"/>
              </a:ext>
            </a:extLst>
          </p:cNvPr>
          <p:cNvCxnSpPr>
            <a:cxnSpLocks/>
            <a:stCxn id="65" idx="0"/>
            <a:endCxn id="102" idx="2"/>
          </p:cNvCxnSpPr>
          <p:nvPr/>
        </p:nvCxnSpPr>
        <p:spPr>
          <a:xfrm rot="5400000" flipH="1" flipV="1">
            <a:off x="1315113" y="3370522"/>
            <a:ext cx="611164" cy="1230737"/>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22">
            <a:extLst>
              <a:ext uri="{FF2B5EF4-FFF2-40B4-BE49-F238E27FC236}">
                <a16:creationId xmlns:a16="http://schemas.microsoft.com/office/drawing/2014/main" id="{F144AE90-667C-4495-B3CC-3AD757518ED6}"/>
              </a:ext>
            </a:extLst>
          </p:cNvPr>
          <p:cNvCxnSpPr>
            <a:cxnSpLocks/>
            <a:stCxn id="114" idx="0"/>
            <a:endCxn id="67" idx="1"/>
          </p:cNvCxnSpPr>
          <p:nvPr/>
        </p:nvCxnSpPr>
        <p:spPr>
          <a:xfrm rot="5400000" flipH="1" flipV="1">
            <a:off x="2705104" y="1355444"/>
            <a:ext cx="213982" cy="1155020"/>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9B4732D-8538-493D-AD58-FDC5E418D97F}"/>
              </a:ext>
            </a:extLst>
          </p:cNvPr>
          <p:cNvSpPr/>
          <p:nvPr/>
        </p:nvSpPr>
        <p:spPr>
          <a:xfrm>
            <a:off x="2099534" y="2039945"/>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D8440F6-7CBC-41E3-ABE2-4AEA0E0727BD}"/>
                  </a:ext>
                </a:extLst>
              </p:cNvPr>
              <p:cNvSpPr/>
              <p:nvPr/>
            </p:nvSpPr>
            <p:spPr>
              <a:xfrm>
                <a:off x="2595587" y="232819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115" name="Rectangle 114">
                <a:extLst>
                  <a:ext uri="{FF2B5EF4-FFF2-40B4-BE49-F238E27FC236}">
                    <a16:creationId xmlns:a16="http://schemas.microsoft.com/office/drawing/2014/main" id="{FD8440F6-7CBC-41E3-ABE2-4AEA0E0727BD}"/>
                  </a:ext>
                </a:extLst>
              </p:cNvPr>
              <p:cNvSpPr>
                <a:spLocks noRot="1" noChangeAspect="1" noMove="1" noResize="1" noEditPoints="1" noAdjustHandles="1" noChangeArrowheads="1" noChangeShapeType="1" noTextEdit="1"/>
              </p:cNvSpPr>
              <p:nvPr/>
            </p:nvSpPr>
            <p:spPr>
              <a:xfrm>
                <a:off x="2595587" y="2328196"/>
                <a:ext cx="270101" cy="248328"/>
              </a:xfrm>
              <a:prstGeom prst="rect">
                <a:avLst/>
              </a:prstGeom>
              <a:blipFill>
                <a:blip r:embed="rId19"/>
                <a:stretch>
                  <a:fillRect l="-2174" r="-4348" b="-4651"/>
                </a:stretch>
              </a:blipFill>
              <a:ln w="9525">
                <a:solidFill>
                  <a:srgbClr val="15D2FF"/>
                </a:solidFill>
              </a:ln>
            </p:spPr>
            <p:txBody>
              <a:bodyPr/>
              <a:lstStyle/>
              <a:p>
                <a:r>
                  <a:rPr lang="en-US">
                    <a:noFill/>
                  </a:rPr>
                  <a:t> </a:t>
                </a:r>
              </a:p>
            </p:txBody>
          </p:sp>
        </mc:Fallback>
      </mc:AlternateContent>
      <p:cxnSp>
        <p:nvCxnSpPr>
          <p:cNvPr id="116" name="Straight Connector 22">
            <a:extLst>
              <a:ext uri="{FF2B5EF4-FFF2-40B4-BE49-F238E27FC236}">
                <a16:creationId xmlns:a16="http://schemas.microsoft.com/office/drawing/2014/main" id="{959AB877-CE05-4A8D-9FE9-F435E50DFDF2}"/>
              </a:ext>
            </a:extLst>
          </p:cNvPr>
          <p:cNvCxnSpPr>
            <a:cxnSpLocks/>
            <a:stCxn id="115" idx="0"/>
            <a:endCxn id="114" idx="3"/>
          </p:cNvCxnSpPr>
          <p:nvPr/>
        </p:nvCxnSpPr>
        <p:spPr>
          <a:xfrm rot="16200000" flipV="1">
            <a:off x="2468094" y="2065651"/>
            <a:ext cx="164087" cy="361003"/>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22">
            <a:extLst>
              <a:ext uri="{FF2B5EF4-FFF2-40B4-BE49-F238E27FC236}">
                <a16:creationId xmlns:a16="http://schemas.microsoft.com/office/drawing/2014/main" id="{BAFF6006-1AC7-418C-8E76-5E34CD8F699E}"/>
              </a:ext>
            </a:extLst>
          </p:cNvPr>
          <p:cNvCxnSpPr>
            <a:cxnSpLocks/>
            <a:stCxn id="115" idx="2"/>
            <a:endCxn id="106" idx="3"/>
          </p:cNvCxnSpPr>
          <p:nvPr/>
        </p:nvCxnSpPr>
        <p:spPr>
          <a:xfrm rot="5400000">
            <a:off x="2464206" y="2483246"/>
            <a:ext cx="173154" cy="359710"/>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22">
            <a:extLst>
              <a:ext uri="{FF2B5EF4-FFF2-40B4-BE49-F238E27FC236}">
                <a16:creationId xmlns:a16="http://schemas.microsoft.com/office/drawing/2014/main" id="{729461A3-1381-4632-BF22-917D7AE30EA3}"/>
              </a:ext>
            </a:extLst>
          </p:cNvPr>
          <p:cNvCxnSpPr>
            <a:cxnSpLocks/>
            <a:stCxn id="67" idx="1"/>
            <a:endCxn id="98" idx="0"/>
          </p:cNvCxnSpPr>
          <p:nvPr/>
        </p:nvCxnSpPr>
        <p:spPr>
          <a:xfrm rot="10800000" flipV="1">
            <a:off x="1041495" y="1825962"/>
            <a:ext cx="2348111" cy="218077"/>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22">
            <a:extLst>
              <a:ext uri="{FF2B5EF4-FFF2-40B4-BE49-F238E27FC236}">
                <a16:creationId xmlns:a16="http://schemas.microsoft.com/office/drawing/2014/main" id="{85C9CBD7-EA26-4604-B8CF-51DF9B85EA6F}"/>
              </a:ext>
            </a:extLst>
          </p:cNvPr>
          <p:cNvCxnSpPr>
            <a:cxnSpLocks/>
            <a:stCxn id="66" idx="1"/>
            <a:endCxn id="115" idx="3"/>
          </p:cNvCxnSpPr>
          <p:nvPr/>
        </p:nvCxnSpPr>
        <p:spPr>
          <a:xfrm rot="10800000">
            <a:off x="2865689" y="2452361"/>
            <a:ext cx="532223" cy="1367935"/>
          </a:xfrm>
          <a:prstGeom prst="bentConnector3">
            <a:avLst>
              <a:gd name="adj1" fmla="val 6888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22">
            <a:extLst>
              <a:ext uri="{FF2B5EF4-FFF2-40B4-BE49-F238E27FC236}">
                <a16:creationId xmlns:a16="http://schemas.microsoft.com/office/drawing/2014/main" id="{832552A8-4376-4337-9393-3C4E88FC6F00}"/>
              </a:ext>
            </a:extLst>
          </p:cNvPr>
          <p:cNvCxnSpPr>
            <a:cxnSpLocks/>
            <a:stCxn id="65" idx="0"/>
          </p:cNvCxnSpPr>
          <p:nvPr/>
        </p:nvCxnSpPr>
        <p:spPr>
          <a:xfrm flipV="1">
            <a:off x="1005327" y="4062559"/>
            <a:ext cx="0" cy="228913"/>
          </a:xfrm>
          <a:prstGeom prst="straightConnector1">
            <a:avLst/>
          </a:prstGeom>
          <a:ln w="6350">
            <a:solidFill>
              <a:schemeClr val="bg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0FE5BD88-1CF8-4782-9DD9-39FE69B2BE0E}"/>
              </a:ext>
            </a:extLst>
          </p:cNvPr>
          <p:cNvSpPr txBox="1"/>
          <p:nvPr/>
        </p:nvSpPr>
        <p:spPr>
          <a:xfrm>
            <a:off x="811093" y="1172704"/>
            <a:ext cx="2002877" cy="369332"/>
          </a:xfrm>
          <a:prstGeom prst="rect">
            <a:avLst/>
          </a:prstGeom>
          <a:noFill/>
        </p:spPr>
        <p:txBody>
          <a:bodyPr wrap="square" rtlCol="0">
            <a:spAutoFit/>
          </a:bodyPr>
          <a:lstStyle/>
          <a:p>
            <a:pPr algn="ctr"/>
            <a:r>
              <a:rPr lang="en-US" dirty="0">
                <a:solidFill>
                  <a:schemeClr val="bg1"/>
                </a:solidFill>
              </a:rPr>
              <a:t>First Forward Pass</a:t>
            </a:r>
          </a:p>
        </p:txBody>
      </p:sp>
      <p:sp>
        <p:nvSpPr>
          <p:cNvPr id="152" name="TextBox 151">
            <a:extLst>
              <a:ext uri="{FF2B5EF4-FFF2-40B4-BE49-F238E27FC236}">
                <a16:creationId xmlns:a16="http://schemas.microsoft.com/office/drawing/2014/main" id="{B8B5B46F-92D8-4C81-8EA1-A64132557024}"/>
              </a:ext>
            </a:extLst>
          </p:cNvPr>
          <p:cNvSpPr txBox="1"/>
          <p:nvPr/>
        </p:nvSpPr>
        <p:spPr>
          <a:xfrm>
            <a:off x="6344916" y="1186610"/>
            <a:ext cx="2953074" cy="369332"/>
          </a:xfrm>
          <a:prstGeom prst="rect">
            <a:avLst/>
          </a:prstGeom>
          <a:noFill/>
        </p:spPr>
        <p:txBody>
          <a:bodyPr wrap="square" rtlCol="0">
            <a:spAutoFit/>
          </a:bodyPr>
          <a:lstStyle/>
          <a:p>
            <a:pPr algn="ctr"/>
            <a:r>
              <a:rPr lang="en-US" dirty="0">
                <a:solidFill>
                  <a:schemeClr val="bg1"/>
                </a:solidFill>
              </a:rPr>
              <a:t>Subsequent Forward Passes</a:t>
            </a:r>
          </a:p>
        </p:txBody>
      </p:sp>
      <p:cxnSp>
        <p:nvCxnSpPr>
          <p:cNvPr id="153" name="Straight Connector 22">
            <a:extLst>
              <a:ext uri="{FF2B5EF4-FFF2-40B4-BE49-F238E27FC236}">
                <a16:creationId xmlns:a16="http://schemas.microsoft.com/office/drawing/2014/main" id="{03F41E88-9ECB-4E76-8E1E-C236D523964F}"/>
              </a:ext>
            </a:extLst>
          </p:cNvPr>
          <p:cNvCxnSpPr>
            <a:cxnSpLocks/>
            <a:stCxn id="7" idx="0"/>
          </p:cNvCxnSpPr>
          <p:nvPr/>
        </p:nvCxnSpPr>
        <p:spPr>
          <a:xfrm flipH="1" flipV="1">
            <a:off x="5242255" y="4056349"/>
            <a:ext cx="1" cy="235123"/>
          </a:xfrm>
          <a:prstGeom prst="straightConnector1">
            <a:avLst/>
          </a:prstGeom>
          <a:ln w="9525">
            <a:solidFill>
              <a:schemeClr val="bg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9360B65A-C14C-471B-901E-3600136EAC52}"/>
              </a:ext>
            </a:extLst>
          </p:cNvPr>
          <p:cNvSpPr/>
          <p:nvPr/>
        </p:nvSpPr>
        <p:spPr>
          <a:xfrm>
            <a:off x="7532738" y="4570057"/>
            <a:ext cx="1063282" cy="274320"/>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rgbClr val="4AE719"/>
                </a:solidFill>
                <a:latin typeface="Lato" panose="020F0502020204030203" pitchFamily="34" charset="0"/>
                <a:ea typeface="Lato" panose="020F0502020204030203" pitchFamily="34" charset="0"/>
                <a:cs typeface="Lato" panose="020F0502020204030203" pitchFamily="34" charset="0"/>
              </a:rPr>
              <a:t>Input Gate</a:t>
            </a:r>
          </a:p>
        </p:txBody>
      </p:sp>
      <p:sp>
        <p:nvSpPr>
          <p:cNvPr id="157" name="TextBox 156">
            <a:extLst>
              <a:ext uri="{FF2B5EF4-FFF2-40B4-BE49-F238E27FC236}">
                <a16:creationId xmlns:a16="http://schemas.microsoft.com/office/drawing/2014/main" id="{D9A884E3-D32A-4E6C-B2EC-C5FAAFF4E8F2}"/>
              </a:ext>
            </a:extLst>
          </p:cNvPr>
          <p:cNvSpPr txBox="1"/>
          <p:nvPr/>
        </p:nvSpPr>
        <p:spPr>
          <a:xfrm>
            <a:off x="8694998" y="4563764"/>
            <a:ext cx="1063283" cy="276999"/>
          </a:xfrm>
          <a:prstGeom prst="rect">
            <a:avLst/>
          </a:prstGeom>
          <a:noFill/>
          <a:ln w="9525">
            <a:solidFill>
              <a:srgbClr val="FE9B50"/>
            </a:solidFill>
            <a:prstDash val="solid"/>
          </a:ln>
        </p:spPr>
        <p:txBody>
          <a:bodyPr wrap="square" rtlCol="0">
            <a:spAutoFit/>
          </a:bodyPr>
          <a:lstStyle/>
          <a:p>
            <a:r>
              <a:rPr lang="en-US" sz="1200" dirty="0">
                <a:solidFill>
                  <a:srgbClr val="FE9B50"/>
                </a:solidFill>
                <a:latin typeface="Lato" panose="020F0502020204030203" pitchFamily="34" charset="0"/>
                <a:ea typeface="Lato" panose="020F0502020204030203" pitchFamily="34" charset="0"/>
                <a:cs typeface="Lato" panose="020F0502020204030203" pitchFamily="34" charset="0"/>
              </a:rPr>
              <a:t>Forget Gate</a:t>
            </a:r>
          </a:p>
        </p:txBody>
      </p:sp>
      <p:sp>
        <p:nvSpPr>
          <p:cNvPr id="159" name="TextBox 158">
            <a:extLst>
              <a:ext uri="{FF2B5EF4-FFF2-40B4-BE49-F238E27FC236}">
                <a16:creationId xmlns:a16="http://schemas.microsoft.com/office/drawing/2014/main" id="{61A3B68A-F869-489B-830E-2A7CE4321F43}"/>
              </a:ext>
            </a:extLst>
          </p:cNvPr>
          <p:cNvSpPr txBox="1"/>
          <p:nvPr/>
        </p:nvSpPr>
        <p:spPr>
          <a:xfrm>
            <a:off x="9857259" y="4570057"/>
            <a:ext cx="1063283" cy="276999"/>
          </a:xfrm>
          <a:prstGeom prst="rect">
            <a:avLst/>
          </a:prstGeom>
          <a:noFill/>
          <a:ln w="9525">
            <a:solidFill>
              <a:srgbClr val="15D2FF"/>
            </a:solidFill>
            <a:prstDash val="solid"/>
          </a:ln>
        </p:spPr>
        <p:txBody>
          <a:bodyPr wrap="square" rtlCol="0">
            <a:spAutoFit/>
          </a:bodyPr>
          <a:lstStyle/>
          <a:p>
            <a:r>
              <a:rPr lang="en-US" sz="1200" dirty="0">
                <a:solidFill>
                  <a:srgbClr val="15D2FF"/>
                </a:solidFill>
                <a:latin typeface="Lato" panose="020F0502020204030203" pitchFamily="34" charset="0"/>
                <a:ea typeface="Lato" panose="020F0502020204030203" pitchFamily="34" charset="0"/>
                <a:cs typeface="Lato" panose="020F0502020204030203" pitchFamily="34" charset="0"/>
              </a:rPr>
              <a:t>Output Gate</a:t>
            </a:r>
          </a:p>
        </p:txBody>
      </p:sp>
      <p:cxnSp>
        <p:nvCxnSpPr>
          <p:cNvPr id="31" name="Straight Connector 29">
            <a:extLst>
              <a:ext uri="{FF2B5EF4-FFF2-40B4-BE49-F238E27FC236}">
                <a16:creationId xmlns:a16="http://schemas.microsoft.com/office/drawing/2014/main" id="{8CB815D6-E8E9-4C3B-B21E-30025D32FF74}"/>
              </a:ext>
            </a:extLst>
          </p:cNvPr>
          <p:cNvCxnSpPr>
            <a:cxnSpLocks/>
            <a:stCxn id="22" idx="0"/>
            <a:endCxn id="112" idx="2"/>
          </p:cNvCxnSpPr>
          <p:nvPr/>
        </p:nvCxnSpPr>
        <p:spPr>
          <a:xfrm rot="5400000" flipH="1" flipV="1">
            <a:off x="6521491" y="2867522"/>
            <a:ext cx="209245" cy="34710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15" name="Rectangle: Rounded Corners 414">
            <a:extLst>
              <a:ext uri="{FF2B5EF4-FFF2-40B4-BE49-F238E27FC236}">
                <a16:creationId xmlns:a16="http://schemas.microsoft.com/office/drawing/2014/main" id="{C9BD6F65-5AB7-4E9F-A733-21041B1A8D7C}"/>
              </a:ext>
            </a:extLst>
          </p:cNvPr>
          <p:cNvSpPr/>
          <p:nvPr/>
        </p:nvSpPr>
        <p:spPr>
          <a:xfrm>
            <a:off x="4131570" y="195723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6" name="Rectangle: Rounded Corners 415">
            <a:extLst>
              <a:ext uri="{FF2B5EF4-FFF2-40B4-BE49-F238E27FC236}">
                <a16:creationId xmlns:a16="http://schemas.microsoft.com/office/drawing/2014/main" id="{CE6B40A1-5D0F-4C26-8441-71A19C26C899}"/>
              </a:ext>
            </a:extLst>
          </p:cNvPr>
          <p:cNvSpPr/>
          <p:nvPr/>
        </p:nvSpPr>
        <p:spPr>
          <a:xfrm>
            <a:off x="4131570" y="393991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sp>
        <p:nvSpPr>
          <p:cNvPr id="417" name="Rectangle: Rounded Corners 416">
            <a:extLst>
              <a:ext uri="{FF2B5EF4-FFF2-40B4-BE49-F238E27FC236}">
                <a16:creationId xmlns:a16="http://schemas.microsoft.com/office/drawing/2014/main" id="{9AE34ECF-D319-4A6B-A701-0450BC33E01D}"/>
              </a:ext>
            </a:extLst>
          </p:cNvPr>
          <p:cNvSpPr/>
          <p:nvPr/>
        </p:nvSpPr>
        <p:spPr>
          <a:xfrm>
            <a:off x="11830233" y="196584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8" name="Rectangle: Rounded Corners 417">
            <a:extLst>
              <a:ext uri="{FF2B5EF4-FFF2-40B4-BE49-F238E27FC236}">
                <a16:creationId xmlns:a16="http://schemas.microsoft.com/office/drawing/2014/main" id="{8D9DC69E-D0D4-4905-BD7D-55C60F99E534}"/>
              </a:ext>
            </a:extLst>
          </p:cNvPr>
          <p:cNvSpPr/>
          <p:nvPr/>
        </p:nvSpPr>
        <p:spPr>
          <a:xfrm>
            <a:off x="11830233" y="394852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cxnSp>
        <p:nvCxnSpPr>
          <p:cNvPr id="420" name="Straight Connector 419">
            <a:extLst>
              <a:ext uri="{FF2B5EF4-FFF2-40B4-BE49-F238E27FC236}">
                <a16:creationId xmlns:a16="http://schemas.microsoft.com/office/drawing/2014/main" id="{1F8017C0-EF6A-412D-B054-E862528DDE8F}"/>
              </a:ext>
            </a:extLst>
          </p:cNvPr>
          <p:cNvCxnSpPr>
            <a:cxnSpLocks/>
          </p:cNvCxnSpPr>
          <p:nvPr/>
        </p:nvCxnSpPr>
        <p:spPr>
          <a:xfrm>
            <a:off x="7532738" y="4462154"/>
            <a:ext cx="33878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Rectangle: Rounded Corners 422">
            <a:extLst>
              <a:ext uri="{FF2B5EF4-FFF2-40B4-BE49-F238E27FC236}">
                <a16:creationId xmlns:a16="http://schemas.microsoft.com/office/drawing/2014/main" id="{F23F8EA5-817C-478F-A271-6FA6D0483090}"/>
              </a:ext>
            </a:extLst>
          </p:cNvPr>
          <p:cNvSpPr/>
          <p:nvPr/>
        </p:nvSpPr>
        <p:spPr>
          <a:xfrm>
            <a:off x="8982967" y="4376986"/>
            <a:ext cx="487343"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LEGEND</a:t>
            </a:r>
          </a:p>
        </p:txBody>
      </p: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2C722701-F035-498A-AB6B-0094D8C11551}"/>
                  </a:ext>
                </a:extLst>
              </p:cNvPr>
              <p:cNvSpPr/>
              <p:nvPr/>
            </p:nvSpPr>
            <p:spPr>
              <a:xfrm>
                <a:off x="5107205" y="268336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rPr>
                        <m:t>+</m:t>
                      </m:r>
                    </m:oMath>
                  </m:oMathPara>
                </a14:m>
                <a:endParaRPr lang="en-US" dirty="0">
                  <a:solidFill>
                    <a:srgbClr val="FE9B50"/>
                  </a:solidFill>
                </a:endParaRPr>
              </a:p>
            </p:txBody>
          </p:sp>
        </mc:Choice>
        <mc:Fallback xmlns="">
          <p:sp>
            <p:nvSpPr>
              <p:cNvPr id="103" name="Rectangle 102">
                <a:extLst>
                  <a:ext uri="{FF2B5EF4-FFF2-40B4-BE49-F238E27FC236}">
                    <a16:creationId xmlns:a16="http://schemas.microsoft.com/office/drawing/2014/main" id="{2C722701-F035-498A-AB6B-0094D8C11551}"/>
                  </a:ext>
                </a:extLst>
              </p:cNvPr>
              <p:cNvSpPr>
                <a:spLocks noRot="1" noChangeAspect="1" noMove="1" noResize="1" noEditPoints="1" noAdjustHandles="1" noChangeArrowheads="1" noChangeShapeType="1" noTextEdit="1"/>
              </p:cNvSpPr>
              <p:nvPr/>
            </p:nvSpPr>
            <p:spPr>
              <a:xfrm>
                <a:off x="5107205" y="2683363"/>
                <a:ext cx="270101" cy="248328"/>
              </a:xfrm>
              <a:prstGeom prst="rect">
                <a:avLst/>
              </a:prstGeom>
              <a:blipFill>
                <a:blip r:embed="rId20"/>
                <a:stretch>
                  <a:fillRect l="-8696" r="-6522" b="-11628"/>
                </a:stretch>
              </a:blipFill>
              <a:ln w="9525">
                <a:solidFill>
                  <a:srgbClr val="FE9B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6D25AA56-4CE7-4347-929B-BE0833708399}"/>
                  </a:ext>
                </a:extLst>
              </p:cNvPr>
              <p:cNvSpPr/>
              <p:nvPr/>
            </p:nvSpPr>
            <p:spPr>
              <a:xfrm>
                <a:off x="6664612" y="2688121"/>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12" name="Rectangle 111">
                <a:extLst>
                  <a:ext uri="{FF2B5EF4-FFF2-40B4-BE49-F238E27FC236}">
                    <a16:creationId xmlns:a16="http://schemas.microsoft.com/office/drawing/2014/main" id="{6D25AA56-4CE7-4347-929B-BE0833708399}"/>
                  </a:ext>
                </a:extLst>
              </p:cNvPr>
              <p:cNvSpPr>
                <a:spLocks noRot="1" noChangeAspect="1" noMove="1" noResize="1" noEditPoints="1" noAdjustHandles="1" noChangeArrowheads="1" noChangeShapeType="1" noTextEdit="1"/>
              </p:cNvSpPr>
              <p:nvPr/>
            </p:nvSpPr>
            <p:spPr>
              <a:xfrm>
                <a:off x="6664612" y="2688121"/>
                <a:ext cx="270101" cy="248328"/>
              </a:xfrm>
              <a:prstGeom prst="rect">
                <a:avLst/>
              </a:prstGeom>
              <a:blipFill>
                <a:blip r:embed="rId21"/>
                <a:stretch>
                  <a:fillRect l="-6383" r="-6383" b="-9302"/>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F433F3CC-F27C-49C3-A205-64FC39642FC2}"/>
                  </a:ext>
                </a:extLst>
              </p:cNvPr>
              <p:cNvSpPr/>
              <p:nvPr/>
            </p:nvSpPr>
            <p:spPr>
              <a:xfrm>
                <a:off x="8093702" y="2685149"/>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20" name="Rectangle 119">
                <a:extLst>
                  <a:ext uri="{FF2B5EF4-FFF2-40B4-BE49-F238E27FC236}">
                    <a16:creationId xmlns:a16="http://schemas.microsoft.com/office/drawing/2014/main" id="{F433F3CC-F27C-49C3-A205-64FC39642FC2}"/>
                  </a:ext>
                </a:extLst>
              </p:cNvPr>
              <p:cNvSpPr>
                <a:spLocks noRot="1" noChangeAspect="1" noMove="1" noResize="1" noEditPoints="1" noAdjustHandles="1" noChangeArrowheads="1" noChangeShapeType="1" noTextEdit="1"/>
              </p:cNvSpPr>
              <p:nvPr/>
            </p:nvSpPr>
            <p:spPr>
              <a:xfrm>
                <a:off x="8093702" y="2685149"/>
                <a:ext cx="270101" cy="248328"/>
              </a:xfrm>
              <a:prstGeom prst="rect">
                <a:avLst/>
              </a:prstGeom>
              <a:blipFill>
                <a:blip r:embed="rId22"/>
                <a:stretch>
                  <a:fillRect l="-8696" r="-6522" b="-11628"/>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B61D7BE4-A142-4E8B-91D2-24D39D4AFD3B}"/>
                  </a:ext>
                </a:extLst>
              </p:cNvPr>
              <p:cNvSpPr/>
              <p:nvPr/>
            </p:nvSpPr>
            <p:spPr>
              <a:xfrm>
                <a:off x="9623230" y="2688121"/>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15D2FF"/>
                          </a:solidFill>
                          <a:latin typeface="Cambria Math" panose="02040503050406030204" pitchFamily="18" charset="0"/>
                        </a:rPr>
                        <m:t>+</m:t>
                      </m:r>
                    </m:oMath>
                  </m:oMathPara>
                </a14:m>
                <a:endParaRPr lang="en-US" dirty="0">
                  <a:solidFill>
                    <a:srgbClr val="15D2FF"/>
                  </a:solidFill>
                </a:endParaRPr>
              </a:p>
            </p:txBody>
          </p:sp>
        </mc:Choice>
        <mc:Fallback xmlns="">
          <p:sp>
            <p:nvSpPr>
              <p:cNvPr id="133" name="Rectangle 132">
                <a:extLst>
                  <a:ext uri="{FF2B5EF4-FFF2-40B4-BE49-F238E27FC236}">
                    <a16:creationId xmlns:a16="http://schemas.microsoft.com/office/drawing/2014/main" id="{B61D7BE4-A142-4E8B-91D2-24D39D4AFD3B}"/>
                  </a:ext>
                </a:extLst>
              </p:cNvPr>
              <p:cNvSpPr>
                <a:spLocks noRot="1" noChangeAspect="1" noMove="1" noResize="1" noEditPoints="1" noAdjustHandles="1" noChangeArrowheads="1" noChangeShapeType="1" noTextEdit="1"/>
              </p:cNvSpPr>
              <p:nvPr/>
            </p:nvSpPr>
            <p:spPr>
              <a:xfrm>
                <a:off x="9623230" y="2688121"/>
                <a:ext cx="270101" cy="248328"/>
              </a:xfrm>
              <a:prstGeom prst="rect">
                <a:avLst/>
              </a:prstGeom>
              <a:blipFill>
                <a:blip r:embed="rId23"/>
                <a:stretch>
                  <a:fillRect l="-8696" r="-6522" b="-9302"/>
                </a:stretch>
              </a:blipFill>
              <a:ln w="9525">
                <a:solidFill>
                  <a:srgbClr val="15D2FF"/>
                </a:solidFill>
              </a:ln>
            </p:spPr>
            <p:txBody>
              <a:bodyPr/>
              <a:lstStyle/>
              <a:p>
                <a:r>
                  <a:rPr lang="en-US">
                    <a:noFill/>
                  </a:rPr>
                  <a:t> </a:t>
                </a:r>
              </a:p>
            </p:txBody>
          </p:sp>
        </mc:Fallback>
      </mc:AlternateContent>
      <p:sp>
        <p:nvSpPr>
          <p:cNvPr id="105" name="TextBox 104">
            <a:extLst>
              <a:ext uri="{FF2B5EF4-FFF2-40B4-BE49-F238E27FC236}">
                <a16:creationId xmlns:a16="http://schemas.microsoft.com/office/drawing/2014/main" id="{7965981A-6FAF-4F79-B354-4164777E16C3}"/>
              </a:ext>
            </a:extLst>
          </p:cNvPr>
          <p:cNvSpPr txBox="1"/>
          <p:nvPr/>
        </p:nvSpPr>
        <p:spPr>
          <a:xfrm>
            <a:off x="7932005" y="4965001"/>
            <a:ext cx="1850868" cy="276999"/>
          </a:xfrm>
          <a:prstGeom prst="rect">
            <a:avLst/>
          </a:prstGeom>
          <a:noFill/>
        </p:spPr>
        <p:txBody>
          <a:bodyPr wrap="square" lIns="0" rIns="0" rtlCol="0">
            <a:spAutoFit/>
          </a:bodyPr>
          <a:lstStyle/>
          <a:p>
            <a:r>
              <a:rPr lang="en-US" sz="1200" i="1" dirty="0">
                <a:solidFill>
                  <a:schemeClr val="bg1">
                    <a:lumMod val="85000"/>
                  </a:schemeClr>
                </a:solidFill>
              </a:rPr>
              <a:t>Element-wise multiplication</a:t>
            </a:r>
          </a:p>
        </p:txBody>
      </p:sp>
      <p:cxnSp>
        <p:nvCxnSpPr>
          <p:cNvPr id="122" name="Straight Connector 22">
            <a:extLst>
              <a:ext uri="{FF2B5EF4-FFF2-40B4-BE49-F238E27FC236}">
                <a16:creationId xmlns:a16="http://schemas.microsoft.com/office/drawing/2014/main" id="{181831D0-BBFB-42B6-B42A-7DAA17D08530}"/>
              </a:ext>
            </a:extLst>
          </p:cNvPr>
          <p:cNvCxnSpPr>
            <a:cxnSpLocks/>
          </p:cNvCxnSpPr>
          <p:nvPr/>
        </p:nvCxnSpPr>
        <p:spPr>
          <a:xfrm>
            <a:off x="7551500" y="5383360"/>
            <a:ext cx="240301" cy="1"/>
          </a:xfrm>
          <a:prstGeom prst="straightConnector1">
            <a:avLst/>
          </a:prstGeom>
          <a:ln w="12700">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965DE44-1FA4-4412-99FC-70516A925C96}"/>
              </a:ext>
            </a:extLst>
          </p:cNvPr>
          <p:cNvSpPr/>
          <p:nvPr/>
        </p:nvSpPr>
        <p:spPr>
          <a:xfrm>
            <a:off x="7808593" y="5247724"/>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(h,1)</a:t>
            </a:r>
            <a:endParaRPr lang="en-US" sz="1200" dirty="0">
              <a:solidFill>
                <a:schemeClr val="bg1">
                  <a:lumMod val="85000"/>
                </a:schemeClr>
              </a:solidFill>
            </a:endParaRPr>
          </a:p>
        </p:txBody>
      </p:sp>
      <p:grpSp>
        <p:nvGrpSpPr>
          <p:cNvPr id="30" name="Group 29">
            <a:extLst>
              <a:ext uri="{FF2B5EF4-FFF2-40B4-BE49-F238E27FC236}">
                <a16:creationId xmlns:a16="http://schemas.microsoft.com/office/drawing/2014/main" id="{9CE132CB-6648-4E3C-B024-7DDC83F4F79F}"/>
              </a:ext>
            </a:extLst>
          </p:cNvPr>
          <p:cNvGrpSpPr/>
          <p:nvPr/>
        </p:nvGrpSpPr>
        <p:grpSpPr>
          <a:xfrm>
            <a:off x="7420729" y="5744846"/>
            <a:ext cx="1457494" cy="570540"/>
            <a:chOff x="9476633" y="5547671"/>
            <a:chExt cx="1457494" cy="570540"/>
          </a:xfrm>
        </p:grpSpPr>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0F68B877-3413-4A8F-BE36-CF72CEFBDF33}"/>
                    </a:ext>
                  </a:extLst>
                </p:cNvPr>
                <p:cNvSpPr/>
                <p:nvPr/>
              </p:nvSpPr>
              <p:spPr>
                <a:xfrm>
                  <a:off x="9476633" y="5547671"/>
                  <a:ext cx="829394"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h</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11" name="Rectangle 110">
                  <a:extLst>
                    <a:ext uri="{FF2B5EF4-FFF2-40B4-BE49-F238E27FC236}">
                      <a16:creationId xmlns:a16="http://schemas.microsoft.com/office/drawing/2014/main" id="{0F68B877-3413-4A8F-BE36-CF72CEFBDF33}"/>
                    </a:ext>
                  </a:extLst>
                </p:cNvPr>
                <p:cNvSpPr>
                  <a:spLocks noRot="1" noChangeAspect="1" noMove="1" noResize="1" noEditPoints="1" noAdjustHandles="1" noChangeArrowheads="1" noChangeShapeType="1" noTextEdit="1"/>
                </p:cNvSpPr>
                <p:nvPr/>
              </p:nvSpPr>
              <p:spPr>
                <a:xfrm>
                  <a:off x="9476633" y="5547671"/>
                  <a:ext cx="829394" cy="295081"/>
                </a:xfrm>
                <a:prstGeom prst="rect">
                  <a:avLst/>
                </a:prstGeom>
                <a:blipFill>
                  <a:blip r:embed="rId24"/>
                  <a:stretch>
                    <a:fillRect b="-2041"/>
                  </a:stretch>
                </a:blipFill>
              </p:spPr>
              <p:txBody>
                <a:bodyPr/>
                <a:lstStyle/>
                <a:p>
                  <a:r>
                    <a:rPr lang="en-US">
                      <a:noFill/>
                    </a:rPr>
                    <a:t> </a:t>
                  </a:r>
                </a:p>
              </p:txBody>
            </p:sp>
          </mc:Fallback>
        </mc:AlternateContent>
        <p:sp>
          <p:nvSpPr>
            <p:cNvPr id="121" name="Rectangle 120">
              <a:extLst>
                <a:ext uri="{FF2B5EF4-FFF2-40B4-BE49-F238E27FC236}">
                  <a16:creationId xmlns:a16="http://schemas.microsoft.com/office/drawing/2014/main" id="{296B9E36-2ADF-4465-BA58-8EC2F6464EA8}"/>
                </a:ext>
              </a:extLst>
            </p:cNvPr>
            <p:cNvSpPr/>
            <p:nvPr/>
          </p:nvSpPr>
          <p:spPr>
            <a:xfrm>
              <a:off x="10112042" y="5572828"/>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h,h</a:t>
              </a:r>
              <a:r>
                <a:rPr lang="en-US" sz="1200" i="1" dirty="0">
                  <a:solidFill>
                    <a:schemeClr val="bg1">
                      <a:lumMod val="85000"/>
                    </a:schemeClr>
                  </a:solidFill>
                </a:rPr>
                <a:t>)</a:t>
              </a:r>
              <a:endParaRPr lang="en-US" sz="1200" dirty="0">
                <a:solidFill>
                  <a:schemeClr val="bg1">
                    <a:lumMod val="85000"/>
                  </a:schemeClr>
                </a:solidFill>
              </a:endParaRPr>
            </a:p>
          </p:txBody>
        </p:sp>
        <p:sp>
          <p:nvSpPr>
            <p:cNvPr id="126" name="Rectangle 125">
              <a:extLst>
                <a:ext uri="{FF2B5EF4-FFF2-40B4-BE49-F238E27FC236}">
                  <a16:creationId xmlns:a16="http://schemas.microsoft.com/office/drawing/2014/main" id="{AC308AB3-8183-43BA-9266-24BEA90BCCFF}"/>
                </a:ext>
              </a:extLst>
            </p:cNvPr>
            <p:cNvSpPr/>
            <p:nvPr/>
          </p:nvSpPr>
          <p:spPr>
            <a:xfrm>
              <a:off x="10117652" y="5841212"/>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C140D2-1418-419E-A29D-3A97F361AC2A}"/>
                    </a:ext>
                  </a:extLst>
                </p:cNvPr>
                <p:cNvSpPr/>
                <p:nvPr/>
              </p:nvSpPr>
              <p:spPr>
                <a:xfrm>
                  <a:off x="9487253" y="5816055"/>
                  <a:ext cx="824778"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𝑥</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27" name="Rectangle 126">
                  <a:extLst>
                    <a:ext uri="{FF2B5EF4-FFF2-40B4-BE49-F238E27FC236}">
                      <a16:creationId xmlns:a16="http://schemas.microsoft.com/office/drawing/2014/main" id="{EDC140D2-1418-419E-A29D-3A97F361AC2A}"/>
                    </a:ext>
                  </a:extLst>
                </p:cNvPr>
                <p:cNvSpPr>
                  <a:spLocks noRot="1" noChangeAspect="1" noMove="1" noResize="1" noEditPoints="1" noAdjustHandles="1" noChangeArrowheads="1" noChangeShapeType="1" noTextEdit="1"/>
                </p:cNvSpPr>
                <p:nvPr/>
              </p:nvSpPr>
              <p:spPr>
                <a:xfrm>
                  <a:off x="9487253" y="5816055"/>
                  <a:ext cx="824778" cy="295081"/>
                </a:xfrm>
                <a:prstGeom prst="rect">
                  <a:avLst/>
                </a:prstGeom>
                <a:blipFill>
                  <a:blip r:embed="rId25"/>
                  <a:stretch>
                    <a:fillRect b="-204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5C2D203D-6FCD-4A9C-A1B4-69F9A6045597}"/>
                  </a:ext>
                </a:extLst>
              </p:cNvPr>
              <p:cNvSpPr/>
              <p:nvPr/>
            </p:nvSpPr>
            <p:spPr>
              <a:xfrm>
                <a:off x="7537637" y="4981023"/>
                <a:ext cx="270101" cy="248328"/>
              </a:xfrm>
              <a:prstGeom prst="rect">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28" name="Rectangle 127">
                <a:extLst>
                  <a:ext uri="{FF2B5EF4-FFF2-40B4-BE49-F238E27FC236}">
                    <a16:creationId xmlns:a16="http://schemas.microsoft.com/office/drawing/2014/main" id="{5C2D203D-6FCD-4A9C-A1B4-69F9A6045597}"/>
                  </a:ext>
                </a:extLst>
              </p:cNvPr>
              <p:cNvSpPr>
                <a:spLocks noRot="1" noChangeAspect="1" noMove="1" noResize="1" noEditPoints="1" noAdjustHandles="1" noChangeArrowheads="1" noChangeShapeType="1" noTextEdit="1"/>
              </p:cNvSpPr>
              <p:nvPr/>
            </p:nvSpPr>
            <p:spPr>
              <a:xfrm>
                <a:off x="7537637" y="4981023"/>
                <a:ext cx="270101" cy="248328"/>
              </a:xfrm>
              <a:prstGeom prst="rect">
                <a:avLst/>
              </a:prstGeom>
              <a:blipFill>
                <a:blip r:embed="rId26"/>
                <a:stretch>
                  <a:fillRect l="-2128" r="-2128" b="-4651"/>
                </a:stretch>
              </a:blipFill>
              <a:ln w="9525">
                <a:solidFill>
                  <a:schemeClr val="bg1"/>
                </a:solidFill>
              </a:ln>
            </p:spPr>
            <p:txBody>
              <a:bodyPr/>
              <a:lstStyle/>
              <a:p>
                <a:r>
                  <a:rPr lang="en-US">
                    <a:noFill/>
                  </a:rPr>
                  <a:t> </a:t>
                </a:r>
              </a:p>
            </p:txBody>
          </p:sp>
        </mc:Fallback>
      </mc:AlternateContent>
      <p:sp>
        <p:nvSpPr>
          <p:cNvPr id="129" name="Rectangle 128">
            <a:extLst>
              <a:ext uri="{FF2B5EF4-FFF2-40B4-BE49-F238E27FC236}">
                <a16:creationId xmlns:a16="http://schemas.microsoft.com/office/drawing/2014/main" id="{DCADAC0D-C4C1-47AA-AC89-67B74FC00F4B}"/>
              </a:ext>
            </a:extLst>
          </p:cNvPr>
          <p:cNvSpPr/>
          <p:nvPr/>
        </p:nvSpPr>
        <p:spPr>
          <a:xfrm>
            <a:off x="7821453" y="5488793"/>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p:cxnSp>
        <p:nvCxnSpPr>
          <p:cNvPr id="130" name="Straight Connector 22">
            <a:extLst>
              <a:ext uri="{FF2B5EF4-FFF2-40B4-BE49-F238E27FC236}">
                <a16:creationId xmlns:a16="http://schemas.microsoft.com/office/drawing/2014/main" id="{C37A3E28-70F1-451D-8EE5-CB7BDAA5BBC2}"/>
              </a:ext>
            </a:extLst>
          </p:cNvPr>
          <p:cNvCxnSpPr>
            <a:cxnSpLocks/>
          </p:cNvCxnSpPr>
          <p:nvPr/>
        </p:nvCxnSpPr>
        <p:spPr>
          <a:xfrm>
            <a:off x="7555088" y="5636621"/>
            <a:ext cx="240301" cy="1"/>
          </a:xfrm>
          <a:prstGeom prst="straightConnector1">
            <a:avLst/>
          </a:prstGeom>
          <a:ln w="12700">
            <a:solidFill>
              <a:schemeClr val="bg1"/>
            </a:solidFill>
            <a:prstDash val="sys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EFEAF6D-B4E1-4ECD-B3BB-A838B9703B98}"/>
              </a:ext>
            </a:extLst>
          </p:cNvPr>
          <p:cNvSpPr/>
          <p:nvPr/>
        </p:nvSpPr>
        <p:spPr>
          <a:xfrm>
            <a:off x="986507" y="2435852"/>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1A04F0A-9ABF-4AB7-8097-021D0C33C709}"/>
              </a:ext>
            </a:extLst>
          </p:cNvPr>
          <p:cNvSpPr txBox="1"/>
          <p:nvPr/>
        </p:nvSpPr>
        <p:spPr>
          <a:xfrm>
            <a:off x="1358445" y="4012149"/>
            <a:ext cx="1866088" cy="369332"/>
          </a:xfrm>
          <a:prstGeom prst="rect">
            <a:avLst/>
          </a:prstGeom>
          <a:noFill/>
        </p:spPr>
        <p:txBody>
          <a:bodyPr wrap="none" rtlCol="0">
            <a:spAutoFit/>
          </a:bodyPr>
          <a:lstStyle/>
          <a:p>
            <a:r>
              <a:rPr lang="en-US" dirty="0">
                <a:solidFill>
                  <a:srgbClr val="FF33CC"/>
                </a:solidFill>
              </a:rPr>
              <a:t>“learn” the data…</a:t>
            </a:r>
          </a:p>
        </p:txBody>
      </p:sp>
      <p:sp>
        <p:nvSpPr>
          <p:cNvPr id="124" name="Oval 123">
            <a:extLst>
              <a:ext uri="{FF2B5EF4-FFF2-40B4-BE49-F238E27FC236}">
                <a16:creationId xmlns:a16="http://schemas.microsoft.com/office/drawing/2014/main" id="{6AE0D177-DA13-4CF5-8FB8-58FCA9F4FCC5}"/>
              </a:ext>
            </a:extLst>
          </p:cNvPr>
          <p:cNvSpPr/>
          <p:nvPr/>
        </p:nvSpPr>
        <p:spPr>
          <a:xfrm>
            <a:off x="223185" y="2378676"/>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B8EF8781-566F-4F04-9BC9-0FA5C98D2946}"/>
              </a:ext>
            </a:extLst>
          </p:cNvPr>
          <p:cNvSpPr txBox="1"/>
          <p:nvPr/>
        </p:nvSpPr>
        <p:spPr>
          <a:xfrm>
            <a:off x="1465611" y="4205811"/>
            <a:ext cx="2530052" cy="369332"/>
          </a:xfrm>
          <a:prstGeom prst="rect">
            <a:avLst/>
          </a:prstGeom>
          <a:noFill/>
        </p:spPr>
        <p:txBody>
          <a:bodyPr wrap="none" rtlCol="0">
            <a:spAutoFit/>
          </a:bodyPr>
          <a:lstStyle/>
          <a:p>
            <a:r>
              <a:rPr lang="en-US" dirty="0">
                <a:solidFill>
                  <a:srgbClr val="FF33CC"/>
                </a:solidFill>
              </a:rPr>
              <a:t>…and “ignore” some of it</a:t>
            </a:r>
          </a:p>
        </p:txBody>
      </p:sp>
      <p:sp>
        <p:nvSpPr>
          <p:cNvPr id="131" name="Oval 130">
            <a:extLst>
              <a:ext uri="{FF2B5EF4-FFF2-40B4-BE49-F238E27FC236}">
                <a16:creationId xmlns:a16="http://schemas.microsoft.com/office/drawing/2014/main" id="{D7CC835D-0D8A-451E-8C17-7D6F18C3BFA4}"/>
              </a:ext>
            </a:extLst>
          </p:cNvPr>
          <p:cNvSpPr/>
          <p:nvPr/>
        </p:nvSpPr>
        <p:spPr>
          <a:xfrm>
            <a:off x="7507071" y="2244854"/>
            <a:ext cx="1551083" cy="1925608"/>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4CFEEE97-EE61-4EC0-AE1E-55AD0DA3866B}"/>
              </a:ext>
            </a:extLst>
          </p:cNvPr>
          <p:cNvSpPr txBox="1"/>
          <p:nvPr/>
        </p:nvSpPr>
        <p:spPr>
          <a:xfrm>
            <a:off x="8438733" y="4036419"/>
            <a:ext cx="1866088" cy="369332"/>
          </a:xfrm>
          <a:prstGeom prst="rect">
            <a:avLst/>
          </a:prstGeom>
          <a:noFill/>
        </p:spPr>
        <p:txBody>
          <a:bodyPr wrap="none" rtlCol="0">
            <a:spAutoFit/>
          </a:bodyPr>
          <a:lstStyle/>
          <a:p>
            <a:r>
              <a:rPr lang="en-US" dirty="0">
                <a:solidFill>
                  <a:srgbClr val="FF33CC"/>
                </a:solidFill>
              </a:rPr>
              <a:t>“learn” the data…</a:t>
            </a:r>
          </a:p>
        </p:txBody>
      </p:sp>
      <p:sp>
        <p:nvSpPr>
          <p:cNvPr id="134" name="Oval 133">
            <a:extLst>
              <a:ext uri="{FF2B5EF4-FFF2-40B4-BE49-F238E27FC236}">
                <a16:creationId xmlns:a16="http://schemas.microsoft.com/office/drawing/2014/main" id="{E3D80069-1354-49A0-803E-6D224BEABD96}"/>
              </a:ext>
            </a:extLst>
          </p:cNvPr>
          <p:cNvSpPr/>
          <p:nvPr/>
        </p:nvSpPr>
        <p:spPr>
          <a:xfrm>
            <a:off x="6021972" y="2236281"/>
            <a:ext cx="1528673" cy="1920051"/>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D24D38BB-B380-4EF9-92FE-D3C5BE3BFF77}"/>
              </a:ext>
            </a:extLst>
          </p:cNvPr>
          <p:cNvSpPr txBox="1"/>
          <p:nvPr/>
        </p:nvSpPr>
        <p:spPr>
          <a:xfrm>
            <a:off x="7963677" y="4126192"/>
            <a:ext cx="2530052" cy="369332"/>
          </a:xfrm>
          <a:prstGeom prst="rect">
            <a:avLst/>
          </a:prstGeom>
          <a:noFill/>
        </p:spPr>
        <p:txBody>
          <a:bodyPr wrap="none" rtlCol="0">
            <a:spAutoFit/>
          </a:bodyPr>
          <a:lstStyle/>
          <a:p>
            <a:r>
              <a:rPr lang="en-US" dirty="0">
                <a:solidFill>
                  <a:srgbClr val="FF33CC"/>
                </a:solidFill>
              </a:rPr>
              <a:t>…and “ignore” some of it</a:t>
            </a:r>
          </a:p>
        </p:txBody>
      </p:sp>
    </p:spTree>
    <p:extLst>
      <p:ext uri="{BB962C8B-B14F-4D97-AF65-F5344CB8AC3E}">
        <p14:creationId xmlns:p14="http://schemas.microsoft.com/office/powerpoint/2010/main" val="9599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down)">
                                      <p:cBhvr>
                                        <p:cTn id="21" dur="500"/>
                                        <p:tgtEl>
                                          <p:spTgt spid="85"/>
                                        </p:tgtEl>
                                      </p:cBhvr>
                                    </p:animEffect>
                                  </p:childTnLst>
                                </p:cTn>
                              </p:par>
                              <p:par>
                                <p:cTn id="22" presetID="10" presetClass="exit" presetSubtype="0" fill="hold" nodeType="withEffect">
                                  <p:stCondLst>
                                    <p:cond delay="0"/>
                                  </p:stCondLst>
                                  <p:childTnLst>
                                    <p:animEffect transition="out" filter="fade">
                                      <p:cBhvr>
                                        <p:cTn id="23" dur="500"/>
                                        <p:tgtEl>
                                          <p:spTgt spid="148"/>
                                        </p:tgtEl>
                                      </p:cBhvr>
                                    </p:animEffect>
                                    <p:set>
                                      <p:cBhvr>
                                        <p:cTn id="24" dur="1" fill="hold">
                                          <p:stCondLst>
                                            <p:cond delay="499"/>
                                          </p:stCondLst>
                                        </p:cTn>
                                        <p:tgtEl>
                                          <p:spTgt spid="148"/>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wipe(down)">
                                      <p:cBhvr>
                                        <p:cTn id="33" dur="500"/>
                                        <p:tgtEl>
                                          <p:spTgt spid="97"/>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down)">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down)">
                                      <p:cBhvr>
                                        <p:cTn id="42" dur="500"/>
                                        <p:tgtEl>
                                          <p:spTgt spid="8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down)">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down)">
                                      <p:cBhvr>
                                        <p:cTn id="51" dur="500"/>
                                        <p:tgtEl>
                                          <p:spTgt spid="96"/>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down)">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down)">
                                      <p:cBhvr>
                                        <p:cTn id="60" dur="500"/>
                                        <p:tgtEl>
                                          <p:spTgt spid="100"/>
                                        </p:tgtEl>
                                      </p:cBhvr>
                                    </p:animEffect>
                                  </p:childTnLst>
                                </p:cTn>
                              </p:par>
                              <p:par>
                                <p:cTn id="61" presetID="22" presetClass="entr" presetSubtype="4"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6"/>
                                        </p:tgtEl>
                                      </p:cBhvr>
                                    </p:animEffect>
                                    <p:set>
                                      <p:cBhvr>
                                        <p:cTn id="83" dur="1" fill="hold">
                                          <p:stCondLst>
                                            <p:cond delay="499"/>
                                          </p:stCondLst>
                                        </p:cTn>
                                        <p:tgtEl>
                                          <p:spTgt spid="6"/>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4"/>
                                        </p:tgtEl>
                                        <p:attrNameLst>
                                          <p:attrName>style.visibility</p:attrName>
                                        </p:attrNameLst>
                                      </p:cBhvr>
                                      <p:to>
                                        <p:strVal val="visible"/>
                                      </p:to>
                                    </p:set>
                                    <p:animEffect transition="in" filter="fade">
                                      <p:cBhvr>
                                        <p:cTn id="90" dur="500"/>
                                        <p:tgtEl>
                                          <p:spTgt spid="12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5"/>
                                        </p:tgtEl>
                                      </p:cBhvr>
                                    </p:animEffect>
                                    <p:set>
                                      <p:cBhvr>
                                        <p:cTn id="95" dur="1" fill="hold">
                                          <p:stCondLst>
                                            <p:cond delay="499"/>
                                          </p:stCondLst>
                                        </p:cTn>
                                        <p:tgtEl>
                                          <p:spTgt spid="125"/>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4"/>
                                        </p:tgtEl>
                                      </p:cBhvr>
                                    </p:animEffect>
                                    <p:set>
                                      <p:cBhvr>
                                        <p:cTn id="98" dur="1" fill="hold">
                                          <p:stCondLst>
                                            <p:cond delay="499"/>
                                          </p:stCondLst>
                                        </p:cTn>
                                        <p:tgtEl>
                                          <p:spTgt spid="124"/>
                                        </p:tgtEl>
                                        <p:attrNameLst>
                                          <p:attrName>style.visibility</p:attrName>
                                        </p:attrNameLst>
                                      </p:cBhvr>
                                      <p:to>
                                        <p:strVal val="hidden"/>
                                      </p:to>
                                    </p:set>
                                  </p:childTnLst>
                                </p:cTn>
                              </p:par>
                            </p:childTnLst>
                          </p:cTn>
                        </p:par>
                        <p:par>
                          <p:cTn id="99" fill="hold">
                            <p:stCondLst>
                              <p:cond delay="500"/>
                            </p:stCondLst>
                            <p:childTnLst>
                              <p:par>
                                <p:cTn id="100" presetID="22" presetClass="entr" presetSubtype="4" fill="hold" nodeType="after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down)">
                                      <p:cBhvr>
                                        <p:cTn id="102" dur="500"/>
                                        <p:tgtEl>
                                          <p:spTgt spid="118"/>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5"/>
                                        </p:tgtEl>
                                        <p:attrNameLst>
                                          <p:attrName>style.visibility</p:attrName>
                                        </p:attrNameLst>
                                      </p:cBhvr>
                                      <p:to>
                                        <p:strVal val="visible"/>
                                      </p:to>
                                    </p:set>
                                    <p:animEffect transition="in" filter="fade">
                                      <p:cBhvr>
                                        <p:cTn id="109" dur="500"/>
                                        <p:tgtEl>
                                          <p:spTgt spid="41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08"/>
                                        </p:tgtEl>
                                        <p:attrNameLst>
                                          <p:attrName>style.visibility</p:attrName>
                                        </p:attrNameLst>
                                      </p:cBhvr>
                                      <p:to>
                                        <p:strVal val="visible"/>
                                      </p:to>
                                    </p:set>
                                    <p:animEffect transition="in" filter="wipe(down)">
                                      <p:cBhvr>
                                        <p:cTn id="114" dur="500"/>
                                        <p:tgtEl>
                                          <p:spTgt spid="108"/>
                                        </p:tgtEl>
                                      </p:cBhvr>
                                    </p:animEffect>
                                  </p:childTnLst>
                                </p:cTn>
                              </p:par>
                            </p:childTnLst>
                          </p:cTn>
                        </p:par>
                        <p:par>
                          <p:cTn id="115" fill="hold">
                            <p:stCondLst>
                              <p:cond delay="500"/>
                            </p:stCondLst>
                            <p:childTnLst>
                              <p:par>
                                <p:cTn id="116" presetID="22" presetClass="entr" presetSubtype="4" fill="hold" grpId="0" nodeType="after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wipe(down)">
                                      <p:cBhvr>
                                        <p:cTn id="118" dur="500"/>
                                        <p:tgtEl>
                                          <p:spTgt spid="10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07"/>
                                        </p:tgtEl>
                                        <p:attrNameLst>
                                          <p:attrName>style.visibility</p:attrName>
                                        </p:attrNameLst>
                                      </p:cBhvr>
                                      <p:to>
                                        <p:strVal val="visible"/>
                                      </p:to>
                                    </p:set>
                                    <p:animEffect transition="in" filter="wipe(down)">
                                      <p:cBhvr>
                                        <p:cTn id="123" dur="500"/>
                                        <p:tgtEl>
                                          <p:spTgt spid="107"/>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wipe(down)">
                                      <p:cBhvr>
                                        <p:cTn id="127" dur="500"/>
                                        <p:tgtEl>
                                          <p:spTgt spid="10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wipe(up)">
                                      <p:cBhvr>
                                        <p:cTn id="132" dur="500"/>
                                        <p:tgtEl>
                                          <p:spTgt spid="113"/>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14"/>
                                        </p:tgtEl>
                                        <p:attrNameLst>
                                          <p:attrName>style.visibility</p:attrName>
                                        </p:attrNameLst>
                                      </p:cBhvr>
                                      <p:to>
                                        <p:strVal val="visible"/>
                                      </p:to>
                                    </p:set>
                                    <p:animEffect transition="in" filter="wipe(up)">
                                      <p:cBhvr>
                                        <p:cTn id="136" dur="500"/>
                                        <p:tgtEl>
                                          <p:spTgt spid="11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17"/>
                                        </p:tgtEl>
                                        <p:attrNameLst>
                                          <p:attrName>style.visibility</p:attrName>
                                        </p:attrNameLst>
                                      </p:cBhvr>
                                      <p:to>
                                        <p:strVal val="visible"/>
                                      </p:to>
                                    </p:set>
                                    <p:animEffect transition="in" filter="wipe(left)">
                                      <p:cBhvr>
                                        <p:cTn id="141" dur="500"/>
                                        <p:tgtEl>
                                          <p:spTgt spid="117"/>
                                        </p:tgtEl>
                                      </p:cBhvr>
                                    </p:animEffect>
                                  </p:childTnLst>
                                </p:cTn>
                              </p:par>
                              <p:par>
                                <p:cTn id="142" presetID="22" presetClass="entr" presetSubtype="8" fill="hold"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wipe(left)">
                                      <p:cBhvr>
                                        <p:cTn id="144" dur="500"/>
                                        <p:tgtEl>
                                          <p:spTgt spid="116"/>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fade">
                                      <p:cBhvr>
                                        <p:cTn id="148" dur="500"/>
                                        <p:tgtEl>
                                          <p:spTgt spid="11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wipe(left)">
                                      <p:cBhvr>
                                        <p:cTn id="153" dur="500"/>
                                        <p:tgtEl>
                                          <p:spTgt spid="119"/>
                                        </p:tgtEl>
                                      </p:cBhvr>
                                    </p:animEffect>
                                  </p:childTnLst>
                                </p:cTn>
                              </p:par>
                            </p:childTnLst>
                          </p:cTn>
                        </p:par>
                        <p:par>
                          <p:cTn id="154" fill="hold">
                            <p:stCondLst>
                              <p:cond delay="500"/>
                            </p:stCondLst>
                            <p:childTnLst>
                              <p:par>
                                <p:cTn id="155" presetID="10" presetClass="entr" presetSubtype="0" fill="hold" grpId="0" nodeType="after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16"/>
                                        </p:tgtEl>
                                        <p:attrNameLst>
                                          <p:attrName>style.visibility</p:attrName>
                                        </p:attrNameLst>
                                      </p:cBhvr>
                                      <p:to>
                                        <p:strVal val="visible"/>
                                      </p:to>
                                    </p:set>
                                    <p:animEffect transition="in" filter="fade">
                                      <p:cBhvr>
                                        <p:cTn id="160" dur="500"/>
                                        <p:tgtEl>
                                          <p:spTgt spid="41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fade">
                                      <p:cBhvr>
                                        <p:cTn id="165" dur="500"/>
                                        <p:tgtEl>
                                          <p:spTgt spid="15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
                                        </p:tgtEl>
                                        <p:attrNameLst>
                                          <p:attrName>style.visibility</p:attrName>
                                        </p:attrNameLst>
                                      </p:cBhvr>
                                      <p:to>
                                        <p:strVal val="visible"/>
                                      </p:to>
                                    </p:set>
                                    <p:animEffect transition="in" filter="fade">
                                      <p:cBhvr>
                                        <p:cTn id="168" dur="500"/>
                                        <p:tgtEl>
                                          <p:spTgt spid="4"/>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53"/>
                                        </p:tgtEl>
                                        <p:attrNameLst>
                                          <p:attrName>style.visibility</p:attrName>
                                        </p:attrNameLst>
                                      </p:cBhvr>
                                      <p:to>
                                        <p:strVal val="visible"/>
                                      </p:to>
                                    </p:set>
                                    <p:animEffect transition="in" filter="fade">
                                      <p:cBhvr>
                                        <p:cTn id="173" dur="500"/>
                                        <p:tgtEl>
                                          <p:spTgt spid="15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
                                        </p:tgtEl>
                                        <p:attrNameLst>
                                          <p:attrName>style.visibility</p:attrName>
                                        </p:attrNameLst>
                                      </p:cBhvr>
                                      <p:to>
                                        <p:strVal val="visible"/>
                                      </p:to>
                                    </p:set>
                                    <p:animEffect transition="in" filter="fade">
                                      <p:cBhvr>
                                        <p:cTn id="176" dur="500"/>
                                        <p:tgtEl>
                                          <p:spTgt spid="7"/>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down)">
                                      <p:cBhvr>
                                        <p:cTn id="181" dur="500"/>
                                        <p:tgtEl>
                                          <p:spTgt spid="27"/>
                                        </p:tgtEl>
                                      </p:cBhvr>
                                    </p:animEffect>
                                  </p:childTnLst>
                                </p:cTn>
                              </p:par>
                              <p:par>
                                <p:cTn id="182" presetID="10" presetClass="exit" presetSubtype="0" fill="hold" nodeType="withEffect">
                                  <p:stCondLst>
                                    <p:cond delay="0"/>
                                  </p:stCondLst>
                                  <p:childTnLst>
                                    <p:animEffect transition="out" filter="fade">
                                      <p:cBhvr>
                                        <p:cTn id="183" dur="500"/>
                                        <p:tgtEl>
                                          <p:spTgt spid="153"/>
                                        </p:tgtEl>
                                      </p:cBhvr>
                                    </p:animEffect>
                                    <p:set>
                                      <p:cBhvr>
                                        <p:cTn id="184" dur="1" fill="hold">
                                          <p:stCondLst>
                                            <p:cond delay="499"/>
                                          </p:stCondLst>
                                        </p:cTn>
                                        <p:tgtEl>
                                          <p:spTgt spid="153"/>
                                        </p:tgtEl>
                                        <p:attrNameLst>
                                          <p:attrName>style.visibility</p:attrName>
                                        </p:attrNameLst>
                                      </p:cBhvr>
                                      <p:to>
                                        <p:strVal val="hidden"/>
                                      </p:to>
                                    </p:set>
                                  </p:childTnLst>
                                </p:cTn>
                              </p:par>
                            </p:childTnLst>
                          </p:cTn>
                        </p:par>
                        <p:par>
                          <p:cTn id="185" fill="hold">
                            <p:stCondLst>
                              <p:cond delay="500"/>
                            </p:stCondLst>
                            <p:childTnLst>
                              <p:par>
                                <p:cTn id="186" presetID="22" presetClass="entr" presetSubtype="4" fill="hold" grpId="0" nodeType="after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wipe(down)">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29"/>
                                        </p:tgtEl>
                                        <p:attrNameLst>
                                          <p:attrName>style.visibility</p:attrName>
                                        </p:attrNameLst>
                                      </p:cBhvr>
                                      <p:to>
                                        <p:strVal val="visible"/>
                                      </p:to>
                                    </p:set>
                                    <p:animEffect transition="in" filter="wipe(left)">
                                      <p:cBhvr>
                                        <p:cTn id="193" dur="500"/>
                                        <p:tgtEl>
                                          <p:spTgt spid="29"/>
                                        </p:tgtEl>
                                      </p:cBhvr>
                                    </p:animEffect>
                                  </p:childTnLst>
                                </p:cTn>
                              </p:par>
                            </p:childTnLst>
                          </p:cTn>
                        </p:par>
                        <p:par>
                          <p:cTn id="194" fill="hold">
                            <p:stCondLst>
                              <p:cond delay="500"/>
                            </p:stCondLst>
                            <p:childTnLst>
                              <p:par>
                                <p:cTn id="195" presetID="22" presetClass="entr" presetSubtype="4" fill="hold" grpId="0" nodeType="afterEffect">
                                  <p:stCondLst>
                                    <p:cond delay="0"/>
                                  </p:stCondLst>
                                  <p:childTnLst>
                                    <p:set>
                                      <p:cBhvr>
                                        <p:cTn id="196" dur="1" fill="hold">
                                          <p:stCondLst>
                                            <p:cond delay="0"/>
                                          </p:stCondLst>
                                        </p:cTn>
                                        <p:tgtEl>
                                          <p:spTgt spid="24"/>
                                        </p:tgtEl>
                                        <p:attrNameLst>
                                          <p:attrName>style.visibility</p:attrName>
                                        </p:attrNameLst>
                                      </p:cBhvr>
                                      <p:to>
                                        <p:strVal val="visible"/>
                                      </p:to>
                                    </p:set>
                                    <p:animEffect transition="in" filter="wipe(down)">
                                      <p:cBhvr>
                                        <p:cTn id="197" dur="500"/>
                                        <p:tgtEl>
                                          <p:spTgt spid="2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34"/>
                                        </p:tgtEl>
                                        <p:attrNameLst>
                                          <p:attrName>style.visibility</p:attrName>
                                        </p:attrNameLst>
                                      </p:cBhvr>
                                      <p:to>
                                        <p:strVal val="visible"/>
                                      </p:to>
                                    </p:set>
                                    <p:animEffect transition="in" filter="wipe(left)">
                                      <p:cBhvr>
                                        <p:cTn id="202" dur="500"/>
                                        <p:tgtEl>
                                          <p:spTgt spid="34"/>
                                        </p:tgtEl>
                                      </p:cBhvr>
                                    </p:animEffect>
                                  </p:childTnLst>
                                </p:cTn>
                              </p:par>
                              <p:par>
                                <p:cTn id="203" presetID="22" presetClass="entr" presetSubtype="2" fill="hold"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right)">
                                      <p:cBhvr>
                                        <p:cTn id="205" dur="500"/>
                                        <p:tgtEl>
                                          <p:spTgt spid="35"/>
                                        </p:tgtEl>
                                      </p:cBhvr>
                                    </p:animEffect>
                                  </p:childTnLst>
                                </p:cTn>
                              </p:par>
                            </p:childTnLst>
                          </p:cTn>
                        </p:par>
                        <p:par>
                          <p:cTn id="206" fill="hold">
                            <p:stCondLst>
                              <p:cond delay="500"/>
                            </p:stCondLst>
                            <p:childTnLst>
                              <p:par>
                                <p:cTn id="207" presetID="10" presetClass="entr" presetSubtype="0" fill="hold" grpId="0" nodeType="after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fad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nodeType="click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wipe(down)">
                                      <p:cBhvr>
                                        <p:cTn id="214" dur="500"/>
                                        <p:tgtEl>
                                          <p:spTgt spid="39"/>
                                        </p:tgtEl>
                                      </p:cBhvr>
                                    </p:animEffect>
                                  </p:childTnLst>
                                </p:cTn>
                              </p:par>
                            </p:childTnLst>
                          </p:cTn>
                        </p:par>
                        <p:par>
                          <p:cTn id="215" fill="hold">
                            <p:stCondLst>
                              <p:cond delay="500"/>
                            </p:stCondLst>
                            <p:childTnLst>
                              <p:par>
                                <p:cTn id="216" presetID="10" presetClass="entr" presetSubtype="0" fill="hold" grpId="0" nodeType="afterEffect">
                                  <p:stCondLst>
                                    <p:cond delay="0"/>
                                  </p:stCondLst>
                                  <p:childTnLst>
                                    <p:set>
                                      <p:cBhvr>
                                        <p:cTn id="217" dur="1" fill="hold">
                                          <p:stCondLst>
                                            <p:cond delay="0"/>
                                          </p:stCondLst>
                                        </p:cTn>
                                        <p:tgtEl>
                                          <p:spTgt spid="37"/>
                                        </p:tgtEl>
                                        <p:attrNameLst>
                                          <p:attrName>style.visibility</p:attrName>
                                        </p:attrNameLst>
                                      </p:cBhvr>
                                      <p:to>
                                        <p:strVal val="visible"/>
                                      </p:to>
                                    </p:set>
                                    <p:animEffect transition="in" filter="fade">
                                      <p:cBhvr>
                                        <p:cTn id="218" dur="500"/>
                                        <p:tgtEl>
                                          <p:spTgt spid="37"/>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26"/>
                                        </p:tgtEl>
                                        <p:attrNameLst>
                                          <p:attrName>style.visibility</p:attrName>
                                        </p:attrNameLst>
                                      </p:cBhvr>
                                      <p:to>
                                        <p:strVal val="visible"/>
                                      </p:to>
                                    </p:set>
                                    <p:animEffect transition="in" filter="wipe(down)">
                                      <p:cBhvr>
                                        <p:cTn id="223" dur="500"/>
                                        <p:tgtEl>
                                          <p:spTgt spid="26"/>
                                        </p:tgtEl>
                                      </p:cBhvr>
                                    </p:animEffect>
                                  </p:childTnLst>
                                </p:cTn>
                              </p:par>
                            </p:childTnLst>
                          </p:cTn>
                        </p:par>
                        <p:par>
                          <p:cTn id="224" fill="hold">
                            <p:stCondLst>
                              <p:cond delay="500"/>
                            </p:stCondLst>
                            <p:childTnLst>
                              <p:par>
                                <p:cTn id="225" presetID="22" presetClass="entr" presetSubtype="4" fill="hold" grpId="0" nodeType="afterEffect">
                                  <p:stCondLst>
                                    <p:cond delay="0"/>
                                  </p:stCondLst>
                                  <p:childTnLst>
                                    <p:set>
                                      <p:cBhvr>
                                        <p:cTn id="226" dur="1" fill="hold">
                                          <p:stCondLst>
                                            <p:cond delay="0"/>
                                          </p:stCondLst>
                                        </p:cTn>
                                        <p:tgtEl>
                                          <p:spTgt spid="23"/>
                                        </p:tgtEl>
                                        <p:attrNameLst>
                                          <p:attrName>style.visibility</p:attrName>
                                        </p:attrNameLst>
                                      </p:cBhvr>
                                      <p:to>
                                        <p:strVal val="visible"/>
                                      </p:to>
                                    </p:set>
                                    <p:animEffect transition="in" filter="wipe(down)">
                                      <p:cBhvr>
                                        <p:cTn id="227" dur="500"/>
                                        <p:tgtEl>
                                          <p:spTgt spid="23"/>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28"/>
                                        </p:tgtEl>
                                        <p:attrNameLst>
                                          <p:attrName>style.visibility</p:attrName>
                                        </p:attrNameLst>
                                      </p:cBhvr>
                                      <p:to>
                                        <p:strVal val="visible"/>
                                      </p:to>
                                    </p:set>
                                    <p:animEffect transition="in" filter="wipe(left)">
                                      <p:cBhvr>
                                        <p:cTn id="232" dur="500"/>
                                        <p:tgtEl>
                                          <p:spTgt spid="28"/>
                                        </p:tgtEl>
                                      </p:cBhvr>
                                    </p:animEffect>
                                  </p:childTnLst>
                                </p:cTn>
                              </p:par>
                            </p:childTnLst>
                          </p:cTn>
                        </p:par>
                        <p:par>
                          <p:cTn id="233" fill="hold">
                            <p:stCondLst>
                              <p:cond delay="500"/>
                            </p:stCondLst>
                            <p:childTnLst>
                              <p:par>
                                <p:cTn id="234" presetID="22" presetClass="entr" presetSubtype="4" fill="hold" grpId="0" nodeType="afterEffect">
                                  <p:stCondLst>
                                    <p:cond delay="0"/>
                                  </p:stCondLst>
                                  <p:childTnLst>
                                    <p:set>
                                      <p:cBhvr>
                                        <p:cTn id="235" dur="1" fill="hold">
                                          <p:stCondLst>
                                            <p:cond delay="0"/>
                                          </p:stCondLst>
                                        </p:cTn>
                                        <p:tgtEl>
                                          <p:spTgt spid="22"/>
                                        </p:tgtEl>
                                        <p:attrNameLst>
                                          <p:attrName>style.visibility</p:attrName>
                                        </p:attrNameLst>
                                      </p:cBhvr>
                                      <p:to>
                                        <p:strVal val="visible"/>
                                      </p:to>
                                    </p:set>
                                    <p:animEffect transition="in" filter="wipe(down)">
                                      <p:cBhvr>
                                        <p:cTn id="236" dur="500"/>
                                        <p:tgtEl>
                                          <p:spTgt spid="22"/>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31"/>
                                        </p:tgtEl>
                                        <p:attrNameLst>
                                          <p:attrName>style.visibility</p:attrName>
                                        </p:attrNameLst>
                                      </p:cBhvr>
                                      <p:to>
                                        <p:strVal val="visible"/>
                                      </p:to>
                                    </p:set>
                                    <p:animEffect transition="in" filter="wipe(left)">
                                      <p:cBhvr>
                                        <p:cTn id="241" dur="500"/>
                                        <p:tgtEl>
                                          <p:spTgt spid="31"/>
                                        </p:tgtEl>
                                      </p:cBhvr>
                                    </p:animEffect>
                                  </p:childTnLst>
                                </p:cTn>
                              </p:par>
                              <p:par>
                                <p:cTn id="242" presetID="22" presetClass="entr" presetSubtype="2" fill="hold" nodeType="withEffect">
                                  <p:stCondLst>
                                    <p:cond delay="0"/>
                                  </p:stCondLst>
                                  <p:childTnLst>
                                    <p:set>
                                      <p:cBhvr>
                                        <p:cTn id="243" dur="1" fill="hold">
                                          <p:stCondLst>
                                            <p:cond delay="0"/>
                                          </p:stCondLst>
                                        </p:cTn>
                                        <p:tgtEl>
                                          <p:spTgt spid="32"/>
                                        </p:tgtEl>
                                        <p:attrNameLst>
                                          <p:attrName>style.visibility</p:attrName>
                                        </p:attrNameLst>
                                      </p:cBhvr>
                                      <p:to>
                                        <p:strVal val="visible"/>
                                      </p:to>
                                    </p:set>
                                    <p:animEffect transition="in" filter="wipe(right)">
                                      <p:cBhvr>
                                        <p:cTn id="244" dur="500"/>
                                        <p:tgtEl>
                                          <p:spTgt spid="32"/>
                                        </p:tgtEl>
                                      </p:cBhvr>
                                    </p:animEffect>
                                  </p:childTnLst>
                                </p:cTn>
                              </p:par>
                            </p:childTnLst>
                          </p:cTn>
                        </p:par>
                        <p:par>
                          <p:cTn id="245" fill="hold">
                            <p:stCondLst>
                              <p:cond delay="500"/>
                            </p:stCondLst>
                            <p:childTnLst>
                              <p:par>
                                <p:cTn id="246" presetID="10" presetClass="entr" presetSubtype="0" fill="hold" grpId="0" nodeType="afterEffect">
                                  <p:stCondLst>
                                    <p:cond delay="0"/>
                                  </p:stCondLst>
                                  <p:childTnLst>
                                    <p:set>
                                      <p:cBhvr>
                                        <p:cTn id="247" dur="1" fill="hold">
                                          <p:stCondLst>
                                            <p:cond delay="0"/>
                                          </p:stCondLst>
                                        </p:cTn>
                                        <p:tgtEl>
                                          <p:spTgt spid="112"/>
                                        </p:tgtEl>
                                        <p:attrNameLst>
                                          <p:attrName>style.visibility</p:attrName>
                                        </p:attrNameLst>
                                      </p:cBhvr>
                                      <p:to>
                                        <p:strVal val="visible"/>
                                      </p:to>
                                    </p:set>
                                    <p:animEffect transition="in" filter="fade">
                                      <p:cBhvr>
                                        <p:cTn id="248" dur="500"/>
                                        <p:tgtEl>
                                          <p:spTgt spid="11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nodeType="clickEffect">
                                  <p:stCondLst>
                                    <p:cond delay="0"/>
                                  </p:stCondLst>
                                  <p:childTnLst>
                                    <p:set>
                                      <p:cBhvr>
                                        <p:cTn id="252" dur="1" fill="hold">
                                          <p:stCondLst>
                                            <p:cond delay="0"/>
                                          </p:stCondLst>
                                        </p:cTn>
                                        <p:tgtEl>
                                          <p:spTgt spid="38"/>
                                        </p:tgtEl>
                                        <p:attrNameLst>
                                          <p:attrName>style.visibility</p:attrName>
                                        </p:attrNameLst>
                                      </p:cBhvr>
                                      <p:to>
                                        <p:strVal val="visible"/>
                                      </p:to>
                                    </p:set>
                                    <p:animEffect transition="in" filter="wipe(down)">
                                      <p:cBhvr>
                                        <p:cTn id="253" dur="500"/>
                                        <p:tgtEl>
                                          <p:spTgt spid="38"/>
                                        </p:tgtEl>
                                      </p:cBhvr>
                                    </p:animEffect>
                                  </p:childTnLst>
                                </p:cTn>
                              </p:par>
                            </p:childTnLst>
                          </p:cTn>
                        </p:par>
                        <p:par>
                          <p:cTn id="254" fill="hold">
                            <p:stCondLst>
                              <p:cond delay="500"/>
                            </p:stCondLst>
                            <p:childTnLst>
                              <p:par>
                                <p:cTn id="255" presetID="22" presetClass="entr" presetSubtype="4" fill="hold" grpId="0" nodeType="afterEffect">
                                  <p:stCondLst>
                                    <p:cond delay="0"/>
                                  </p:stCondLst>
                                  <p:childTnLst>
                                    <p:set>
                                      <p:cBhvr>
                                        <p:cTn id="256" dur="1" fill="hold">
                                          <p:stCondLst>
                                            <p:cond delay="0"/>
                                          </p:stCondLst>
                                        </p:cTn>
                                        <p:tgtEl>
                                          <p:spTgt spid="36"/>
                                        </p:tgtEl>
                                        <p:attrNameLst>
                                          <p:attrName>style.visibility</p:attrName>
                                        </p:attrNameLst>
                                      </p:cBhvr>
                                      <p:to>
                                        <p:strVal val="visible"/>
                                      </p:to>
                                    </p:set>
                                    <p:animEffect transition="in" filter="wipe(down)">
                                      <p:cBhvr>
                                        <p:cTn id="257" dur="500"/>
                                        <p:tgtEl>
                                          <p:spTgt spid="36"/>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nodeType="clickEffect">
                                  <p:stCondLst>
                                    <p:cond delay="0"/>
                                  </p:stCondLst>
                                  <p:childTnLst>
                                    <p:set>
                                      <p:cBhvr>
                                        <p:cTn id="261" dur="1" fill="hold">
                                          <p:stCondLst>
                                            <p:cond delay="0"/>
                                          </p:stCondLst>
                                        </p:cTn>
                                        <p:tgtEl>
                                          <p:spTgt spid="41"/>
                                        </p:tgtEl>
                                        <p:attrNameLst>
                                          <p:attrName>style.visibility</p:attrName>
                                        </p:attrNameLst>
                                      </p:cBhvr>
                                      <p:to>
                                        <p:strVal val="visible"/>
                                      </p:to>
                                    </p:set>
                                    <p:animEffect transition="in" filter="wipe(down)">
                                      <p:cBhvr>
                                        <p:cTn id="262" dur="500"/>
                                        <p:tgtEl>
                                          <p:spTgt spid="41"/>
                                        </p:tgtEl>
                                      </p:cBhvr>
                                    </p:animEffect>
                                  </p:childTnLst>
                                </p:cTn>
                              </p:par>
                              <p:par>
                                <p:cTn id="263" presetID="22" presetClass="entr" presetSubtype="4" fill="hold" nodeType="withEffect">
                                  <p:stCondLst>
                                    <p:cond delay="0"/>
                                  </p:stCondLst>
                                  <p:childTnLst>
                                    <p:set>
                                      <p:cBhvr>
                                        <p:cTn id="264" dur="1" fill="hold">
                                          <p:stCondLst>
                                            <p:cond delay="0"/>
                                          </p:stCondLst>
                                        </p:cTn>
                                        <p:tgtEl>
                                          <p:spTgt spid="42"/>
                                        </p:tgtEl>
                                        <p:attrNameLst>
                                          <p:attrName>style.visibility</p:attrName>
                                        </p:attrNameLst>
                                      </p:cBhvr>
                                      <p:to>
                                        <p:strVal val="visible"/>
                                      </p:to>
                                    </p:set>
                                    <p:animEffect transition="in" filter="wipe(down)">
                                      <p:cBhvr>
                                        <p:cTn id="265" dur="500"/>
                                        <p:tgtEl>
                                          <p:spTgt spid="42"/>
                                        </p:tgtEl>
                                      </p:cBhvr>
                                    </p:animEffect>
                                  </p:childTnLst>
                                </p:cTn>
                              </p:par>
                            </p:childTnLst>
                          </p:cTn>
                        </p:par>
                        <p:par>
                          <p:cTn id="266" fill="hold">
                            <p:stCondLst>
                              <p:cond delay="500"/>
                            </p:stCondLst>
                            <p:childTnLst>
                              <p:par>
                                <p:cTn id="267" presetID="10" presetClass="entr" presetSubtype="0" fill="hold" grpId="0" nodeType="afterEffect">
                                  <p:stCondLst>
                                    <p:cond delay="0"/>
                                  </p:stCondLst>
                                  <p:childTnLst>
                                    <p:set>
                                      <p:cBhvr>
                                        <p:cTn id="268" dur="1" fill="hold">
                                          <p:stCondLst>
                                            <p:cond delay="0"/>
                                          </p:stCondLst>
                                        </p:cTn>
                                        <p:tgtEl>
                                          <p:spTgt spid="40"/>
                                        </p:tgtEl>
                                        <p:attrNameLst>
                                          <p:attrName>style.visibility</p:attrName>
                                        </p:attrNameLst>
                                      </p:cBhvr>
                                      <p:to>
                                        <p:strVal val="visible"/>
                                      </p:to>
                                    </p:set>
                                    <p:animEffect transition="in" filter="fade">
                                      <p:cBhvr>
                                        <p:cTn id="269" dur="500"/>
                                        <p:tgtEl>
                                          <p:spTgt spid="40"/>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56"/>
                                        </p:tgtEl>
                                        <p:attrNameLst>
                                          <p:attrName>style.visibility</p:attrName>
                                        </p:attrNameLst>
                                      </p:cBhvr>
                                      <p:to>
                                        <p:strVal val="visible"/>
                                      </p:to>
                                    </p:set>
                                    <p:animEffect transition="in" filter="fade">
                                      <p:cBhvr>
                                        <p:cTn id="274" dur="500"/>
                                        <p:tgtEl>
                                          <p:spTgt spid="156"/>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423"/>
                                        </p:tgtEl>
                                        <p:attrNameLst>
                                          <p:attrName>style.visibility</p:attrName>
                                        </p:attrNameLst>
                                      </p:cBhvr>
                                      <p:to>
                                        <p:strVal val="visible"/>
                                      </p:to>
                                    </p:set>
                                    <p:animEffect transition="in" filter="fade">
                                      <p:cBhvr>
                                        <p:cTn id="277" dur="500"/>
                                        <p:tgtEl>
                                          <p:spTgt spid="423"/>
                                        </p:tgtEl>
                                      </p:cBhvr>
                                    </p:animEffect>
                                  </p:childTnLst>
                                </p:cTn>
                              </p:par>
                              <p:par>
                                <p:cTn id="278" presetID="10" presetClass="entr" presetSubtype="0" fill="hold" nodeType="withEffect">
                                  <p:stCondLst>
                                    <p:cond delay="0"/>
                                  </p:stCondLst>
                                  <p:childTnLst>
                                    <p:set>
                                      <p:cBhvr>
                                        <p:cTn id="279" dur="1" fill="hold">
                                          <p:stCondLst>
                                            <p:cond delay="0"/>
                                          </p:stCondLst>
                                        </p:cTn>
                                        <p:tgtEl>
                                          <p:spTgt spid="420"/>
                                        </p:tgtEl>
                                        <p:attrNameLst>
                                          <p:attrName>style.visibility</p:attrName>
                                        </p:attrNameLst>
                                      </p:cBhvr>
                                      <p:to>
                                        <p:strVal val="visible"/>
                                      </p:to>
                                    </p:set>
                                    <p:animEffect transition="in" filter="fade">
                                      <p:cBhvr>
                                        <p:cTn id="280" dur="500"/>
                                        <p:tgtEl>
                                          <p:spTgt spid="420"/>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32"/>
                                        </p:tgtEl>
                                        <p:attrNameLst>
                                          <p:attrName>style.visibility</p:attrName>
                                        </p:attrNameLst>
                                      </p:cBhvr>
                                      <p:to>
                                        <p:strVal val="visible"/>
                                      </p:to>
                                    </p:set>
                                    <p:animEffect transition="in" filter="fade">
                                      <p:cBhvr>
                                        <p:cTn id="285" dur="500"/>
                                        <p:tgtEl>
                                          <p:spTgt spid="132"/>
                                        </p:tgtEl>
                                      </p:cBhvr>
                                    </p:animEffect>
                                  </p:childTnLst>
                                </p:cTn>
                              </p:par>
                              <p:par>
                                <p:cTn id="286" presetID="10" presetClass="entr" presetSubtype="0" fill="hold" grpId="0" nodeType="withEffect">
                                  <p:stCondLst>
                                    <p:cond delay="0"/>
                                  </p:stCondLst>
                                  <p:childTnLst>
                                    <p:set>
                                      <p:cBhvr>
                                        <p:cTn id="287" dur="1" fill="hold">
                                          <p:stCondLst>
                                            <p:cond delay="0"/>
                                          </p:stCondLst>
                                        </p:cTn>
                                        <p:tgtEl>
                                          <p:spTgt spid="131"/>
                                        </p:tgtEl>
                                        <p:attrNameLst>
                                          <p:attrName>style.visibility</p:attrName>
                                        </p:attrNameLst>
                                      </p:cBhvr>
                                      <p:to>
                                        <p:strVal val="visible"/>
                                      </p:to>
                                    </p:set>
                                    <p:animEffect transition="in" filter="fade">
                                      <p:cBhvr>
                                        <p:cTn id="288" dur="500"/>
                                        <p:tgtEl>
                                          <p:spTgt spid="13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1" nodeType="clickEffect">
                                  <p:stCondLst>
                                    <p:cond delay="0"/>
                                  </p:stCondLst>
                                  <p:childTnLst>
                                    <p:animEffect transition="out" filter="fade">
                                      <p:cBhvr>
                                        <p:cTn id="292" dur="500"/>
                                        <p:tgtEl>
                                          <p:spTgt spid="132"/>
                                        </p:tgtEl>
                                      </p:cBhvr>
                                    </p:animEffect>
                                    <p:set>
                                      <p:cBhvr>
                                        <p:cTn id="293" dur="1" fill="hold">
                                          <p:stCondLst>
                                            <p:cond delay="499"/>
                                          </p:stCondLst>
                                        </p:cTn>
                                        <p:tgtEl>
                                          <p:spTgt spid="132"/>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31"/>
                                        </p:tgtEl>
                                      </p:cBhvr>
                                    </p:animEffect>
                                    <p:set>
                                      <p:cBhvr>
                                        <p:cTn id="296" dur="1" fill="hold">
                                          <p:stCondLst>
                                            <p:cond delay="499"/>
                                          </p:stCondLst>
                                        </p:cTn>
                                        <p:tgtEl>
                                          <p:spTgt spid="131"/>
                                        </p:tgtEl>
                                        <p:attrNameLst>
                                          <p:attrName>style.visibility</p:attrName>
                                        </p:attrNameLst>
                                      </p:cBhvr>
                                      <p:to>
                                        <p:strVal val="hidden"/>
                                      </p:to>
                                    </p:set>
                                  </p:childTnLst>
                                </p:cTn>
                              </p:par>
                            </p:childTnLst>
                          </p:cTn>
                        </p:par>
                        <p:par>
                          <p:cTn id="297" fill="hold">
                            <p:stCondLst>
                              <p:cond delay="500"/>
                            </p:stCondLst>
                            <p:childTnLst>
                              <p:par>
                                <p:cTn id="298" presetID="10" presetClass="entr" presetSubtype="0" fill="hold" grpId="0" nodeType="afterEffect">
                                  <p:stCondLst>
                                    <p:cond delay="0"/>
                                  </p:stCondLst>
                                  <p:childTnLst>
                                    <p:set>
                                      <p:cBhvr>
                                        <p:cTn id="299" dur="1" fill="hold">
                                          <p:stCondLst>
                                            <p:cond delay="0"/>
                                          </p:stCondLst>
                                        </p:cTn>
                                        <p:tgtEl>
                                          <p:spTgt spid="135"/>
                                        </p:tgtEl>
                                        <p:attrNameLst>
                                          <p:attrName>style.visibility</p:attrName>
                                        </p:attrNameLst>
                                      </p:cBhvr>
                                      <p:to>
                                        <p:strVal val="visible"/>
                                      </p:to>
                                    </p:set>
                                    <p:animEffect transition="in" filter="fade">
                                      <p:cBhvr>
                                        <p:cTn id="300" dur="500"/>
                                        <p:tgtEl>
                                          <p:spTgt spid="135"/>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34"/>
                                        </p:tgtEl>
                                        <p:attrNameLst>
                                          <p:attrName>style.visibility</p:attrName>
                                        </p:attrNameLst>
                                      </p:cBhvr>
                                      <p:to>
                                        <p:strVal val="visible"/>
                                      </p:to>
                                    </p:set>
                                    <p:animEffect transition="in" filter="fade">
                                      <p:cBhvr>
                                        <p:cTn id="303" dur="500"/>
                                        <p:tgtEl>
                                          <p:spTgt spid="134"/>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135"/>
                                        </p:tgtEl>
                                      </p:cBhvr>
                                    </p:animEffect>
                                    <p:set>
                                      <p:cBhvr>
                                        <p:cTn id="308" dur="1" fill="hold">
                                          <p:stCondLst>
                                            <p:cond delay="499"/>
                                          </p:stCondLst>
                                        </p:cTn>
                                        <p:tgtEl>
                                          <p:spTgt spid="135"/>
                                        </p:tgtEl>
                                        <p:attrNameLst>
                                          <p:attrName>style.visibility</p:attrName>
                                        </p:attrNameLst>
                                      </p:cBhvr>
                                      <p:to>
                                        <p:strVal val="hidden"/>
                                      </p:to>
                                    </p:set>
                                  </p:childTnLst>
                                </p:cTn>
                              </p:par>
                              <p:par>
                                <p:cTn id="309" presetID="10" presetClass="exit" presetSubtype="0" fill="hold" grpId="1" nodeType="withEffect">
                                  <p:stCondLst>
                                    <p:cond delay="0"/>
                                  </p:stCondLst>
                                  <p:childTnLst>
                                    <p:animEffect transition="out" filter="fade">
                                      <p:cBhvr>
                                        <p:cTn id="310" dur="500"/>
                                        <p:tgtEl>
                                          <p:spTgt spid="134"/>
                                        </p:tgtEl>
                                      </p:cBhvr>
                                    </p:animEffect>
                                    <p:set>
                                      <p:cBhvr>
                                        <p:cTn id="311" dur="1" fill="hold">
                                          <p:stCondLst>
                                            <p:cond delay="499"/>
                                          </p:stCondLst>
                                        </p:cTn>
                                        <p:tgtEl>
                                          <p:spTgt spid="13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21"/>
                                        </p:tgtEl>
                                        <p:attrNameLst>
                                          <p:attrName>style.visibility</p:attrName>
                                        </p:attrNameLst>
                                      </p:cBhvr>
                                      <p:to>
                                        <p:strVal val="visible"/>
                                      </p:to>
                                    </p:set>
                                    <p:animEffect transition="in" filter="wipe(left)">
                                      <p:cBhvr>
                                        <p:cTn id="316" dur="500"/>
                                        <p:tgtEl>
                                          <p:spTgt spid="21"/>
                                        </p:tgtEl>
                                      </p:cBhvr>
                                    </p:animEffect>
                                  </p:childTnLst>
                                </p:cTn>
                              </p:par>
                            </p:childTnLst>
                          </p:cTn>
                        </p:par>
                        <p:par>
                          <p:cTn id="317" fill="hold">
                            <p:stCondLst>
                              <p:cond delay="500"/>
                            </p:stCondLst>
                            <p:childTnLst>
                              <p:par>
                                <p:cTn id="318" presetID="22" presetClass="entr" presetSubtype="1" fill="hold" grpId="0" nodeType="afterEffect">
                                  <p:stCondLst>
                                    <p:cond delay="0"/>
                                  </p:stCondLst>
                                  <p:childTnLst>
                                    <p:set>
                                      <p:cBhvr>
                                        <p:cTn id="319" dur="1" fill="hold">
                                          <p:stCondLst>
                                            <p:cond delay="0"/>
                                          </p:stCondLst>
                                        </p:cTn>
                                        <p:tgtEl>
                                          <p:spTgt spid="10"/>
                                        </p:tgtEl>
                                        <p:attrNameLst>
                                          <p:attrName>style.visibility</p:attrName>
                                        </p:attrNameLst>
                                      </p:cBhvr>
                                      <p:to>
                                        <p:strVal val="visible"/>
                                      </p:to>
                                    </p:set>
                                    <p:animEffect transition="in" filter="wipe(up)">
                                      <p:cBhvr>
                                        <p:cTn id="320" dur="500"/>
                                        <p:tgtEl>
                                          <p:spTgt spid="10"/>
                                        </p:tgtEl>
                                      </p:cBhvr>
                                    </p:animEffect>
                                  </p:childTnLst>
                                </p:cTn>
                              </p:par>
                            </p:childTnLst>
                          </p:cTn>
                        </p:par>
                        <p:par>
                          <p:cTn id="321" fill="hold">
                            <p:stCondLst>
                              <p:cond delay="1000"/>
                            </p:stCondLst>
                            <p:childTnLst>
                              <p:par>
                                <p:cTn id="322" presetID="22" presetClass="entr" presetSubtype="1" fill="hold" nodeType="afterEffect">
                                  <p:stCondLst>
                                    <p:cond delay="0"/>
                                  </p:stCondLst>
                                  <p:childTnLst>
                                    <p:set>
                                      <p:cBhvr>
                                        <p:cTn id="323" dur="1" fill="hold">
                                          <p:stCondLst>
                                            <p:cond delay="0"/>
                                          </p:stCondLst>
                                        </p:cTn>
                                        <p:tgtEl>
                                          <p:spTgt spid="20"/>
                                        </p:tgtEl>
                                        <p:attrNameLst>
                                          <p:attrName>style.visibility</p:attrName>
                                        </p:attrNameLst>
                                      </p:cBhvr>
                                      <p:to>
                                        <p:strVal val="visible"/>
                                      </p:to>
                                    </p:set>
                                    <p:animEffect transition="in" filter="wipe(up)">
                                      <p:cBhvr>
                                        <p:cTn id="324" dur="500"/>
                                        <p:tgtEl>
                                          <p:spTgt spid="20"/>
                                        </p:tgtEl>
                                      </p:cBhvr>
                                    </p:animEffect>
                                  </p:childTnLst>
                                </p:cTn>
                              </p:par>
                            </p:childTnLst>
                          </p:cTn>
                        </p:par>
                        <p:par>
                          <p:cTn id="325" fill="hold">
                            <p:stCondLst>
                              <p:cond delay="1500"/>
                            </p:stCondLst>
                            <p:childTnLst>
                              <p:par>
                                <p:cTn id="326" presetID="22" presetClass="entr" presetSubtype="1" fill="hold" grpId="0" nodeType="afterEffect">
                                  <p:stCondLst>
                                    <p:cond delay="0"/>
                                  </p:stCondLst>
                                  <p:childTnLst>
                                    <p:set>
                                      <p:cBhvr>
                                        <p:cTn id="327" dur="1" fill="hold">
                                          <p:stCondLst>
                                            <p:cond delay="0"/>
                                          </p:stCondLst>
                                        </p:cTn>
                                        <p:tgtEl>
                                          <p:spTgt spid="11"/>
                                        </p:tgtEl>
                                        <p:attrNameLst>
                                          <p:attrName>style.visibility</p:attrName>
                                        </p:attrNameLst>
                                      </p:cBhvr>
                                      <p:to>
                                        <p:strVal val="visible"/>
                                      </p:to>
                                    </p:set>
                                    <p:animEffect transition="in" filter="wipe(up)">
                                      <p:cBhvr>
                                        <p:cTn id="328" dur="500"/>
                                        <p:tgtEl>
                                          <p:spTgt spid="11"/>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4" fill="hold" nodeType="clickEffect">
                                  <p:stCondLst>
                                    <p:cond delay="0"/>
                                  </p:stCondLst>
                                  <p:childTnLst>
                                    <p:set>
                                      <p:cBhvr>
                                        <p:cTn id="332" dur="1" fill="hold">
                                          <p:stCondLst>
                                            <p:cond delay="0"/>
                                          </p:stCondLst>
                                        </p:cTn>
                                        <p:tgtEl>
                                          <p:spTgt spid="12"/>
                                        </p:tgtEl>
                                        <p:attrNameLst>
                                          <p:attrName>style.visibility</p:attrName>
                                        </p:attrNameLst>
                                      </p:cBhvr>
                                      <p:to>
                                        <p:strVal val="visible"/>
                                      </p:to>
                                    </p:set>
                                    <p:animEffect transition="in" filter="wipe(down)">
                                      <p:cBhvr>
                                        <p:cTn id="333" dur="500"/>
                                        <p:tgtEl>
                                          <p:spTgt spid="12"/>
                                        </p:tgtEl>
                                      </p:cBhvr>
                                    </p:animEffect>
                                  </p:childTnLst>
                                </p:cTn>
                              </p:par>
                            </p:childTnLst>
                          </p:cTn>
                        </p:par>
                        <p:par>
                          <p:cTn id="334" fill="hold">
                            <p:stCondLst>
                              <p:cond delay="500"/>
                            </p:stCondLst>
                            <p:childTnLst>
                              <p:par>
                                <p:cTn id="335" presetID="22" presetClass="entr" presetSubtype="4" fill="hold" grpId="0" nodeType="afterEffect">
                                  <p:stCondLst>
                                    <p:cond delay="0"/>
                                  </p:stCondLst>
                                  <p:childTnLst>
                                    <p:set>
                                      <p:cBhvr>
                                        <p:cTn id="336" dur="1" fill="hold">
                                          <p:stCondLst>
                                            <p:cond delay="0"/>
                                          </p:stCondLst>
                                        </p:cTn>
                                        <p:tgtEl>
                                          <p:spTgt spid="15"/>
                                        </p:tgtEl>
                                        <p:attrNameLst>
                                          <p:attrName>style.visibility</p:attrName>
                                        </p:attrNameLst>
                                      </p:cBhvr>
                                      <p:to>
                                        <p:strVal val="visible"/>
                                      </p:to>
                                    </p:set>
                                    <p:animEffect transition="in" filter="wipe(down)">
                                      <p:cBhvr>
                                        <p:cTn id="337" dur="500"/>
                                        <p:tgtEl>
                                          <p:spTgt spid="1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nodeType="clickEffect">
                                  <p:stCondLst>
                                    <p:cond delay="0"/>
                                  </p:stCondLst>
                                  <p:childTnLst>
                                    <p:set>
                                      <p:cBhvr>
                                        <p:cTn id="341" dur="1" fill="hold">
                                          <p:stCondLst>
                                            <p:cond delay="0"/>
                                          </p:stCondLst>
                                        </p:cTn>
                                        <p:tgtEl>
                                          <p:spTgt spid="14"/>
                                        </p:tgtEl>
                                        <p:attrNameLst>
                                          <p:attrName>style.visibility</p:attrName>
                                        </p:attrNameLst>
                                      </p:cBhvr>
                                      <p:to>
                                        <p:strVal val="visible"/>
                                      </p:to>
                                    </p:set>
                                    <p:animEffect transition="in" filter="wipe(left)">
                                      <p:cBhvr>
                                        <p:cTn id="342" dur="500"/>
                                        <p:tgtEl>
                                          <p:spTgt spid="14"/>
                                        </p:tgtEl>
                                      </p:cBhvr>
                                    </p:animEffect>
                                  </p:childTnLst>
                                </p:cTn>
                              </p:par>
                            </p:childTnLst>
                          </p:cTn>
                        </p:par>
                        <p:par>
                          <p:cTn id="343" fill="hold">
                            <p:stCondLst>
                              <p:cond delay="500"/>
                            </p:stCondLst>
                            <p:childTnLst>
                              <p:par>
                                <p:cTn id="344" presetID="22" presetClass="entr" presetSubtype="4" fill="hold" grpId="0" nodeType="afterEffect">
                                  <p:stCondLst>
                                    <p:cond delay="0"/>
                                  </p:stCondLst>
                                  <p:childTnLst>
                                    <p:set>
                                      <p:cBhvr>
                                        <p:cTn id="345" dur="1" fill="hold">
                                          <p:stCondLst>
                                            <p:cond delay="0"/>
                                          </p:stCondLst>
                                        </p:cTn>
                                        <p:tgtEl>
                                          <p:spTgt spid="13"/>
                                        </p:tgtEl>
                                        <p:attrNameLst>
                                          <p:attrName>style.visibility</p:attrName>
                                        </p:attrNameLst>
                                      </p:cBhvr>
                                      <p:to>
                                        <p:strVal val="visible"/>
                                      </p:to>
                                    </p:set>
                                    <p:animEffect transition="in" filter="wipe(down)">
                                      <p:cBhvr>
                                        <p:cTn id="346" dur="500"/>
                                        <p:tgtEl>
                                          <p:spTgt spid="13"/>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17"/>
                                        </p:tgtEl>
                                        <p:attrNameLst>
                                          <p:attrName>style.visibility</p:attrName>
                                        </p:attrNameLst>
                                      </p:cBhvr>
                                      <p:to>
                                        <p:strVal val="visible"/>
                                      </p:to>
                                    </p:set>
                                    <p:animEffect transition="in" filter="wipe(left)">
                                      <p:cBhvr>
                                        <p:cTn id="351" dur="500"/>
                                        <p:tgtEl>
                                          <p:spTgt spid="17"/>
                                        </p:tgtEl>
                                      </p:cBhvr>
                                    </p:animEffect>
                                  </p:childTnLst>
                                </p:cTn>
                              </p:par>
                              <p:par>
                                <p:cTn id="352" presetID="22" presetClass="entr" presetSubtype="2" fill="hold" nodeType="withEffect">
                                  <p:stCondLst>
                                    <p:cond delay="0"/>
                                  </p:stCondLst>
                                  <p:childTnLst>
                                    <p:set>
                                      <p:cBhvr>
                                        <p:cTn id="353" dur="1" fill="hold">
                                          <p:stCondLst>
                                            <p:cond delay="0"/>
                                          </p:stCondLst>
                                        </p:cTn>
                                        <p:tgtEl>
                                          <p:spTgt spid="18"/>
                                        </p:tgtEl>
                                        <p:attrNameLst>
                                          <p:attrName>style.visibility</p:attrName>
                                        </p:attrNameLst>
                                      </p:cBhvr>
                                      <p:to>
                                        <p:strVal val="visible"/>
                                      </p:to>
                                    </p:set>
                                    <p:animEffect transition="in" filter="wipe(right)">
                                      <p:cBhvr>
                                        <p:cTn id="354" dur="500"/>
                                        <p:tgtEl>
                                          <p:spTgt spid="18"/>
                                        </p:tgtEl>
                                      </p:cBhvr>
                                    </p:animEffect>
                                  </p:childTnLst>
                                </p:cTn>
                              </p:par>
                            </p:childTnLst>
                          </p:cTn>
                        </p:par>
                        <p:par>
                          <p:cTn id="355" fill="hold">
                            <p:stCondLst>
                              <p:cond delay="500"/>
                            </p:stCondLst>
                            <p:childTnLst>
                              <p:par>
                                <p:cTn id="356" presetID="10" presetClass="entr" presetSubtype="0" fill="hold" grpId="0" nodeType="afterEffect">
                                  <p:stCondLst>
                                    <p:cond delay="0"/>
                                  </p:stCondLst>
                                  <p:childTnLst>
                                    <p:set>
                                      <p:cBhvr>
                                        <p:cTn id="357" dur="1" fill="hold">
                                          <p:stCondLst>
                                            <p:cond delay="0"/>
                                          </p:stCondLst>
                                        </p:cTn>
                                        <p:tgtEl>
                                          <p:spTgt spid="103"/>
                                        </p:tgtEl>
                                        <p:attrNameLst>
                                          <p:attrName>style.visibility</p:attrName>
                                        </p:attrNameLst>
                                      </p:cBhvr>
                                      <p:to>
                                        <p:strVal val="visible"/>
                                      </p:to>
                                    </p:set>
                                    <p:animEffect transition="in" filter="fade">
                                      <p:cBhvr>
                                        <p:cTn id="358" dur="500"/>
                                        <p:tgtEl>
                                          <p:spTgt spid="103"/>
                                        </p:tgtEl>
                                      </p:cBhvr>
                                    </p:animEffect>
                                  </p:childTnLst>
                                </p:cTn>
                              </p:par>
                            </p:childTnLst>
                          </p:cTn>
                        </p:par>
                        <p:par>
                          <p:cTn id="359" fill="hold">
                            <p:stCondLst>
                              <p:cond delay="1000"/>
                            </p:stCondLst>
                            <p:childTnLst>
                              <p:par>
                                <p:cTn id="360" presetID="22" presetClass="entr" presetSubtype="4" fill="hold" nodeType="afterEffect">
                                  <p:stCondLst>
                                    <p:cond delay="0"/>
                                  </p:stCondLst>
                                  <p:childTnLst>
                                    <p:set>
                                      <p:cBhvr>
                                        <p:cTn id="361" dur="1" fill="hold">
                                          <p:stCondLst>
                                            <p:cond delay="0"/>
                                          </p:stCondLst>
                                        </p:cTn>
                                        <p:tgtEl>
                                          <p:spTgt spid="19"/>
                                        </p:tgtEl>
                                        <p:attrNameLst>
                                          <p:attrName>style.visibility</p:attrName>
                                        </p:attrNameLst>
                                      </p:cBhvr>
                                      <p:to>
                                        <p:strVal val="visible"/>
                                      </p:to>
                                    </p:set>
                                    <p:animEffect transition="in" filter="wipe(down)">
                                      <p:cBhvr>
                                        <p:cTn id="362" dur="500"/>
                                        <p:tgtEl>
                                          <p:spTgt spid="19"/>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ntr" presetSubtype="0" fill="hold" grpId="0" nodeType="clickEffect">
                                  <p:stCondLst>
                                    <p:cond delay="0"/>
                                  </p:stCondLst>
                                  <p:childTnLst>
                                    <p:set>
                                      <p:cBhvr>
                                        <p:cTn id="366" dur="1" fill="hold">
                                          <p:stCondLst>
                                            <p:cond delay="0"/>
                                          </p:stCondLst>
                                        </p:cTn>
                                        <p:tgtEl>
                                          <p:spTgt spid="157"/>
                                        </p:tgtEl>
                                        <p:attrNameLst>
                                          <p:attrName>style.visibility</p:attrName>
                                        </p:attrNameLst>
                                      </p:cBhvr>
                                      <p:to>
                                        <p:strVal val="visible"/>
                                      </p:to>
                                    </p:set>
                                    <p:animEffect transition="in" filter="fade">
                                      <p:cBhvr>
                                        <p:cTn id="367" dur="500"/>
                                        <p:tgtEl>
                                          <p:spTgt spid="157"/>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nodeType="clickEffect">
                                  <p:stCondLst>
                                    <p:cond delay="0"/>
                                  </p:stCondLst>
                                  <p:childTnLst>
                                    <p:set>
                                      <p:cBhvr>
                                        <p:cTn id="371" dur="1" fill="hold">
                                          <p:stCondLst>
                                            <p:cond delay="0"/>
                                          </p:stCondLst>
                                        </p:cTn>
                                        <p:tgtEl>
                                          <p:spTgt spid="53"/>
                                        </p:tgtEl>
                                        <p:attrNameLst>
                                          <p:attrName>style.visibility</p:attrName>
                                        </p:attrNameLst>
                                      </p:cBhvr>
                                      <p:to>
                                        <p:strVal val="visible"/>
                                      </p:to>
                                    </p:set>
                                    <p:animEffect transition="in" filter="wipe(left)">
                                      <p:cBhvr>
                                        <p:cTn id="372" dur="500"/>
                                        <p:tgtEl>
                                          <p:spTgt spid="53"/>
                                        </p:tgtEl>
                                      </p:cBhvr>
                                    </p:animEffect>
                                  </p:childTnLst>
                                </p:cTn>
                              </p:par>
                            </p:childTnLst>
                          </p:cTn>
                        </p:par>
                        <p:par>
                          <p:cTn id="373" fill="hold">
                            <p:stCondLst>
                              <p:cond delay="500"/>
                            </p:stCondLst>
                            <p:childTnLst>
                              <p:par>
                                <p:cTn id="374" presetID="22" presetClass="entr" presetSubtype="4" fill="hold" nodeType="afterEffect">
                                  <p:stCondLst>
                                    <p:cond delay="0"/>
                                  </p:stCondLst>
                                  <p:childTnLst>
                                    <p:set>
                                      <p:cBhvr>
                                        <p:cTn id="375" dur="1" fill="hold">
                                          <p:stCondLst>
                                            <p:cond delay="0"/>
                                          </p:stCondLst>
                                        </p:cTn>
                                        <p:tgtEl>
                                          <p:spTgt spid="54"/>
                                        </p:tgtEl>
                                        <p:attrNameLst>
                                          <p:attrName>style.visibility</p:attrName>
                                        </p:attrNameLst>
                                      </p:cBhvr>
                                      <p:to>
                                        <p:strVal val="visible"/>
                                      </p:to>
                                    </p:set>
                                    <p:animEffect transition="in" filter="wipe(down)">
                                      <p:cBhvr>
                                        <p:cTn id="376" dur="500"/>
                                        <p:tgtEl>
                                          <p:spTgt spid="54"/>
                                        </p:tgtEl>
                                      </p:cBhvr>
                                    </p:animEffect>
                                  </p:childTnLst>
                                </p:cTn>
                              </p:par>
                            </p:childTnLst>
                          </p:cTn>
                        </p:par>
                        <p:par>
                          <p:cTn id="377" fill="hold">
                            <p:stCondLst>
                              <p:cond delay="1000"/>
                            </p:stCondLst>
                            <p:childTnLst>
                              <p:par>
                                <p:cTn id="378" presetID="10" presetClass="entr" presetSubtype="0" fill="hold" grpId="0" nodeType="afterEffect">
                                  <p:stCondLst>
                                    <p:cond delay="0"/>
                                  </p:stCondLst>
                                  <p:childTnLst>
                                    <p:set>
                                      <p:cBhvr>
                                        <p:cTn id="379" dur="1" fill="hold">
                                          <p:stCondLst>
                                            <p:cond delay="0"/>
                                          </p:stCondLst>
                                        </p:cTn>
                                        <p:tgtEl>
                                          <p:spTgt spid="52"/>
                                        </p:tgtEl>
                                        <p:attrNameLst>
                                          <p:attrName>style.visibility</p:attrName>
                                        </p:attrNameLst>
                                      </p:cBhvr>
                                      <p:to>
                                        <p:strVal val="visible"/>
                                      </p:to>
                                    </p:set>
                                    <p:animEffect transition="in" filter="fade">
                                      <p:cBhvr>
                                        <p:cTn id="380" dur="500"/>
                                        <p:tgtEl>
                                          <p:spTgt spid="52"/>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8" fill="hold" nodeType="clickEffect">
                                  <p:stCondLst>
                                    <p:cond delay="0"/>
                                  </p:stCondLst>
                                  <p:childTnLst>
                                    <p:set>
                                      <p:cBhvr>
                                        <p:cTn id="384" dur="1" fill="hold">
                                          <p:stCondLst>
                                            <p:cond delay="0"/>
                                          </p:stCondLst>
                                        </p:cTn>
                                        <p:tgtEl>
                                          <p:spTgt spid="60"/>
                                        </p:tgtEl>
                                        <p:attrNameLst>
                                          <p:attrName>style.visibility</p:attrName>
                                        </p:attrNameLst>
                                      </p:cBhvr>
                                      <p:to>
                                        <p:strVal val="visible"/>
                                      </p:to>
                                    </p:set>
                                    <p:animEffect transition="in" filter="wipe(left)">
                                      <p:cBhvr>
                                        <p:cTn id="385" dur="500"/>
                                        <p:tgtEl>
                                          <p:spTgt spid="60"/>
                                        </p:tgtEl>
                                      </p:cBhvr>
                                    </p:animEffect>
                                  </p:childTnLst>
                                </p:cTn>
                              </p:par>
                            </p:childTnLst>
                          </p:cTn>
                        </p:par>
                        <p:par>
                          <p:cTn id="386" fill="hold">
                            <p:stCondLst>
                              <p:cond delay="500"/>
                            </p:stCondLst>
                            <p:childTnLst>
                              <p:par>
                                <p:cTn id="387" presetID="10" presetClass="entr" presetSubtype="0" fill="hold" grpId="0" nodeType="afterEffect">
                                  <p:stCondLst>
                                    <p:cond delay="0"/>
                                  </p:stCondLst>
                                  <p:childTnLst>
                                    <p:set>
                                      <p:cBhvr>
                                        <p:cTn id="388" dur="1" fill="hold">
                                          <p:stCondLst>
                                            <p:cond delay="0"/>
                                          </p:stCondLst>
                                        </p:cTn>
                                        <p:tgtEl>
                                          <p:spTgt spid="9"/>
                                        </p:tgtEl>
                                        <p:attrNameLst>
                                          <p:attrName>style.visibility</p:attrName>
                                        </p:attrNameLst>
                                      </p:cBhvr>
                                      <p:to>
                                        <p:strVal val="visible"/>
                                      </p:to>
                                    </p:set>
                                    <p:animEffect transition="in" filter="fade">
                                      <p:cBhvr>
                                        <p:cTn id="389" dur="500"/>
                                        <p:tgtEl>
                                          <p:spTgt spid="9"/>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417"/>
                                        </p:tgtEl>
                                        <p:attrNameLst>
                                          <p:attrName>style.visibility</p:attrName>
                                        </p:attrNameLst>
                                      </p:cBhvr>
                                      <p:to>
                                        <p:strVal val="visible"/>
                                      </p:to>
                                    </p:set>
                                    <p:animEffect transition="in" filter="fade">
                                      <p:cBhvr>
                                        <p:cTn id="392" dur="500"/>
                                        <p:tgtEl>
                                          <p:spTgt spid="417"/>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4" fill="hold" nodeType="clickEffect">
                                  <p:stCondLst>
                                    <p:cond delay="0"/>
                                  </p:stCondLst>
                                  <p:childTnLst>
                                    <p:set>
                                      <p:cBhvr>
                                        <p:cTn id="396" dur="1" fill="hold">
                                          <p:stCondLst>
                                            <p:cond delay="0"/>
                                          </p:stCondLst>
                                        </p:cTn>
                                        <p:tgtEl>
                                          <p:spTgt spid="50"/>
                                        </p:tgtEl>
                                        <p:attrNameLst>
                                          <p:attrName>style.visibility</p:attrName>
                                        </p:attrNameLst>
                                      </p:cBhvr>
                                      <p:to>
                                        <p:strVal val="visible"/>
                                      </p:to>
                                    </p:set>
                                    <p:animEffect transition="in" filter="wipe(down)">
                                      <p:cBhvr>
                                        <p:cTn id="397" dur="500"/>
                                        <p:tgtEl>
                                          <p:spTgt spid="50"/>
                                        </p:tgtEl>
                                      </p:cBhvr>
                                    </p:animEffect>
                                  </p:childTnLst>
                                </p:cTn>
                              </p:par>
                            </p:childTnLst>
                          </p:cTn>
                        </p:par>
                        <p:par>
                          <p:cTn id="398" fill="hold">
                            <p:stCondLst>
                              <p:cond delay="500"/>
                            </p:stCondLst>
                            <p:childTnLst>
                              <p:par>
                                <p:cTn id="399" presetID="22" presetClass="entr" presetSubtype="4" fill="hold" grpId="0" nodeType="afterEffect">
                                  <p:stCondLst>
                                    <p:cond delay="0"/>
                                  </p:stCondLst>
                                  <p:childTnLst>
                                    <p:set>
                                      <p:cBhvr>
                                        <p:cTn id="400" dur="1" fill="hold">
                                          <p:stCondLst>
                                            <p:cond delay="0"/>
                                          </p:stCondLst>
                                        </p:cTn>
                                        <p:tgtEl>
                                          <p:spTgt spid="44"/>
                                        </p:tgtEl>
                                        <p:attrNameLst>
                                          <p:attrName>style.visibility</p:attrName>
                                        </p:attrNameLst>
                                      </p:cBhvr>
                                      <p:to>
                                        <p:strVal val="visible"/>
                                      </p:to>
                                    </p:set>
                                    <p:animEffect transition="in" filter="wipe(down)">
                                      <p:cBhvr>
                                        <p:cTn id="401" dur="500"/>
                                        <p:tgtEl>
                                          <p:spTgt spid="44"/>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nodeType="clickEffect">
                                  <p:stCondLst>
                                    <p:cond delay="0"/>
                                  </p:stCondLst>
                                  <p:childTnLst>
                                    <p:set>
                                      <p:cBhvr>
                                        <p:cTn id="405" dur="1" fill="hold">
                                          <p:stCondLst>
                                            <p:cond delay="0"/>
                                          </p:stCondLst>
                                        </p:cTn>
                                        <p:tgtEl>
                                          <p:spTgt spid="51"/>
                                        </p:tgtEl>
                                        <p:attrNameLst>
                                          <p:attrName>style.visibility</p:attrName>
                                        </p:attrNameLst>
                                      </p:cBhvr>
                                      <p:to>
                                        <p:strVal val="visible"/>
                                      </p:to>
                                    </p:set>
                                    <p:animEffect transition="in" filter="wipe(left)">
                                      <p:cBhvr>
                                        <p:cTn id="406" dur="500"/>
                                        <p:tgtEl>
                                          <p:spTgt spid="51"/>
                                        </p:tgtEl>
                                      </p:cBhvr>
                                    </p:animEffect>
                                  </p:childTnLst>
                                </p:cTn>
                              </p:par>
                            </p:childTnLst>
                          </p:cTn>
                        </p:par>
                        <p:par>
                          <p:cTn id="407" fill="hold">
                            <p:stCondLst>
                              <p:cond delay="500"/>
                            </p:stCondLst>
                            <p:childTnLst>
                              <p:par>
                                <p:cTn id="408" presetID="22" presetClass="entr" presetSubtype="4" fill="hold" grpId="0" nodeType="afterEffect">
                                  <p:stCondLst>
                                    <p:cond delay="0"/>
                                  </p:stCondLst>
                                  <p:childTnLst>
                                    <p:set>
                                      <p:cBhvr>
                                        <p:cTn id="409" dur="1" fill="hold">
                                          <p:stCondLst>
                                            <p:cond delay="0"/>
                                          </p:stCondLst>
                                        </p:cTn>
                                        <p:tgtEl>
                                          <p:spTgt spid="43"/>
                                        </p:tgtEl>
                                        <p:attrNameLst>
                                          <p:attrName>style.visibility</p:attrName>
                                        </p:attrNameLst>
                                      </p:cBhvr>
                                      <p:to>
                                        <p:strVal val="visible"/>
                                      </p:to>
                                    </p:set>
                                    <p:animEffect transition="in" filter="wipe(down)">
                                      <p:cBhvr>
                                        <p:cTn id="410" dur="500"/>
                                        <p:tgtEl>
                                          <p:spTgt spid="43"/>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nodeType="clickEffect">
                                  <p:stCondLst>
                                    <p:cond delay="0"/>
                                  </p:stCondLst>
                                  <p:childTnLst>
                                    <p:set>
                                      <p:cBhvr>
                                        <p:cTn id="414" dur="1" fill="hold">
                                          <p:stCondLst>
                                            <p:cond delay="0"/>
                                          </p:stCondLst>
                                        </p:cTn>
                                        <p:tgtEl>
                                          <p:spTgt spid="46"/>
                                        </p:tgtEl>
                                        <p:attrNameLst>
                                          <p:attrName>style.visibility</p:attrName>
                                        </p:attrNameLst>
                                      </p:cBhvr>
                                      <p:to>
                                        <p:strVal val="visible"/>
                                      </p:to>
                                    </p:set>
                                    <p:animEffect transition="in" filter="wipe(left)">
                                      <p:cBhvr>
                                        <p:cTn id="415" dur="500"/>
                                        <p:tgtEl>
                                          <p:spTgt spid="46"/>
                                        </p:tgtEl>
                                      </p:cBhvr>
                                    </p:animEffect>
                                  </p:childTnLst>
                                </p:cTn>
                              </p:par>
                              <p:par>
                                <p:cTn id="416" presetID="22" presetClass="entr" presetSubtype="2" fill="hold" nodeType="withEffect">
                                  <p:stCondLst>
                                    <p:cond delay="0"/>
                                  </p:stCondLst>
                                  <p:childTnLst>
                                    <p:set>
                                      <p:cBhvr>
                                        <p:cTn id="417" dur="1" fill="hold">
                                          <p:stCondLst>
                                            <p:cond delay="0"/>
                                          </p:stCondLst>
                                        </p:cTn>
                                        <p:tgtEl>
                                          <p:spTgt spid="47"/>
                                        </p:tgtEl>
                                        <p:attrNameLst>
                                          <p:attrName>style.visibility</p:attrName>
                                        </p:attrNameLst>
                                      </p:cBhvr>
                                      <p:to>
                                        <p:strVal val="visible"/>
                                      </p:to>
                                    </p:set>
                                    <p:animEffect transition="in" filter="wipe(right)">
                                      <p:cBhvr>
                                        <p:cTn id="418" dur="500"/>
                                        <p:tgtEl>
                                          <p:spTgt spid="47"/>
                                        </p:tgtEl>
                                      </p:cBhvr>
                                    </p:animEffect>
                                  </p:childTnLst>
                                </p:cTn>
                              </p:par>
                            </p:childTnLst>
                          </p:cTn>
                        </p:par>
                        <p:par>
                          <p:cTn id="419" fill="hold">
                            <p:stCondLst>
                              <p:cond delay="500"/>
                            </p:stCondLst>
                            <p:childTnLst>
                              <p:par>
                                <p:cTn id="420" presetID="10" presetClass="entr" presetSubtype="0" fill="hold" grpId="0" nodeType="afterEffect">
                                  <p:stCondLst>
                                    <p:cond delay="0"/>
                                  </p:stCondLst>
                                  <p:childTnLst>
                                    <p:set>
                                      <p:cBhvr>
                                        <p:cTn id="421" dur="1" fill="hold">
                                          <p:stCondLst>
                                            <p:cond delay="0"/>
                                          </p:stCondLst>
                                        </p:cTn>
                                        <p:tgtEl>
                                          <p:spTgt spid="133"/>
                                        </p:tgtEl>
                                        <p:attrNameLst>
                                          <p:attrName>style.visibility</p:attrName>
                                        </p:attrNameLst>
                                      </p:cBhvr>
                                      <p:to>
                                        <p:strVal val="visible"/>
                                      </p:to>
                                    </p:set>
                                    <p:animEffect transition="in" filter="fade">
                                      <p:cBhvr>
                                        <p:cTn id="422" dur="500"/>
                                        <p:tgtEl>
                                          <p:spTgt spid="133"/>
                                        </p:tgtEl>
                                      </p:cBhvr>
                                    </p:animEffect>
                                  </p:childTnLst>
                                </p:cTn>
                              </p:par>
                            </p:childTnLst>
                          </p:cTn>
                        </p:par>
                        <p:par>
                          <p:cTn id="423" fill="hold">
                            <p:stCondLst>
                              <p:cond delay="1000"/>
                            </p:stCondLst>
                            <p:childTnLst>
                              <p:par>
                                <p:cTn id="424" presetID="22" presetClass="entr" presetSubtype="4" fill="hold" nodeType="afterEffect">
                                  <p:stCondLst>
                                    <p:cond delay="0"/>
                                  </p:stCondLst>
                                  <p:childTnLst>
                                    <p:set>
                                      <p:cBhvr>
                                        <p:cTn id="425" dur="1" fill="hold">
                                          <p:stCondLst>
                                            <p:cond delay="0"/>
                                          </p:stCondLst>
                                        </p:cTn>
                                        <p:tgtEl>
                                          <p:spTgt spid="49"/>
                                        </p:tgtEl>
                                        <p:attrNameLst>
                                          <p:attrName>style.visibility</p:attrName>
                                        </p:attrNameLst>
                                      </p:cBhvr>
                                      <p:to>
                                        <p:strVal val="visible"/>
                                      </p:to>
                                    </p:set>
                                    <p:animEffect transition="in" filter="wipe(down)">
                                      <p:cBhvr>
                                        <p:cTn id="426" dur="500"/>
                                        <p:tgtEl>
                                          <p:spTgt spid="49"/>
                                        </p:tgtEl>
                                      </p:cBhvr>
                                    </p:animEffect>
                                  </p:childTnLst>
                                </p:cTn>
                              </p:par>
                            </p:childTnLst>
                          </p:cTn>
                        </p:par>
                        <p:par>
                          <p:cTn id="427" fill="hold">
                            <p:stCondLst>
                              <p:cond delay="1500"/>
                            </p:stCondLst>
                            <p:childTnLst>
                              <p:par>
                                <p:cTn id="428" presetID="22" presetClass="entr" presetSubtype="4" fill="hold" grpId="0" nodeType="afterEffect">
                                  <p:stCondLst>
                                    <p:cond delay="0"/>
                                  </p:stCondLst>
                                  <p:childTnLst>
                                    <p:set>
                                      <p:cBhvr>
                                        <p:cTn id="429" dur="1" fill="hold">
                                          <p:stCondLst>
                                            <p:cond delay="0"/>
                                          </p:stCondLst>
                                        </p:cTn>
                                        <p:tgtEl>
                                          <p:spTgt spid="48"/>
                                        </p:tgtEl>
                                        <p:attrNameLst>
                                          <p:attrName>style.visibility</p:attrName>
                                        </p:attrNameLst>
                                      </p:cBhvr>
                                      <p:to>
                                        <p:strVal val="visible"/>
                                      </p:to>
                                    </p:set>
                                    <p:animEffect transition="in" filter="wipe(down)">
                                      <p:cBhvr>
                                        <p:cTn id="430" dur="500"/>
                                        <p:tgtEl>
                                          <p:spTgt spid="48"/>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1" fill="hold" nodeType="clickEffect">
                                  <p:stCondLst>
                                    <p:cond delay="0"/>
                                  </p:stCondLst>
                                  <p:childTnLst>
                                    <p:set>
                                      <p:cBhvr>
                                        <p:cTn id="434" dur="1" fill="hold">
                                          <p:stCondLst>
                                            <p:cond delay="0"/>
                                          </p:stCondLst>
                                        </p:cTn>
                                        <p:tgtEl>
                                          <p:spTgt spid="55"/>
                                        </p:tgtEl>
                                        <p:attrNameLst>
                                          <p:attrName>style.visibility</p:attrName>
                                        </p:attrNameLst>
                                      </p:cBhvr>
                                      <p:to>
                                        <p:strVal val="visible"/>
                                      </p:to>
                                    </p:set>
                                    <p:animEffect transition="in" filter="wipe(up)">
                                      <p:cBhvr>
                                        <p:cTn id="435" dur="500"/>
                                        <p:tgtEl>
                                          <p:spTgt spid="55"/>
                                        </p:tgtEl>
                                      </p:cBhvr>
                                    </p:animEffect>
                                  </p:childTnLst>
                                </p:cTn>
                              </p:par>
                            </p:childTnLst>
                          </p:cTn>
                        </p:par>
                        <p:par>
                          <p:cTn id="436" fill="hold">
                            <p:stCondLst>
                              <p:cond delay="500"/>
                            </p:stCondLst>
                            <p:childTnLst>
                              <p:par>
                                <p:cTn id="437" presetID="10" presetClass="entr" presetSubtype="0" fill="hold" grpId="0" nodeType="afterEffect">
                                  <p:stCondLst>
                                    <p:cond delay="0"/>
                                  </p:stCondLst>
                                  <p:childTnLst>
                                    <p:set>
                                      <p:cBhvr>
                                        <p:cTn id="438" dur="1" fill="hold">
                                          <p:stCondLst>
                                            <p:cond delay="0"/>
                                          </p:stCondLst>
                                        </p:cTn>
                                        <p:tgtEl>
                                          <p:spTgt spid="56"/>
                                        </p:tgtEl>
                                        <p:attrNameLst>
                                          <p:attrName>style.visibility</p:attrName>
                                        </p:attrNameLst>
                                      </p:cBhvr>
                                      <p:to>
                                        <p:strVal val="visible"/>
                                      </p:to>
                                    </p:set>
                                    <p:animEffect transition="in" filter="fade">
                                      <p:cBhvr>
                                        <p:cTn id="439" dur="500"/>
                                        <p:tgtEl>
                                          <p:spTgt spid="56"/>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nodeType="clickEffect">
                                  <p:stCondLst>
                                    <p:cond delay="0"/>
                                  </p:stCondLst>
                                  <p:childTnLst>
                                    <p:set>
                                      <p:cBhvr>
                                        <p:cTn id="443" dur="1" fill="hold">
                                          <p:stCondLst>
                                            <p:cond delay="0"/>
                                          </p:stCondLst>
                                        </p:cTn>
                                        <p:tgtEl>
                                          <p:spTgt spid="58"/>
                                        </p:tgtEl>
                                        <p:attrNameLst>
                                          <p:attrName>style.visibility</p:attrName>
                                        </p:attrNameLst>
                                      </p:cBhvr>
                                      <p:to>
                                        <p:strVal val="visible"/>
                                      </p:to>
                                    </p:set>
                                    <p:animEffect transition="in" filter="wipe(left)">
                                      <p:cBhvr>
                                        <p:cTn id="444" dur="500"/>
                                        <p:tgtEl>
                                          <p:spTgt spid="58"/>
                                        </p:tgtEl>
                                      </p:cBhvr>
                                    </p:animEffect>
                                  </p:childTnLst>
                                </p:cTn>
                              </p:par>
                              <p:par>
                                <p:cTn id="445" presetID="22" presetClass="entr" presetSubtype="8" fill="hold" nodeType="withEffect">
                                  <p:stCondLst>
                                    <p:cond delay="0"/>
                                  </p:stCondLst>
                                  <p:childTnLst>
                                    <p:set>
                                      <p:cBhvr>
                                        <p:cTn id="446" dur="1" fill="hold">
                                          <p:stCondLst>
                                            <p:cond delay="0"/>
                                          </p:stCondLst>
                                        </p:cTn>
                                        <p:tgtEl>
                                          <p:spTgt spid="59"/>
                                        </p:tgtEl>
                                        <p:attrNameLst>
                                          <p:attrName>style.visibility</p:attrName>
                                        </p:attrNameLst>
                                      </p:cBhvr>
                                      <p:to>
                                        <p:strVal val="visible"/>
                                      </p:to>
                                    </p:set>
                                    <p:animEffect transition="in" filter="wipe(left)">
                                      <p:cBhvr>
                                        <p:cTn id="447" dur="500"/>
                                        <p:tgtEl>
                                          <p:spTgt spid="59"/>
                                        </p:tgtEl>
                                      </p:cBhvr>
                                    </p:animEffect>
                                  </p:childTnLst>
                                </p:cTn>
                              </p:par>
                            </p:childTnLst>
                          </p:cTn>
                        </p:par>
                        <p:par>
                          <p:cTn id="448" fill="hold">
                            <p:stCondLst>
                              <p:cond delay="500"/>
                            </p:stCondLst>
                            <p:childTnLst>
                              <p:par>
                                <p:cTn id="449" presetID="10" presetClass="entr" presetSubtype="0" fill="hold" grpId="0" nodeType="afterEffect">
                                  <p:stCondLst>
                                    <p:cond delay="0"/>
                                  </p:stCondLst>
                                  <p:childTnLst>
                                    <p:set>
                                      <p:cBhvr>
                                        <p:cTn id="450" dur="1" fill="hold">
                                          <p:stCondLst>
                                            <p:cond delay="0"/>
                                          </p:stCondLst>
                                        </p:cTn>
                                        <p:tgtEl>
                                          <p:spTgt spid="57"/>
                                        </p:tgtEl>
                                        <p:attrNameLst>
                                          <p:attrName>style.visibility</p:attrName>
                                        </p:attrNameLst>
                                      </p:cBhvr>
                                      <p:to>
                                        <p:strVal val="visible"/>
                                      </p:to>
                                    </p:set>
                                    <p:animEffect transition="in" filter="fade">
                                      <p:cBhvr>
                                        <p:cTn id="451" dur="500"/>
                                        <p:tgtEl>
                                          <p:spTgt spid="57"/>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nodeType="clickEffect">
                                  <p:stCondLst>
                                    <p:cond delay="0"/>
                                  </p:stCondLst>
                                  <p:childTnLst>
                                    <p:set>
                                      <p:cBhvr>
                                        <p:cTn id="455" dur="1" fill="hold">
                                          <p:stCondLst>
                                            <p:cond delay="0"/>
                                          </p:stCondLst>
                                        </p:cTn>
                                        <p:tgtEl>
                                          <p:spTgt spid="61"/>
                                        </p:tgtEl>
                                        <p:attrNameLst>
                                          <p:attrName>style.visibility</p:attrName>
                                        </p:attrNameLst>
                                      </p:cBhvr>
                                      <p:to>
                                        <p:strVal val="visible"/>
                                      </p:to>
                                    </p:set>
                                    <p:animEffect transition="in" filter="wipe(left)">
                                      <p:cBhvr>
                                        <p:cTn id="456" dur="500"/>
                                        <p:tgtEl>
                                          <p:spTgt spid="61"/>
                                        </p:tgtEl>
                                      </p:cBhvr>
                                    </p:animEffect>
                                  </p:childTnLst>
                                </p:cTn>
                              </p:par>
                            </p:childTnLst>
                          </p:cTn>
                        </p:par>
                        <p:par>
                          <p:cTn id="457" fill="hold">
                            <p:stCondLst>
                              <p:cond delay="500"/>
                            </p:stCondLst>
                            <p:childTnLst>
                              <p:par>
                                <p:cTn id="458" presetID="10" presetClass="entr" presetSubtype="0" fill="hold" grpId="0" nodeType="afterEffect">
                                  <p:stCondLst>
                                    <p:cond delay="0"/>
                                  </p:stCondLst>
                                  <p:childTnLst>
                                    <p:set>
                                      <p:cBhvr>
                                        <p:cTn id="459" dur="1" fill="hold">
                                          <p:stCondLst>
                                            <p:cond delay="0"/>
                                          </p:stCondLst>
                                        </p:cTn>
                                        <p:tgtEl>
                                          <p:spTgt spid="8"/>
                                        </p:tgtEl>
                                        <p:attrNameLst>
                                          <p:attrName>style.visibility</p:attrName>
                                        </p:attrNameLst>
                                      </p:cBhvr>
                                      <p:to>
                                        <p:strVal val="visible"/>
                                      </p:to>
                                    </p:set>
                                    <p:animEffect transition="in" filter="fade">
                                      <p:cBhvr>
                                        <p:cTn id="460" dur="500"/>
                                        <p:tgtEl>
                                          <p:spTgt spid="8"/>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418"/>
                                        </p:tgtEl>
                                        <p:attrNameLst>
                                          <p:attrName>style.visibility</p:attrName>
                                        </p:attrNameLst>
                                      </p:cBhvr>
                                      <p:to>
                                        <p:strVal val="visible"/>
                                      </p:to>
                                    </p:set>
                                    <p:animEffect transition="in" filter="fade">
                                      <p:cBhvr>
                                        <p:cTn id="463" dur="500"/>
                                        <p:tgtEl>
                                          <p:spTgt spid="418"/>
                                        </p:tgtEl>
                                      </p:cBhvr>
                                    </p:animEffect>
                                  </p:childTnLst>
                                </p:cTn>
                              </p:par>
                            </p:childTnLst>
                          </p:cTn>
                        </p:par>
                      </p:childTnLst>
                    </p:cTn>
                  </p:par>
                  <p:par>
                    <p:cTn id="464" fill="hold">
                      <p:stCondLst>
                        <p:cond delay="indefinite"/>
                      </p:stCondLst>
                      <p:childTnLst>
                        <p:par>
                          <p:cTn id="465" fill="hold">
                            <p:stCondLst>
                              <p:cond delay="0"/>
                            </p:stCondLst>
                            <p:childTnLst>
                              <p:par>
                                <p:cTn id="466" presetID="10" presetClass="entr" presetSubtype="0" fill="hold" grpId="0" nodeType="clickEffect">
                                  <p:stCondLst>
                                    <p:cond delay="0"/>
                                  </p:stCondLst>
                                  <p:childTnLst>
                                    <p:set>
                                      <p:cBhvr>
                                        <p:cTn id="467" dur="1" fill="hold">
                                          <p:stCondLst>
                                            <p:cond delay="0"/>
                                          </p:stCondLst>
                                        </p:cTn>
                                        <p:tgtEl>
                                          <p:spTgt spid="159"/>
                                        </p:tgtEl>
                                        <p:attrNameLst>
                                          <p:attrName>style.visibility</p:attrName>
                                        </p:attrNameLst>
                                      </p:cBhvr>
                                      <p:to>
                                        <p:strVal val="visible"/>
                                      </p:to>
                                    </p:set>
                                    <p:animEffect transition="in" filter="fade">
                                      <p:cBhvr>
                                        <p:cTn id="468" dur="500"/>
                                        <p:tgtEl>
                                          <p:spTgt spid="159"/>
                                        </p:tgtEl>
                                      </p:cBhvr>
                                    </p:animEffect>
                                  </p:childTnLst>
                                </p:cTn>
                              </p:par>
                            </p:childTnLst>
                          </p:cTn>
                        </p:par>
                      </p:childTnLst>
                    </p:cTn>
                  </p:par>
                  <p:par>
                    <p:cTn id="469" fill="hold">
                      <p:stCondLst>
                        <p:cond delay="indefinite"/>
                      </p:stCondLst>
                      <p:childTnLst>
                        <p:par>
                          <p:cTn id="470" fill="hold">
                            <p:stCondLst>
                              <p:cond delay="0"/>
                            </p:stCondLst>
                            <p:childTnLst>
                              <p:par>
                                <p:cTn id="471" presetID="10" presetClass="entr" presetSubtype="0" fill="hold" grpId="0" nodeType="clickEffect">
                                  <p:stCondLst>
                                    <p:cond delay="0"/>
                                  </p:stCondLst>
                                  <p:childTnLst>
                                    <p:set>
                                      <p:cBhvr>
                                        <p:cTn id="472" dur="1" fill="hold">
                                          <p:stCondLst>
                                            <p:cond delay="0"/>
                                          </p:stCondLst>
                                        </p:cTn>
                                        <p:tgtEl>
                                          <p:spTgt spid="128"/>
                                        </p:tgtEl>
                                        <p:attrNameLst>
                                          <p:attrName>style.visibility</p:attrName>
                                        </p:attrNameLst>
                                      </p:cBhvr>
                                      <p:to>
                                        <p:strVal val="visible"/>
                                      </p:to>
                                    </p:set>
                                    <p:animEffect transition="in" filter="fade">
                                      <p:cBhvr>
                                        <p:cTn id="473" dur="500"/>
                                        <p:tgtEl>
                                          <p:spTgt spid="128"/>
                                        </p:tgtEl>
                                      </p:cBhvr>
                                    </p:animEffect>
                                  </p:childTnLst>
                                </p:cTn>
                              </p:par>
                              <p:par>
                                <p:cTn id="474" presetID="10" presetClass="entr" presetSubtype="0" fill="hold" grpId="0" nodeType="withEffect">
                                  <p:stCondLst>
                                    <p:cond delay="0"/>
                                  </p:stCondLst>
                                  <p:childTnLst>
                                    <p:set>
                                      <p:cBhvr>
                                        <p:cTn id="475" dur="1" fill="hold">
                                          <p:stCondLst>
                                            <p:cond delay="0"/>
                                          </p:stCondLst>
                                        </p:cTn>
                                        <p:tgtEl>
                                          <p:spTgt spid="105"/>
                                        </p:tgtEl>
                                        <p:attrNameLst>
                                          <p:attrName>style.visibility</p:attrName>
                                        </p:attrNameLst>
                                      </p:cBhvr>
                                      <p:to>
                                        <p:strVal val="visible"/>
                                      </p:to>
                                    </p:set>
                                    <p:animEffect transition="in" filter="fade">
                                      <p:cBhvr>
                                        <p:cTn id="476" dur="500"/>
                                        <p:tgtEl>
                                          <p:spTgt spid="105"/>
                                        </p:tgtEl>
                                      </p:cBhvr>
                                    </p:animEffect>
                                  </p:childTnLst>
                                </p:cTn>
                              </p:par>
                              <p:par>
                                <p:cTn id="477" presetID="10" presetClass="entr" presetSubtype="0" fill="hold" nodeType="withEffect">
                                  <p:stCondLst>
                                    <p:cond delay="0"/>
                                  </p:stCondLst>
                                  <p:childTnLst>
                                    <p:set>
                                      <p:cBhvr>
                                        <p:cTn id="478" dur="1" fill="hold">
                                          <p:stCondLst>
                                            <p:cond delay="0"/>
                                          </p:stCondLst>
                                        </p:cTn>
                                        <p:tgtEl>
                                          <p:spTgt spid="122"/>
                                        </p:tgtEl>
                                        <p:attrNameLst>
                                          <p:attrName>style.visibility</p:attrName>
                                        </p:attrNameLst>
                                      </p:cBhvr>
                                      <p:to>
                                        <p:strVal val="visible"/>
                                      </p:to>
                                    </p:set>
                                    <p:animEffect transition="in" filter="fade">
                                      <p:cBhvr>
                                        <p:cTn id="479" dur="500"/>
                                        <p:tgtEl>
                                          <p:spTgt spid="122"/>
                                        </p:tgtEl>
                                      </p:cBhvr>
                                    </p:animEffect>
                                  </p:childTnLst>
                                </p:cTn>
                              </p:par>
                              <p:par>
                                <p:cTn id="480" presetID="10" presetClass="entr" presetSubtype="0" fill="hold" grpId="0" nodeType="withEffect">
                                  <p:stCondLst>
                                    <p:cond delay="0"/>
                                  </p:stCondLst>
                                  <p:childTnLst>
                                    <p:set>
                                      <p:cBhvr>
                                        <p:cTn id="481" dur="1" fill="hold">
                                          <p:stCondLst>
                                            <p:cond delay="0"/>
                                          </p:stCondLst>
                                        </p:cTn>
                                        <p:tgtEl>
                                          <p:spTgt spid="123"/>
                                        </p:tgtEl>
                                        <p:attrNameLst>
                                          <p:attrName>style.visibility</p:attrName>
                                        </p:attrNameLst>
                                      </p:cBhvr>
                                      <p:to>
                                        <p:strVal val="visible"/>
                                      </p:to>
                                    </p:set>
                                    <p:animEffect transition="in" filter="fade">
                                      <p:cBhvr>
                                        <p:cTn id="482" dur="500"/>
                                        <p:tgtEl>
                                          <p:spTgt spid="123"/>
                                        </p:tgtEl>
                                      </p:cBhvr>
                                    </p:animEffect>
                                  </p:childTnLst>
                                </p:cTn>
                              </p:par>
                              <p:par>
                                <p:cTn id="483" presetID="10" presetClass="entr" presetSubtype="0" fill="hold" nodeType="withEffect">
                                  <p:stCondLst>
                                    <p:cond delay="0"/>
                                  </p:stCondLst>
                                  <p:childTnLst>
                                    <p:set>
                                      <p:cBhvr>
                                        <p:cTn id="484" dur="1" fill="hold">
                                          <p:stCondLst>
                                            <p:cond delay="0"/>
                                          </p:stCondLst>
                                        </p:cTn>
                                        <p:tgtEl>
                                          <p:spTgt spid="30"/>
                                        </p:tgtEl>
                                        <p:attrNameLst>
                                          <p:attrName>style.visibility</p:attrName>
                                        </p:attrNameLst>
                                      </p:cBhvr>
                                      <p:to>
                                        <p:strVal val="visible"/>
                                      </p:to>
                                    </p:set>
                                    <p:animEffect transition="in" filter="fade">
                                      <p:cBhvr>
                                        <p:cTn id="485" dur="500"/>
                                        <p:tgtEl>
                                          <p:spTgt spid="30"/>
                                        </p:tgtEl>
                                      </p:cBhvr>
                                    </p:animEffect>
                                  </p:childTnLst>
                                </p:cTn>
                              </p:par>
                              <p:par>
                                <p:cTn id="486" presetID="10" presetClass="entr" presetSubtype="0" fill="hold" grpId="0" nodeType="withEffect">
                                  <p:stCondLst>
                                    <p:cond delay="0"/>
                                  </p:stCondLst>
                                  <p:childTnLst>
                                    <p:set>
                                      <p:cBhvr>
                                        <p:cTn id="487" dur="1" fill="hold">
                                          <p:stCondLst>
                                            <p:cond delay="0"/>
                                          </p:stCondLst>
                                        </p:cTn>
                                        <p:tgtEl>
                                          <p:spTgt spid="129"/>
                                        </p:tgtEl>
                                        <p:attrNameLst>
                                          <p:attrName>style.visibility</p:attrName>
                                        </p:attrNameLst>
                                      </p:cBhvr>
                                      <p:to>
                                        <p:strVal val="visible"/>
                                      </p:to>
                                    </p:set>
                                    <p:animEffect transition="in" filter="fade">
                                      <p:cBhvr>
                                        <p:cTn id="488" dur="500"/>
                                        <p:tgtEl>
                                          <p:spTgt spid="129"/>
                                        </p:tgtEl>
                                      </p:cBhvr>
                                    </p:animEffect>
                                  </p:childTnLst>
                                </p:cTn>
                              </p:par>
                              <p:par>
                                <p:cTn id="489" presetID="10" presetClass="entr" presetSubtype="0" fill="hold" nodeType="withEffect">
                                  <p:stCondLst>
                                    <p:cond delay="0"/>
                                  </p:stCondLst>
                                  <p:childTnLst>
                                    <p:set>
                                      <p:cBhvr>
                                        <p:cTn id="490" dur="1" fill="hold">
                                          <p:stCondLst>
                                            <p:cond delay="0"/>
                                          </p:stCondLst>
                                        </p:cTn>
                                        <p:tgtEl>
                                          <p:spTgt spid="130"/>
                                        </p:tgtEl>
                                        <p:attrNameLst>
                                          <p:attrName>style.visibility</p:attrName>
                                        </p:attrNameLst>
                                      </p:cBhvr>
                                      <p:to>
                                        <p:strVal val="visible"/>
                                      </p:to>
                                    </p:set>
                                    <p:animEffect transition="in" filter="fade">
                                      <p:cBhvr>
                                        <p:cTn id="49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3" grpId="0" animBg="1"/>
      <p:bldP spid="15" grpId="0" animBg="1"/>
      <p:bldP spid="22" grpId="0" animBg="1"/>
      <p:bldP spid="23" grpId="0" animBg="1"/>
      <p:bldP spid="24" grpId="0" animBg="1"/>
      <p:bldP spid="25" grpId="0" animBg="1"/>
      <p:bldP spid="36" grpId="0" animBg="1"/>
      <p:bldP spid="37" grpId="0" animBg="1"/>
      <p:bldP spid="40" grpId="0" animBg="1"/>
      <p:bldP spid="43" grpId="0" animBg="1"/>
      <p:bldP spid="44" grpId="0" animBg="1"/>
      <p:bldP spid="48" grpId="0" animBg="1"/>
      <p:bldP spid="52" grpId="0" animBg="1"/>
      <p:bldP spid="56" grpId="0" animBg="1"/>
      <p:bldP spid="57" grpId="0" animBg="1"/>
      <p:bldP spid="64" grpId="0" animBg="1"/>
      <p:bldP spid="65" grpId="0" animBg="1"/>
      <p:bldP spid="66" grpId="0" animBg="1"/>
      <p:bldP spid="67" grpId="0" animBg="1"/>
      <p:bldP spid="81" grpId="0" animBg="1"/>
      <p:bldP spid="83" grpId="0" animBg="1"/>
      <p:bldP spid="94" grpId="0" animBg="1"/>
      <p:bldP spid="95" grpId="0" animBg="1"/>
      <p:bldP spid="98" grpId="0" animBg="1"/>
      <p:bldP spid="102" grpId="0" animBg="1"/>
      <p:bldP spid="106" grpId="0" animBg="1"/>
      <p:bldP spid="114" grpId="0" animBg="1"/>
      <p:bldP spid="115" grpId="0" animBg="1"/>
      <p:bldP spid="151" grpId="0"/>
      <p:bldP spid="152" grpId="0"/>
      <p:bldP spid="156" grpId="0" animBg="1"/>
      <p:bldP spid="157" grpId="0" animBg="1"/>
      <p:bldP spid="159" grpId="0" animBg="1"/>
      <p:bldP spid="415" grpId="0" animBg="1"/>
      <p:bldP spid="416" grpId="0" animBg="1"/>
      <p:bldP spid="417" grpId="0" animBg="1"/>
      <p:bldP spid="418" grpId="0" animBg="1"/>
      <p:bldP spid="423" grpId="0" animBg="1"/>
      <p:bldP spid="103" grpId="0" animBg="1"/>
      <p:bldP spid="112" grpId="0" animBg="1"/>
      <p:bldP spid="120" grpId="0" animBg="1"/>
      <p:bldP spid="133" grpId="0" animBg="1"/>
      <p:bldP spid="105" grpId="0"/>
      <p:bldP spid="123" grpId="0"/>
      <p:bldP spid="128" grpId="0" animBg="1"/>
      <p:bldP spid="129" grpId="0"/>
      <p:bldP spid="6" grpId="0" animBg="1"/>
      <p:bldP spid="6" grpId="1" animBg="1"/>
      <p:bldP spid="16" grpId="0"/>
      <p:bldP spid="16" grpId="1"/>
      <p:bldP spid="124" grpId="0" animBg="1"/>
      <p:bldP spid="124" grpId="1" animBg="1"/>
      <p:bldP spid="125" grpId="0"/>
      <p:bldP spid="125" grpId="1"/>
      <p:bldP spid="131" grpId="0" animBg="1"/>
      <p:bldP spid="131" grpId="1" animBg="1"/>
      <p:bldP spid="132" grpId="0"/>
      <p:bldP spid="132" grpId="1"/>
      <p:bldP spid="134" grpId="0" animBg="1"/>
      <p:bldP spid="134" grpId="1" animBg="1"/>
      <p:bldP spid="135" grpId="0"/>
      <p:bldP spid="13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505-5A62-460F-B7E3-999694ACA5F9}"/>
              </a:ext>
            </a:extLst>
          </p:cNvPr>
          <p:cNvSpPr>
            <a:spLocks noGrp="1"/>
          </p:cNvSpPr>
          <p:nvPr>
            <p:ph type="title"/>
          </p:nvPr>
        </p:nvSpPr>
        <p:spPr/>
        <p:txBody>
          <a:bodyPr>
            <a:normAutofit fontScale="90000"/>
          </a:bodyPr>
          <a:lstStyle/>
          <a:p>
            <a:r>
              <a:rPr lang="en-US" dirty="0"/>
              <a:t>Challenge: Choosing Validation Data (San Juan)</a:t>
            </a:r>
          </a:p>
        </p:txBody>
      </p:sp>
      <p:sp>
        <p:nvSpPr>
          <p:cNvPr id="3" name="Content Placeholder 2">
            <a:extLst>
              <a:ext uri="{FF2B5EF4-FFF2-40B4-BE49-F238E27FC236}">
                <a16:creationId xmlns:a16="http://schemas.microsoft.com/office/drawing/2014/main" id="{261C8515-0914-44E3-96CD-7AE99BB32AEE}"/>
              </a:ext>
            </a:extLst>
          </p:cNvPr>
          <p:cNvSpPr>
            <a:spLocks noGrp="1"/>
          </p:cNvSpPr>
          <p:nvPr>
            <p:ph sz="half" idx="1"/>
          </p:nvPr>
        </p:nvSpPr>
        <p:spPr>
          <a:xfrm>
            <a:off x="6958760" y="851067"/>
            <a:ext cx="5096880" cy="5297070"/>
          </a:xfrm>
        </p:spPr>
        <p:txBody>
          <a:bodyPr/>
          <a:lstStyle/>
          <a:p>
            <a:r>
              <a:rPr lang="en-US" dirty="0"/>
              <a:t>No random sampling – order must be maintained for correct training</a:t>
            </a:r>
          </a:p>
          <a:p>
            <a:r>
              <a:rPr lang="en-US" dirty="0"/>
              <a:t>Split in </a:t>
            </a:r>
            <a:r>
              <a:rPr lang="en-US" dirty="0">
                <a:solidFill>
                  <a:srgbClr val="FF0000"/>
                </a:solidFill>
              </a:rPr>
              <a:t>red</a:t>
            </a:r>
            <a:r>
              <a:rPr lang="en-US" dirty="0"/>
              <a:t> zone: Validation data has no big outbreak, so validation loss consistently lower than training loss</a:t>
            </a:r>
          </a:p>
          <a:p>
            <a:r>
              <a:rPr lang="en-US" dirty="0"/>
              <a:t>Split in </a:t>
            </a:r>
            <a:r>
              <a:rPr lang="en-US" dirty="0">
                <a:solidFill>
                  <a:srgbClr val="0070C0"/>
                </a:solidFill>
              </a:rPr>
              <a:t>blue</a:t>
            </a:r>
            <a:r>
              <a:rPr lang="en-US" dirty="0"/>
              <a:t> zone: sparse training data, and risk of splitting up the leading indicators of the second outbreak</a:t>
            </a:r>
          </a:p>
        </p:txBody>
      </p:sp>
      <p:pic>
        <p:nvPicPr>
          <p:cNvPr id="1026" name="Picture 2">
            <a:extLst>
              <a:ext uri="{FF2B5EF4-FFF2-40B4-BE49-F238E27FC236}">
                <a16:creationId xmlns:a16="http://schemas.microsoft.com/office/drawing/2014/main" id="{899A5A5D-D41E-4C14-820D-AF0C111F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875EA6-C05B-4133-90DD-422BCB5E7580}"/>
              </a:ext>
            </a:extLst>
          </p:cNvPr>
          <p:cNvSpPr/>
          <p:nvPr/>
        </p:nvSpPr>
        <p:spPr>
          <a:xfrm>
            <a:off x="3589506" y="1621653"/>
            <a:ext cx="3297677" cy="3436729"/>
          </a:xfrm>
          <a:prstGeom prst="rect">
            <a:avLst/>
          </a:prstGeom>
          <a:gradFill>
            <a:gsLst>
              <a:gs pos="0">
                <a:srgbClr val="FF0000">
                  <a:alpha val="50000"/>
                </a:srgbClr>
              </a:gs>
              <a:gs pos="100000">
                <a:srgbClr val="FF00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6461BE-6F74-4907-BA2B-E2C2AA476B78}"/>
              </a:ext>
            </a:extLst>
          </p:cNvPr>
          <p:cNvSpPr/>
          <p:nvPr/>
        </p:nvSpPr>
        <p:spPr>
          <a:xfrm>
            <a:off x="2321668" y="1621653"/>
            <a:ext cx="4565515" cy="3436730"/>
          </a:xfrm>
          <a:prstGeom prst="rect">
            <a:avLst/>
          </a:prstGeom>
          <a:gradFill>
            <a:gsLst>
              <a:gs pos="0">
                <a:srgbClr val="0070C0">
                  <a:alpha val="50000"/>
                </a:srgbClr>
              </a:gs>
              <a:gs pos="100000">
                <a:srgbClr val="0070C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8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EC2-D344-4C2B-A07D-F6408A1F7B13}"/>
              </a:ext>
            </a:extLst>
          </p:cNvPr>
          <p:cNvSpPr>
            <a:spLocks noGrp="1"/>
          </p:cNvSpPr>
          <p:nvPr>
            <p:ph type="title"/>
          </p:nvPr>
        </p:nvSpPr>
        <p:spPr/>
        <p:txBody>
          <a:bodyPr>
            <a:normAutofit fontScale="90000"/>
          </a:bodyPr>
          <a:lstStyle/>
          <a:p>
            <a:r>
              <a:rPr lang="en-US" dirty="0"/>
              <a:t>Walk Forward Validation</a:t>
            </a:r>
          </a:p>
        </p:txBody>
      </p:sp>
      <p:pic>
        <p:nvPicPr>
          <p:cNvPr id="4" name="Picture 2">
            <a:extLst>
              <a:ext uri="{FF2B5EF4-FFF2-40B4-BE49-F238E27FC236}">
                <a16:creationId xmlns:a16="http://schemas.microsoft.com/office/drawing/2014/main" id="{69AF9EB3-47A7-4F78-9C3F-BA27DA61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606111-750B-45EA-A8E2-E7BAFB640636}"/>
              </a:ext>
            </a:extLst>
          </p:cNvPr>
          <p:cNvSpPr/>
          <p:nvPr/>
        </p:nvSpPr>
        <p:spPr>
          <a:xfrm flipH="1">
            <a:off x="337447" y="1621605"/>
            <a:ext cx="1052034"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BD1F6C7-CCA4-42DB-AC8E-739A25B62C42}"/>
              </a:ext>
            </a:extLst>
          </p:cNvPr>
          <p:cNvSpPr>
            <a:spLocks noGrp="1"/>
          </p:cNvSpPr>
          <p:nvPr>
            <p:ph sz="half" idx="1"/>
          </p:nvPr>
        </p:nvSpPr>
        <p:spPr>
          <a:xfrm>
            <a:off x="7552252" y="851067"/>
            <a:ext cx="4503387" cy="5297070"/>
          </a:xfrm>
        </p:spPr>
        <p:txBody>
          <a:bodyPr>
            <a:normAutofit lnSpcReduction="10000"/>
          </a:bodyPr>
          <a:lstStyle/>
          <a:p>
            <a:pPr marL="514350" indent="-514350">
              <a:buFont typeface="+mj-lt"/>
              <a:buAutoNum type="arabicPeriod"/>
            </a:pPr>
            <a:r>
              <a:rPr lang="en-US" dirty="0"/>
              <a:t>Pick the smallest viable training size n</a:t>
            </a:r>
          </a:p>
          <a:p>
            <a:pPr marL="514350" indent="-514350">
              <a:buFont typeface="+mj-lt"/>
              <a:buAutoNum type="arabicPeriod"/>
            </a:pPr>
            <a:r>
              <a:rPr lang="en-US" dirty="0"/>
              <a:t>Train with the first n samples, and predict sample(s) </a:t>
            </a:r>
            <a:r>
              <a:rPr lang="en-US" dirty="0" err="1"/>
              <a:t>n+x</a:t>
            </a:r>
            <a:endParaRPr lang="en-US" dirty="0"/>
          </a:p>
          <a:p>
            <a:pPr marL="514350" indent="-514350">
              <a:buFont typeface="+mj-lt"/>
              <a:buAutoNum type="arabicPeriod"/>
            </a:pPr>
            <a:r>
              <a:rPr lang="en-US" dirty="0"/>
              <a:t>Increase n by x and repeat</a:t>
            </a:r>
          </a:p>
          <a:p>
            <a:endParaRPr lang="en-US" dirty="0"/>
          </a:p>
          <a:p>
            <a:pPr marL="0" indent="0">
              <a:buNone/>
            </a:pPr>
            <a:r>
              <a:rPr lang="en-US" dirty="0"/>
              <a:t>By keeping the validation size constant (</a:t>
            </a:r>
            <a:r>
              <a:rPr lang="en-US" dirty="0" err="1"/>
              <a:t>n+x</a:t>
            </a:r>
            <a:r>
              <a:rPr lang="en-US" dirty="0"/>
              <a:t> regardless of training size), you can summarize loss across all points and know you are comparing apples to apples.</a:t>
            </a:r>
          </a:p>
        </p:txBody>
      </p:sp>
      <p:sp>
        <p:nvSpPr>
          <p:cNvPr id="8" name="Rectangle 7">
            <a:extLst>
              <a:ext uri="{FF2B5EF4-FFF2-40B4-BE49-F238E27FC236}">
                <a16:creationId xmlns:a16="http://schemas.microsoft.com/office/drawing/2014/main" id="{4B90AB11-7097-4CFA-AAAD-8B1A218B4D1C}"/>
              </a:ext>
            </a:extLst>
          </p:cNvPr>
          <p:cNvSpPr/>
          <p:nvPr/>
        </p:nvSpPr>
        <p:spPr>
          <a:xfrm flipH="1">
            <a:off x="1389487" y="1621605"/>
            <a:ext cx="1052032"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54E2D6-E56D-44D9-B818-03F75D43F899}"/>
              </a:ext>
            </a:extLst>
          </p:cNvPr>
          <p:cNvSpPr/>
          <p:nvPr/>
        </p:nvSpPr>
        <p:spPr>
          <a:xfrm>
            <a:off x="1389483" y="1621606"/>
            <a:ext cx="1052036" cy="343672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0BA084-A85A-4A48-A09D-DA2C3A497141}"/>
              </a:ext>
            </a:extLst>
          </p:cNvPr>
          <p:cNvSpPr/>
          <p:nvPr/>
        </p:nvSpPr>
        <p:spPr>
          <a:xfrm flipH="1">
            <a:off x="2441519"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3A4D5-76CB-466A-8C54-98CBF332669E}"/>
              </a:ext>
            </a:extLst>
          </p:cNvPr>
          <p:cNvSpPr/>
          <p:nvPr/>
        </p:nvSpPr>
        <p:spPr>
          <a:xfrm flipH="1">
            <a:off x="349355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30F698-1EDE-4A53-984D-61F9DF793E0B}"/>
              </a:ext>
            </a:extLst>
          </p:cNvPr>
          <p:cNvSpPr/>
          <p:nvPr/>
        </p:nvSpPr>
        <p:spPr>
          <a:xfrm flipH="1">
            <a:off x="454558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040A7B-57BC-48EB-A1DF-D5A8F7F61F67}"/>
              </a:ext>
            </a:extLst>
          </p:cNvPr>
          <p:cNvSpPr/>
          <p:nvPr/>
        </p:nvSpPr>
        <p:spPr>
          <a:xfrm flipH="1">
            <a:off x="3563014" y="5470625"/>
            <a:ext cx="1660653" cy="2589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18" name="Rectangle 17">
            <a:extLst>
              <a:ext uri="{FF2B5EF4-FFF2-40B4-BE49-F238E27FC236}">
                <a16:creationId xmlns:a16="http://schemas.microsoft.com/office/drawing/2014/main" id="{32E41D95-17F6-490A-8B9C-65D8213E9948}"/>
              </a:ext>
            </a:extLst>
          </p:cNvPr>
          <p:cNvSpPr/>
          <p:nvPr/>
        </p:nvSpPr>
        <p:spPr>
          <a:xfrm flipH="1">
            <a:off x="5298108" y="5470624"/>
            <a:ext cx="1660652" cy="2589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Validation Data</a:t>
            </a:r>
          </a:p>
        </p:txBody>
      </p:sp>
    </p:spTree>
    <p:extLst>
      <p:ext uri="{BB962C8B-B14F-4D97-AF65-F5344CB8AC3E}">
        <p14:creationId xmlns:p14="http://schemas.microsoft.com/office/powerpoint/2010/main" val="41894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25E-6 4.44444E-6 L 0.08659 -0.00185 " pathEditMode="relative" rAng="0" ptsTypes="AA">
                                      <p:cBhvr>
                                        <p:cTn id="6" dur="1000" fill="hold"/>
                                        <p:tgtEl>
                                          <p:spTgt spid="9"/>
                                        </p:tgtEl>
                                        <p:attrNameLst>
                                          <p:attrName>ppt_x</p:attrName>
                                          <p:attrName>ppt_y</p:attrName>
                                        </p:attrNameLst>
                                      </p:cBhvr>
                                      <p:rCtr x="4310" y="-46"/>
                                    </p:animMotion>
                                  </p:childTnLst>
                                </p:cTn>
                              </p:par>
                              <p:par>
                                <p:cTn id="7" presetID="17" presetClass="entr" presetSubtype="8"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ppt_x</p:attrName>
                                        </p:attrNameLst>
                                      </p:cBhvr>
                                      <p:tavLst>
                                        <p:tav tm="0">
                                          <p:val>
                                            <p:strVal val="#ppt_x-#ppt_w/2"/>
                                          </p:val>
                                        </p:tav>
                                        <p:tav tm="100000">
                                          <p:val>
                                            <p:strVal val="#ppt_x"/>
                                          </p:val>
                                        </p:tav>
                                      </p:tavLst>
                                    </p:anim>
                                    <p:anim calcmode="lin" valueType="num">
                                      <p:cBhvr>
                                        <p:cTn id="10" dur="1000" fill="hold"/>
                                        <p:tgtEl>
                                          <p:spTgt spid="8"/>
                                        </p:tgtEl>
                                        <p:attrNameLst>
                                          <p:attrName>ppt_y</p:attrName>
                                        </p:attrNameLst>
                                      </p:cBhvr>
                                      <p:tavLst>
                                        <p:tav tm="0">
                                          <p:val>
                                            <p:strVal val="#ppt_y"/>
                                          </p:val>
                                        </p:tav>
                                        <p:tav tm="100000">
                                          <p:val>
                                            <p:strVal val="#ppt_y"/>
                                          </p:val>
                                        </p:tav>
                                      </p:tavLst>
                                    </p:anim>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42" presetClass="path" presetSubtype="0" fill="hold" grpId="1" nodeType="afterEffect">
                                  <p:stCondLst>
                                    <p:cond delay="1000"/>
                                  </p:stCondLst>
                                  <p:childTnLst>
                                    <p:animMotion origin="layout" path="M 0.08659 -0.00186 L 0.1724 4.44444E-6 " pathEditMode="relative" rAng="0" ptsTypes="AA">
                                      <p:cBhvr>
                                        <p:cTn id="15" dur="1000" fill="hold"/>
                                        <p:tgtEl>
                                          <p:spTgt spid="9"/>
                                        </p:tgtEl>
                                        <p:attrNameLst>
                                          <p:attrName>ppt_x</p:attrName>
                                          <p:attrName>ppt_y</p:attrName>
                                        </p:attrNameLst>
                                      </p:cBhvr>
                                      <p:rCtr x="4284" y="93"/>
                                    </p:animMotion>
                                  </p:childTnLst>
                                </p:cTn>
                              </p:par>
                              <p:par>
                                <p:cTn id="16" presetID="17" presetClass="entr" presetSubtype="8"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ppt_x</p:attrName>
                                        </p:attrNameLst>
                                      </p:cBhvr>
                                      <p:tavLst>
                                        <p:tav tm="0">
                                          <p:val>
                                            <p:strVal val="#ppt_x-#ppt_w/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3000"/>
                            </p:stCondLst>
                            <p:childTnLst>
                              <p:par>
                                <p:cTn id="23" presetID="42" presetClass="path" presetSubtype="0" fill="hold" grpId="2" nodeType="afterEffect">
                                  <p:stCondLst>
                                    <p:cond delay="1000"/>
                                  </p:stCondLst>
                                  <p:childTnLst>
                                    <p:animMotion origin="layout" path="M 0.1724 4.44444E-6 L 0.25873 0.00023 " pathEditMode="relative" rAng="0" ptsTypes="AA">
                                      <p:cBhvr>
                                        <p:cTn id="24" dur="1000" fill="hold"/>
                                        <p:tgtEl>
                                          <p:spTgt spid="9"/>
                                        </p:tgtEl>
                                        <p:attrNameLst>
                                          <p:attrName>ppt_x</p:attrName>
                                          <p:attrName>ppt_y</p:attrName>
                                        </p:attrNameLst>
                                      </p:cBhvr>
                                      <p:rCtr x="4310" y="0"/>
                                    </p:animMotion>
                                  </p:childTnLst>
                                </p:cTn>
                              </p:par>
                              <p:par>
                                <p:cTn id="25" presetID="17" presetClass="entr" presetSubtype="8"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ppt_x</p:attrName>
                                        </p:attrNameLst>
                                      </p:cBhvr>
                                      <p:tavLst>
                                        <p:tav tm="0">
                                          <p:val>
                                            <p:strVal val="#ppt_x-#ppt_w/2"/>
                                          </p:val>
                                        </p:tav>
                                        <p:tav tm="100000">
                                          <p:val>
                                            <p:strVal val="#ppt_x"/>
                                          </p:val>
                                        </p:tav>
                                      </p:tavLst>
                                    </p:anim>
                                    <p:anim calcmode="lin" valueType="num">
                                      <p:cBhvr>
                                        <p:cTn id="28" dur="1000" fill="hold"/>
                                        <p:tgtEl>
                                          <p:spTgt spid="14"/>
                                        </p:tgtEl>
                                        <p:attrNameLst>
                                          <p:attrName>ppt_y</p:attrName>
                                        </p:attrNameLst>
                                      </p:cBhvr>
                                      <p:tavLst>
                                        <p:tav tm="0">
                                          <p:val>
                                            <p:strVal val="#ppt_y"/>
                                          </p:val>
                                        </p:tav>
                                        <p:tav tm="100000">
                                          <p:val>
                                            <p:strVal val="#ppt_y"/>
                                          </p:val>
                                        </p:tav>
                                      </p:tavLst>
                                    </p:anim>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childTnLst>
                                </p:cTn>
                              </p:par>
                            </p:childTnLst>
                          </p:cTn>
                        </p:par>
                        <p:par>
                          <p:cTn id="31" fill="hold">
                            <p:stCondLst>
                              <p:cond delay="5000"/>
                            </p:stCondLst>
                            <p:childTnLst>
                              <p:par>
                                <p:cTn id="32" presetID="42" presetClass="path" presetSubtype="0" fill="hold" grpId="3" nodeType="afterEffect">
                                  <p:stCondLst>
                                    <p:cond delay="1000"/>
                                  </p:stCondLst>
                                  <p:childTnLst>
                                    <p:animMotion origin="layout" path="M 0.25846 0.00023 L 0.34479 0.00023 " pathEditMode="relative" rAng="0" ptsTypes="AA">
                                      <p:cBhvr>
                                        <p:cTn id="33" dur="1000" fill="hold"/>
                                        <p:tgtEl>
                                          <p:spTgt spid="9"/>
                                        </p:tgtEl>
                                        <p:attrNameLst>
                                          <p:attrName>ppt_x</p:attrName>
                                          <p:attrName>ppt_y</p:attrName>
                                        </p:attrNameLst>
                                      </p:cBhvr>
                                      <p:rCtr x="4310" y="0"/>
                                    </p:animMotion>
                                  </p:childTnLst>
                                </p:cTn>
                              </p:par>
                              <p:par>
                                <p:cTn id="34" presetID="17"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ppt_x</p:attrName>
                                        </p:attrNameLst>
                                      </p:cBhvr>
                                      <p:tavLst>
                                        <p:tav tm="0">
                                          <p:val>
                                            <p:strVal val="#ppt_x-#ppt_w/2"/>
                                          </p:val>
                                        </p:tav>
                                        <p:tav tm="100000">
                                          <p:val>
                                            <p:strVal val="#ppt_x"/>
                                          </p:val>
                                        </p:tav>
                                      </p:tavLst>
                                    </p:anim>
                                    <p:anim calcmode="lin" valueType="num">
                                      <p:cBhvr>
                                        <p:cTn id="37" dur="1000" fill="hold"/>
                                        <p:tgtEl>
                                          <p:spTgt spid="15"/>
                                        </p:tgtEl>
                                        <p:attrNameLst>
                                          <p:attrName>ppt_y</p:attrName>
                                        </p:attrNameLst>
                                      </p:cBhvr>
                                      <p:tavLst>
                                        <p:tav tm="0">
                                          <p:val>
                                            <p:strVal val="#ppt_y"/>
                                          </p:val>
                                        </p:tav>
                                        <p:tav tm="100000">
                                          <p:val>
                                            <p:strVal val="#ppt_y"/>
                                          </p:val>
                                        </p:tav>
                                      </p:tavLst>
                                    </p:anim>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9" grpId="3" animBg="1"/>
      <p:bldP spid="10"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AF5F-14EA-4EDF-9E9E-EEA256640C88}"/>
              </a:ext>
            </a:extLst>
          </p:cNvPr>
          <p:cNvSpPr>
            <a:spLocks noGrp="1"/>
          </p:cNvSpPr>
          <p:nvPr>
            <p:ph type="title"/>
          </p:nvPr>
        </p:nvSpPr>
        <p:spPr/>
        <p:txBody>
          <a:bodyPr>
            <a:normAutofit fontScale="90000"/>
          </a:bodyPr>
          <a:lstStyle/>
          <a:p>
            <a:r>
              <a:rPr lang="en-US" dirty="0"/>
              <a:t>LSTM Training</a:t>
            </a:r>
          </a:p>
        </p:txBody>
      </p:sp>
      <p:pic>
        <p:nvPicPr>
          <p:cNvPr id="11" name="Picture 10">
            <a:extLst>
              <a:ext uri="{FF2B5EF4-FFF2-40B4-BE49-F238E27FC236}">
                <a16:creationId xmlns:a16="http://schemas.microsoft.com/office/drawing/2014/main" id="{5FCEB2D1-DE36-4F57-BC65-D589D7558D4A}"/>
              </a:ext>
            </a:extLst>
          </p:cNvPr>
          <p:cNvPicPr>
            <a:picLocks noChangeAspect="1"/>
          </p:cNvPicPr>
          <p:nvPr/>
        </p:nvPicPr>
        <p:blipFill>
          <a:blip r:embed="rId2"/>
          <a:stretch>
            <a:fillRect/>
          </a:stretch>
        </p:blipFill>
        <p:spPr>
          <a:xfrm>
            <a:off x="1395412" y="752475"/>
            <a:ext cx="9401175" cy="5353050"/>
          </a:xfrm>
          <a:prstGeom prst="rect">
            <a:avLst/>
          </a:prstGeom>
        </p:spPr>
      </p:pic>
      <p:pic>
        <p:nvPicPr>
          <p:cNvPr id="13" name="Picture 12">
            <a:extLst>
              <a:ext uri="{FF2B5EF4-FFF2-40B4-BE49-F238E27FC236}">
                <a16:creationId xmlns:a16="http://schemas.microsoft.com/office/drawing/2014/main" id="{377DA148-3A6A-4519-8C0C-965B238F129E}"/>
              </a:ext>
            </a:extLst>
          </p:cNvPr>
          <p:cNvPicPr>
            <a:picLocks noChangeAspect="1"/>
          </p:cNvPicPr>
          <p:nvPr/>
        </p:nvPicPr>
        <p:blipFill>
          <a:blip r:embed="rId3"/>
          <a:stretch>
            <a:fillRect/>
          </a:stretch>
        </p:blipFill>
        <p:spPr>
          <a:xfrm>
            <a:off x="1395411" y="752475"/>
            <a:ext cx="9401175" cy="5353050"/>
          </a:xfrm>
          <a:prstGeom prst="rect">
            <a:avLst/>
          </a:prstGeom>
        </p:spPr>
      </p:pic>
      <p:pic>
        <p:nvPicPr>
          <p:cNvPr id="15" name="Picture 14">
            <a:extLst>
              <a:ext uri="{FF2B5EF4-FFF2-40B4-BE49-F238E27FC236}">
                <a16:creationId xmlns:a16="http://schemas.microsoft.com/office/drawing/2014/main" id="{62AF9A5A-882D-4E2E-B2AD-5CD529061F9F}"/>
              </a:ext>
            </a:extLst>
          </p:cNvPr>
          <p:cNvPicPr>
            <a:picLocks noChangeAspect="1"/>
          </p:cNvPicPr>
          <p:nvPr/>
        </p:nvPicPr>
        <p:blipFill>
          <a:blip r:embed="rId4"/>
          <a:stretch>
            <a:fillRect/>
          </a:stretch>
        </p:blipFill>
        <p:spPr>
          <a:xfrm>
            <a:off x="1395410" y="752475"/>
            <a:ext cx="9401175" cy="5353050"/>
          </a:xfrm>
          <a:prstGeom prst="rect">
            <a:avLst/>
          </a:prstGeom>
        </p:spPr>
      </p:pic>
      <p:pic>
        <p:nvPicPr>
          <p:cNvPr id="17" name="Picture 16">
            <a:extLst>
              <a:ext uri="{FF2B5EF4-FFF2-40B4-BE49-F238E27FC236}">
                <a16:creationId xmlns:a16="http://schemas.microsoft.com/office/drawing/2014/main" id="{DD7B71B7-986C-4F31-AA40-14898987CA83}"/>
              </a:ext>
            </a:extLst>
          </p:cNvPr>
          <p:cNvPicPr>
            <a:picLocks noChangeAspect="1"/>
          </p:cNvPicPr>
          <p:nvPr/>
        </p:nvPicPr>
        <p:blipFill>
          <a:blip r:embed="rId5"/>
          <a:stretch>
            <a:fillRect/>
          </a:stretch>
        </p:blipFill>
        <p:spPr>
          <a:xfrm>
            <a:off x="1395410" y="752475"/>
            <a:ext cx="9401175" cy="5353050"/>
          </a:xfrm>
          <a:prstGeom prst="rect">
            <a:avLst/>
          </a:prstGeom>
        </p:spPr>
      </p:pic>
      <p:pic>
        <p:nvPicPr>
          <p:cNvPr id="19" name="Picture 18">
            <a:extLst>
              <a:ext uri="{FF2B5EF4-FFF2-40B4-BE49-F238E27FC236}">
                <a16:creationId xmlns:a16="http://schemas.microsoft.com/office/drawing/2014/main" id="{0138EF5C-AB80-488B-BC14-6A8242E5B453}"/>
              </a:ext>
            </a:extLst>
          </p:cNvPr>
          <p:cNvPicPr>
            <a:picLocks noChangeAspect="1"/>
          </p:cNvPicPr>
          <p:nvPr/>
        </p:nvPicPr>
        <p:blipFill>
          <a:blip r:embed="rId6"/>
          <a:stretch>
            <a:fillRect/>
          </a:stretch>
        </p:blipFill>
        <p:spPr>
          <a:xfrm>
            <a:off x="1395410" y="752475"/>
            <a:ext cx="9401175" cy="5353050"/>
          </a:xfrm>
          <a:prstGeom prst="rect">
            <a:avLst/>
          </a:prstGeom>
        </p:spPr>
      </p:pic>
      <p:pic>
        <p:nvPicPr>
          <p:cNvPr id="21" name="Picture 20">
            <a:extLst>
              <a:ext uri="{FF2B5EF4-FFF2-40B4-BE49-F238E27FC236}">
                <a16:creationId xmlns:a16="http://schemas.microsoft.com/office/drawing/2014/main" id="{90F09E79-1995-4A1F-B13D-E4F3016AE67F}"/>
              </a:ext>
            </a:extLst>
          </p:cNvPr>
          <p:cNvPicPr>
            <a:picLocks noChangeAspect="1"/>
          </p:cNvPicPr>
          <p:nvPr/>
        </p:nvPicPr>
        <p:blipFill>
          <a:blip r:embed="rId7"/>
          <a:stretch>
            <a:fillRect/>
          </a:stretch>
        </p:blipFill>
        <p:spPr>
          <a:xfrm>
            <a:off x="1395409" y="752475"/>
            <a:ext cx="9401175" cy="5353050"/>
          </a:xfrm>
          <a:prstGeom prst="rect">
            <a:avLst/>
          </a:prstGeom>
        </p:spPr>
      </p:pic>
    </p:spTree>
    <p:extLst>
      <p:ext uri="{BB962C8B-B14F-4D97-AF65-F5344CB8AC3E}">
        <p14:creationId xmlns:p14="http://schemas.microsoft.com/office/powerpoint/2010/main" val="24186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243-C684-4D67-95C7-6E2088DBDFA7}"/>
              </a:ext>
            </a:extLst>
          </p:cNvPr>
          <p:cNvSpPr>
            <a:spLocks noGrp="1"/>
          </p:cNvSpPr>
          <p:nvPr>
            <p:ph type="title"/>
          </p:nvPr>
        </p:nvSpPr>
        <p:spPr/>
        <p:txBody>
          <a:bodyPr>
            <a:normAutofit fontScale="90000"/>
          </a:bodyPr>
          <a:lstStyle/>
          <a:p>
            <a:r>
              <a:rPr lang="en-US" dirty="0"/>
              <a:t>LSTM Performance</a:t>
            </a:r>
          </a:p>
        </p:txBody>
      </p:sp>
      <p:sp>
        <p:nvSpPr>
          <p:cNvPr id="3" name="Content Placeholder 2">
            <a:extLst>
              <a:ext uri="{FF2B5EF4-FFF2-40B4-BE49-F238E27FC236}">
                <a16:creationId xmlns:a16="http://schemas.microsoft.com/office/drawing/2014/main" id="{D259D881-B180-4C57-9294-9266F385C46F}"/>
              </a:ext>
            </a:extLst>
          </p:cNvPr>
          <p:cNvSpPr>
            <a:spLocks noGrp="1"/>
          </p:cNvSpPr>
          <p:nvPr>
            <p:ph sz="half" idx="1"/>
          </p:nvPr>
        </p:nvSpPr>
        <p:spPr>
          <a:xfrm>
            <a:off x="140368" y="851067"/>
            <a:ext cx="4218050" cy="5297070"/>
          </a:xfrm>
        </p:spPr>
        <p:txBody>
          <a:bodyPr>
            <a:normAutofit/>
          </a:bodyPr>
          <a:lstStyle/>
          <a:p>
            <a:pPr marL="0" indent="0">
              <a:buNone/>
            </a:pPr>
            <a:r>
              <a:rPr lang="en-US" dirty="0"/>
              <a:t>Ultimately, all the LSTM architectures I built fell into one of three categories:</a:t>
            </a:r>
          </a:p>
          <a:p>
            <a:pPr marL="514350" indent="-514350">
              <a:buFont typeface="+mj-lt"/>
              <a:buAutoNum type="arabicPeriod"/>
            </a:pPr>
            <a:r>
              <a:rPr lang="en-US" sz="2000" dirty="0"/>
              <a:t>Models that didn't predict any outbreaks (likely underfit)</a:t>
            </a:r>
          </a:p>
          <a:p>
            <a:pPr marL="514350" indent="-514350">
              <a:buFont typeface="+mj-lt"/>
              <a:buAutoNum type="arabicPeriod"/>
            </a:pPr>
            <a:r>
              <a:rPr lang="en-US" sz="2000" dirty="0"/>
              <a:t>Models that predicted nearly constant outbreaks (likely overfit)</a:t>
            </a:r>
          </a:p>
          <a:p>
            <a:pPr marL="514350" indent="-514350">
              <a:buFont typeface="+mj-lt"/>
              <a:buAutoNum type="arabicPeriod"/>
            </a:pPr>
            <a:r>
              <a:rPr lang="en-US" sz="2000" dirty="0"/>
              <a:t>Models that seemed to predict when an outbreak would happen, but continued predicting outbreak numbers for dozens of weeks after the fact. The error from these extended high predictions made these models unusable. </a:t>
            </a:r>
          </a:p>
          <a:p>
            <a:pPr marL="514350" indent="-514350">
              <a:buFont typeface="+mj-lt"/>
              <a:buAutoNum type="arabicPeriod"/>
            </a:pPr>
            <a:endParaRPr lang="en-US" dirty="0"/>
          </a:p>
        </p:txBody>
      </p:sp>
      <p:pic>
        <p:nvPicPr>
          <p:cNvPr id="1028" name="Picture 4">
            <a:extLst>
              <a:ext uri="{FF2B5EF4-FFF2-40B4-BE49-F238E27FC236}">
                <a16:creationId xmlns:a16="http://schemas.microsoft.com/office/drawing/2014/main" id="{978767D6-EE50-4A4A-81BB-549B005D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79" y="1571717"/>
            <a:ext cx="6927273" cy="3400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357EE-F3D4-4E2B-8F1E-A13CBC7101C7}"/>
              </a:ext>
            </a:extLst>
          </p:cNvPr>
          <p:cNvSpPr txBox="1"/>
          <p:nvPr/>
        </p:nvSpPr>
        <p:spPr>
          <a:xfrm>
            <a:off x="3782704" y="6128738"/>
            <a:ext cx="4626591" cy="369332"/>
          </a:xfrm>
          <a:prstGeom prst="rect">
            <a:avLst/>
          </a:prstGeom>
          <a:noFill/>
        </p:spPr>
        <p:txBody>
          <a:bodyPr wrap="square" rtlCol="0">
            <a:spAutoFit/>
          </a:bodyPr>
          <a:lstStyle/>
          <a:p>
            <a:r>
              <a:rPr lang="en-US" dirty="0"/>
              <a:t>Best LSTM score: Mean Absolute Error of </a:t>
            </a:r>
            <a:r>
              <a:rPr lang="en-US" u="sng" dirty="0"/>
              <a:t>26.8</a:t>
            </a:r>
          </a:p>
        </p:txBody>
      </p:sp>
    </p:spTree>
    <p:extLst>
      <p:ext uri="{BB962C8B-B14F-4D97-AF65-F5344CB8AC3E}">
        <p14:creationId xmlns:p14="http://schemas.microsoft.com/office/powerpoint/2010/main" val="415156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20F442-3E05-4CB3-9375-11F257108FE1}"/>
              </a:ext>
            </a:extLst>
          </p:cNvPr>
          <p:cNvGraphicFramePr>
            <a:graphicFrameLocks noGrp="1"/>
          </p:cNvGraphicFramePr>
          <p:nvPr>
            <p:extLst>
              <p:ext uri="{D42A27DB-BD31-4B8C-83A1-F6EECF244321}">
                <p14:modId xmlns:p14="http://schemas.microsoft.com/office/powerpoint/2010/main" val="3803196056"/>
              </p:ext>
            </p:extLst>
          </p:nvPr>
        </p:nvGraphicFramePr>
        <p:xfrm>
          <a:off x="1241508" y="3205691"/>
          <a:ext cx="5143500" cy="259588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53154988"/>
                    </a:ext>
                  </a:extLst>
                </a:gridCol>
                <a:gridCol w="1714500">
                  <a:extLst>
                    <a:ext uri="{9D8B030D-6E8A-4147-A177-3AD203B41FA5}">
                      <a16:colId xmlns:a16="http://schemas.microsoft.com/office/drawing/2014/main" val="4279260679"/>
                    </a:ext>
                  </a:extLst>
                </a:gridCol>
                <a:gridCol w="1714500">
                  <a:extLst>
                    <a:ext uri="{9D8B030D-6E8A-4147-A177-3AD203B41FA5}">
                      <a16:colId xmlns:a16="http://schemas.microsoft.com/office/drawing/2014/main" val="425257827"/>
                    </a:ext>
                  </a:extLst>
                </a:gridCol>
              </a:tblGrid>
              <a:tr h="370840">
                <a:tc>
                  <a:txBody>
                    <a:bodyPr/>
                    <a:lstStyle/>
                    <a:p>
                      <a:r>
                        <a:rPr lang="en-US" dirty="0"/>
                        <a:t>FeatureA_lag1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FeatureB_lag1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FeatureC_lag1</a:t>
                      </a:r>
                    </a:p>
                  </a:txBody>
                  <a:tcPr/>
                </a:tc>
                <a:extLst>
                  <a:ext uri="{0D108BD9-81ED-4DB2-BD59-A6C34878D82A}">
                    <a16:rowId xmlns:a16="http://schemas.microsoft.com/office/drawing/2014/main" val="3160376492"/>
                  </a:ext>
                </a:extLst>
              </a:tr>
              <a:tr h="370840">
                <a:tc>
                  <a:txBody>
                    <a:bodyPr/>
                    <a:lstStyle/>
                    <a:p>
                      <a:pPr marL="0" algn="l" defTabSz="914400" rtl="0" eaLnBrk="1" latinLnBrk="0" hangingPunct="1"/>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extLst>
                  <a:ext uri="{0D108BD9-81ED-4DB2-BD59-A6C34878D82A}">
                    <a16:rowId xmlns:a16="http://schemas.microsoft.com/office/drawing/2014/main" val="1800016921"/>
                  </a:ext>
                </a:extLst>
              </a:tr>
              <a:tr h="370840">
                <a:tc>
                  <a:txBody>
                    <a:bodyPr/>
                    <a:lstStyle/>
                    <a:p>
                      <a:pPr marL="0" algn="l" defTabSz="914400" rtl="0" eaLnBrk="1" latinLnBrk="0" hangingPunct="1"/>
                      <a:r>
                        <a:rPr lang="en-US" sz="1800" kern="1200" dirty="0">
                          <a:solidFill>
                            <a:schemeClr val="dk1"/>
                          </a:solidFill>
                          <a:latin typeface="+mn-lt"/>
                          <a:ea typeface="+mn-ea"/>
                          <a:cs typeface="+mn-cs"/>
                        </a:rPr>
                        <a:t>A1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C1</a:t>
                      </a:r>
                    </a:p>
                  </a:txBody>
                  <a:tcPr>
                    <a:solidFill>
                      <a:srgbClr val="CBCBCB"/>
                    </a:solidFill>
                  </a:tcPr>
                </a:tc>
                <a:extLst>
                  <a:ext uri="{0D108BD9-81ED-4DB2-BD59-A6C34878D82A}">
                    <a16:rowId xmlns:a16="http://schemas.microsoft.com/office/drawing/2014/main" val="104771422"/>
                  </a:ext>
                </a:extLst>
              </a:tr>
              <a:tr h="370840">
                <a:tc>
                  <a:txBody>
                    <a:bodyPr/>
                    <a:lstStyle/>
                    <a:p>
                      <a:pPr marL="0" algn="l" defTabSz="914400" rtl="0" eaLnBrk="1" latinLnBrk="0" hangingPunct="1"/>
                      <a:r>
                        <a:rPr lang="en-US" sz="1800" kern="1200" dirty="0">
                          <a:solidFill>
                            <a:schemeClr val="dk1"/>
                          </a:solidFill>
                          <a:latin typeface="+mn-lt"/>
                          <a:ea typeface="+mn-ea"/>
                          <a:cs typeface="+mn-cs"/>
                        </a:rPr>
                        <a:t>A2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C2</a:t>
                      </a:r>
                    </a:p>
                  </a:txBody>
                  <a:tcPr>
                    <a:solidFill>
                      <a:srgbClr val="E7E7E7"/>
                    </a:solidFill>
                  </a:tcPr>
                </a:tc>
                <a:extLst>
                  <a:ext uri="{0D108BD9-81ED-4DB2-BD59-A6C34878D82A}">
                    <a16:rowId xmlns:a16="http://schemas.microsoft.com/office/drawing/2014/main" val="1719125751"/>
                  </a:ext>
                </a:extLst>
              </a:tr>
              <a:tr h="370840">
                <a:tc>
                  <a:txBody>
                    <a:bodyPr/>
                    <a:lstStyle/>
                    <a:p>
                      <a:pPr marL="0" algn="l" defTabSz="914400" rtl="0" eaLnBrk="1" latinLnBrk="0" hangingPunct="1"/>
                      <a:r>
                        <a:rPr lang="en-US" sz="1800" kern="1200" dirty="0">
                          <a:solidFill>
                            <a:schemeClr val="dk1"/>
                          </a:solidFill>
                          <a:latin typeface="+mn-lt"/>
                          <a:ea typeface="+mn-ea"/>
                          <a:cs typeface="+mn-cs"/>
                        </a:rPr>
                        <a:t>A3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C3</a:t>
                      </a:r>
                    </a:p>
                  </a:txBody>
                  <a:tcPr>
                    <a:solidFill>
                      <a:srgbClr val="CBCBCB"/>
                    </a:solidFill>
                  </a:tcPr>
                </a:tc>
                <a:extLst>
                  <a:ext uri="{0D108BD9-81ED-4DB2-BD59-A6C34878D82A}">
                    <a16:rowId xmlns:a16="http://schemas.microsoft.com/office/drawing/2014/main" val="1345687883"/>
                  </a:ext>
                </a:extLst>
              </a:tr>
              <a:tr h="370840">
                <a:tc>
                  <a:txBody>
                    <a:bodyPr/>
                    <a:lstStyle/>
                    <a:p>
                      <a:pPr marL="0" algn="l" defTabSz="914400" rtl="0" eaLnBrk="1" latinLnBrk="0" hangingPunct="1"/>
                      <a:r>
                        <a:rPr lang="en-US" sz="1800" kern="1200" dirty="0">
                          <a:solidFill>
                            <a:schemeClr val="dk1"/>
                          </a:solidFill>
                          <a:latin typeface="+mn-lt"/>
                          <a:ea typeface="+mn-ea"/>
                          <a:cs typeface="+mn-cs"/>
                        </a:rPr>
                        <a:t>A4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C4</a:t>
                      </a:r>
                    </a:p>
                  </a:txBody>
                  <a:tcPr>
                    <a:solidFill>
                      <a:srgbClr val="E7E7E7"/>
                    </a:solidFill>
                  </a:tcPr>
                </a:tc>
                <a:extLst>
                  <a:ext uri="{0D108BD9-81ED-4DB2-BD59-A6C34878D82A}">
                    <a16:rowId xmlns:a16="http://schemas.microsoft.com/office/drawing/2014/main" val="1935979118"/>
                  </a:ext>
                </a:extLst>
              </a:tr>
              <a:tr h="370840">
                <a:tc>
                  <a:txBody>
                    <a:bodyPr/>
                    <a:lstStyle/>
                    <a:p>
                      <a:pPr marL="0" algn="l" defTabSz="914400" rtl="0" eaLnBrk="1" latinLnBrk="0" hangingPunct="1"/>
                      <a:r>
                        <a:rPr lang="en-US" sz="1800" kern="1200" dirty="0">
                          <a:solidFill>
                            <a:schemeClr val="dk1"/>
                          </a:solidFill>
                          <a:latin typeface="+mn-lt"/>
                          <a:ea typeface="+mn-ea"/>
                          <a:cs typeface="+mn-cs"/>
                        </a:rPr>
                        <a:t>A5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C5</a:t>
                      </a:r>
                    </a:p>
                  </a:txBody>
                  <a:tcPr>
                    <a:solidFill>
                      <a:srgbClr val="CBCBCB"/>
                    </a:solidFill>
                  </a:tcPr>
                </a:tc>
                <a:extLst>
                  <a:ext uri="{0D108BD9-81ED-4DB2-BD59-A6C34878D82A}">
                    <a16:rowId xmlns:a16="http://schemas.microsoft.com/office/drawing/2014/main" val="1207363076"/>
                  </a:ext>
                </a:extLst>
              </a:tr>
            </a:tbl>
          </a:graphicData>
        </a:graphic>
      </p:graphicFrame>
      <p:sp>
        <p:nvSpPr>
          <p:cNvPr id="2" name="Title 1">
            <a:extLst>
              <a:ext uri="{FF2B5EF4-FFF2-40B4-BE49-F238E27FC236}">
                <a16:creationId xmlns:a16="http://schemas.microsoft.com/office/drawing/2014/main" id="{44C5A46C-09D7-4BB3-AACF-9BA1E8F4D712}"/>
              </a:ext>
            </a:extLst>
          </p:cNvPr>
          <p:cNvSpPr>
            <a:spLocks noGrp="1"/>
          </p:cNvSpPr>
          <p:nvPr>
            <p:ph type="title"/>
          </p:nvPr>
        </p:nvSpPr>
        <p:spPr/>
        <p:txBody>
          <a:bodyPr>
            <a:normAutofit fontScale="90000"/>
          </a:bodyPr>
          <a:lstStyle/>
          <a:p>
            <a:r>
              <a:rPr lang="en-US" dirty="0"/>
              <a:t>Time Series Modelling using Lagged Features</a:t>
            </a:r>
          </a:p>
        </p:txBody>
      </p:sp>
      <p:sp>
        <p:nvSpPr>
          <p:cNvPr id="3" name="Content Placeholder 2">
            <a:extLst>
              <a:ext uri="{FF2B5EF4-FFF2-40B4-BE49-F238E27FC236}">
                <a16:creationId xmlns:a16="http://schemas.microsoft.com/office/drawing/2014/main" id="{0C785F77-84D5-4596-8CE5-55421FBB7F02}"/>
              </a:ext>
            </a:extLst>
          </p:cNvPr>
          <p:cNvSpPr>
            <a:spLocks noGrp="1"/>
          </p:cNvSpPr>
          <p:nvPr>
            <p:ph sz="half" idx="1"/>
          </p:nvPr>
        </p:nvSpPr>
        <p:spPr>
          <a:xfrm>
            <a:off x="140368" y="851067"/>
            <a:ext cx="11915272" cy="1701633"/>
          </a:xfrm>
        </p:spPr>
        <p:txBody>
          <a:bodyPr/>
          <a:lstStyle/>
          <a:p>
            <a:r>
              <a:rPr lang="en-US" dirty="0"/>
              <a:t>Lag Features by n periods</a:t>
            </a:r>
          </a:p>
          <a:p>
            <a:r>
              <a:rPr lang="en-US" dirty="0"/>
              <a:t>Use with models that can ignore or penalize features (Random Forest, Lasso Regression, etc.)</a:t>
            </a:r>
          </a:p>
        </p:txBody>
      </p:sp>
      <p:graphicFrame>
        <p:nvGraphicFramePr>
          <p:cNvPr id="4" name="Table 3">
            <a:extLst>
              <a:ext uri="{FF2B5EF4-FFF2-40B4-BE49-F238E27FC236}">
                <a16:creationId xmlns:a16="http://schemas.microsoft.com/office/drawing/2014/main" id="{A7467FB5-21FE-4566-AE04-F7625F958B18}"/>
              </a:ext>
            </a:extLst>
          </p:cNvPr>
          <p:cNvGraphicFramePr>
            <a:graphicFrameLocks noGrp="1"/>
          </p:cNvGraphicFramePr>
          <p:nvPr>
            <p:extLst>
              <p:ext uri="{D42A27DB-BD31-4B8C-83A1-F6EECF244321}">
                <p14:modId xmlns:p14="http://schemas.microsoft.com/office/powerpoint/2010/main" val="90499416"/>
              </p:ext>
            </p:extLst>
          </p:nvPr>
        </p:nvGraphicFramePr>
        <p:xfrm>
          <a:off x="812635" y="3205691"/>
          <a:ext cx="5572373" cy="2595880"/>
        </p:xfrm>
        <a:graphic>
          <a:graphicData uri="http://schemas.openxmlformats.org/drawingml/2006/table">
            <a:tbl>
              <a:tblPr firstRow="1" bandRow="1">
                <a:tableStyleId>{073A0DAA-6AF3-43AB-8588-CEC1D06C72B9}</a:tableStyleId>
              </a:tblPr>
              <a:tblGrid>
                <a:gridCol w="435140">
                  <a:extLst>
                    <a:ext uri="{9D8B030D-6E8A-4147-A177-3AD203B41FA5}">
                      <a16:colId xmlns:a16="http://schemas.microsoft.com/office/drawing/2014/main" val="1530038825"/>
                    </a:ext>
                  </a:extLst>
                </a:gridCol>
                <a:gridCol w="1712411">
                  <a:extLst>
                    <a:ext uri="{9D8B030D-6E8A-4147-A177-3AD203B41FA5}">
                      <a16:colId xmlns:a16="http://schemas.microsoft.com/office/drawing/2014/main" val="53154988"/>
                    </a:ext>
                  </a:extLst>
                </a:gridCol>
                <a:gridCol w="1712411">
                  <a:extLst>
                    <a:ext uri="{9D8B030D-6E8A-4147-A177-3AD203B41FA5}">
                      <a16:colId xmlns:a16="http://schemas.microsoft.com/office/drawing/2014/main" val="4279260679"/>
                    </a:ext>
                  </a:extLst>
                </a:gridCol>
                <a:gridCol w="1712411">
                  <a:extLst>
                    <a:ext uri="{9D8B030D-6E8A-4147-A177-3AD203B41FA5}">
                      <a16:colId xmlns:a16="http://schemas.microsoft.com/office/drawing/2014/main" val="425257827"/>
                    </a:ext>
                  </a:extLst>
                </a:gridCol>
              </a:tblGrid>
              <a:tr h="370840">
                <a:tc>
                  <a:txBody>
                    <a:bodyPr/>
                    <a:lstStyle/>
                    <a:p>
                      <a:r>
                        <a:rPr lang="en-US" dirty="0"/>
                        <a:t>ID</a:t>
                      </a:r>
                    </a:p>
                  </a:txBody>
                  <a:tcPr/>
                </a:tc>
                <a:tc>
                  <a:txBody>
                    <a:bodyPr/>
                    <a:lstStyle/>
                    <a:p>
                      <a:r>
                        <a:rPr lang="en-US" dirty="0" err="1"/>
                        <a:t>FeatureA</a:t>
                      </a:r>
                      <a:endParaRPr lang="en-US" dirty="0"/>
                    </a:p>
                  </a:txBody>
                  <a:tcPr/>
                </a:tc>
                <a:tc>
                  <a:txBody>
                    <a:bodyPr/>
                    <a:lstStyle/>
                    <a:p>
                      <a:r>
                        <a:rPr lang="en-US" dirty="0" err="1"/>
                        <a:t>FeatureB</a:t>
                      </a:r>
                      <a:endParaRPr lang="en-US" dirty="0"/>
                    </a:p>
                  </a:txBody>
                  <a:tcPr/>
                </a:tc>
                <a:tc>
                  <a:txBody>
                    <a:bodyPr/>
                    <a:lstStyle/>
                    <a:p>
                      <a:r>
                        <a:rPr lang="en-US" dirty="0" err="1"/>
                        <a:t>FeatureC</a:t>
                      </a:r>
                      <a:endParaRPr lang="en-US" dirty="0"/>
                    </a:p>
                  </a:txBody>
                  <a:tcPr/>
                </a:tc>
                <a:extLst>
                  <a:ext uri="{0D108BD9-81ED-4DB2-BD59-A6C34878D82A}">
                    <a16:rowId xmlns:a16="http://schemas.microsoft.com/office/drawing/2014/main" val="3160376492"/>
                  </a:ext>
                </a:extLst>
              </a:tr>
              <a:tr h="370840">
                <a:tc>
                  <a:txBody>
                    <a:bodyPr/>
                    <a:lstStyle/>
                    <a:p>
                      <a:r>
                        <a:rPr lang="en-US" dirty="0"/>
                        <a:t>1</a:t>
                      </a:r>
                    </a:p>
                  </a:txBody>
                  <a:tcPr/>
                </a:tc>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800016921"/>
                  </a:ext>
                </a:extLst>
              </a:tr>
              <a:tr h="370840">
                <a:tc>
                  <a:txBody>
                    <a:bodyPr/>
                    <a:lstStyle/>
                    <a:p>
                      <a:r>
                        <a:rPr lang="en-US" dirty="0"/>
                        <a:t>2</a:t>
                      </a:r>
                    </a:p>
                  </a:txBody>
                  <a:tcPr/>
                </a:tc>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4771422"/>
                  </a:ext>
                </a:extLst>
              </a:tr>
              <a:tr h="370840">
                <a:tc>
                  <a:txBody>
                    <a:bodyPr/>
                    <a:lstStyle/>
                    <a:p>
                      <a:r>
                        <a:rPr lang="en-US" dirty="0"/>
                        <a:t>3</a:t>
                      </a:r>
                    </a:p>
                  </a:txBody>
                  <a:tcPr/>
                </a:tc>
                <a:tc>
                  <a:txBody>
                    <a:bodyPr/>
                    <a:lstStyle/>
                    <a:p>
                      <a:r>
                        <a:rPr lang="en-US" dirty="0"/>
                        <a:t>A3</a:t>
                      </a:r>
                    </a:p>
                  </a:txBody>
                  <a:tcPr/>
                </a:tc>
                <a:tc>
                  <a:txBody>
                    <a:bodyPr/>
                    <a:lstStyle/>
                    <a:p>
                      <a:r>
                        <a:rPr lang="en-US" dirty="0"/>
                        <a:t>B3</a:t>
                      </a:r>
                    </a:p>
                  </a:txBody>
                  <a:tcPr/>
                </a:tc>
                <a:tc>
                  <a:txBody>
                    <a:bodyPr/>
                    <a:lstStyle/>
                    <a:p>
                      <a:r>
                        <a:rPr lang="en-US" dirty="0"/>
                        <a:t>C3</a:t>
                      </a:r>
                    </a:p>
                  </a:txBody>
                  <a:tcPr/>
                </a:tc>
                <a:extLst>
                  <a:ext uri="{0D108BD9-81ED-4DB2-BD59-A6C34878D82A}">
                    <a16:rowId xmlns:a16="http://schemas.microsoft.com/office/drawing/2014/main" val="1719125751"/>
                  </a:ext>
                </a:extLst>
              </a:tr>
              <a:tr h="370840">
                <a:tc>
                  <a:txBody>
                    <a:bodyPr/>
                    <a:lstStyle/>
                    <a:p>
                      <a:r>
                        <a:rPr lang="en-US" dirty="0"/>
                        <a:t>4</a:t>
                      </a:r>
                    </a:p>
                  </a:txBody>
                  <a:tcPr/>
                </a:tc>
                <a:tc>
                  <a:txBody>
                    <a:bodyPr/>
                    <a:lstStyle/>
                    <a:p>
                      <a:r>
                        <a:rPr lang="en-US" dirty="0"/>
                        <a:t>A4</a:t>
                      </a:r>
                    </a:p>
                  </a:txBody>
                  <a:tcPr/>
                </a:tc>
                <a:tc>
                  <a:txBody>
                    <a:bodyPr/>
                    <a:lstStyle/>
                    <a:p>
                      <a:r>
                        <a:rPr lang="en-US" dirty="0"/>
                        <a:t>B4</a:t>
                      </a:r>
                    </a:p>
                  </a:txBody>
                  <a:tcPr/>
                </a:tc>
                <a:tc>
                  <a:txBody>
                    <a:bodyPr/>
                    <a:lstStyle/>
                    <a:p>
                      <a:r>
                        <a:rPr lang="en-US" dirty="0"/>
                        <a:t>C4</a:t>
                      </a:r>
                    </a:p>
                  </a:txBody>
                  <a:tcPr/>
                </a:tc>
                <a:extLst>
                  <a:ext uri="{0D108BD9-81ED-4DB2-BD59-A6C34878D82A}">
                    <a16:rowId xmlns:a16="http://schemas.microsoft.com/office/drawing/2014/main" val="1345687883"/>
                  </a:ext>
                </a:extLst>
              </a:tr>
              <a:tr h="370840">
                <a:tc>
                  <a:txBody>
                    <a:bodyPr/>
                    <a:lstStyle/>
                    <a:p>
                      <a:r>
                        <a:rPr lang="en-US" dirty="0"/>
                        <a:t>5</a:t>
                      </a:r>
                    </a:p>
                  </a:txBody>
                  <a:tcPr/>
                </a:tc>
                <a:tc>
                  <a:txBody>
                    <a:bodyPr/>
                    <a:lstStyle/>
                    <a:p>
                      <a:r>
                        <a:rPr lang="en-US" dirty="0"/>
                        <a:t>A5</a:t>
                      </a:r>
                    </a:p>
                  </a:txBody>
                  <a:tcPr/>
                </a:tc>
                <a:tc>
                  <a:txBody>
                    <a:bodyPr/>
                    <a:lstStyle/>
                    <a:p>
                      <a:r>
                        <a:rPr lang="en-US" dirty="0"/>
                        <a:t>B5</a:t>
                      </a:r>
                    </a:p>
                  </a:txBody>
                  <a:tcPr/>
                </a:tc>
                <a:tc>
                  <a:txBody>
                    <a:bodyPr/>
                    <a:lstStyle/>
                    <a:p>
                      <a:r>
                        <a:rPr lang="en-US" dirty="0"/>
                        <a:t>C5</a:t>
                      </a:r>
                    </a:p>
                  </a:txBody>
                  <a:tcPr/>
                </a:tc>
                <a:extLst>
                  <a:ext uri="{0D108BD9-81ED-4DB2-BD59-A6C34878D82A}">
                    <a16:rowId xmlns:a16="http://schemas.microsoft.com/office/drawing/2014/main" val="1935979118"/>
                  </a:ext>
                </a:extLst>
              </a:tr>
              <a:tr h="370840">
                <a:tc>
                  <a:txBody>
                    <a:bodyPr/>
                    <a:lstStyle/>
                    <a:p>
                      <a:r>
                        <a:rPr lang="en-US" dirty="0"/>
                        <a:t>6</a:t>
                      </a:r>
                    </a:p>
                  </a:txBody>
                  <a:tcPr/>
                </a:tc>
                <a:tc>
                  <a:txBody>
                    <a:bodyPr/>
                    <a:lstStyle/>
                    <a:p>
                      <a:r>
                        <a:rPr lang="en-US" dirty="0"/>
                        <a:t>A6</a:t>
                      </a:r>
                    </a:p>
                  </a:txBody>
                  <a:tcPr/>
                </a:tc>
                <a:tc>
                  <a:txBody>
                    <a:bodyPr/>
                    <a:lstStyle/>
                    <a:p>
                      <a:r>
                        <a:rPr lang="en-US" dirty="0"/>
                        <a:t>B6</a:t>
                      </a:r>
                    </a:p>
                  </a:txBody>
                  <a:tcPr/>
                </a:tc>
                <a:tc>
                  <a:txBody>
                    <a:bodyPr/>
                    <a:lstStyle/>
                    <a:p>
                      <a:r>
                        <a:rPr lang="en-US" dirty="0"/>
                        <a:t>C6</a:t>
                      </a:r>
                    </a:p>
                  </a:txBody>
                  <a:tcPr/>
                </a:tc>
                <a:extLst>
                  <a:ext uri="{0D108BD9-81ED-4DB2-BD59-A6C34878D82A}">
                    <a16:rowId xmlns:a16="http://schemas.microsoft.com/office/drawing/2014/main" val="1207363076"/>
                  </a:ext>
                </a:extLst>
              </a:tr>
            </a:tbl>
          </a:graphicData>
        </a:graphic>
      </p:graphicFrame>
    </p:spTree>
    <p:extLst>
      <p:ext uri="{BB962C8B-B14F-4D97-AF65-F5344CB8AC3E}">
        <p14:creationId xmlns:p14="http://schemas.microsoft.com/office/powerpoint/2010/main" val="15559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16667E-7 0.00023 L 0.11341 0.08542 C 0.13672 0.10486 0.17227 0.11598 0.20964 0.11598 C 0.25195 0.11598 0.28581 0.10486 0.30938 0.08542 L 0.42318 0.00023 " pathEditMode="relative" rAng="0" ptsTypes="AAAAA">
                                      <p:cBhvr>
                                        <p:cTn id="6" dur="2000" fill="hold"/>
                                        <p:tgtEl>
                                          <p:spTgt spid="5"/>
                                        </p:tgtEl>
                                        <p:attrNameLst>
                                          <p:attrName>ppt_x</p:attrName>
                                          <p:attrName>ppt_y</p:attrName>
                                        </p:attrNameLst>
                                      </p:cBhvr>
                                      <p:rCtr x="21159"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3004-93FB-49C1-B9A4-825A8067FDFC}"/>
              </a:ext>
            </a:extLst>
          </p:cNvPr>
          <p:cNvSpPr>
            <a:spLocks noGrp="1"/>
          </p:cNvSpPr>
          <p:nvPr>
            <p:ph type="title"/>
          </p:nvPr>
        </p:nvSpPr>
        <p:spPr/>
        <p:txBody>
          <a:bodyPr>
            <a:normAutofit fontScale="90000"/>
          </a:bodyPr>
          <a:lstStyle/>
          <a:p>
            <a:r>
              <a:rPr lang="en-US" dirty="0"/>
              <a:t>Random Forest Training</a:t>
            </a:r>
          </a:p>
        </p:txBody>
      </p:sp>
      <p:sp>
        <p:nvSpPr>
          <p:cNvPr id="3" name="Content Placeholder 2">
            <a:extLst>
              <a:ext uri="{FF2B5EF4-FFF2-40B4-BE49-F238E27FC236}">
                <a16:creationId xmlns:a16="http://schemas.microsoft.com/office/drawing/2014/main" id="{280BEEBF-0BC3-4EBF-A29F-90D8CAEF50A3}"/>
              </a:ext>
            </a:extLst>
          </p:cNvPr>
          <p:cNvSpPr>
            <a:spLocks noGrp="1"/>
          </p:cNvSpPr>
          <p:nvPr>
            <p:ph sz="half" idx="1"/>
          </p:nvPr>
        </p:nvSpPr>
        <p:spPr>
          <a:xfrm>
            <a:off x="140368" y="676895"/>
            <a:ext cx="11911264" cy="5297070"/>
          </a:xfrm>
        </p:spPr>
        <p:txBody>
          <a:bodyPr/>
          <a:lstStyle/>
          <a:p>
            <a:r>
              <a:rPr lang="en-US" dirty="0"/>
              <a:t>Model Choice: Random Forest Regressor:</a:t>
            </a:r>
          </a:p>
          <a:p>
            <a:pPr lvl="1"/>
            <a:r>
              <a:rPr lang="en-US" dirty="0"/>
              <a:t>No assumptions of linearity or normality, which would be problematic given the distribution of the target variable</a:t>
            </a:r>
          </a:p>
          <a:p>
            <a:pPr lvl="1"/>
            <a:r>
              <a:rPr lang="en-US" dirty="0"/>
              <a:t>Can “ignore” features that do not contribute to meaningful nodes in the trees. This is helpful since feature-lagging creates so many extra features</a:t>
            </a:r>
          </a:p>
          <a:p>
            <a:pPr lvl="1"/>
            <a:endParaRPr lang="en-US" dirty="0"/>
          </a:p>
        </p:txBody>
      </p:sp>
      <p:pic>
        <p:nvPicPr>
          <p:cNvPr id="1036" name="Picture 12">
            <a:extLst>
              <a:ext uri="{FF2B5EF4-FFF2-40B4-BE49-F238E27FC236}">
                <a16:creationId xmlns:a16="http://schemas.microsoft.com/office/drawing/2014/main" id="{CB69404E-36DD-4517-9B5B-587C12B7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9" y="2773882"/>
            <a:ext cx="5629761" cy="24154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4EB414E-99DB-4563-8394-ED76698A6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73882"/>
            <a:ext cx="5629761" cy="24402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71C28E38-FF98-4843-894E-113E334DE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26" y="2072218"/>
            <a:ext cx="4634642" cy="28012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39762874-EA9D-4266-B51A-0B73A6FD4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6132" y="2056787"/>
            <a:ext cx="4634642" cy="28142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E2FD17FA-3C90-4211-8F6C-C49035FBC9DA}"/>
              </a:ext>
            </a:extLst>
          </p:cNvPr>
          <p:cNvGraphicFramePr>
            <a:graphicFrameLocks noGrp="1"/>
          </p:cNvGraphicFramePr>
          <p:nvPr>
            <p:extLst>
              <p:ext uri="{D42A27DB-BD31-4B8C-83A1-F6EECF244321}">
                <p14:modId xmlns:p14="http://schemas.microsoft.com/office/powerpoint/2010/main" val="1487508206"/>
              </p:ext>
            </p:extLst>
          </p:nvPr>
        </p:nvGraphicFramePr>
        <p:xfrm>
          <a:off x="903514"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San Juan</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A5C8E1"/>
                    </a:solidFill>
                  </a:tcPr>
                </a:tc>
                <a:tc>
                  <a:txBody>
                    <a:bodyPr/>
                    <a:lstStyle/>
                    <a:p>
                      <a:r>
                        <a:rPr lang="en-US" sz="1200" b="0" dirty="0">
                          <a:solidFill>
                            <a:schemeClr val="tx1"/>
                          </a:solidFill>
                        </a:rPr>
                        <a:t>Maximum tree depth: 35</a:t>
                      </a:r>
                    </a:p>
                    <a:p>
                      <a:r>
                        <a:rPr lang="en-US" sz="1200" b="0" dirty="0">
                          <a:solidFill>
                            <a:schemeClr val="tx1"/>
                          </a:solidFill>
                        </a:rPr>
                        <a:t>Maximum features considered per split: 5</a:t>
                      </a:r>
                    </a:p>
                    <a:p>
                      <a:r>
                        <a:rPr lang="en-US" sz="1200" b="0" dirty="0">
                          <a:solidFill>
                            <a:schemeClr val="tx1"/>
                          </a:solidFill>
                        </a:rPr>
                        <a:t>Minimum samples to create a leaf: 3</a:t>
                      </a:r>
                    </a:p>
                    <a:p>
                      <a:r>
                        <a:rPr lang="en-US" sz="1200" b="0" dirty="0">
                          <a:solidFill>
                            <a:schemeClr val="tx1"/>
                          </a:solidFill>
                        </a:rPr>
                        <a:t>Minimum samples to split a node: 2</a:t>
                      </a:r>
                    </a:p>
                    <a:p>
                      <a:r>
                        <a:rPr lang="en-US" sz="1200" b="0" dirty="0">
                          <a:solidFill>
                            <a:schemeClr val="tx1"/>
                          </a:solidFill>
                        </a:rPr>
                        <a:t>Trees: 100</a:t>
                      </a:r>
                    </a:p>
                    <a:p>
                      <a:endParaRPr lang="en-US" sz="1200" b="0" dirty="0">
                        <a:solidFill>
                          <a:schemeClr val="tx1"/>
                        </a:solidFill>
                      </a:endParaRPr>
                    </a:p>
                  </a:txBody>
                  <a:tcPr>
                    <a:solidFill>
                      <a:srgbClr val="A5C8E1"/>
                    </a:solidFill>
                  </a:tcPr>
                </a:tc>
                <a:extLst>
                  <a:ext uri="{0D108BD9-81ED-4DB2-BD59-A6C34878D82A}">
                    <a16:rowId xmlns:a16="http://schemas.microsoft.com/office/drawing/2014/main" val="3844047017"/>
                  </a:ext>
                </a:extLst>
              </a:tr>
            </a:tbl>
          </a:graphicData>
        </a:graphic>
      </p:graphicFrame>
      <p:graphicFrame>
        <p:nvGraphicFramePr>
          <p:cNvPr id="25" name="Table 24">
            <a:extLst>
              <a:ext uri="{FF2B5EF4-FFF2-40B4-BE49-F238E27FC236}">
                <a16:creationId xmlns:a16="http://schemas.microsoft.com/office/drawing/2014/main" id="{23043D71-0654-4392-A6A4-F71BEAE4E436}"/>
              </a:ext>
            </a:extLst>
          </p:cNvPr>
          <p:cNvGraphicFramePr>
            <a:graphicFrameLocks noGrp="1"/>
          </p:cNvGraphicFramePr>
          <p:nvPr>
            <p:extLst>
              <p:ext uri="{D42A27DB-BD31-4B8C-83A1-F6EECF244321}">
                <p14:modId xmlns:p14="http://schemas.microsoft.com/office/powerpoint/2010/main" val="998846194"/>
              </p:ext>
            </p:extLst>
          </p:nvPr>
        </p:nvGraphicFramePr>
        <p:xfrm>
          <a:off x="6533275"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Iquitos</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DBA9A9"/>
                    </a:solidFill>
                  </a:tcPr>
                </a:tc>
                <a:tc>
                  <a:txBody>
                    <a:bodyPr/>
                    <a:lstStyle/>
                    <a:p>
                      <a:r>
                        <a:rPr lang="en-US" sz="1200" b="0" dirty="0">
                          <a:solidFill>
                            <a:schemeClr val="tx1"/>
                          </a:solidFill>
                        </a:rPr>
                        <a:t>Maximum tree depth: 10</a:t>
                      </a:r>
                    </a:p>
                    <a:p>
                      <a:r>
                        <a:rPr lang="en-US" sz="1200" b="0" dirty="0">
                          <a:solidFill>
                            <a:schemeClr val="tx1"/>
                          </a:solidFill>
                        </a:rPr>
                        <a:t>Maximum features considered per split: 2</a:t>
                      </a:r>
                    </a:p>
                    <a:p>
                      <a:r>
                        <a:rPr lang="en-US" sz="1200" b="0" dirty="0">
                          <a:solidFill>
                            <a:schemeClr val="tx1"/>
                          </a:solidFill>
                        </a:rPr>
                        <a:t>Minimum samples to create a leaf: 2</a:t>
                      </a:r>
                    </a:p>
                    <a:p>
                      <a:r>
                        <a:rPr lang="en-US" sz="1200" b="0" dirty="0">
                          <a:solidFill>
                            <a:schemeClr val="tx1"/>
                          </a:solidFill>
                        </a:rPr>
                        <a:t>Minimum samples to split a node: 2</a:t>
                      </a:r>
                    </a:p>
                    <a:p>
                      <a:r>
                        <a:rPr lang="en-US" sz="1200" b="0" dirty="0">
                          <a:solidFill>
                            <a:schemeClr val="tx1"/>
                          </a:solidFill>
                        </a:rPr>
                        <a:t>Trees: 300</a:t>
                      </a:r>
                    </a:p>
                    <a:p>
                      <a:endParaRPr lang="en-US" sz="1200" b="0" dirty="0">
                        <a:solidFill>
                          <a:schemeClr val="tx1"/>
                        </a:solidFill>
                      </a:endParaRPr>
                    </a:p>
                  </a:txBody>
                  <a:tcPr>
                    <a:solidFill>
                      <a:srgbClr val="DBA9A9"/>
                    </a:solidFill>
                  </a:tcPr>
                </a:tc>
                <a:extLst>
                  <a:ext uri="{0D108BD9-81ED-4DB2-BD59-A6C34878D82A}">
                    <a16:rowId xmlns:a16="http://schemas.microsoft.com/office/drawing/2014/main" val="3844047017"/>
                  </a:ext>
                </a:extLst>
              </a:tr>
            </a:tbl>
          </a:graphicData>
        </a:graphic>
      </p:graphicFrame>
      <p:sp>
        <p:nvSpPr>
          <p:cNvPr id="10" name="TextBox 9">
            <a:extLst>
              <a:ext uri="{FF2B5EF4-FFF2-40B4-BE49-F238E27FC236}">
                <a16:creationId xmlns:a16="http://schemas.microsoft.com/office/drawing/2014/main" id="{2F1D9A50-2FC0-46AD-A186-357671E40AFD}"/>
              </a:ext>
            </a:extLst>
          </p:cNvPr>
          <p:cNvSpPr txBox="1"/>
          <p:nvPr/>
        </p:nvSpPr>
        <p:spPr>
          <a:xfrm>
            <a:off x="3782704" y="6281237"/>
            <a:ext cx="4626591" cy="369332"/>
          </a:xfrm>
          <a:prstGeom prst="rect">
            <a:avLst/>
          </a:prstGeom>
          <a:noFill/>
        </p:spPr>
        <p:txBody>
          <a:bodyPr wrap="square" rtlCol="0">
            <a:spAutoFit/>
          </a:bodyPr>
          <a:lstStyle/>
          <a:p>
            <a:r>
              <a:rPr lang="en-US" dirty="0"/>
              <a:t>Best LSTM score: Mean Absolute Error of </a:t>
            </a:r>
            <a:r>
              <a:rPr lang="en-US" u="sng" dirty="0"/>
              <a:t>24.3</a:t>
            </a:r>
          </a:p>
        </p:txBody>
      </p:sp>
    </p:spTree>
    <p:extLst>
      <p:ext uri="{BB962C8B-B14F-4D97-AF65-F5344CB8AC3E}">
        <p14:creationId xmlns:p14="http://schemas.microsoft.com/office/powerpoint/2010/main" val="6933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855-A89E-4411-9208-1D704E12D50E}"/>
              </a:ext>
            </a:extLst>
          </p:cNvPr>
          <p:cNvSpPr>
            <a:spLocks noGrp="1"/>
          </p:cNvSpPr>
          <p:nvPr>
            <p:ph type="title"/>
          </p:nvPr>
        </p:nvSpPr>
        <p:spPr/>
        <p:txBody>
          <a:bodyPr>
            <a:normAutofit fontScale="90000"/>
          </a:bodyPr>
          <a:lstStyle/>
          <a:p>
            <a:r>
              <a:rPr lang="en-US" dirty="0"/>
              <a:t>Peak Boosting</a:t>
            </a:r>
          </a:p>
        </p:txBody>
      </p:sp>
      <p:sp>
        <p:nvSpPr>
          <p:cNvPr id="3" name="Content Placeholder 2">
            <a:extLst>
              <a:ext uri="{FF2B5EF4-FFF2-40B4-BE49-F238E27FC236}">
                <a16:creationId xmlns:a16="http://schemas.microsoft.com/office/drawing/2014/main" id="{664BD99D-8489-4A01-AB00-AF76ED85EAD8}"/>
              </a:ext>
            </a:extLst>
          </p:cNvPr>
          <p:cNvSpPr>
            <a:spLocks noGrp="1"/>
          </p:cNvSpPr>
          <p:nvPr>
            <p:ph sz="half" idx="1"/>
          </p:nvPr>
        </p:nvSpPr>
        <p:spPr>
          <a:xfrm>
            <a:off x="140368" y="771555"/>
            <a:ext cx="12051632" cy="1453983"/>
          </a:xfrm>
        </p:spPr>
        <p:txBody>
          <a:bodyPr>
            <a:normAutofit/>
          </a:bodyPr>
          <a:lstStyle/>
          <a:p>
            <a:pPr marL="0" indent="0">
              <a:buNone/>
            </a:pPr>
            <a:r>
              <a:rPr lang="en-US" dirty="0"/>
              <a:t>Reminder: the value of a disease outbreak predictor would be finding the outliers. Most models were unlikely to predict extreme values, so the following was done to boost the largest predictions:</a:t>
            </a:r>
          </a:p>
        </p:txBody>
      </p:sp>
      <p:sp>
        <p:nvSpPr>
          <p:cNvPr id="4" name="Rectangle 3">
            <a:extLst>
              <a:ext uri="{FF2B5EF4-FFF2-40B4-BE49-F238E27FC236}">
                <a16:creationId xmlns:a16="http://schemas.microsoft.com/office/drawing/2014/main" id="{84FDB8C7-274E-42B4-9BC7-00BEE81C3689}"/>
              </a:ext>
            </a:extLst>
          </p:cNvPr>
          <p:cNvSpPr/>
          <p:nvPr/>
        </p:nvSpPr>
        <p:spPr>
          <a:xfrm>
            <a:off x="136360" y="2305050"/>
            <a:ext cx="3749840" cy="3416320"/>
          </a:xfrm>
          <a:prstGeom prst="rect">
            <a:avLst/>
          </a:prstGeom>
        </p:spPr>
        <p:txBody>
          <a:bodyPr wrap="square">
            <a:spAutoFit/>
          </a:bodyPr>
          <a:lstStyle/>
          <a:p>
            <a:pPr marL="514350" indent="-514350">
              <a:buFont typeface="+mj-lt"/>
              <a:buAutoNum type="arabicPeriod"/>
            </a:pPr>
            <a:r>
              <a:rPr lang="en-US" sz="2400" dirty="0"/>
              <a:t>Predict test data with model</a:t>
            </a:r>
          </a:p>
          <a:p>
            <a:pPr marL="514350" indent="-514350">
              <a:buFont typeface="+mj-lt"/>
              <a:buAutoNum type="arabicPeriod"/>
            </a:pPr>
            <a:r>
              <a:rPr lang="en-US" sz="2400" dirty="0"/>
              <a:t>Take derivative of the predictions</a:t>
            </a:r>
          </a:p>
          <a:p>
            <a:pPr marL="514350" indent="-514350">
              <a:buFont typeface="+mj-lt"/>
              <a:buAutoNum type="arabicPeriod"/>
            </a:pPr>
            <a:r>
              <a:rPr lang="en-US" sz="2400" dirty="0"/>
              <a:t>Scale derivative values</a:t>
            </a:r>
          </a:p>
          <a:p>
            <a:pPr marL="514350" indent="-514350">
              <a:buFont typeface="+mj-lt"/>
              <a:buAutoNum type="arabicPeriod"/>
            </a:pPr>
            <a:r>
              <a:rPr lang="en-US" sz="2400" dirty="0"/>
              <a:t>Take Integral of scaled derivative</a:t>
            </a:r>
          </a:p>
          <a:p>
            <a:pPr marL="514350" indent="-514350">
              <a:buFont typeface="+mj-lt"/>
              <a:buAutoNum type="arabicPeriod"/>
            </a:pPr>
            <a:r>
              <a:rPr lang="en-US" sz="2400" dirty="0"/>
              <a:t>Add “intercept” (the first predicted value)</a:t>
            </a:r>
          </a:p>
        </p:txBody>
      </p:sp>
      <p:pic>
        <p:nvPicPr>
          <p:cNvPr id="2062" name="Picture 14">
            <a:extLst>
              <a:ext uri="{FF2B5EF4-FFF2-40B4-BE49-F238E27FC236}">
                <a16:creationId xmlns:a16="http://schemas.microsoft.com/office/drawing/2014/main" id="{B6C8BBFB-758D-443C-A627-77A68D0B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77" y="1613194"/>
            <a:ext cx="5777065"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B1B653E1-47E6-481C-9987-83FD0060D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760" y="4091868"/>
            <a:ext cx="5796582"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C453D02E-5E6B-46E3-A2F1-4F33CBD47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758" y="4091868"/>
            <a:ext cx="5796584"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E96A40FE-CB32-42EA-A965-2FB7A378E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274" y="1613195"/>
            <a:ext cx="5777067" cy="24786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3ADDB7-1D2C-487E-8DE7-22EA7464B5C5}"/>
              </a:ext>
            </a:extLst>
          </p:cNvPr>
          <p:cNvPicPr>
            <a:picLocks noChangeAspect="1"/>
          </p:cNvPicPr>
          <p:nvPr/>
        </p:nvPicPr>
        <p:blipFill>
          <a:blip r:embed="rId6"/>
          <a:stretch>
            <a:fillRect/>
          </a:stretch>
        </p:blipFill>
        <p:spPr>
          <a:xfrm>
            <a:off x="4880109" y="3203834"/>
            <a:ext cx="815014" cy="815014"/>
          </a:xfrm>
          <a:prstGeom prst="rect">
            <a:avLst/>
          </a:prstGeom>
          <a:ln w="19050">
            <a:solidFill>
              <a:srgbClr val="FF0000"/>
            </a:solidFill>
          </a:ln>
        </p:spPr>
      </p:pic>
      <p:sp>
        <p:nvSpPr>
          <p:cNvPr id="8" name="Rectangle 7">
            <a:extLst>
              <a:ext uri="{FF2B5EF4-FFF2-40B4-BE49-F238E27FC236}">
                <a16:creationId xmlns:a16="http://schemas.microsoft.com/office/drawing/2014/main" id="{30E16B8D-4A7E-4D5D-A125-9F429DBCA2AD}"/>
              </a:ext>
            </a:extLst>
          </p:cNvPr>
          <p:cNvSpPr/>
          <p:nvPr/>
        </p:nvSpPr>
        <p:spPr>
          <a:xfrm>
            <a:off x="6327140" y="3618961"/>
            <a:ext cx="246380" cy="24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DCCB06-3A41-4DA9-9BF4-45F8DCD5AF08}"/>
              </a:ext>
            </a:extLst>
          </p:cNvPr>
          <p:cNvCxnSpPr>
            <a:stCxn id="8" idx="1"/>
            <a:endCxn id="7" idx="3"/>
          </p:cNvCxnSpPr>
          <p:nvPr/>
        </p:nvCxnSpPr>
        <p:spPr>
          <a:xfrm flipH="1" flipV="1">
            <a:off x="5695123" y="3611341"/>
            <a:ext cx="632017" cy="130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72" name="Picture 24">
            <a:extLst>
              <a:ext uri="{FF2B5EF4-FFF2-40B4-BE49-F238E27FC236}">
                <a16:creationId xmlns:a16="http://schemas.microsoft.com/office/drawing/2014/main" id="{27AC79C0-7369-48F7-9914-50D54546C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273" y="1717284"/>
            <a:ext cx="5777068" cy="23745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CE19238-2018-49E3-BC10-19F681A41787}"/>
              </a:ext>
            </a:extLst>
          </p:cNvPr>
          <p:cNvSpPr/>
          <p:nvPr/>
        </p:nvSpPr>
        <p:spPr>
          <a:xfrm>
            <a:off x="5486400" y="1613193"/>
            <a:ext cx="6453855" cy="900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6" name="Picture 28">
            <a:extLst>
              <a:ext uri="{FF2B5EF4-FFF2-40B4-BE49-F238E27FC236}">
                <a16:creationId xmlns:a16="http://schemas.microsoft.com/office/drawing/2014/main" id="{EA20470F-8F6A-43C6-8821-CEFA8527C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3432" y="2063363"/>
            <a:ext cx="84582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fade">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
                                        </p:tgtEl>
                                        <p:attrNameLst>
                                          <p:attrName>style.visibility</p:attrName>
                                        </p:attrNameLst>
                                      </p:cBhvr>
                                      <p:to>
                                        <p:strVal val="visible"/>
                                      </p:to>
                                    </p:set>
                                    <p:animEffect transition="in" filter="fade">
                                      <p:cBhvr>
                                        <p:cTn id="12" dur="500"/>
                                        <p:tgtEl>
                                          <p:spTgt spid="20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0"/>
                                        </p:tgtEl>
                                        <p:attrNameLst>
                                          <p:attrName>style.visibility</p:attrName>
                                        </p:attrNameLst>
                                      </p:cBhvr>
                                      <p:to>
                                        <p:strVal val="visible"/>
                                      </p:to>
                                    </p:set>
                                    <p:animEffect transition="in" filter="fade">
                                      <p:cBhvr>
                                        <p:cTn id="17" dur="500"/>
                                        <p:tgtEl>
                                          <p:spTgt spid="20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72"/>
                                        </p:tgtEl>
                                        <p:attrNameLst>
                                          <p:attrName>style.visibility</p:attrName>
                                        </p:attrNameLst>
                                      </p:cBhvr>
                                      <p:to>
                                        <p:strVal val="visible"/>
                                      </p:to>
                                    </p:set>
                                    <p:animEffect transition="in" filter="fade">
                                      <p:cBhvr>
                                        <p:cTn id="44" dur="500"/>
                                        <p:tgtEl>
                                          <p:spTgt spid="20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 presetClass="entr" presetSubtype="0" fill="hold" nodeType="withEffect">
                                  <p:stCondLst>
                                    <p:cond delay="0"/>
                                  </p:stCondLst>
                                  <p:childTnLst>
                                    <p:set>
                                      <p:cBhvr>
                                        <p:cTn id="51" dur="1" fill="hold">
                                          <p:stCondLst>
                                            <p:cond delay="0"/>
                                          </p:stCondLst>
                                        </p:cTn>
                                        <p:tgtEl>
                                          <p:spTgt spid="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A46-DC9D-4BB9-9AA8-9F65058661DF}"/>
              </a:ext>
            </a:extLst>
          </p:cNvPr>
          <p:cNvSpPr>
            <a:spLocks noGrp="1"/>
          </p:cNvSpPr>
          <p:nvPr>
            <p:ph type="title"/>
          </p:nvPr>
        </p:nvSpPr>
        <p:spPr/>
        <p:txBody>
          <a:bodyPr>
            <a:normAutofit fontScale="90000"/>
          </a:bodyPr>
          <a:lstStyle/>
          <a:p>
            <a:r>
              <a:rPr lang="en-US" dirty="0"/>
              <a:t>Performance</a:t>
            </a:r>
          </a:p>
        </p:txBody>
      </p:sp>
      <p:sp>
        <p:nvSpPr>
          <p:cNvPr id="3" name="Content Placeholder 2">
            <a:extLst>
              <a:ext uri="{FF2B5EF4-FFF2-40B4-BE49-F238E27FC236}">
                <a16:creationId xmlns:a16="http://schemas.microsoft.com/office/drawing/2014/main" id="{FC1A143C-D461-41C6-AACC-587B9D4D3A45}"/>
              </a:ext>
            </a:extLst>
          </p:cNvPr>
          <p:cNvSpPr>
            <a:spLocks noGrp="1"/>
          </p:cNvSpPr>
          <p:nvPr>
            <p:ph sz="half" idx="1"/>
          </p:nvPr>
        </p:nvSpPr>
        <p:spPr>
          <a:xfrm>
            <a:off x="140368" y="851067"/>
            <a:ext cx="11659746" cy="5297070"/>
          </a:xfrm>
        </p:spPr>
        <p:txBody>
          <a:bodyPr/>
          <a:lstStyle/>
          <a:p>
            <a:r>
              <a:rPr lang="en-US" dirty="0"/>
              <a:t>San Juan Best Model:</a:t>
            </a:r>
          </a:p>
          <a:p>
            <a:pPr lvl="1"/>
            <a:r>
              <a:rPr lang="en-US" dirty="0"/>
              <a:t>Random Forest Regressor with 100 trees and maximum depth of 35</a:t>
            </a:r>
          </a:p>
          <a:p>
            <a:pPr lvl="1"/>
            <a:r>
              <a:rPr lang="en-US" dirty="0"/>
              <a:t>Prediction derivative scaled up by 60% to exaggerate predicted outbreaks</a:t>
            </a:r>
          </a:p>
          <a:p>
            <a:r>
              <a:rPr lang="en-US" dirty="0"/>
              <a:t>Iquitos Best Model:</a:t>
            </a:r>
          </a:p>
          <a:p>
            <a:pPr lvl="1"/>
            <a:r>
              <a:rPr lang="en-US" dirty="0"/>
              <a:t>Random Forest Regressor with 300 trees and a maximum depth of 10</a:t>
            </a:r>
          </a:p>
          <a:p>
            <a:pPr lvl="1"/>
            <a:r>
              <a:rPr lang="en-US" dirty="0"/>
              <a:t>Prediction derivative scaled up by 10% to exaggerate predicted outbreaks</a:t>
            </a:r>
          </a:p>
          <a:p>
            <a:pPr lvl="1"/>
            <a:endParaRPr lang="en-US" dirty="0"/>
          </a:p>
          <a:p>
            <a:pPr marL="457200" lvl="1" indent="0">
              <a:buNone/>
            </a:pPr>
            <a:endParaRPr lang="en-US" dirty="0"/>
          </a:p>
          <a:p>
            <a:pPr marL="0" indent="0">
              <a:buNone/>
            </a:pPr>
            <a:r>
              <a:rPr lang="en-US" dirty="0"/>
              <a:t>Combined Mean Absolute Error of 24.0, good for 440</a:t>
            </a:r>
            <a:r>
              <a:rPr lang="en-US" baseline="30000" dirty="0"/>
              <a:t>th</a:t>
            </a:r>
            <a:r>
              <a:rPr lang="en-US" dirty="0"/>
              <a:t> / 5910 competitors (93</a:t>
            </a:r>
            <a:r>
              <a:rPr lang="en-US" baseline="30000" dirty="0"/>
              <a:t>rd</a:t>
            </a:r>
            <a:r>
              <a:rPr lang="en-US" dirty="0"/>
              <a:t> percentile)</a:t>
            </a:r>
          </a:p>
          <a:p>
            <a:pPr marL="0" indent="0">
              <a:buNone/>
            </a:pPr>
            <a:endParaRPr lang="en-US" dirty="0"/>
          </a:p>
          <a:p>
            <a:pPr lvl="1"/>
            <a:endParaRPr lang="en-US" dirty="0"/>
          </a:p>
        </p:txBody>
      </p:sp>
      <p:pic>
        <p:nvPicPr>
          <p:cNvPr id="11" name="Graphic 10">
            <a:extLst>
              <a:ext uri="{FF2B5EF4-FFF2-40B4-BE49-F238E27FC236}">
                <a16:creationId xmlns:a16="http://schemas.microsoft.com/office/drawing/2014/main" id="{06605377-4A08-4226-BC30-CC34BE2CD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7320" y="5064579"/>
            <a:ext cx="5837360" cy="942354"/>
          </a:xfrm>
          <a:prstGeom prst="rect">
            <a:avLst/>
          </a:prstGeom>
        </p:spPr>
      </p:pic>
    </p:spTree>
    <p:extLst>
      <p:ext uri="{BB962C8B-B14F-4D97-AF65-F5344CB8AC3E}">
        <p14:creationId xmlns:p14="http://schemas.microsoft.com/office/powerpoint/2010/main" val="13989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9EC0-C405-4499-ABEF-0EFFED3217FE}"/>
              </a:ext>
            </a:extLst>
          </p:cNvPr>
          <p:cNvSpPr>
            <a:spLocks noGrp="1"/>
          </p:cNvSpPr>
          <p:nvPr>
            <p:ph type="title"/>
          </p:nvPr>
        </p:nvSpPr>
        <p:spPr/>
        <p:txBody>
          <a:bodyPr>
            <a:normAutofit fontScale="90000"/>
          </a:bodyPr>
          <a:lstStyle/>
          <a:p>
            <a:r>
              <a:rPr lang="en-US" dirty="0"/>
              <a:t>Problem Overview</a:t>
            </a:r>
          </a:p>
        </p:txBody>
      </p:sp>
      <p:sp>
        <p:nvSpPr>
          <p:cNvPr id="3" name="Content Placeholder 2">
            <a:extLst>
              <a:ext uri="{FF2B5EF4-FFF2-40B4-BE49-F238E27FC236}">
                <a16:creationId xmlns:a16="http://schemas.microsoft.com/office/drawing/2014/main" id="{39CE534F-2302-416B-823C-BF19F77E3CC0}"/>
              </a:ext>
            </a:extLst>
          </p:cNvPr>
          <p:cNvSpPr>
            <a:spLocks noGrp="1"/>
          </p:cNvSpPr>
          <p:nvPr>
            <p:ph sz="half" idx="1"/>
          </p:nvPr>
        </p:nvSpPr>
        <p:spPr>
          <a:xfrm>
            <a:off x="140368" y="851067"/>
            <a:ext cx="11520004" cy="5297070"/>
          </a:xfrm>
        </p:spPr>
        <p:txBody>
          <a:bodyPr/>
          <a:lstStyle/>
          <a:p>
            <a:r>
              <a:rPr lang="en-US" dirty="0"/>
              <a:t>Dengue Fever is a disease with severity ranging from flu-like symptoms to low blood pressure and death.</a:t>
            </a:r>
          </a:p>
          <a:p>
            <a:r>
              <a:rPr lang="en-US" dirty="0"/>
              <a:t>It is not contagious; Dengue Fever can only be spread by mosquitoes</a:t>
            </a:r>
          </a:p>
        </p:txBody>
      </p:sp>
      <p:pic>
        <p:nvPicPr>
          <p:cNvPr id="4" name="Picture 3">
            <a:extLst>
              <a:ext uri="{FF2B5EF4-FFF2-40B4-BE49-F238E27FC236}">
                <a16:creationId xmlns:a16="http://schemas.microsoft.com/office/drawing/2014/main" id="{70467B5E-B24D-414E-A360-F014A3796175}"/>
              </a:ext>
            </a:extLst>
          </p:cNvPr>
          <p:cNvPicPr>
            <a:picLocks noChangeAspect="1"/>
          </p:cNvPicPr>
          <p:nvPr/>
        </p:nvPicPr>
        <p:blipFill>
          <a:blip r:embed="rId2"/>
          <a:stretch>
            <a:fillRect/>
          </a:stretch>
        </p:blipFill>
        <p:spPr>
          <a:xfrm>
            <a:off x="2117559" y="2628880"/>
            <a:ext cx="7565619" cy="3644993"/>
          </a:xfrm>
          <a:prstGeom prst="rect">
            <a:avLst/>
          </a:prstGeom>
        </p:spPr>
      </p:pic>
    </p:spTree>
    <p:extLst>
      <p:ext uri="{BB962C8B-B14F-4D97-AF65-F5344CB8AC3E}">
        <p14:creationId xmlns:p14="http://schemas.microsoft.com/office/powerpoint/2010/main" val="318881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29FDE3-B444-4DAF-BB05-D6016529247C}"/>
              </a:ext>
            </a:extLst>
          </p:cNvPr>
          <p:cNvPicPr>
            <a:picLocks noChangeAspect="1"/>
          </p:cNvPicPr>
          <p:nvPr/>
        </p:nvPicPr>
        <p:blipFill rotWithShape="1">
          <a:blip r:embed="rId2"/>
          <a:srcRect b="18160"/>
          <a:stretch/>
        </p:blipFill>
        <p:spPr>
          <a:xfrm>
            <a:off x="5356860" y="2462893"/>
            <a:ext cx="6835140" cy="4022342"/>
          </a:xfrm>
          <a:prstGeom prst="rect">
            <a:avLst/>
          </a:prstGeom>
        </p:spPr>
      </p:pic>
      <p:sp>
        <p:nvSpPr>
          <p:cNvPr id="2" name="Title 1">
            <a:extLst>
              <a:ext uri="{FF2B5EF4-FFF2-40B4-BE49-F238E27FC236}">
                <a16:creationId xmlns:a16="http://schemas.microsoft.com/office/drawing/2014/main" id="{242C39CF-E572-441B-AAC4-FF0FA14219F5}"/>
              </a:ext>
            </a:extLst>
          </p:cNvPr>
          <p:cNvSpPr>
            <a:spLocks noGrp="1"/>
          </p:cNvSpPr>
          <p:nvPr>
            <p:ph type="title"/>
          </p:nvPr>
        </p:nvSpPr>
        <p:spPr/>
        <p:txBody>
          <a:bodyPr>
            <a:normAutofit fontScale="90000"/>
          </a:bodyPr>
          <a:lstStyle/>
          <a:p>
            <a:r>
              <a:rPr lang="en-US" dirty="0"/>
              <a:t>Resources</a:t>
            </a:r>
          </a:p>
        </p:txBody>
      </p:sp>
      <p:sp>
        <p:nvSpPr>
          <p:cNvPr id="8" name="TextBox 7">
            <a:extLst>
              <a:ext uri="{FF2B5EF4-FFF2-40B4-BE49-F238E27FC236}">
                <a16:creationId xmlns:a16="http://schemas.microsoft.com/office/drawing/2014/main" id="{F19B97E9-2498-43D5-9E3D-A8BDAEC3CAE9}"/>
              </a:ext>
            </a:extLst>
          </p:cNvPr>
          <p:cNvSpPr txBox="1"/>
          <p:nvPr/>
        </p:nvSpPr>
        <p:spPr>
          <a:xfrm>
            <a:off x="140368" y="762001"/>
            <a:ext cx="9035716" cy="4955203"/>
          </a:xfrm>
          <a:prstGeom prst="rect">
            <a:avLst/>
          </a:prstGeom>
          <a:noFill/>
        </p:spPr>
        <p:txBody>
          <a:bodyPr wrap="square" rtlCol="0">
            <a:spAutoFit/>
          </a:bodyPr>
          <a:lstStyle/>
          <a:p>
            <a:r>
              <a:rPr lang="en-US" sz="2800" dirty="0"/>
              <a:t>LSTMs:</a:t>
            </a:r>
          </a:p>
          <a:p>
            <a:pPr marL="742950" lvl="1" indent="-285750">
              <a:buFont typeface="Arial" panose="020B0604020202020204" pitchFamily="34" charset="0"/>
              <a:buChar char="•"/>
            </a:pPr>
            <a:r>
              <a:rPr lang="en-US" dirty="0"/>
              <a:t>Download </a:t>
            </a:r>
            <a:r>
              <a:rPr lang="en-US" dirty="0">
                <a:hlinkClick r:id="rId3"/>
              </a:rPr>
              <a:t>The LSTM Reference Card </a:t>
            </a:r>
            <a:r>
              <a:rPr lang="en-US" dirty="0"/>
              <a:t>and code an LSTM forward pass with just NumPy!</a:t>
            </a:r>
          </a:p>
          <a:p>
            <a:pPr marL="742950" lvl="1" indent="-285750">
              <a:buFont typeface="Arial" panose="020B0604020202020204" pitchFamily="34" charset="0"/>
              <a:buChar char="•"/>
            </a:pPr>
            <a:r>
              <a:rPr lang="en-US" dirty="0">
                <a:hlinkClick r:id="rId4"/>
              </a:rPr>
              <a:t>Free Udacity course on deep learning (including RNN’s) in </a:t>
            </a:r>
            <a:r>
              <a:rPr lang="en-US" dirty="0" err="1">
                <a:hlinkClick r:id="rId4"/>
              </a:rPr>
              <a:t>pytorch</a:t>
            </a:r>
            <a:r>
              <a:rPr lang="en-US" dirty="0"/>
              <a:t> </a:t>
            </a:r>
          </a:p>
          <a:p>
            <a:pPr marL="742950" lvl="1" indent="-285750">
              <a:buFont typeface="Arial" panose="020B0604020202020204" pitchFamily="34" charset="0"/>
              <a:buChar char="•"/>
            </a:pPr>
            <a:r>
              <a:rPr lang="en-US" dirty="0">
                <a:hlinkClick r:id="rId5"/>
              </a:rPr>
              <a:t>Helpful article on LSTM’s and GRU’s</a:t>
            </a:r>
            <a:endParaRPr lang="en-US" dirty="0"/>
          </a:p>
          <a:p>
            <a:pPr marL="742950" lvl="1" indent="-285750">
              <a:buFont typeface="Arial" panose="020B0604020202020204" pitchFamily="34" charset="0"/>
              <a:buChar char="•"/>
            </a:pPr>
            <a:r>
              <a:rPr lang="en-US" dirty="0">
                <a:hlinkClick r:id="rId6"/>
              </a:rPr>
              <a:t>Interesting podcast (</a:t>
            </a:r>
            <a:r>
              <a:rPr lang="en-US" dirty="0" err="1">
                <a:hlinkClick r:id="rId6"/>
              </a:rPr>
              <a:t>TWiML&amp;AI</a:t>
            </a:r>
            <a:r>
              <a:rPr lang="en-US" dirty="0">
                <a:hlinkClick r:id="rId6"/>
              </a:rPr>
              <a:t>) suggesting you can trim an LSTM down to ONLY a forget gate</a:t>
            </a:r>
            <a:endParaRPr lang="en-US" dirty="0"/>
          </a:p>
          <a:p>
            <a:pPr marL="742950" lvl="1" indent="-285750">
              <a:buFont typeface="Arial" panose="020B0604020202020204" pitchFamily="34" charset="0"/>
              <a:buChar char="•"/>
            </a:pPr>
            <a:r>
              <a:rPr lang="en-US" dirty="0">
                <a:hlinkClick r:id="rId7"/>
              </a:rPr>
              <a:t>Walk Forward Validation guide by Dr. Brownlee (Machine Learning Mastery)</a:t>
            </a:r>
            <a:endParaRPr lang="en-US" dirty="0"/>
          </a:p>
          <a:p>
            <a:r>
              <a:rPr lang="en-US" sz="2800" dirty="0"/>
              <a:t>Dengue Fever and </a:t>
            </a:r>
            <a:r>
              <a:rPr lang="en-US" sz="2800" i="1" dirty="0"/>
              <a:t>Aedes Aegypti </a:t>
            </a:r>
            <a:r>
              <a:rPr lang="en-US" sz="2800" dirty="0"/>
              <a:t>mosquitoes:</a:t>
            </a:r>
          </a:p>
          <a:p>
            <a:pPr marL="742950" lvl="1" indent="-285750">
              <a:buFont typeface="Arial" panose="020B0604020202020204" pitchFamily="34" charset="0"/>
              <a:buChar char="•"/>
            </a:pPr>
            <a:r>
              <a:rPr lang="en-US" sz="1400" dirty="0" err="1">
                <a:solidFill>
                  <a:srgbClr val="303030"/>
                </a:solidFill>
              </a:rPr>
              <a:t>Juliano</a:t>
            </a:r>
            <a:r>
              <a:rPr lang="en-US" sz="1400" dirty="0">
                <a:solidFill>
                  <a:srgbClr val="303030"/>
                </a:solidFill>
              </a:rPr>
              <a:t>, Steven A et al. “Desiccation and thermal tolerance of eggs and the coexistence of competing mosquitoes.” </a:t>
            </a:r>
            <a:br>
              <a:rPr lang="en-US" sz="1400" dirty="0">
                <a:solidFill>
                  <a:srgbClr val="303030"/>
                </a:solidFill>
              </a:rPr>
            </a:br>
            <a:r>
              <a:rPr lang="en-US" sz="1400" i="1" dirty="0" err="1">
                <a:solidFill>
                  <a:srgbClr val="303030"/>
                </a:solidFill>
              </a:rPr>
              <a:t>Oecologia</a:t>
            </a:r>
            <a:r>
              <a:rPr lang="en-US" sz="1400" dirty="0">
                <a:solidFill>
                  <a:srgbClr val="303030"/>
                </a:solidFill>
              </a:rPr>
              <a:t> vol. 130,3 (2002): 458-469. doi:10.1007/s004420100811</a:t>
            </a:r>
          </a:p>
          <a:p>
            <a:pPr marL="742950" lvl="1" indent="-285750">
              <a:buFont typeface="Arial" panose="020B0604020202020204" pitchFamily="34" charset="0"/>
              <a:buChar char="•"/>
            </a:pPr>
            <a:r>
              <a:rPr lang="en-US" sz="1400" dirty="0">
                <a:solidFill>
                  <a:srgbClr val="333333"/>
                </a:solidFill>
              </a:rPr>
              <a:t>Yukiko </a:t>
            </a:r>
            <a:r>
              <a:rPr lang="en-US" sz="1400" dirty="0" err="1">
                <a:solidFill>
                  <a:srgbClr val="333333"/>
                </a:solidFill>
              </a:rPr>
              <a:t>Higa</a:t>
            </a:r>
            <a:r>
              <a:rPr lang="en-US" sz="1400" dirty="0">
                <a:solidFill>
                  <a:srgbClr val="333333"/>
                </a:solidFill>
              </a:rPr>
              <a:t>, Nguyen </a:t>
            </a:r>
            <a:r>
              <a:rPr lang="en-US" sz="1400" dirty="0" err="1">
                <a:solidFill>
                  <a:srgbClr val="333333"/>
                </a:solidFill>
              </a:rPr>
              <a:t>Thi</a:t>
            </a:r>
            <a:r>
              <a:rPr lang="en-US" sz="1400" dirty="0">
                <a:solidFill>
                  <a:srgbClr val="333333"/>
                </a:solidFill>
              </a:rPr>
              <a:t> Yen, Hitoshi Kawada, Tran Hai Son, Nguyen Thuy </a:t>
            </a:r>
            <a:r>
              <a:rPr lang="en-US" sz="1400" dirty="0" err="1">
                <a:solidFill>
                  <a:srgbClr val="333333"/>
                </a:solidFill>
              </a:rPr>
              <a:t>Hoa</a:t>
            </a:r>
            <a:r>
              <a:rPr lang="en-US" sz="1400" dirty="0">
                <a:solidFill>
                  <a:srgbClr val="333333"/>
                </a:solidFill>
              </a:rPr>
              <a:t>, Masahiro Takagi</a:t>
            </a:r>
            <a:br>
              <a:rPr lang="en-US" sz="1400" dirty="0"/>
            </a:br>
            <a:r>
              <a:rPr lang="en-US" sz="1400" dirty="0">
                <a:solidFill>
                  <a:srgbClr val="333333"/>
                </a:solidFill>
              </a:rPr>
              <a:t>Journal of the American Mosquito Control Association (1 March 2010)</a:t>
            </a:r>
          </a:p>
          <a:p>
            <a:pPr marL="0" lvl="1"/>
            <a:r>
              <a:rPr lang="en-US" sz="2800" dirty="0"/>
              <a:t>More about this project:</a:t>
            </a:r>
          </a:p>
          <a:p>
            <a:pPr marL="742950" lvl="1" indent="-285750">
              <a:buFont typeface="Arial" panose="020B0604020202020204" pitchFamily="34" charset="0"/>
              <a:buChar char="•"/>
            </a:pPr>
            <a:r>
              <a:rPr lang="en-US" dirty="0"/>
              <a:t>Full writeup: </a:t>
            </a:r>
            <a:r>
              <a:rPr lang="en-US" dirty="0">
                <a:hlinkClick r:id="rId8"/>
              </a:rPr>
              <a:t>gregcondit.com/articles/dengue-fever</a:t>
            </a:r>
            <a:r>
              <a:rPr lang="en-US" dirty="0"/>
              <a:t> </a:t>
            </a:r>
          </a:p>
          <a:p>
            <a:pPr marL="742950" lvl="1" indent="-285750">
              <a:buFont typeface="Arial" panose="020B0604020202020204" pitchFamily="34" charset="0"/>
              <a:buChar char="•"/>
            </a:pPr>
            <a:r>
              <a:rPr lang="en-US" dirty="0" err="1"/>
              <a:t>Github</a:t>
            </a:r>
            <a:r>
              <a:rPr lang="en-US" dirty="0"/>
              <a:t>: </a:t>
            </a:r>
            <a:r>
              <a:rPr lang="en-US" dirty="0">
                <a:hlinkClick r:id="rId9"/>
              </a:rPr>
              <a:t>/</a:t>
            </a:r>
            <a:r>
              <a:rPr lang="en-US" dirty="0" err="1">
                <a:hlinkClick r:id="rId9"/>
              </a:rPr>
              <a:t>conditg</a:t>
            </a:r>
            <a:r>
              <a:rPr lang="en-US" dirty="0">
                <a:hlinkClick r:id="rId9"/>
              </a:rPr>
              <a:t>/</a:t>
            </a:r>
            <a:r>
              <a:rPr lang="en-US" dirty="0" err="1">
                <a:hlinkClick r:id="rId9"/>
              </a:rPr>
              <a:t>deng</a:t>
            </a:r>
            <a:r>
              <a:rPr lang="en-US" dirty="0">
                <a:hlinkClick r:id="rId9"/>
              </a:rPr>
              <a:t>-ai</a:t>
            </a:r>
            <a:endParaRPr lang="en-US" dirty="0"/>
          </a:p>
          <a:p>
            <a:endParaRPr lang="en-US" dirty="0"/>
          </a:p>
        </p:txBody>
      </p:sp>
    </p:spTree>
    <p:extLst>
      <p:ext uri="{BB962C8B-B14F-4D97-AF65-F5344CB8AC3E}">
        <p14:creationId xmlns:p14="http://schemas.microsoft.com/office/powerpoint/2010/main" val="3713588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D17365-78F5-46C3-B7C2-B0312B5643A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49695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6DD6F-F704-4ABE-848D-41942A06837B}"/>
              </a:ext>
            </a:extLst>
          </p:cNvPr>
          <p:cNvPicPr>
            <a:picLocks noChangeAspect="1"/>
          </p:cNvPicPr>
          <p:nvPr/>
        </p:nvPicPr>
        <p:blipFill>
          <a:blip r:embed="rId3"/>
          <a:stretch>
            <a:fillRect/>
          </a:stretch>
        </p:blipFill>
        <p:spPr>
          <a:xfrm>
            <a:off x="245241" y="796414"/>
            <a:ext cx="11716825" cy="5644978"/>
          </a:xfrm>
          <a:prstGeom prst="rect">
            <a:avLst/>
          </a:prstGeom>
        </p:spPr>
      </p:pic>
    </p:spTree>
    <p:extLst>
      <p:ext uri="{BB962C8B-B14F-4D97-AF65-F5344CB8AC3E}">
        <p14:creationId xmlns:p14="http://schemas.microsoft.com/office/powerpoint/2010/main" val="229987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38B669-3561-44C7-B6AE-424CC1BB2120}"/>
              </a:ext>
            </a:extLst>
          </p:cNvPr>
          <p:cNvSpPr/>
          <p:nvPr/>
        </p:nvSpPr>
        <p:spPr>
          <a:xfrm>
            <a:off x="394878" y="363381"/>
            <a:ext cx="11797122" cy="5164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Content Placeholder 6">
            <a:extLst>
              <a:ext uri="{FF2B5EF4-FFF2-40B4-BE49-F238E27FC236}">
                <a16:creationId xmlns:a16="http://schemas.microsoft.com/office/drawing/2014/main" id="{FC83B504-A361-4784-AC6E-4DFE38BD3AB5}"/>
              </a:ext>
            </a:extLst>
          </p:cNvPr>
          <p:cNvGraphicFramePr>
            <a:graphicFrameLocks/>
          </p:cNvGraphicFramePr>
          <p:nvPr>
            <p:extLst>
              <p:ext uri="{D42A27DB-BD31-4B8C-83A1-F6EECF244321}">
                <p14:modId xmlns:p14="http://schemas.microsoft.com/office/powerpoint/2010/main" val="2691744654"/>
              </p:ext>
            </p:extLst>
          </p:nvPr>
        </p:nvGraphicFramePr>
        <p:xfrm>
          <a:off x="2571663" y="778287"/>
          <a:ext cx="6836287" cy="4915719"/>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8CBDE867-C144-458B-B10B-15DA66F30BCB}"/>
              </a:ext>
            </a:extLst>
          </p:cNvPr>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82178" y="423203"/>
            <a:ext cx="3825772" cy="3825772"/>
          </a:xfrm>
          <a:prstGeom prst="rect">
            <a:avLst/>
          </a:prstGeom>
        </p:spPr>
      </p:pic>
    </p:spTree>
    <p:extLst>
      <p:ext uri="{BB962C8B-B14F-4D97-AF65-F5344CB8AC3E}">
        <p14:creationId xmlns:p14="http://schemas.microsoft.com/office/powerpoint/2010/main" val="39462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943-537F-4F79-89AE-759657CBF3B6}"/>
              </a:ext>
            </a:extLst>
          </p:cNvPr>
          <p:cNvSpPr>
            <a:spLocks noGrp="1"/>
          </p:cNvSpPr>
          <p:nvPr>
            <p:ph type="title"/>
          </p:nvPr>
        </p:nvSpPr>
        <p:spPr/>
        <p:txBody>
          <a:bodyPr>
            <a:normAutofit fontScale="90000"/>
          </a:bodyPr>
          <a:lstStyle/>
          <a:p>
            <a:r>
              <a:rPr lang="en-US" dirty="0"/>
              <a:t>DrivenData.org Competition</a:t>
            </a:r>
          </a:p>
        </p:txBody>
      </p:sp>
      <p:sp>
        <p:nvSpPr>
          <p:cNvPr id="3" name="Content Placeholder 2">
            <a:extLst>
              <a:ext uri="{FF2B5EF4-FFF2-40B4-BE49-F238E27FC236}">
                <a16:creationId xmlns:a16="http://schemas.microsoft.com/office/drawing/2014/main" id="{2E37F176-888C-42CE-97D7-1898E9C89026}"/>
              </a:ext>
            </a:extLst>
          </p:cNvPr>
          <p:cNvSpPr>
            <a:spLocks noGrp="1"/>
          </p:cNvSpPr>
          <p:nvPr>
            <p:ph sz="half" idx="1"/>
          </p:nvPr>
        </p:nvSpPr>
        <p:spPr/>
        <p:txBody>
          <a:bodyPr/>
          <a:lstStyle/>
          <a:p>
            <a:r>
              <a:rPr lang="en-US" dirty="0"/>
              <a:t>DrivenData.org: “bring cutting-edge practices in data science and crowdsourcing to some of the world's biggest social challenges” </a:t>
            </a:r>
          </a:p>
          <a:p>
            <a:r>
              <a:rPr lang="en-US" dirty="0"/>
              <a:t>Deng-AI – Machine Learning Competition to predict outbreaks of Dengue Fever</a:t>
            </a:r>
          </a:p>
        </p:txBody>
      </p:sp>
      <p:pic>
        <p:nvPicPr>
          <p:cNvPr id="1030" name="Picture 6">
            <a:extLst>
              <a:ext uri="{FF2B5EF4-FFF2-40B4-BE49-F238E27FC236}">
                <a16:creationId xmlns:a16="http://schemas.microsoft.com/office/drawing/2014/main" id="{EED93D1B-85AE-4715-8F7F-1341772D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40" y="3215885"/>
            <a:ext cx="5773060" cy="3137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B660B1-C590-44E3-A105-A449F2E8C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3" y="3215885"/>
            <a:ext cx="5695743" cy="3137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A06D05-4FFA-479E-8BC2-540912D4D394}"/>
              </a:ext>
            </a:extLst>
          </p:cNvPr>
          <p:cNvSpPr/>
          <p:nvPr/>
        </p:nvSpPr>
        <p:spPr>
          <a:xfrm>
            <a:off x="4436350" y="3388239"/>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
        <p:nvSpPr>
          <p:cNvPr id="5" name="TextBox 4">
            <a:extLst>
              <a:ext uri="{FF2B5EF4-FFF2-40B4-BE49-F238E27FC236}">
                <a16:creationId xmlns:a16="http://schemas.microsoft.com/office/drawing/2014/main" id="{9E8A85B6-6DD3-42F4-91F8-CB5979750900}"/>
              </a:ext>
            </a:extLst>
          </p:cNvPr>
          <p:cNvSpPr txBox="1"/>
          <p:nvPr/>
        </p:nvSpPr>
        <p:spPr>
          <a:xfrm>
            <a:off x="1478061" y="2617041"/>
            <a:ext cx="2857705" cy="461665"/>
          </a:xfrm>
          <a:prstGeom prst="rect">
            <a:avLst/>
          </a:prstGeom>
          <a:noFill/>
          <a:ln w="12700">
            <a:solidFill>
              <a:srgbClr val="FF0000"/>
            </a:solidFill>
            <a:prstDash val="sysDot"/>
          </a:ln>
        </p:spPr>
        <p:txBody>
          <a:bodyPr wrap="none" rtlCol="0">
            <a:spAutoFit/>
          </a:bodyPr>
          <a:lstStyle/>
          <a:p>
            <a:r>
              <a:rPr lang="en-US" sz="2400" dirty="0"/>
              <a:t>San Juan, Puerto Rico</a:t>
            </a:r>
          </a:p>
        </p:txBody>
      </p:sp>
      <p:sp>
        <p:nvSpPr>
          <p:cNvPr id="11" name="TextBox 10">
            <a:extLst>
              <a:ext uri="{FF2B5EF4-FFF2-40B4-BE49-F238E27FC236}">
                <a16:creationId xmlns:a16="http://schemas.microsoft.com/office/drawing/2014/main" id="{E39E9B30-BD67-44C7-82C1-C3760AF68656}"/>
              </a:ext>
            </a:extLst>
          </p:cNvPr>
          <p:cNvSpPr txBox="1"/>
          <p:nvPr/>
        </p:nvSpPr>
        <p:spPr>
          <a:xfrm>
            <a:off x="8425838" y="2617040"/>
            <a:ext cx="1759264" cy="461665"/>
          </a:xfrm>
          <a:prstGeom prst="rect">
            <a:avLst/>
          </a:prstGeom>
          <a:noFill/>
          <a:ln w="12700">
            <a:solidFill>
              <a:srgbClr val="FF0000"/>
            </a:solidFill>
            <a:prstDash val="sysDot"/>
          </a:ln>
        </p:spPr>
        <p:txBody>
          <a:bodyPr wrap="none" rtlCol="0">
            <a:spAutoFit/>
          </a:bodyPr>
          <a:lstStyle/>
          <a:p>
            <a:r>
              <a:rPr lang="en-US" sz="2400" dirty="0"/>
              <a:t>Iquitos, Peru</a:t>
            </a:r>
          </a:p>
        </p:txBody>
      </p:sp>
      <p:sp>
        <p:nvSpPr>
          <p:cNvPr id="6" name="Rectangle 5">
            <a:extLst>
              <a:ext uri="{FF2B5EF4-FFF2-40B4-BE49-F238E27FC236}">
                <a16:creationId xmlns:a16="http://schemas.microsoft.com/office/drawing/2014/main" id="{B9DD8876-F0D5-4A9D-B137-66E98682ABE9}"/>
              </a:ext>
            </a:extLst>
          </p:cNvPr>
          <p:cNvSpPr/>
          <p:nvPr/>
        </p:nvSpPr>
        <p:spPr>
          <a:xfrm>
            <a:off x="6029225" y="2472489"/>
            <a:ext cx="133550" cy="415089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A45F2C-3FEB-4F2C-A859-CFA463C7F3C2}"/>
              </a:ext>
            </a:extLst>
          </p:cNvPr>
          <p:cNvSpPr/>
          <p:nvPr/>
        </p:nvSpPr>
        <p:spPr>
          <a:xfrm>
            <a:off x="10700999" y="3392577"/>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Tree>
    <p:extLst>
      <p:ext uri="{BB962C8B-B14F-4D97-AF65-F5344CB8AC3E}">
        <p14:creationId xmlns:p14="http://schemas.microsoft.com/office/powerpoint/2010/main" val="22660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587B-CEE2-46F5-AC0D-DF580F0DB8E2}"/>
              </a:ext>
            </a:extLst>
          </p:cNvPr>
          <p:cNvSpPr>
            <a:spLocks noGrp="1"/>
          </p:cNvSpPr>
          <p:nvPr>
            <p:ph type="title"/>
          </p:nvPr>
        </p:nvSpPr>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A7966243-5511-4CDC-B12E-744DF40423B0}"/>
              </a:ext>
            </a:extLst>
          </p:cNvPr>
          <p:cNvSpPr>
            <a:spLocks noGrp="1"/>
          </p:cNvSpPr>
          <p:nvPr>
            <p:ph sz="half" idx="1"/>
          </p:nvPr>
        </p:nvSpPr>
        <p:spPr/>
        <p:txBody>
          <a:bodyPr/>
          <a:lstStyle/>
          <a:p>
            <a:pPr marL="0" indent="0">
              <a:buNone/>
            </a:pPr>
            <a:r>
              <a:rPr lang="en-US" i="1" dirty="0"/>
              <a:t>Dengue is spread by Mosquitos, whose breeding patterns are related to weather patterns. Therefore, weather patterns can predict outbreaks.</a:t>
            </a:r>
          </a:p>
        </p:txBody>
      </p:sp>
      <p:pic>
        <p:nvPicPr>
          <p:cNvPr id="2054" name="Picture 6">
            <a:extLst>
              <a:ext uri="{FF2B5EF4-FFF2-40B4-BE49-F238E27FC236}">
                <a16:creationId xmlns:a16="http://schemas.microsoft.com/office/drawing/2014/main" id="{F50BFF76-2E8C-4369-A608-F51B0EF8F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7788"/>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CE0E0D-5B04-440C-B91B-2437E27DD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787" y="2517787"/>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3A47-761A-4D9E-AE9E-EA152615BBC8}"/>
              </a:ext>
            </a:extLst>
          </p:cNvPr>
          <p:cNvSpPr>
            <a:spLocks noGrp="1"/>
          </p:cNvSpPr>
          <p:nvPr>
            <p:ph type="title"/>
          </p:nvPr>
        </p:nvSpPr>
        <p:spPr/>
        <p:txBody>
          <a:bodyPr>
            <a:normAutofit fontScale="90000"/>
          </a:bodyPr>
          <a:lstStyle/>
          <a:p>
            <a:r>
              <a:rPr lang="en-US" dirty="0"/>
              <a:t>Features: Lots of weather data</a:t>
            </a:r>
          </a:p>
        </p:txBody>
      </p:sp>
      <p:pic>
        <p:nvPicPr>
          <p:cNvPr id="3078" name="Picture 6">
            <a:extLst>
              <a:ext uri="{FF2B5EF4-FFF2-40B4-BE49-F238E27FC236}">
                <a16:creationId xmlns:a16="http://schemas.microsoft.com/office/drawing/2014/main" id="{34A96F88-C44B-4FD6-8BE1-B9D337616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5"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401BB1-0879-4A02-9F1C-F700B674E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3F0F82-693D-4F57-B882-BC9A33C3029E}"/>
              </a:ext>
            </a:extLst>
          </p:cNvPr>
          <p:cNvSpPr txBox="1"/>
          <p:nvPr/>
        </p:nvSpPr>
        <p:spPr>
          <a:xfrm>
            <a:off x="3681324" y="6336450"/>
            <a:ext cx="5576976" cy="369332"/>
          </a:xfrm>
          <a:prstGeom prst="rect">
            <a:avLst/>
          </a:prstGeom>
          <a:noFill/>
        </p:spPr>
        <p:txBody>
          <a:bodyPr wrap="none" rtlCol="0">
            <a:spAutoFit/>
          </a:bodyPr>
          <a:lstStyle/>
          <a:p>
            <a:r>
              <a:rPr lang="en-US" i="1" dirty="0"/>
              <a:t>Pearson correlations do not account for observation order</a:t>
            </a:r>
          </a:p>
        </p:txBody>
      </p:sp>
    </p:spTree>
    <p:extLst>
      <p:ext uri="{BB962C8B-B14F-4D97-AF65-F5344CB8AC3E}">
        <p14:creationId xmlns:p14="http://schemas.microsoft.com/office/powerpoint/2010/main" val="23631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89F3ECA-8A50-4818-82A2-2D0C80257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57" y="3214354"/>
            <a:ext cx="11965285" cy="2928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F59B20-65F1-40CE-95D2-B5BD5F4431EE}"/>
              </a:ext>
            </a:extLst>
          </p:cNvPr>
          <p:cNvSpPr>
            <a:spLocks noGrp="1"/>
          </p:cNvSpPr>
          <p:nvPr>
            <p:ph type="title"/>
          </p:nvPr>
        </p:nvSpPr>
        <p:spPr/>
        <p:txBody>
          <a:bodyPr>
            <a:normAutofit fontScale="90000"/>
          </a:bodyPr>
          <a:lstStyle/>
          <a:p>
            <a:r>
              <a:rPr lang="en-US" dirty="0"/>
              <a:t>Feature Engineering: Degrading Training Data</a:t>
            </a:r>
          </a:p>
        </p:txBody>
      </p:sp>
      <p:sp>
        <p:nvSpPr>
          <p:cNvPr id="3" name="Content Placeholder 2">
            <a:extLst>
              <a:ext uri="{FF2B5EF4-FFF2-40B4-BE49-F238E27FC236}">
                <a16:creationId xmlns:a16="http://schemas.microsoft.com/office/drawing/2014/main" id="{7C8B1E48-6F76-458E-A923-3924978A48B8}"/>
              </a:ext>
            </a:extLst>
          </p:cNvPr>
          <p:cNvSpPr>
            <a:spLocks noGrp="1"/>
          </p:cNvSpPr>
          <p:nvPr>
            <p:ph sz="half" idx="1"/>
          </p:nvPr>
        </p:nvSpPr>
        <p:spPr>
          <a:xfrm>
            <a:off x="140368" y="851067"/>
            <a:ext cx="11915272" cy="1940994"/>
          </a:xfrm>
        </p:spPr>
        <p:txBody>
          <a:bodyPr>
            <a:normAutofit/>
          </a:bodyPr>
          <a:lstStyle/>
          <a:p>
            <a:r>
              <a:rPr lang="en-US" dirty="0"/>
              <a:t>Training minimums raises to Test minimums for each city</a:t>
            </a:r>
          </a:p>
          <a:p>
            <a:r>
              <a:rPr lang="en-US" dirty="0"/>
              <a:t>Training maximums raised to Test maximums for each city</a:t>
            </a:r>
          </a:p>
          <a:p>
            <a:r>
              <a:rPr lang="en-US" dirty="0"/>
              <a:t>Full scaling was avoided based on research that the specific temperature points matter and affect breeding patterns</a:t>
            </a:r>
            <a:endParaRPr lang="en-US" baseline="30000" dirty="0"/>
          </a:p>
        </p:txBody>
      </p:sp>
      <p:cxnSp>
        <p:nvCxnSpPr>
          <p:cNvPr id="5" name="Straight Connector 4">
            <a:extLst>
              <a:ext uri="{FF2B5EF4-FFF2-40B4-BE49-F238E27FC236}">
                <a16:creationId xmlns:a16="http://schemas.microsoft.com/office/drawing/2014/main" id="{70174202-B937-4821-A68E-427FBE338932}"/>
              </a:ext>
            </a:extLst>
          </p:cNvPr>
          <p:cNvCxnSpPr>
            <a:cxnSpLocks/>
          </p:cNvCxnSpPr>
          <p:nvPr/>
        </p:nvCxnSpPr>
        <p:spPr>
          <a:xfrm flipH="1" flipV="1">
            <a:off x="3168990"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92452F-7614-4A45-ADE8-059325ED3428}"/>
              </a:ext>
            </a:extLst>
          </p:cNvPr>
          <p:cNvCxnSpPr>
            <a:cxnSpLocks/>
          </p:cNvCxnSpPr>
          <p:nvPr/>
        </p:nvCxnSpPr>
        <p:spPr>
          <a:xfrm>
            <a:off x="718956" y="3186434"/>
            <a:ext cx="2450034"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1B30E683-0CAF-46C9-AE37-8C60C65B4AB3}"/>
              </a:ext>
            </a:extLst>
          </p:cNvPr>
          <p:cNvSpPr/>
          <p:nvPr/>
        </p:nvSpPr>
        <p:spPr>
          <a:xfrm rot="16200000">
            <a:off x="1717121" y="2334860"/>
            <a:ext cx="453706" cy="2450031"/>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6C7456D-92B7-4A4A-802B-ED7C6B04A7FF}"/>
              </a:ext>
            </a:extLst>
          </p:cNvPr>
          <p:cNvCxnSpPr>
            <a:cxnSpLocks/>
          </p:cNvCxnSpPr>
          <p:nvPr/>
        </p:nvCxnSpPr>
        <p:spPr>
          <a:xfrm flipH="1" flipV="1">
            <a:off x="10483027"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9A222C2A-0284-402F-99AF-3F0D0614BBFC}"/>
              </a:ext>
            </a:extLst>
          </p:cNvPr>
          <p:cNvSpPr/>
          <p:nvPr/>
        </p:nvSpPr>
        <p:spPr>
          <a:xfrm rot="16200000">
            <a:off x="10751184" y="3064868"/>
            <a:ext cx="453706" cy="990016"/>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4CE8A67-67F8-451E-B1A5-933E5F6439D3}"/>
              </a:ext>
            </a:extLst>
          </p:cNvPr>
          <p:cNvCxnSpPr>
            <a:cxnSpLocks/>
          </p:cNvCxnSpPr>
          <p:nvPr/>
        </p:nvCxnSpPr>
        <p:spPr>
          <a:xfrm flipH="1">
            <a:off x="10483027" y="3186433"/>
            <a:ext cx="964423"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3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56FF-427C-40C7-9B2B-39A8FE615BFC}"/>
              </a:ext>
            </a:extLst>
          </p:cNvPr>
          <p:cNvSpPr>
            <a:spLocks noGrp="1"/>
          </p:cNvSpPr>
          <p:nvPr>
            <p:ph type="title"/>
          </p:nvPr>
        </p:nvSpPr>
        <p:spPr/>
        <p:txBody>
          <a:bodyPr>
            <a:normAutofit fontScale="90000"/>
          </a:bodyPr>
          <a:lstStyle/>
          <a:p>
            <a:r>
              <a:rPr lang="en-US" dirty="0"/>
              <a:t>Feature Engineering: Seasons</a:t>
            </a:r>
          </a:p>
        </p:txBody>
      </p:sp>
      <p:sp>
        <p:nvSpPr>
          <p:cNvPr id="3" name="Content Placeholder 2">
            <a:extLst>
              <a:ext uri="{FF2B5EF4-FFF2-40B4-BE49-F238E27FC236}">
                <a16:creationId xmlns:a16="http://schemas.microsoft.com/office/drawing/2014/main" id="{9F978A5C-6077-4733-BFC5-6B194EFB6F72}"/>
              </a:ext>
            </a:extLst>
          </p:cNvPr>
          <p:cNvSpPr>
            <a:spLocks noGrp="1"/>
          </p:cNvSpPr>
          <p:nvPr>
            <p:ph sz="half" idx="1"/>
          </p:nvPr>
        </p:nvSpPr>
        <p:spPr>
          <a:xfrm>
            <a:off x="140368" y="851067"/>
            <a:ext cx="11915272" cy="655761"/>
          </a:xfrm>
        </p:spPr>
        <p:txBody>
          <a:bodyPr/>
          <a:lstStyle/>
          <a:p>
            <a:pPr marL="0" indent="0">
              <a:buNone/>
            </a:pPr>
            <a:r>
              <a:rPr lang="en-US" dirty="0"/>
              <a:t>Categorical features created for seasons based on outbreak patterns</a:t>
            </a:r>
          </a:p>
        </p:txBody>
      </p:sp>
      <p:pic>
        <p:nvPicPr>
          <p:cNvPr id="1026" name="Picture 2">
            <a:extLst>
              <a:ext uri="{FF2B5EF4-FFF2-40B4-BE49-F238E27FC236}">
                <a16:creationId xmlns:a16="http://schemas.microsoft.com/office/drawing/2014/main" id="{D9967C0C-83EB-4E84-8AD1-157F51038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637"/>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3F8100-FD12-49A9-8982-B3E42DA1E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1862636"/>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0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EB0-B9DD-4BC1-B448-9840D03CAE82}"/>
              </a:ext>
            </a:extLst>
          </p:cNvPr>
          <p:cNvSpPr>
            <a:spLocks noGrp="1"/>
          </p:cNvSpPr>
          <p:nvPr>
            <p:ph type="title"/>
          </p:nvPr>
        </p:nvSpPr>
        <p:spPr/>
        <p:txBody>
          <a:bodyPr>
            <a:normAutofit fontScale="90000"/>
          </a:bodyPr>
          <a:lstStyle/>
          <a:p>
            <a:r>
              <a:rPr lang="en-US" dirty="0"/>
              <a:t>How far back should a time series model “look”?</a:t>
            </a:r>
          </a:p>
        </p:txBody>
      </p:sp>
      <p:sp>
        <p:nvSpPr>
          <p:cNvPr id="8" name="Content Placeholder 7">
            <a:extLst>
              <a:ext uri="{FF2B5EF4-FFF2-40B4-BE49-F238E27FC236}">
                <a16:creationId xmlns:a16="http://schemas.microsoft.com/office/drawing/2014/main" id="{0D8106C1-A466-442E-BA83-A3F655C3C10F}"/>
              </a:ext>
            </a:extLst>
          </p:cNvPr>
          <p:cNvSpPr>
            <a:spLocks noGrp="1"/>
          </p:cNvSpPr>
          <p:nvPr>
            <p:ph sz="half" idx="1"/>
          </p:nvPr>
        </p:nvSpPr>
        <p:spPr>
          <a:xfrm>
            <a:off x="1" y="4909457"/>
            <a:ext cx="12192000" cy="544284"/>
          </a:xfrm>
        </p:spPr>
        <p:txBody>
          <a:bodyPr>
            <a:normAutofit/>
          </a:bodyPr>
          <a:lstStyle/>
          <a:p>
            <a:pPr marL="0" indent="0">
              <a:buNone/>
            </a:pPr>
            <a:r>
              <a:rPr lang="en-US" sz="2400" dirty="0"/>
              <a:t>Following a “favorable” weather event, we’d expect to see reports of Dengue Fever in 2-3 weeks.</a:t>
            </a:r>
          </a:p>
        </p:txBody>
      </p:sp>
      <p:graphicFrame>
        <p:nvGraphicFramePr>
          <p:cNvPr id="6" name="Chart 5">
            <a:extLst>
              <a:ext uri="{FF2B5EF4-FFF2-40B4-BE49-F238E27FC236}">
                <a16:creationId xmlns:a16="http://schemas.microsoft.com/office/drawing/2014/main" id="{F269212E-9C53-45D7-AEFA-14D8EAA4434E}"/>
              </a:ext>
            </a:extLst>
          </p:cNvPr>
          <p:cNvGraphicFramePr/>
          <p:nvPr>
            <p:extLst>
              <p:ext uri="{D42A27DB-BD31-4B8C-83A1-F6EECF244321}">
                <p14:modId xmlns:p14="http://schemas.microsoft.com/office/powerpoint/2010/main" val="1938105039"/>
              </p:ext>
            </p:extLst>
          </p:nvPr>
        </p:nvGraphicFramePr>
        <p:xfrm>
          <a:off x="70184" y="983978"/>
          <a:ext cx="12051631" cy="3240156"/>
        </p:xfrm>
        <a:graphic>
          <a:graphicData uri="http://schemas.openxmlformats.org/drawingml/2006/chart">
            <c:chart xmlns:c="http://schemas.openxmlformats.org/drawingml/2006/chart" xmlns:r="http://schemas.openxmlformats.org/officeDocument/2006/relationships" r:id="rId2"/>
          </a:graphicData>
        </a:graphic>
      </p:graphicFrame>
      <p:sp>
        <p:nvSpPr>
          <p:cNvPr id="5" name="Right Brace 4">
            <a:extLst>
              <a:ext uri="{FF2B5EF4-FFF2-40B4-BE49-F238E27FC236}">
                <a16:creationId xmlns:a16="http://schemas.microsoft.com/office/drawing/2014/main" id="{775635EE-8E05-45EB-A2B8-346847DD73ED}"/>
              </a:ext>
            </a:extLst>
          </p:cNvPr>
          <p:cNvSpPr/>
          <p:nvPr/>
        </p:nvSpPr>
        <p:spPr>
          <a:xfrm rot="5400000">
            <a:off x="10232571" y="3042795"/>
            <a:ext cx="653143" cy="2634343"/>
          </a:xfrm>
          <a:prstGeom prst="rightBrace">
            <a:avLst>
              <a:gd name="adj1" fmla="val 1008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90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4089A8-E3C6-412B-A3A5-27289E43FDFA}"/>
              </a:ext>
            </a:extLst>
          </p:cNvPr>
          <p:cNvSpPr>
            <a:spLocks noGrp="1"/>
          </p:cNvSpPr>
          <p:nvPr>
            <p:ph type="title"/>
          </p:nvPr>
        </p:nvSpPr>
        <p:spPr>
          <a:xfrm>
            <a:off x="839788" y="457200"/>
            <a:ext cx="10515600" cy="1600200"/>
          </a:xfrm>
        </p:spPr>
        <p:txBody>
          <a:bodyPr>
            <a:normAutofit/>
          </a:bodyPr>
          <a:lstStyle/>
          <a:p>
            <a:r>
              <a:rPr lang="en-US" sz="4400" dirty="0"/>
              <a:t>2 Time Series Techniques </a:t>
            </a:r>
          </a:p>
        </p:txBody>
      </p:sp>
      <p:sp>
        <p:nvSpPr>
          <p:cNvPr id="7" name="Content Placeholder 6">
            <a:extLst>
              <a:ext uri="{FF2B5EF4-FFF2-40B4-BE49-F238E27FC236}">
                <a16:creationId xmlns:a16="http://schemas.microsoft.com/office/drawing/2014/main" id="{1B205B52-883F-40ED-8C5D-82B904F8F10D}"/>
              </a:ext>
            </a:extLst>
          </p:cNvPr>
          <p:cNvSpPr>
            <a:spLocks noGrp="1"/>
          </p:cNvSpPr>
          <p:nvPr>
            <p:ph idx="1"/>
          </p:nvPr>
        </p:nvSpPr>
        <p:spPr>
          <a:xfrm>
            <a:off x="839788" y="2491821"/>
            <a:ext cx="6172200" cy="2552801"/>
          </a:xfrm>
        </p:spPr>
        <p:txBody>
          <a:bodyPr/>
          <a:lstStyle/>
          <a:p>
            <a:pPr marL="514350" indent="-514350">
              <a:buFont typeface="+mj-lt"/>
              <a:buAutoNum type="arabicPeriod"/>
            </a:pPr>
            <a:r>
              <a:rPr lang="en-US" dirty="0"/>
              <a:t>Long short term memory neural network </a:t>
            </a:r>
            <a:r>
              <a:rPr lang="en-US" b="1" dirty="0"/>
              <a:t>(LSTM)</a:t>
            </a:r>
          </a:p>
          <a:p>
            <a:pPr marL="514350" indent="-514350">
              <a:buFont typeface="+mj-lt"/>
              <a:buAutoNum type="arabicPeriod"/>
            </a:pPr>
            <a:r>
              <a:rPr lang="en-US" dirty="0"/>
              <a:t>Supervised Learning methods with lagged features</a:t>
            </a:r>
          </a:p>
        </p:txBody>
      </p:sp>
      <p:pic>
        <p:nvPicPr>
          <p:cNvPr id="10" name="Picture 9">
            <a:extLst>
              <a:ext uri="{FF2B5EF4-FFF2-40B4-BE49-F238E27FC236}">
                <a16:creationId xmlns:a16="http://schemas.microsoft.com/office/drawing/2014/main" id="{595D0865-3C7E-4F7E-9443-B446248D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08" y="2491821"/>
            <a:ext cx="4481430" cy="2984704"/>
          </a:xfrm>
          <a:prstGeom prst="rect">
            <a:avLst/>
          </a:prstGeom>
        </p:spPr>
      </p:pic>
    </p:spTree>
    <p:extLst>
      <p:ext uri="{BB962C8B-B14F-4D97-AF65-F5344CB8AC3E}">
        <p14:creationId xmlns:p14="http://schemas.microsoft.com/office/powerpoint/2010/main" val="254525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1142</Words>
  <Application>Microsoft Office PowerPoint</Application>
  <PresentationFormat>Widescreen</PresentationFormat>
  <Paragraphs>235</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Lato</vt:lpstr>
      <vt:lpstr>Office Theme</vt:lpstr>
      <vt:lpstr>Deng-AI: Predicting Disease Spread</vt:lpstr>
      <vt:lpstr>Problem Overview</vt:lpstr>
      <vt:lpstr>DrivenData.org Competition</vt:lpstr>
      <vt:lpstr>Hypothesis</vt:lpstr>
      <vt:lpstr>Features: Lots of weather data</vt:lpstr>
      <vt:lpstr>Feature Engineering: Degrading Training Data</vt:lpstr>
      <vt:lpstr>Feature Engineering: Seasons</vt:lpstr>
      <vt:lpstr>How far back should a time series model “look”?</vt:lpstr>
      <vt:lpstr>2 Time Series Techniques </vt:lpstr>
      <vt:lpstr>LSTM Architecture</vt:lpstr>
      <vt:lpstr>LSTM Logic, from the ground up</vt:lpstr>
      <vt:lpstr>Challenge: Choosing Validation Data (San Juan)</vt:lpstr>
      <vt:lpstr>Walk Forward Validation</vt:lpstr>
      <vt:lpstr>LSTM Training</vt:lpstr>
      <vt:lpstr>LSTM Performance</vt:lpstr>
      <vt:lpstr>Time Series Modelling using Lagged Features</vt:lpstr>
      <vt:lpstr>Random Forest Training</vt:lpstr>
      <vt:lpstr>Peak Boosting</vt:lpstr>
      <vt:lpstr>Performance</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123</cp:revision>
  <dcterms:created xsi:type="dcterms:W3CDTF">2019-04-01T20:25:35Z</dcterms:created>
  <dcterms:modified xsi:type="dcterms:W3CDTF">2019-04-11T23:01:03Z</dcterms:modified>
</cp:coreProperties>
</file>