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656"/>
    <a:srgbClr val="DF202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13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0181AA-F074-4A78-AFDA-A38919F311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64A44-5D20-49D3-A285-3C5E9E55CB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D86-957F-40B1-87EE-A6C3B2CAB03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3D491-7E8F-4377-8F9D-68F5FDF9FD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30AC4-EC74-4529-BDC0-3F5CD2A09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CD93-5C54-4C45-BCB8-9F1EB07C1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47CC-85B4-43EC-B18C-273DDBBE6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6B39D-DCD2-4B77-A64A-8C21D671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D298-D39F-4FDE-8C88-12F0539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F025-C930-4C76-BEB1-06773BD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1369-5863-4888-BA42-8E7C261F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D4C-B93F-4663-8743-712D0BBE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19FFF-4811-48E9-9F68-65835DD6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7E6C-6565-4172-A88D-F6372D5D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3EB9-F114-4489-BDB3-74C1891B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B6F2-2A33-42DD-B065-5D637259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A23A-A0ED-46EE-BCAA-A412BFA03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087B-5EC9-4C47-BFAB-7F6458E7A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3102-55A3-4663-B5C5-0E82D715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2B00-CB7F-49A4-8088-D2ACD3B1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A5F6-02AB-4E21-9120-FAA0EB40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6B90-C028-4835-B9CF-87CD4C7C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136525"/>
            <a:ext cx="11915273" cy="549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C76CB4-77AA-4227-8A85-E5BE08B99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529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77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E5ED-3561-4AE6-A936-C6FF1A28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453D-1DC9-46ED-9424-96EC765C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3995-F724-40C9-9322-80645DE0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7E42-67B8-490D-B343-9D7DD3F6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6244-D9F5-4A33-96AD-BF4EE41A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01BF-40AF-4A2B-8DB9-1F3AC87E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DCC2-D1C6-40D9-B2C9-D312B98F1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6EAB8-3BBE-4F20-89AF-DE1D272A4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03BE0-918E-4CB8-B3B9-B613877F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83622-4360-46BE-87AE-6DBE20AA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977C-5F7A-4D8D-A9B2-48969496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F17-EBB0-4C69-ADA6-D247D01A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5D958-118D-4FDD-AE93-CB348C44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9EA-7CED-45B5-BF24-79F703522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A75D-B97D-4C26-805F-4E35B5791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4E1C0-4668-4B31-B299-A28301749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FD1E3-07F5-40C3-81C4-4C86EFAB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5BEBC-3A6C-4DEC-A41F-BF46354E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AF293-8D77-444B-AA77-A409D6BB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F8C-6DED-4000-948F-3639349C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ACB3-9B52-4A44-A3DD-CA809B2C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5C6C4-50F2-47EF-9215-6ECE1FA0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18BE8-06E3-4A3C-829D-E2E897F6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2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62137-D061-4D2A-A1B6-8C5A9B24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55D3-CCBF-4723-B3D7-C6515E92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7D3B-57C5-49AF-959A-B4CB2BD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8C27-1521-4417-9BDA-1CC7793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DFC5-C417-47E9-AB60-E0CC5B65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2B4E4-7D79-42D4-B0D7-36A63CE8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C0DEB-FECB-4B02-8483-DA2988E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93BC-4D83-4292-AF69-7F70629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562A-0935-489A-94FE-F229B536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59C5-0E06-4ABB-A8B2-C83C87E8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8D6E7-9758-4DAB-89AF-809450452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0E84C-41C7-4D7B-9010-A003AF7B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77B8-9F6B-43C9-AA5C-62CC234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D992C-24C4-418E-B786-CB6A69F5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9C6E-91FF-47A6-A32E-54A560B5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1B202-0C43-4FC6-AA03-24CF6E9E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464A2-A69F-46A7-93DD-0596A394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B881-B2F0-4692-B931-46AE19233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E6F7-9533-4255-A38D-1E6294581F5A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6CA4-B07A-4FF9-A405-1A531235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01BE1-3EBE-49CB-B30D-65B5F094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109DC-C0A7-49A3-AA36-D906D4FF9A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17AD8-EE08-4EC4-BEFD-3EB15E1C021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255" y="6405336"/>
            <a:ext cx="417745" cy="45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0FCA7-F1DC-4249-AA42-12A8C7F2A7E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5336"/>
            <a:ext cx="417745" cy="4526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5B1FC2-A584-494E-BB15-03F862D2BD82}"/>
              </a:ext>
            </a:extLst>
          </p:cNvPr>
          <p:cNvCxnSpPr>
            <a:stCxn id="8" idx="3"/>
            <a:endCxn id="7" idx="1"/>
          </p:cNvCxnSpPr>
          <p:nvPr userDrawn="1"/>
        </p:nvCxnSpPr>
        <p:spPr>
          <a:xfrm>
            <a:off x="417745" y="6631668"/>
            <a:ext cx="11356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B1CA77-65B6-4FBE-8B20-9297F6BFBB61}"/>
              </a:ext>
            </a:extLst>
          </p:cNvPr>
          <p:cNvSpPr/>
          <p:nvPr userDrawn="1"/>
        </p:nvSpPr>
        <p:spPr>
          <a:xfrm>
            <a:off x="0" y="0"/>
            <a:ext cx="12192000" cy="1365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910D-3380-4EB8-BC3C-1C1FCA96B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Deng-AI: Predicting Disease Spread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8033-F769-4541-BE0A-6CC65F3F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Predicting the spread of Dengue Fever using Time Series Techniques</a:t>
            </a:r>
          </a:p>
          <a:p>
            <a:r>
              <a:rPr lang="en-US" dirty="0"/>
              <a:t>Greg Condit</a:t>
            </a:r>
          </a:p>
        </p:txBody>
      </p:sp>
    </p:spTree>
    <p:extLst>
      <p:ext uri="{BB962C8B-B14F-4D97-AF65-F5344CB8AC3E}">
        <p14:creationId xmlns:p14="http://schemas.microsoft.com/office/powerpoint/2010/main" val="44868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9EC0-C405-4499-ABEF-0EFFED32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34F-2302-416B-823C-BF19F77E3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520004" cy="5297070"/>
          </a:xfrm>
        </p:spPr>
        <p:txBody>
          <a:bodyPr/>
          <a:lstStyle/>
          <a:p>
            <a:r>
              <a:rPr lang="en-US" dirty="0"/>
              <a:t>Dengue Fever is a disease with severity ranging from flu-like symptoms to low blood pressure and death.</a:t>
            </a:r>
          </a:p>
          <a:p>
            <a:r>
              <a:rPr lang="en-US" dirty="0"/>
              <a:t>It is not contagious; Dengue Fever can only be spread by mosquitos</a:t>
            </a:r>
          </a:p>
          <a:p>
            <a:r>
              <a:rPr lang="en-US" dirty="0"/>
              <a:t>Typically observed in tropical regions, but cases have increased significantly in recent years, and scientists are warning that climate change is likely to produce shifts that enable mosquitos to cover a much larger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7B5E-B24D-414E-A360-F014A379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711" y="3429000"/>
            <a:ext cx="6252577" cy="301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162BB4-D4ED-46AD-BC26-47E3CDA3FCE1}"/>
              </a:ext>
            </a:extLst>
          </p:cNvPr>
          <p:cNvSpPr txBox="1"/>
          <p:nvPr/>
        </p:nvSpPr>
        <p:spPr>
          <a:xfrm>
            <a:off x="5110634" y="6399610"/>
            <a:ext cx="1579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 of CDC outbreaks</a:t>
            </a:r>
          </a:p>
        </p:txBody>
      </p:sp>
    </p:spTree>
    <p:extLst>
      <p:ext uri="{BB962C8B-B14F-4D97-AF65-F5344CB8AC3E}">
        <p14:creationId xmlns:p14="http://schemas.microsoft.com/office/powerpoint/2010/main" val="31888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F943-537F-4F79-89AE-759657CBF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DrivenData.org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F176-888C-42CE-97D7-1898E9C890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DrivenData.org: “bring cutting-edge practices in data science and crowdsourcing to some of the world's biggest social challenges” </a:t>
            </a:r>
          </a:p>
          <a:p>
            <a:r>
              <a:rPr lang="en-US" dirty="0"/>
              <a:t>Deng-AI – Machine Learning Competition to predict outbreaks of Dengue Fever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D93D1B-85AE-4715-8F7F-1341772D0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40" y="3215885"/>
            <a:ext cx="5773060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B660B1-C590-44E3-A105-A449F2E8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" y="3215885"/>
            <a:ext cx="5695743" cy="313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A06D05-4FFA-479E-8BC2-540912D4D394}"/>
              </a:ext>
            </a:extLst>
          </p:cNvPr>
          <p:cNvSpPr/>
          <p:nvPr/>
        </p:nvSpPr>
        <p:spPr>
          <a:xfrm>
            <a:off x="4436350" y="3388239"/>
            <a:ext cx="118965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BC26C-5EEA-425F-A007-7C5661A1E002}"/>
              </a:ext>
            </a:extLst>
          </p:cNvPr>
          <p:cNvSpPr/>
          <p:nvPr/>
        </p:nvSpPr>
        <p:spPr>
          <a:xfrm>
            <a:off x="10717619" y="3388238"/>
            <a:ext cx="1274283" cy="27857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A85B6-6DD3-42F4-91F8-CB5979750900}"/>
              </a:ext>
            </a:extLst>
          </p:cNvPr>
          <p:cNvSpPr txBox="1"/>
          <p:nvPr/>
        </p:nvSpPr>
        <p:spPr>
          <a:xfrm>
            <a:off x="1478061" y="2617041"/>
            <a:ext cx="2857705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San Juan, Puerto Rico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E9B30-BD67-44C7-82C1-C3760AF68656}"/>
              </a:ext>
            </a:extLst>
          </p:cNvPr>
          <p:cNvSpPr txBox="1"/>
          <p:nvPr/>
        </p:nvSpPr>
        <p:spPr>
          <a:xfrm>
            <a:off x="8425838" y="2617040"/>
            <a:ext cx="1759264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Iquitos, Peru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D8876-F0D5-4A9D-B137-66E98682ABE9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87B-CEE2-46F5-AC0D-DF580F0D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6243-5511-4CDC-B12E-744DF4042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Dengue is spread by Mosquitos, whose breeding patterns are related to weather patterns. Therefore, weather patterns can predict outbreaks.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50BFF76-2E8C-4369-A608-F51B0EF8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7788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DCE0E0D-5B04-440C-B91B-2437E27DD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87" y="2517787"/>
            <a:ext cx="5946213" cy="33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FFA9FB-D592-4779-A02E-407AEE61F9CE}"/>
              </a:ext>
            </a:extLst>
          </p:cNvPr>
          <p:cNvSpPr/>
          <p:nvPr/>
        </p:nvSpPr>
        <p:spPr>
          <a:xfrm>
            <a:off x="6029225" y="2472489"/>
            <a:ext cx="133550" cy="41508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3A47-761A-4D9E-AE9E-EA152615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Features: Lots of weather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558E2-3819-48AD-9256-16FB9923DEF7}"/>
              </a:ext>
            </a:extLst>
          </p:cNvPr>
          <p:cNvSpPr/>
          <p:nvPr/>
        </p:nvSpPr>
        <p:spPr>
          <a:xfrm>
            <a:off x="6029225" y="1093705"/>
            <a:ext cx="133550" cy="552484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A96F88-C44B-4FD6-8BE1-B9D33761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5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401BB1-0879-4A02-9F1C-F700B674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88908"/>
            <a:ext cx="5867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7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89F3ECA-8A50-4818-82A2-2D0C8025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57" y="3214354"/>
            <a:ext cx="11965285" cy="292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59B20-65F1-40CE-95D2-B5BD5F44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Engineering: Degrading 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1E48-6F76-458E-A923-3924978A4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8" y="851067"/>
            <a:ext cx="11915272" cy="1940994"/>
          </a:xfrm>
        </p:spPr>
        <p:txBody>
          <a:bodyPr>
            <a:normAutofit/>
          </a:bodyPr>
          <a:lstStyle/>
          <a:p>
            <a:r>
              <a:rPr lang="en-US" dirty="0"/>
              <a:t>Training minimums raises to Test minimums for each city</a:t>
            </a:r>
          </a:p>
          <a:p>
            <a:r>
              <a:rPr lang="en-US" dirty="0"/>
              <a:t>Training maximums raised to Test maximums for each city</a:t>
            </a:r>
          </a:p>
          <a:p>
            <a:r>
              <a:rPr lang="en-US" dirty="0"/>
              <a:t>Full scaling was avoided on the assumption that the actual temperature points matter </a:t>
            </a:r>
            <a:r>
              <a:rPr lang="en-US" baseline="30000" dirty="0"/>
              <a:t>[1]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74202-B937-4821-A68E-427FBE338932}"/>
              </a:ext>
            </a:extLst>
          </p:cNvPr>
          <p:cNvCxnSpPr>
            <a:cxnSpLocks/>
          </p:cNvCxnSpPr>
          <p:nvPr/>
        </p:nvCxnSpPr>
        <p:spPr>
          <a:xfrm flipH="1" flipV="1">
            <a:off x="3168990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2452F-7614-4A45-ADE8-059325ED3428}"/>
              </a:ext>
            </a:extLst>
          </p:cNvPr>
          <p:cNvCxnSpPr>
            <a:cxnSpLocks/>
          </p:cNvCxnSpPr>
          <p:nvPr/>
        </p:nvCxnSpPr>
        <p:spPr>
          <a:xfrm>
            <a:off x="718956" y="3186434"/>
            <a:ext cx="2450034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B30E683-0CAF-46C9-AE37-8C60C65B4AB3}"/>
              </a:ext>
            </a:extLst>
          </p:cNvPr>
          <p:cNvSpPr/>
          <p:nvPr/>
        </p:nvSpPr>
        <p:spPr>
          <a:xfrm rot="16200000">
            <a:off x="1717121" y="2334860"/>
            <a:ext cx="453706" cy="2450031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C7456D-92B7-4A4A-802B-ED7C6B04A7FF}"/>
              </a:ext>
            </a:extLst>
          </p:cNvPr>
          <p:cNvCxnSpPr>
            <a:cxnSpLocks/>
          </p:cNvCxnSpPr>
          <p:nvPr/>
        </p:nvCxnSpPr>
        <p:spPr>
          <a:xfrm flipH="1" flipV="1">
            <a:off x="10483027" y="3214353"/>
            <a:ext cx="2" cy="2132445"/>
          </a:xfrm>
          <a:prstGeom prst="line">
            <a:avLst/>
          </a:prstGeom>
          <a:ln w="12700">
            <a:solidFill>
              <a:srgbClr val="DF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A222C2A-0284-402F-99AF-3F0D0614BBFC}"/>
              </a:ext>
            </a:extLst>
          </p:cNvPr>
          <p:cNvSpPr/>
          <p:nvPr/>
        </p:nvSpPr>
        <p:spPr>
          <a:xfrm rot="16200000">
            <a:off x="10751184" y="3064868"/>
            <a:ext cx="453706" cy="990016"/>
          </a:xfrm>
          <a:prstGeom prst="rightBrace">
            <a:avLst>
              <a:gd name="adj1" fmla="val 52193"/>
              <a:gd name="adj2" fmla="val 50000"/>
            </a:avLst>
          </a:prstGeom>
          <a:ln w="28575">
            <a:solidFill>
              <a:srgbClr val="DF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CE8A67-67F8-451E-B1A5-933E5F6439D3}"/>
              </a:ext>
            </a:extLst>
          </p:cNvPr>
          <p:cNvCxnSpPr>
            <a:cxnSpLocks/>
          </p:cNvCxnSpPr>
          <p:nvPr/>
        </p:nvCxnSpPr>
        <p:spPr>
          <a:xfrm flipH="1">
            <a:off x="10483027" y="3186433"/>
            <a:ext cx="964423" cy="0"/>
          </a:xfrm>
          <a:prstGeom prst="straightConnector1">
            <a:avLst/>
          </a:prstGeom>
          <a:ln w="12700">
            <a:solidFill>
              <a:srgbClr val="DF20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53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9770-7C90-4FE8-A0F4-E7915E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LSTM Logic, from the ground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3944-F589-4E3D-8485-1F92D3A6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311" y="6276305"/>
            <a:ext cx="9526146" cy="28073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Assumes hidden and cell states are initialized with zeroes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A8D85-F577-4117-B68F-D643476BEBF2}"/>
              </a:ext>
            </a:extLst>
          </p:cNvPr>
          <p:cNvSpPr/>
          <p:nvPr/>
        </p:nvSpPr>
        <p:spPr>
          <a:xfrm>
            <a:off x="5437714" y="1934953"/>
            <a:ext cx="4881880" cy="2019154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B65335-1A05-444C-89A9-F9753226F383}"/>
              </a:ext>
            </a:extLst>
          </p:cNvPr>
          <p:cNvSpPr/>
          <p:nvPr/>
        </p:nvSpPr>
        <p:spPr>
          <a:xfrm>
            <a:off x="5751466" y="4129663"/>
            <a:ext cx="683812" cy="3975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Next Event*** (</a:t>
            </a:r>
            <a:r>
              <a:rPr lang="en-US" sz="800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A8EA4F-ED03-4BFC-A926-279F62A410AD}"/>
              </a:ext>
            </a:extLst>
          </p:cNvPr>
          <p:cNvSpPr/>
          <p:nvPr/>
        </p:nvSpPr>
        <p:spPr>
          <a:xfrm>
            <a:off x="10474866" y="3522740"/>
            <a:ext cx="683812" cy="3975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Hidden State** (</a:t>
            </a:r>
            <a:r>
              <a:rPr lang="en-US" sz="800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10AA6-0E2C-43DB-9A49-69CDF35540F8}"/>
              </a:ext>
            </a:extLst>
          </p:cNvPr>
          <p:cNvSpPr/>
          <p:nvPr/>
        </p:nvSpPr>
        <p:spPr>
          <a:xfrm>
            <a:off x="10469932" y="1932419"/>
            <a:ext cx="683812" cy="3975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/>
              <p:nvPr/>
            </p:nvSpPr>
            <p:spPr>
              <a:xfrm>
                <a:off x="5871203" y="2032138"/>
                <a:ext cx="202115" cy="20211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00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45F57-C26F-4837-91F6-5A6C1DBBC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203" y="2032138"/>
                <a:ext cx="202115" cy="202115"/>
              </a:xfrm>
              <a:prstGeom prst="rect">
                <a:avLst/>
              </a:prstGeom>
              <a:blipFill>
                <a:blip r:embed="rId2"/>
                <a:stretch>
                  <a:fillRect l="-2857" r="-5714"/>
                </a:stretch>
              </a:blipFill>
              <a:ln w="95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5EEEA0B-4A8D-407A-A10A-6B73674F2FB0}"/>
              </a:ext>
            </a:extLst>
          </p:cNvPr>
          <p:cNvSpPr/>
          <p:nvPr/>
        </p:nvSpPr>
        <p:spPr>
          <a:xfrm>
            <a:off x="5873890" y="2396755"/>
            <a:ext cx="202115" cy="2021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sz="14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22">
            <a:extLst>
              <a:ext uri="{FF2B5EF4-FFF2-40B4-BE49-F238E27FC236}">
                <a16:creationId xmlns:a16="http://schemas.microsoft.com/office/drawing/2014/main" id="{DD04370A-9201-4C4F-A45A-5FF2B5CE6146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rot="5400000" flipH="1" flipV="1">
            <a:off x="5901899" y="3814702"/>
            <a:ext cx="506435" cy="123489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/>
              <p:nvPr/>
            </p:nvSpPr>
            <p:spPr>
              <a:xfrm>
                <a:off x="5542335" y="3338665"/>
                <a:ext cx="395291" cy="284565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𝑓h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67BCFE-8C95-4FAE-BD1A-E39E30A0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35" y="3338665"/>
                <a:ext cx="395291" cy="28456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  <a:ln w="6350"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29">
            <a:extLst>
              <a:ext uri="{FF2B5EF4-FFF2-40B4-BE49-F238E27FC236}">
                <a16:creationId xmlns:a16="http://schemas.microsoft.com/office/drawing/2014/main" id="{F68A8BE9-46E9-4474-B485-BEBB475C32C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252579" y="3623230"/>
            <a:ext cx="487402" cy="98292"/>
          </a:xfrm>
          <a:prstGeom prst="bentConnector2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/>
              <p:nvPr/>
            </p:nvSpPr>
            <p:spPr>
              <a:xfrm>
                <a:off x="6019215" y="3338663"/>
                <a:ext cx="395291" cy="2845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prstDash val="sysDot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𝑓𝑥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BA82E-C038-44BA-861B-6AB62779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215" y="3338663"/>
                <a:ext cx="395291" cy="284565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  <a:ln w="9525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4B974A3-302A-44E4-8B3B-C141A0219350}"/>
              </a:ext>
            </a:extLst>
          </p:cNvPr>
          <p:cNvSpPr txBox="1"/>
          <p:nvPr/>
        </p:nvSpPr>
        <p:spPr>
          <a:xfrm>
            <a:off x="5672783" y="3017094"/>
            <a:ext cx="602855" cy="184666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concatenate</a:t>
            </a:r>
          </a:p>
        </p:txBody>
      </p: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52A7DB7D-F0CD-44BA-9C4D-F03CEF77B3F0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rot="5400000" flipH="1" flipV="1">
            <a:off x="5788644" y="3153098"/>
            <a:ext cx="136905" cy="234230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950CF335-7AD9-4445-8F09-8742EB2EBED5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rot="16200000" flipV="1">
            <a:off x="6027085" y="3148887"/>
            <a:ext cx="136903" cy="242650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2">
            <a:extLst>
              <a:ext uri="{FF2B5EF4-FFF2-40B4-BE49-F238E27FC236}">
                <a16:creationId xmlns:a16="http://schemas.microsoft.com/office/drawing/2014/main" id="{0E9E4244-8A7D-4565-83F0-BB15D9CB77D7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5400000" flipH="1" flipV="1">
            <a:off x="5765467" y="2807614"/>
            <a:ext cx="418224" cy="737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2">
            <a:extLst>
              <a:ext uri="{FF2B5EF4-FFF2-40B4-BE49-F238E27FC236}">
                <a16:creationId xmlns:a16="http://schemas.microsoft.com/office/drawing/2014/main" id="{25E0DC79-D54D-42E3-A4EC-3EC36CD66F8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5972261" y="2234253"/>
            <a:ext cx="2687" cy="162502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2">
            <a:extLst>
              <a:ext uri="{FF2B5EF4-FFF2-40B4-BE49-F238E27FC236}">
                <a16:creationId xmlns:a16="http://schemas.microsoft.com/office/drawing/2014/main" id="{3E148E8E-1ED0-47D6-AA84-B7B4866499A2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5243661" y="2128668"/>
            <a:ext cx="627542" cy="4528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/>
              <p:nvPr/>
            </p:nvSpPr>
            <p:spPr>
              <a:xfrm>
                <a:off x="6730441" y="3350014"/>
                <a:ext cx="395291" cy="261867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D3F21-1FDF-4337-BE53-264071C96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441" y="3350014"/>
                <a:ext cx="395291" cy="261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/>
              <p:nvPr/>
            </p:nvSpPr>
            <p:spPr>
              <a:xfrm>
                <a:off x="7193595" y="3350015"/>
                <a:ext cx="395291" cy="2618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sysDot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D33A30-7B6D-4513-A4C2-4F660591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595" y="3350015"/>
                <a:ext cx="395291" cy="261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4AE719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/>
              <p:nvPr/>
            </p:nvSpPr>
            <p:spPr>
              <a:xfrm>
                <a:off x="7739401" y="3350014"/>
                <a:ext cx="395291" cy="261867"/>
              </a:xfrm>
              <a:prstGeom prst="rect">
                <a:avLst/>
              </a:prstGeom>
              <a:noFill/>
              <a:ln w="6350">
                <a:solidFill>
                  <a:srgbClr val="4AE719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1686CA-A0D2-472B-A78F-B06EEC3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401" y="3350014"/>
                <a:ext cx="395291" cy="2618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rgbClr val="4AE719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/>
              <p:nvPr/>
            </p:nvSpPr>
            <p:spPr>
              <a:xfrm>
                <a:off x="8202553" y="3350015"/>
                <a:ext cx="395291" cy="2618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sysDot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18E52C-E244-4719-B28C-E52F3E13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553" y="3350015"/>
                <a:ext cx="395291" cy="2618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4AE719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EDAB50C0-A16A-4AD3-A2F8-425D496EA3A7}"/>
              </a:ext>
            </a:extLst>
          </p:cNvPr>
          <p:cNvCxnSpPr>
            <a:cxnSpLocks/>
            <a:stCxn id="7" idx="0"/>
            <a:endCxn id="23" idx="2"/>
          </p:cNvCxnSpPr>
          <p:nvPr/>
        </p:nvCxnSpPr>
        <p:spPr>
          <a:xfrm rot="5400000" flipH="1" flipV="1">
            <a:off x="6483416" y="3221839"/>
            <a:ext cx="517781" cy="1297869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1745910-1A3B-4290-AEE7-C2C6BA27C3B0}"/>
              </a:ext>
            </a:extLst>
          </p:cNvPr>
          <p:cNvCxnSpPr>
            <a:cxnSpLocks/>
            <a:stCxn id="7" idx="0"/>
            <a:endCxn id="25" idx="2"/>
          </p:cNvCxnSpPr>
          <p:nvPr/>
        </p:nvCxnSpPr>
        <p:spPr>
          <a:xfrm rot="5400000" flipH="1" flipV="1">
            <a:off x="6987895" y="2717360"/>
            <a:ext cx="517781" cy="2306827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9">
            <a:extLst>
              <a:ext uri="{FF2B5EF4-FFF2-40B4-BE49-F238E27FC236}">
                <a16:creationId xmlns:a16="http://schemas.microsoft.com/office/drawing/2014/main" id="{99FEAA10-C3B3-4013-A2D3-CD65E5EE7BB8}"/>
              </a:ext>
            </a:extLst>
          </p:cNvPr>
          <p:cNvCxnSpPr>
            <a:cxnSpLocks/>
            <a:stCxn id="66" idx="3"/>
            <a:endCxn id="22" idx="2"/>
          </p:cNvCxnSpPr>
          <p:nvPr/>
        </p:nvCxnSpPr>
        <p:spPr>
          <a:xfrm flipV="1">
            <a:off x="5248595" y="3611881"/>
            <a:ext cx="1679492" cy="107108"/>
          </a:xfrm>
          <a:prstGeom prst="bentConnector2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9">
            <a:extLst>
              <a:ext uri="{FF2B5EF4-FFF2-40B4-BE49-F238E27FC236}">
                <a16:creationId xmlns:a16="http://schemas.microsoft.com/office/drawing/2014/main" id="{E868A030-4A13-4DB1-8BA2-667144823FBE}"/>
              </a:ext>
            </a:extLst>
          </p:cNvPr>
          <p:cNvCxnSpPr>
            <a:cxnSpLocks/>
            <a:stCxn id="66" idx="3"/>
            <a:endCxn id="24" idx="2"/>
          </p:cNvCxnSpPr>
          <p:nvPr/>
        </p:nvCxnSpPr>
        <p:spPr>
          <a:xfrm flipV="1">
            <a:off x="5248595" y="3611881"/>
            <a:ext cx="2688452" cy="107108"/>
          </a:xfrm>
          <a:prstGeom prst="bentConnector2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765A7F-B3ED-4A9E-963C-42553F0988C1}"/>
              </a:ext>
            </a:extLst>
          </p:cNvPr>
          <p:cNvSpPr txBox="1"/>
          <p:nvPr/>
        </p:nvSpPr>
        <p:spPr>
          <a:xfrm>
            <a:off x="6863446" y="3015871"/>
            <a:ext cx="602855" cy="184666"/>
          </a:xfrm>
          <a:prstGeom prst="rect">
            <a:avLst/>
          </a:prstGeom>
          <a:noFill/>
          <a:ln w="9525">
            <a:solidFill>
              <a:srgbClr val="4AE719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concatenate</a:t>
            </a:r>
          </a:p>
        </p:txBody>
      </p:sp>
      <p:cxnSp>
        <p:nvCxnSpPr>
          <p:cNvPr id="31" name="Straight Connector 29">
            <a:extLst>
              <a:ext uri="{FF2B5EF4-FFF2-40B4-BE49-F238E27FC236}">
                <a16:creationId xmlns:a16="http://schemas.microsoft.com/office/drawing/2014/main" id="{8CB815D6-E8E9-4C3B-B21E-30025D32FF74}"/>
              </a:ext>
            </a:extLst>
          </p:cNvPr>
          <p:cNvCxnSpPr>
            <a:cxnSpLocks/>
            <a:stCxn id="22" idx="0"/>
            <a:endCxn id="30" idx="2"/>
          </p:cNvCxnSpPr>
          <p:nvPr/>
        </p:nvCxnSpPr>
        <p:spPr>
          <a:xfrm rot="5400000" flipH="1" flipV="1">
            <a:off x="6971742" y="3156883"/>
            <a:ext cx="149477" cy="236787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36C3D64E-0963-4C3C-8D30-B3AE101A452D}"/>
              </a:ext>
            </a:extLst>
          </p:cNvPr>
          <p:cNvCxnSpPr>
            <a:cxnSpLocks/>
            <a:stCxn id="23" idx="0"/>
            <a:endCxn id="30" idx="2"/>
          </p:cNvCxnSpPr>
          <p:nvPr/>
        </p:nvCxnSpPr>
        <p:spPr>
          <a:xfrm rot="16200000" flipV="1">
            <a:off x="7203319" y="3162092"/>
            <a:ext cx="149478" cy="226367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5398B8-8155-445B-B331-74F1D0AF1A3A}"/>
              </a:ext>
            </a:extLst>
          </p:cNvPr>
          <p:cNvSpPr txBox="1"/>
          <p:nvPr/>
        </p:nvSpPr>
        <p:spPr>
          <a:xfrm>
            <a:off x="7868785" y="3020514"/>
            <a:ext cx="602855" cy="184666"/>
          </a:xfrm>
          <a:prstGeom prst="rect">
            <a:avLst/>
          </a:prstGeom>
          <a:noFill/>
          <a:ln w="9525">
            <a:solidFill>
              <a:srgbClr val="4AE719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concatenate</a:t>
            </a:r>
          </a:p>
        </p:txBody>
      </p: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0991193B-7605-439D-9AF1-F57A7177AAA8}"/>
              </a:ext>
            </a:extLst>
          </p:cNvPr>
          <p:cNvCxnSpPr>
            <a:cxnSpLocks/>
            <a:stCxn id="24" idx="0"/>
            <a:endCxn id="33" idx="2"/>
          </p:cNvCxnSpPr>
          <p:nvPr/>
        </p:nvCxnSpPr>
        <p:spPr>
          <a:xfrm rot="5400000" flipH="1" flipV="1">
            <a:off x="7981213" y="3161014"/>
            <a:ext cx="144834" cy="233166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2">
            <a:extLst>
              <a:ext uri="{FF2B5EF4-FFF2-40B4-BE49-F238E27FC236}">
                <a16:creationId xmlns:a16="http://schemas.microsoft.com/office/drawing/2014/main" id="{709D1B54-5813-45F4-8E10-2ADFA5B24775}"/>
              </a:ext>
            </a:extLst>
          </p:cNvPr>
          <p:cNvCxnSpPr>
            <a:cxnSpLocks/>
            <a:stCxn id="25" idx="0"/>
            <a:endCxn id="33" idx="2"/>
          </p:cNvCxnSpPr>
          <p:nvPr/>
        </p:nvCxnSpPr>
        <p:spPr>
          <a:xfrm rot="16200000" flipV="1">
            <a:off x="8212789" y="3162605"/>
            <a:ext cx="144835" cy="229986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54328A0-96CB-426A-B538-9D9230C6294E}"/>
              </a:ext>
            </a:extLst>
          </p:cNvPr>
          <p:cNvSpPr/>
          <p:nvPr/>
        </p:nvSpPr>
        <p:spPr>
          <a:xfrm>
            <a:off x="7062685" y="2712698"/>
            <a:ext cx="202115" cy="2021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4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sz="1400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57BDAC-96B3-4AAF-A5B0-379A4BC88FDA}"/>
              </a:ext>
            </a:extLst>
          </p:cNvPr>
          <p:cNvSpPr/>
          <p:nvPr/>
        </p:nvSpPr>
        <p:spPr>
          <a:xfrm>
            <a:off x="8069154" y="2718681"/>
            <a:ext cx="202115" cy="2021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38" name="Straight Connector 22">
            <a:extLst>
              <a:ext uri="{FF2B5EF4-FFF2-40B4-BE49-F238E27FC236}">
                <a16:creationId xmlns:a16="http://schemas.microsoft.com/office/drawing/2014/main" id="{77655476-1845-423A-9DA2-2D6B9746F8E8}"/>
              </a:ext>
            </a:extLst>
          </p:cNvPr>
          <p:cNvCxnSpPr>
            <a:cxnSpLocks/>
            <a:stCxn id="30" idx="0"/>
            <a:endCxn id="36" idx="2"/>
          </p:cNvCxnSpPr>
          <p:nvPr/>
        </p:nvCxnSpPr>
        <p:spPr>
          <a:xfrm rot="16200000" flipV="1">
            <a:off x="7113780" y="2964776"/>
            <a:ext cx="101058" cy="1131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8B97AF38-910B-45D8-A5C6-D69B0A00256A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rot="16200000" flipH="1">
            <a:off x="8120353" y="2970654"/>
            <a:ext cx="99718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/>
              <p:nvPr/>
            </p:nvSpPr>
            <p:spPr>
              <a:xfrm>
                <a:off x="7546008" y="2397609"/>
                <a:ext cx="202115" cy="20211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00" dirty="0">
                  <a:solidFill>
                    <a:srgbClr val="4AE719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E0707F-88D5-4EC7-85D7-466A9BAB0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08" y="2397609"/>
                <a:ext cx="202115" cy="202115"/>
              </a:xfrm>
              <a:prstGeom prst="rect">
                <a:avLst/>
              </a:prstGeom>
              <a:blipFill>
                <a:blip r:embed="rId9"/>
                <a:stretch>
                  <a:fillRect l="-5714" r="-2857" b="-2857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F6DDEE69-8433-4B64-86B7-3BEFB0E4BA9A}"/>
              </a:ext>
            </a:extLst>
          </p:cNvPr>
          <p:cNvCxnSpPr>
            <a:cxnSpLocks/>
            <a:stCxn id="40" idx="1"/>
            <a:endCxn id="36" idx="0"/>
          </p:cNvCxnSpPr>
          <p:nvPr/>
        </p:nvCxnSpPr>
        <p:spPr>
          <a:xfrm rot="10800000" flipV="1">
            <a:off x="7163744" y="2498666"/>
            <a:ext cx="382265" cy="214031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02EC3958-9615-49CB-999B-4616DA8C69B7}"/>
              </a:ext>
            </a:extLst>
          </p:cNvPr>
          <p:cNvCxnSpPr>
            <a:cxnSpLocks/>
            <a:stCxn id="37" idx="0"/>
            <a:endCxn id="40" idx="3"/>
          </p:cNvCxnSpPr>
          <p:nvPr/>
        </p:nvCxnSpPr>
        <p:spPr>
          <a:xfrm rot="16200000" flipV="1">
            <a:off x="7849161" y="2397629"/>
            <a:ext cx="220014" cy="422089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/>
              <p:nvPr/>
            </p:nvSpPr>
            <p:spPr>
              <a:xfrm>
                <a:off x="8895886" y="3355086"/>
                <a:ext cx="395291" cy="261867"/>
              </a:xfrm>
              <a:prstGeom prst="rect">
                <a:avLst/>
              </a:prstGeom>
              <a:noFill/>
              <a:ln w="6350">
                <a:solidFill>
                  <a:srgbClr val="15D2FF"/>
                </a:solidFill>
                <a:prstDash val="dash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  <m:r>
                        <a:rPr lang="en-US" sz="8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h</m:t>
                      </m:r>
                      <m:r>
                        <a:rPr lang="en-US" sz="8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𝑖h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74283E-68F0-43FE-B242-55923062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886" y="3355086"/>
                <a:ext cx="395291" cy="261867"/>
              </a:xfrm>
              <a:prstGeom prst="rect">
                <a:avLst/>
              </a:prstGeom>
              <a:blipFill>
                <a:blip r:embed="rId10"/>
                <a:stretch>
                  <a:fillRect b="-2273"/>
                </a:stretch>
              </a:blipFill>
              <a:ln w="6350">
                <a:solidFill>
                  <a:srgbClr val="15D2FF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/>
              <p:nvPr/>
            </p:nvSpPr>
            <p:spPr>
              <a:xfrm>
                <a:off x="9359039" y="3355086"/>
                <a:ext cx="395291" cy="261867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sysDot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8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8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2B3DFA-F17F-4D4D-977E-57E636328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039" y="3355086"/>
                <a:ext cx="395291" cy="261867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  <a:ln w="9525">
                <a:solidFill>
                  <a:srgbClr val="15D2FF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078E298-F45B-4E0A-B4AC-F13BB85BF4C1}"/>
              </a:ext>
            </a:extLst>
          </p:cNvPr>
          <p:cNvSpPr txBox="1"/>
          <p:nvPr/>
        </p:nvSpPr>
        <p:spPr>
          <a:xfrm>
            <a:off x="9022545" y="3018904"/>
            <a:ext cx="602855" cy="184666"/>
          </a:xfrm>
          <a:prstGeom prst="rect">
            <a:avLst/>
          </a:prstGeom>
          <a:noFill/>
          <a:ln w="9525">
            <a:solidFill>
              <a:srgbClr val="15D2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concatenate</a:t>
            </a:r>
          </a:p>
        </p:txBody>
      </p:sp>
      <p:cxnSp>
        <p:nvCxnSpPr>
          <p:cNvPr id="46" name="Straight Connector 29">
            <a:extLst>
              <a:ext uri="{FF2B5EF4-FFF2-40B4-BE49-F238E27FC236}">
                <a16:creationId xmlns:a16="http://schemas.microsoft.com/office/drawing/2014/main" id="{B8EEE0AF-553C-436F-AC19-500662AE15A1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rot="5400000" flipH="1" flipV="1">
            <a:off x="9132994" y="3164108"/>
            <a:ext cx="151516" cy="230441"/>
          </a:xfrm>
          <a:prstGeom prst="bentConnector3">
            <a:avLst>
              <a:gd name="adj1" fmla="val 50000"/>
            </a:avLst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2">
            <a:extLst>
              <a:ext uri="{FF2B5EF4-FFF2-40B4-BE49-F238E27FC236}">
                <a16:creationId xmlns:a16="http://schemas.microsoft.com/office/drawing/2014/main" id="{0D2A4654-D42F-410A-968E-E72BE520F92D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rot="16200000" flipV="1">
            <a:off x="9364571" y="3162972"/>
            <a:ext cx="151516" cy="23271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B97EFC3-9ED4-4D82-BDB8-605B05DE5841}"/>
              </a:ext>
            </a:extLst>
          </p:cNvPr>
          <p:cNvSpPr/>
          <p:nvPr/>
        </p:nvSpPr>
        <p:spPr>
          <a:xfrm>
            <a:off x="9222914" y="2724456"/>
            <a:ext cx="202115" cy="2021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4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sz="1400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9" name="Straight Connector 22">
            <a:extLst>
              <a:ext uri="{FF2B5EF4-FFF2-40B4-BE49-F238E27FC236}">
                <a16:creationId xmlns:a16="http://schemas.microsoft.com/office/drawing/2014/main" id="{3412C1F8-E4E7-47BB-9648-6761AAF91CA2}"/>
              </a:ext>
            </a:extLst>
          </p:cNvPr>
          <p:cNvCxnSpPr>
            <a:cxnSpLocks/>
            <a:stCxn id="45" idx="0"/>
            <a:endCxn id="48" idx="2"/>
          </p:cNvCxnSpPr>
          <p:nvPr/>
        </p:nvCxnSpPr>
        <p:spPr>
          <a:xfrm rot="16200000" flipV="1">
            <a:off x="9277807" y="2972737"/>
            <a:ext cx="92333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2">
            <a:extLst>
              <a:ext uri="{FF2B5EF4-FFF2-40B4-BE49-F238E27FC236}">
                <a16:creationId xmlns:a16="http://schemas.microsoft.com/office/drawing/2014/main" id="{3A33DBC1-88C1-4AF4-BECE-AAE90D334B64}"/>
              </a:ext>
            </a:extLst>
          </p:cNvPr>
          <p:cNvCxnSpPr>
            <a:cxnSpLocks/>
            <a:stCxn id="7" idx="0"/>
            <a:endCxn id="44" idx="2"/>
          </p:cNvCxnSpPr>
          <p:nvPr/>
        </p:nvCxnSpPr>
        <p:spPr>
          <a:xfrm rot="5400000" flipH="1" flipV="1">
            <a:off x="7568673" y="2141652"/>
            <a:ext cx="512710" cy="3463313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9">
            <a:extLst>
              <a:ext uri="{FF2B5EF4-FFF2-40B4-BE49-F238E27FC236}">
                <a16:creationId xmlns:a16="http://schemas.microsoft.com/office/drawing/2014/main" id="{5C29C1CD-7E10-4396-8F25-62021D8793A0}"/>
              </a:ext>
            </a:extLst>
          </p:cNvPr>
          <p:cNvCxnSpPr>
            <a:cxnSpLocks/>
            <a:stCxn id="66" idx="3"/>
            <a:endCxn id="43" idx="2"/>
          </p:cNvCxnSpPr>
          <p:nvPr/>
        </p:nvCxnSpPr>
        <p:spPr>
          <a:xfrm flipV="1">
            <a:off x="5248595" y="3616953"/>
            <a:ext cx="3844937" cy="102036"/>
          </a:xfrm>
          <a:prstGeom prst="bentConnector2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/>
              <p:nvPr/>
            </p:nvSpPr>
            <p:spPr>
              <a:xfrm>
                <a:off x="7544753" y="2031141"/>
                <a:ext cx="202115" cy="20211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>
                  <a:solidFill>
                    <a:srgbClr val="FF0066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2182AD-E370-4DB2-AE07-4F899F3BA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53" y="2031141"/>
                <a:ext cx="202115" cy="202115"/>
              </a:xfrm>
              <a:prstGeom prst="rect">
                <a:avLst/>
              </a:prstGeom>
              <a:blipFill>
                <a:blip r:embed="rId12"/>
                <a:stretch>
                  <a:fillRect l="-8571" r="-8571" b="-8571"/>
                </a:stretch>
              </a:blipFill>
              <a:ln w="9525"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22">
            <a:extLst>
              <a:ext uri="{FF2B5EF4-FFF2-40B4-BE49-F238E27FC236}">
                <a16:creationId xmlns:a16="http://schemas.microsoft.com/office/drawing/2014/main" id="{8095FDC5-04A3-4039-9478-F4EE6B5AED01}"/>
              </a:ext>
            </a:extLst>
          </p:cNvPr>
          <p:cNvCxnSpPr>
            <a:cxnSpLocks/>
            <a:stCxn id="10" idx="3"/>
            <a:endCxn id="52" idx="1"/>
          </p:cNvCxnSpPr>
          <p:nvPr/>
        </p:nvCxnSpPr>
        <p:spPr>
          <a:xfrm flipV="1">
            <a:off x="6073318" y="2132199"/>
            <a:ext cx="1471435" cy="997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2">
            <a:extLst>
              <a:ext uri="{FF2B5EF4-FFF2-40B4-BE49-F238E27FC236}">
                <a16:creationId xmlns:a16="http://schemas.microsoft.com/office/drawing/2014/main" id="{B0680100-D1F1-4D09-B5B7-AE3FE611E9C2}"/>
              </a:ext>
            </a:extLst>
          </p:cNvPr>
          <p:cNvCxnSpPr>
            <a:cxnSpLocks/>
            <a:stCxn id="40" idx="0"/>
            <a:endCxn id="52" idx="2"/>
          </p:cNvCxnSpPr>
          <p:nvPr/>
        </p:nvCxnSpPr>
        <p:spPr>
          <a:xfrm flipH="1" flipV="1">
            <a:off x="7645811" y="2233256"/>
            <a:ext cx="1255" cy="164353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2">
            <a:extLst>
              <a:ext uri="{FF2B5EF4-FFF2-40B4-BE49-F238E27FC236}">
                <a16:creationId xmlns:a16="http://schemas.microsoft.com/office/drawing/2014/main" id="{37C1BF30-EDCE-4C64-A83F-170BC2D962ED}"/>
              </a:ext>
            </a:extLst>
          </p:cNvPr>
          <p:cNvCxnSpPr>
            <a:cxnSpLocks/>
            <a:stCxn id="56" idx="0"/>
            <a:endCxn id="52" idx="3"/>
          </p:cNvCxnSpPr>
          <p:nvPr/>
        </p:nvCxnSpPr>
        <p:spPr>
          <a:xfrm rot="16200000" flipV="1">
            <a:off x="8399856" y="1479211"/>
            <a:ext cx="267482" cy="157345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80D7D8-45F1-4B0D-B499-E3FA638EF946}"/>
              </a:ext>
            </a:extLst>
          </p:cNvPr>
          <p:cNvSpPr/>
          <p:nvPr/>
        </p:nvSpPr>
        <p:spPr>
          <a:xfrm>
            <a:off x="9219267" y="2399681"/>
            <a:ext cx="202115" cy="2021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/>
              <p:nvPr/>
            </p:nvSpPr>
            <p:spPr>
              <a:xfrm>
                <a:off x="9754329" y="2559730"/>
                <a:ext cx="202115" cy="20211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00" dirty="0">
                  <a:solidFill>
                    <a:srgbClr val="15D2FF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4EFE6A0-B112-422E-9A84-CDE548C29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329" y="2559730"/>
                <a:ext cx="202115" cy="202115"/>
              </a:xfrm>
              <a:prstGeom prst="rect">
                <a:avLst/>
              </a:prstGeom>
              <a:blipFill>
                <a:blip r:embed="rId13"/>
                <a:stretch>
                  <a:fillRect l="-2857" r="-5714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22">
            <a:extLst>
              <a:ext uri="{FF2B5EF4-FFF2-40B4-BE49-F238E27FC236}">
                <a16:creationId xmlns:a16="http://schemas.microsoft.com/office/drawing/2014/main" id="{42AACD84-3CF8-4E02-8299-BCA11C61DF3E}"/>
              </a:ext>
            </a:extLst>
          </p:cNvPr>
          <p:cNvCxnSpPr>
            <a:cxnSpLocks/>
            <a:stCxn id="57" idx="0"/>
            <a:endCxn id="56" idx="3"/>
          </p:cNvCxnSpPr>
          <p:nvPr/>
        </p:nvCxnSpPr>
        <p:spPr>
          <a:xfrm rot="16200000" flipV="1">
            <a:off x="9608890" y="2313232"/>
            <a:ext cx="58991" cy="434005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2">
            <a:extLst>
              <a:ext uri="{FF2B5EF4-FFF2-40B4-BE49-F238E27FC236}">
                <a16:creationId xmlns:a16="http://schemas.microsoft.com/office/drawing/2014/main" id="{959D493F-6FEE-48BB-9673-14AE7230AC54}"/>
              </a:ext>
            </a:extLst>
          </p:cNvPr>
          <p:cNvCxnSpPr>
            <a:cxnSpLocks/>
            <a:stCxn id="57" idx="2"/>
            <a:endCxn id="48" idx="3"/>
          </p:cNvCxnSpPr>
          <p:nvPr/>
        </p:nvCxnSpPr>
        <p:spPr>
          <a:xfrm rot="5400000">
            <a:off x="9608374" y="2578500"/>
            <a:ext cx="63669" cy="43035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2">
            <a:extLst>
              <a:ext uri="{FF2B5EF4-FFF2-40B4-BE49-F238E27FC236}">
                <a16:creationId xmlns:a16="http://schemas.microsoft.com/office/drawing/2014/main" id="{1869ED94-5714-4D70-BE3B-9E177D6099F5}"/>
              </a:ext>
            </a:extLst>
          </p:cNvPr>
          <p:cNvCxnSpPr>
            <a:cxnSpLocks/>
            <a:stCxn id="9" idx="1"/>
            <a:endCxn id="52" idx="3"/>
          </p:cNvCxnSpPr>
          <p:nvPr/>
        </p:nvCxnSpPr>
        <p:spPr>
          <a:xfrm flipH="1">
            <a:off x="7746868" y="2131202"/>
            <a:ext cx="2723064" cy="997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2">
            <a:extLst>
              <a:ext uri="{FF2B5EF4-FFF2-40B4-BE49-F238E27FC236}">
                <a16:creationId xmlns:a16="http://schemas.microsoft.com/office/drawing/2014/main" id="{E4BBB6DD-BE8D-43F8-9481-E8B3DC4CA84B}"/>
              </a:ext>
            </a:extLst>
          </p:cNvPr>
          <p:cNvCxnSpPr>
            <a:cxnSpLocks/>
            <a:stCxn id="8" idx="1"/>
            <a:endCxn id="57" idx="3"/>
          </p:cNvCxnSpPr>
          <p:nvPr/>
        </p:nvCxnSpPr>
        <p:spPr>
          <a:xfrm rot="10800000">
            <a:off x="9956444" y="2660789"/>
            <a:ext cx="518422" cy="1060735"/>
          </a:xfrm>
          <a:prstGeom prst="bentConnector3">
            <a:avLst>
              <a:gd name="adj1" fmla="val 62421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EEC697-E9F4-47A9-BF83-4043BB7615DE}"/>
              </a:ext>
            </a:extLst>
          </p:cNvPr>
          <p:cNvSpPr/>
          <p:nvPr/>
        </p:nvSpPr>
        <p:spPr>
          <a:xfrm>
            <a:off x="1504283" y="1932419"/>
            <a:ext cx="2905228" cy="2019154"/>
          </a:xfrm>
          <a:prstGeom prst="roundRect">
            <a:avLst>
              <a:gd name="adj" fmla="val 4565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734304D-66B1-4BA6-8692-FD9536EC3172}"/>
              </a:ext>
            </a:extLst>
          </p:cNvPr>
          <p:cNvSpPr/>
          <p:nvPr/>
        </p:nvSpPr>
        <p:spPr>
          <a:xfrm>
            <a:off x="1430327" y="4117721"/>
            <a:ext cx="683812" cy="3975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Event*** (</a:t>
            </a:r>
            <a:r>
              <a:rPr lang="en-US" sz="800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</a:t>
            </a:r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5769869-45D4-4A8B-8404-38E2C9421713}"/>
              </a:ext>
            </a:extLst>
          </p:cNvPr>
          <p:cNvSpPr/>
          <p:nvPr/>
        </p:nvSpPr>
        <p:spPr>
          <a:xfrm>
            <a:off x="4564783" y="3520206"/>
            <a:ext cx="683812" cy="3975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Output, aka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Hidden State** (</a:t>
            </a:r>
            <a:r>
              <a:rPr lang="en-US" sz="800" i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)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A20C080-B12A-419E-BCFD-E4143A011263}"/>
              </a:ext>
            </a:extLst>
          </p:cNvPr>
          <p:cNvSpPr/>
          <p:nvPr/>
        </p:nvSpPr>
        <p:spPr>
          <a:xfrm>
            <a:off x="4559849" y="1929885"/>
            <a:ext cx="683812" cy="39756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Cell State*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/>
              <p:nvPr/>
            </p:nvSpPr>
            <p:spPr>
              <a:xfrm>
                <a:off x="1675644" y="3360976"/>
                <a:ext cx="395291" cy="2618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sysDot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A68C34-EB02-498C-B64D-ED3BB2BA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644" y="3360976"/>
                <a:ext cx="395291" cy="261867"/>
              </a:xfrm>
              <a:prstGeom prst="rect">
                <a:avLst/>
              </a:prstGeom>
              <a:blipFill>
                <a:blip r:embed="rId14"/>
                <a:stretch>
                  <a:fillRect b="-2222"/>
                </a:stretch>
              </a:blipFill>
              <a:ln w="9525">
                <a:solidFill>
                  <a:srgbClr val="4AE719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/>
              <p:nvPr/>
            </p:nvSpPr>
            <p:spPr>
              <a:xfrm>
                <a:off x="2684839" y="3347482"/>
                <a:ext cx="395291" cy="261867"/>
              </a:xfrm>
              <a:prstGeom prst="rect">
                <a:avLst/>
              </a:prstGeom>
              <a:noFill/>
              <a:ln w="9525">
                <a:solidFill>
                  <a:srgbClr val="4AE719"/>
                </a:solidFill>
                <a:prstDash val="sysDot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8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𝑙</m:t>
                          </m:r>
                          <m:r>
                            <a:rPr lang="en-US" sz="800" i="1">
                              <a:solidFill>
                                <a:srgbClr val="4AE71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4AE719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E20F847-E9B2-4CED-B90E-F329B9967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839" y="3347482"/>
                <a:ext cx="395291" cy="261867"/>
              </a:xfrm>
              <a:prstGeom prst="rect">
                <a:avLst/>
              </a:prstGeom>
              <a:blipFill>
                <a:blip r:embed="rId15"/>
                <a:stretch>
                  <a:fillRect b="-2222"/>
                </a:stretch>
              </a:blipFill>
              <a:ln w="9525">
                <a:solidFill>
                  <a:srgbClr val="4AE719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22">
            <a:extLst>
              <a:ext uri="{FF2B5EF4-FFF2-40B4-BE49-F238E27FC236}">
                <a16:creationId xmlns:a16="http://schemas.microsoft.com/office/drawing/2014/main" id="{6E436DFA-D689-4B08-A2D6-B858905F78AA}"/>
              </a:ext>
            </a:extLst>
          </p:cNvPr>
          <p:cNvCxnSpPr>
            <a:cxnSpLocks/>
            <a:stCxn id="65" idx="0"/>
            <a:endCxn id="81" idx="2"/>
          </p:cNvCxnSpPr>
          <p:nvPr/>
        </p:nvCxnSpPr>
        <p:spPr>
          <a:xfrm rot="5400000" flipH="1" flipV="1">
            <a:off x="1575322" y="3819754"/>
            <a:ext cx="494878" cy="101057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2">
            <a:extLst>
              <a:ext uri="{FF2B5EF4-FFF2-40B4-BE49-F238E27FC236}">
                <a16:creationId xmlns:a16="http://schemas.microsoft.com/office/drawing/2014/main" id="{6E3C6358-56BA-4758-96F5-0438F0B8D15D}"/>
              </a:ext>
            </a:extLst>
          </p:cNvPr>
          <p:cNvCxnSpPr>
            <a:cxnSpLocks/>
            <a:stCxn id="65" idx="0"/>
            <a:endCxn id="83" idx="2"/>
          </p:cNvCxnSpPr>
          <p:nvPr/>
        </p:nvCxnSpPr>
        <p:spPr>
          <a:xfrm rot="5400000" flipH="1" flipV="1">
            <a:off x="2073173" y="3308409"/>
            <a:ext cx="508372" cy="111025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5FB23EF-175A-423B-89CB-18E14B16A931}"/>
              </a:ext>
            </a:extLst>
          </p:cNvPr>
          <p:cNvSpPr/>
          <p:nvPr/>
        </p:nvSpPr>
        <p:spPr>
          <a:xfrm>
            <a:off x="1772233" y="2710164"/>
            <a:ext cx="202115" cy="2021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4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sz="1400" dirty="0">
              <a:solidFill>
                <a:srgbClr val="4AE71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C5E045-A58A-42C2-8D63-3ECC7B29F41D}"/>
              </a:ext>
            </a:extLst>
          </p:cNvPr>
          <p:cNvSpPr/>
          <p:nvPr/>
        </p:nvSpPr>
        <p:spPr>
          <a:xfrm>
            <a:off x="2778702" y="2716147"/>
            <a:ext cx="202115" cy="2021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p:cxnSp>
        <p:nvCxnSpPr>
          <p:cNvPr id="96" name="Straight Connector 22">
            <a:extLst>
              <a:ext uri="{FF2B5EF4-FFF2-40B4-BE49-F238E27FC236}">
                <a16:creationId xmlns:a16="http://schemas.microsoft.com/office/drawing/2014/main" id="{B36DA5EE-4A5C-4235-B97A-80C55CF0D312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 flipV="1">
            <a:off x="1873290" y="2912279"/>
            <a:ext cx="1" cy="448697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2">
            <a:extLst>
              <a:ext uri="{FF2B5EF4-FFF2-40B4-BE49-F238E27FC236}">
                <a16:creationId xmlns:a16="http://schemas.microsoft.com/office/drawing/2014/main" id="{8AFF7117-BFCA-415E-9707-4F0401613E15}"/>
              </a:ext>
            </a:extLst>
          </p:cNvPr>
          <p:cNvCxnSpPr>
            <a:cxnSpLocks/>
            <a:stCxn id="95" idx="2"/>
            <a:endCxn id="83" idx="0"/>
          </p:cNvCxnSpPr>
          <p:nvPr/>
        </p:nvCxnSpPr>
        <p:spPr>
          <a:xfrm>
            <a:off x="2879760" y="2918262"/>
            <a:ext cx="2725" cy="429220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/>
              <p:nvPr/>
            </p:nvSpPr>
            <p:spPr>
              <a:xfrm>
                <a:off x="2255556" y="2395075"/>
                <a:ext cx="202115" cy="20211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4AE7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4AE71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00" dirty="0">
                  <a:solidFill>
                    <a:srgbClr val="4AE719"/>
                  </a:solidFill>
                </a:endParaRP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95B8357-83CE-46DE-A6D2-7C4A8E872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556" y="2395075"/>
                <a:ext cx="202115" cy="202115"/>
              </a:xfrm>
              <a:prstGeom prst="rect">
                <a:avLst/>
              </a:prstGeom>
              <a:blipFill>
                <a:blip r:embed="rId16"/>
                <a:stretch>
                  <a:fillRect l="-2857" r="-5714"/>
                </a:stretch>
              </a:blipFill>
              <a:ln w="9525">
                <a:solidFill>
                  <a:srgbClr val="4AE71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22">
            <a:extLst>
              <a:ext uri="{FF2B5EF4-FFF2-40B4-BE49-F238E27FC236}">
                <a16:creationId xmlns:a16="http://schemas.microsoft.com/office/drawing/2014/main" id="{68FBD065-4F9A-4533-92BB-C892DB6129E5}"/>
              </a:ext>
            </a:extLst>
          </p:cNvPr>
          <p:cNvCxnSpPr>
            <a:cxnSpLocks/>
            <a:stCxn id="98" idx="1"/>
            <a:endCxn id="94" idx="0"/>
          </p:cNvCxnSpPr>
          <p:nvPr/>
        </p:nvCxnSpPr>
        <p:spPr>
          <a:xfrm rot="10800000" flipV="1">
            <a:off x="1873292" y="2496132"/>
            <a:ext cx="382265" cy="214031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22">
            <a:extLst>
              <a:ext uri="{FF2B5EF4-FFF2-40B4-BE49-F238E27FC236}">
                <a16:creationId xmlns:a16="http://schemas.microsoft.com/office/drawing/2014/main" id="{84906E25-36DF-405F-A5E2-0B3ECDFAE2A0}"/>
              </a:ext>
            </a:extLst>
          </p:cNvPr>
          <p:cNvCxnSpPr>
            <a:cxnSpLocks/>
            <a:stCxn id="95" idx="0"/>
            <a:endCxn id="98" idx="3"/>
          </p:cNvCxnSpPr>
          <p:nvPr/>
        </p:nvCxnSpPr>
        <p:spPr>
          <a:xfrm rot="16200000" flipV="1">
            <a:off x="2558709" y="2395095"/>
            <a:ext cx="220014" cy="422089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/>
              <p:nvPr/>
            </p:nvSpPr>
            <p:spPr>
              <a:xfrm>
                <a:off x="3340919" y="3355086"/>
                <a:ext cx="395291" cy="261867"/>
              </a:xfrm>
              <a:prstGeom prst="rect">
                <a:avLst/>
              </a:prstGeom>
              <a:noFill/>
              <a:ln w="9525">
                <a:solidFill>
                  <a:srgbClr val="15D2FF"/>
                </a:solidFill>
                <a:prstDash val="sysDot"/>
              </a:ln>
            </p:spPr>
            <p:txBody>
              <a:bodyPr wrap="square" lIns="0" tIns="0" rIns="0" bIns="1828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∙</m:t>
                      </m:r>
                      <m:r>
                        <a:rPr lang="en-US" sz="8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 panose="020F0502020204030203" pitchFamily="34" charset="0"/>
                        </a:rPr>
                        <m:t>𝑋</m:t>
                      </m:r>
                      <m:r>
                        <a:rPr lang="en-US" sz="8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𝑜</m:t>
                          </m:r>
                          <m:r>
                            <a:rPr lang="en-US" sz="800" i="1">
                              <a:solidFill>
                                <a:srgbClr val="15D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 panose="020F0502020204030203" pitchFamily="34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rgbClr val="15D2FF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DF8916-5F66-496F-A665-388C57FE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919" y="3355086"/>
                <a:ext cx="395291" cy="2618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rgbClr val="15D2FF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B3BD35C6-BE1D-413F-9C0E-94464FC28E2A}"/>
              </a:ext>
            </a:extLst>
          </p:cNvPr>
          <p:cNvSpPr/>
          <p:nvPr/>
        </p:nvSpPr>
        <p:spPr>
          <a:xfrm>
            <a:off x="3433148" y="2721922"/>
            <a:ext cx="202115" cy="2021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sz="14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σ</a:t>
            </a:r>
            <a:endParaRPr lang="en-US" sz="1400" dirty="0">
              <a:solidFill>
                <a:srgbClr val="15D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7" name="Straight Connector 22">
            <a:extLst>
              <a:ext uri="{FF2B5EF4-FFF2-40B4-BE49-F238E27FC236}">
                <a16:creationId xmlns:a16="http://schemas.microsoft.com/office/drawing/2014/main" id="{7F092373-3465-4C4D-8F58-D1E39B25661D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H="1" flipV="1">
            <a:off x="3534206" y="2924037"/>
            <a:ext cx="4359" cy="431049"/>
          </a:xfrm>
          <a:prstGeom prst="straightConnector1">
            <a:avLst/>
          </a:prstGeom>
          <a:ln w="9525">
            <a:solidFill>
              <a:schemeClr val="bg1"/>
            </a:solidFill>
            <a:prstDash val="solid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2">
            <a:extLst>
              <a:ext uri="{FF2B5EF4-FFF2-40B4-BE49-F238E27FC236}">
                <a16:creationId xmlns:a16="http://schemas.microsoft.com/office/drawing/2014/main" id="{65CE2C05-65E5-4BA0-8464-0577D6B8E493}"/>
              </a:ext>
            </a:extLst>
          </p:cNvPr>
          <p:cNvCxnSpPr>
            <a:cxnSpLocks/>
            <a:stCxn id="65" idx="0"/>
            <a:endCxn id="102" idx="2"/>
          </p:cNvCxnSpPr>
          <p:nvPr/>
        </p:nvCxnSpPr>
        <p:spPr>
          <a:xfrm rot="5400000" flipH="1" flipV="1">
            <a:off x="2405015" y="2984171"/>
            <a:ext cx="500768" cy="1766332"/>
          </a:xfrm>
          <a:prstGeom prst="bentConnector3">
            <a:avLst>
              <a:gd name="adj1" fmla="val 50000"/>
            </a:avLst>
          </a:prstGeom>
          <a:ln w="95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2">
            <a:extLst>
              <a:ext uri="{FF2B5EF4-FFF2-40B4-BE49-F238E27FC236}">
                <a16:creationId xmlns:a16="http://schemas.microsoft.com/office/drawing/2014/main" id="{F144AE90-667C-4495-B3CC-3AD757518ED6}"/>
              </a:ext>
            </a:extLst>
          </p:cNvPr>
          <p:cNvCxnSpPr>
            <a:cxnSpLocks/>
            <a:stCxn id="114" idx="0"/>
            <a:endCxn id="67" idx="1"/>
          </p:cNvCxnSpPr>
          <p:nvPr/>
        </p:nvCxnSpPr>
        <p:spPr>
          <a:xfrm rot="5400000" flipH="1" flipV="1">
            <a:off x="3910965" y="1748263"/>
            <a:ext cx="268479" cy="1029290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B4732D-8538-493D-AD58-FDC5E418D97F}"/>
              </a:ext>
            </a:extLst>
          </p:cNvPr>
          <p:cNvSpPr/>
          <p:nvPr/>
        </p:nvSpPr>
        <p:spPr>
          <a:xfrm>
            <a:off x="3429501" y="2397147"/>
            <a:ext cx="202115" cy="2021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15D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/>
              <p:nvPr/>
            </p:nvSpPr>
            <p:spPr>
              <a:xfrm>
                <a:off x="3844246" y="2557196"/>
                <a:ext cx="202115" cy="20211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rgbClr val="15D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15D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400" dirty="0">
                  <a:solidFill>
                    <a:srgbClr val="15D2FF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D8440F6-7CBC-41E3-ABE2-4AEA0E072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246" y="2557196"/>
                <a:ext cx="202115" cy="202115"/>
              </a:xfrm>
              <a:prstGeom prst="rect">
                <a:avLst/>
              </a:prstGeom>
              <a:blipFill>
                <a:blip r:embed="rId18"/>
                <a:stretch>
                  <a:fillRect l="-5714" r="-2857"/>
                </a:stretch>
              </a:blipFill>
              <a:ln w="9525">
                <a:solidFill>
                  <a:srgbClr val="15D2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22">
            <a:extLst>
              <a:ext uri="{FF2B5EF4-FFF2-40B4-BE49-F238E27FC236}">
                <a16:creationId xmlns:a16="http://schemas.microsoft.com/office/drawing/2014/main" id="{959AB877-CE05-4A8D-9FE9-F435E50DFDF2}"/>
              </a:ext>
            </a:extLst>
          </p:cNvPr>
          <p:cNvCxnSpPr>
            <a:cxnSpLocks/>
            <a:stCxn id="115" idx="0"/>
            <a:endCxn id="114" idx="3"/>
          </p:cNvCxnSpPr>
          <p:nvPr/>
        </p:nvCxnSpPr>
        <p:spPr>
          <a:xfrm rot="16200000" flipV="1">
            <a:off x="3758965" y="2370857"/>
            <a:ext cx="58991" cy="313688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22">
            <a:extLst>
              <a:ext uri="{FF2B5EF4-FFF2-40B4-BE49-F238E27FC236}">
                <a16:creationId xmlns:a16="http://schemas.microsoft.com/office/drawing/2014/main" id="{BAFF6006-1AC7-418C-8E76-5E34CD8F699E}"/>
              </a:ext>
            </a:extLst>
          </p:cNvPr>
          <p:cNvCxnSpPr>
            <a:cxnSpLocks/>
            <a:stCxn id="115" idx="2"/>
            <a:endCxn id="106" idx="3"/>
          </p:cNvCxnSpPr>
          <p:nvPr/>
        </p:nvCxnSpPr>
        <p:spPr>
          <a:xfrm rot="5400000">
            <a:off x="3758450" y="2636125"/>
            <a:ext cx="63669" cy="310041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22">
            <a:extLst>
              <a:ext uri="{FF2B5EF4-FFF2-40B4-BE49-F238E27FC236}">
                <a16:creationId xmlns:a16="http://schemas.microsoft.com/office/drawing/2014/main" id="{729461A3-1381-4632-BF22-917D7AE30EA3}"/>
              </a:ext>
            </a:extLst>
          </p:cNvPr>
          <p:cNvCxnSpPr>
            <a:cxnSpLocks/>
            <a:stCxn id="67" idx="1"/>
            <a:endCxn id="98" idx="0"/>
          </p:cNvCxnSpPr>
          <p:nvPr/>
        </p:nvCxnSpPr>
        <p:spPr>
          <a:xfrm rot="10800000" flipV="1">
            <a:off x="2356615" y="2128667"/>
            <a:ext cx="2203235" cy="266407"/>
          </a:xfrm>
          <a:prstGeom prst="bentConnector2">
            <a:avLst/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22">
            <a:extLst>
              <a:ext uri="{FF2B5EF4-FFF2-40B4-BE49-F238E27FC236}">
                <a16:creationId xmlns:a16="http://schemas.microsoft.com/office/drawing/2014/main" id="{85C9CBD7-EA26-4604-B8CF-51DF9B85EA6F}"/>
              </a:ext>
            </a:extLst>
          </p:cNvPr>
          <p:cNvCxnSpPr>
            <a:cxnSpLocks/>
            <a:stCxn id="66" idx="1"/>
            <a:endCxn id="115" idx="3"/>
          </p:cNvCxnSpPr>
          <p:nvPr/>
        </p:nvCxnSpPr>
        <p:spPr>
          <a:xfrm rot="10800000">
            <a:off x="4046361" y="2658255"/>
            <a:ext cx="518422" cy="1060735"/>
          </a:xfrm>
          <a:prstGeom prst="bentConnector3">
            <a:avLst>
              <a:gd name="adj1" fmla="val 62421"/>
            </a:avLst>
          </a:prstGeom>
          <a:ln w="952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2">
            <a:extLst>
              <a:ext uri="{FF2B5EF4-FFF2-40B4-BE49-F238E27FC236}">
                <a16:creationId xmlns:a16="http://schemas.microsoft.com/office/drawing/2014/main" id="{832552A8-4376-4337-9393-3C4E88FC6F00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772233" y="3864686"/>
            <a:ext cx="0" cy="253035"/>
          </a:xfrm>
          <a:prstGeom prst="straightConnector1">
            <a:avLst/>
          </a:prstGeom>
          <a:ln w="9525">
            <a:solidFill>
              <a:schemeClr val="bg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E5BD88-1CF8-4782-9DD9-39FE69B2BE0E}"/>
              </a:ext>
            </a:extLst>
          </p:cNvPr>
          <p:cNvSpPr txBox="1"/>
          <p:nvPr/>
        </p:nvSpPr>
        <p:spPr>
          <a:xfrm>
            <a:off x="2203527" y="1618482"/>
            <a:ext cx="1498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First Forward Pass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B5B46F-92D8-4C81-8EA1-A64132557024}"/>
              </a:ext>
            </a:extLst>
          </p:cNvPr>
          <p:cNvSpPr txBox="1"/>
          <p:nvPr/>
        </p:nvSpPr>
        <p:spPr>
          <a:xfrm>
            <a:off x="6948744" y="1555975"/>
            <a:ext cx="2209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Subsequent Forward Passes</a:t>
            </a:r>
          </a:p>
        </p:txBody>
      </p:sp>
      <p:cxnSp>
        <p:nvCxnSpPr>
          <p:cNvPr id="153" name="Straight Connector 22">
            <a:extLst>
              <a:ext uri="{FF2B5EF4-FFF2-40B4-BE49-F238E27FC236}">
                <a16:creationId xmlns:a16="http://schemas.microsoft.com/office/drawing/2014/main" id="{03F41E88-9ECB-4E76-8E1E-C236D523964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093372" y="3870282"/>
            <a:ext cx="0" cy="259381"/>
          </a:xfrm>
          <a:prstGeom prst="straightConnector1">
            <a:avLst/>
          </a:prstGeom>
          <a:ln w="9525">
            <a:solidFill>
              <a:schemeClr val="bg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60B65A-C14C-471B-901E-3600136EAC52}"/>
              </a:ext>
            </a:extLst>
          </p:cNvPr>
          <p:cNvSpPr/>
          <p:nvPr/>
        </p:nvSpPr>
        <p:spPr>
          <a:xfrm>
            <a:off x="8613563" y="4889764"/>
            <a:ext cx="1063282" cy="2579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rgbClr val="4AE7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4AE71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Gate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9A884E3-D32A-4E6C-B2EC-C5FAAFF4E8F2}"/>
              </a:ext>
            </a:extLst>
          </p:cNvPr>
          <p:cNvSpPr txBox="1"/>
          <p:nvPr/>
        </p:nvSpPr>
        <p:spPr>
          <a:xfrm>
            <a:off x="8613563" y="5191067"/>
            <a:ext cx="1063283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Forget Gate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1A3B68A-F869-489B-830E-2A7CE4321F43}"/>
              </a:ext>
            </a:extLst>
          </p:cNvPr>
          <p:cNvSpPr txBox="1"/>
          <p:nvPr/>
        </p:nvSpPr>
        <p:spPr>
          <a:xfrm>
            <a:off x="8613563" y="5514504"/>
            <a:ext cx="1063283" cy="276999"/>
          </a:xfrm>
          <a:prstGeom prst="rect">
            <a:avLst/>
          </a:prstGeom>
          <a:noFill/>
          <a:ln w="9525">
            <a:solidFill>
              <a:srgbClr val="15D2FF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5D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Gate</a:t>
            </a:r>
          </a:p>
        </p:txBody>
      </p:sp>
    </p:spTree>
    <p:extLst>
      <p:ext uri="{BB962C8B-B14F-4D97-AF65-F5344CB8AC3E}">
        <p14:creationId xmlns:p14="http://schemas.microsoft.com/office/powerpoint/2010/main" val="959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500"/>
                            </p:stCondLst>
                            <p:childTnLst>
                              <p:par>
                                <p:cTn id="3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5" grpId="0" animBg="1"/>
      <p:bldP spid="30" grpId="0" animBg="1"/>
      <p:bldP spid="33" grpId="0" animBg="1"/>
      <p:bldP spid="36" grpId="0" animBg="1"/>
      <p:bldP spid="37" grpId="0" animBg="1"/>
      <p:bldP spid="40" grpId="0" animBg="1"/>
      <p:bldP spid="43" grpId="0" animBg="1"/>
      <p:bldP spid="44" grpId="0" animBg="1"/>
      <p:bldP spid="45" grpId="0" animBg="1"/>
      <p:bldP spid="48" grpId="0" animBg="1"/>
      <p:bldP spid="52" grpId="0" animBg="1"/>
      <p:bldP spid="56" grpId="0" animBg="1"/>
      <p:bldP spid="57" grpId="0" animBg="1"/>
      <p:bldP spid="64" grpId="0" animBg="1"/>
      <p:bldP spid="65" grpId="0" animBg="1"/>
      <p:bldP spid="66" grpId="0" animBg="1"/>
      <p:bldP spid="67" grpId="0" animBg="1"/>
      <p:bldP spid="81" grpId="0" animBg="1"/>
      <p:bldP spid="83" grpId="0" animBg="1"/>
      <p:bldP spid="94" grpId="0" animBg="1"/>
      <p:bldP spid="95" grpId="0" animBg="1"/>
      <p:bldP spid="98" grpId="0" animBg="1"/>
      <p:bldP spid="102" grpId="0" animBg="1"/>
      <p:bldP spid="106" grpId="0" animBg="1"/>
      <p:bldP spid="114" grpId="0" animBg="1"/>
      <p:bldP spid="115" grpId="0" animBg="1"/>
      <p:bldP spid="151" grpId="0"/>
      <p:bldP spid="152" grpId="0"/>
      <p:bldP spid="156" grpId="0" animBg="1"/>
      <p:bldP spid="157" grpId="0" animBg="1"/>
      <p:bldP spid="1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9CF-E572-441B-AAC4-FF0FA142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762A84-B361-441C-8785-9F072DD9B70F}"/>
              </a:ext>
            </a:extLst>
          </p:cNvPr>
          <p:cNvSpPr/>
          <p:nvPr/>
        </p:nvSpPr>
        <p:spPr>
          <a:xfrm>
            <a:off x="667768" y="11605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03030"/>
                </a:solidFill>
                <a:latin typeface="arial" panose="020B0604020202020204" pitchFamily="34" charset="0"/>
              </a:rPr>
              <a:t>Juliano</a:t>
            </a: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</a:rPr>
              <a:t>, Steven A et al. “Desiccation and thermal tolerance of eggs and the coexistence of competing mosquitoes.” </a:t>
            </a:r>
            <a:r>
              <a:rPr lang="en-US" i="1" dirty="0" err="1">
                <a:solidFill>
                  <a:srgbClr val="303030"/>
                </a:solidFill>
                <a:latin typeface="arial" panose="020B0604020202020204" pitchFamily="34" charset="0"/>
              </a:rPr>
              <a:t>Oecologia</a:t>
            </a:r>
            <a:r>
              <a:rPr lang="en-US" dirty="0">
                <a:solidFill>
                  <a:srgbClr val="303030"/>
                </a:solidFill>
                <a:latin typeface="arial" panose="020B0604020202020204" pitchFamily="34" charset="0"/>
              </a:rPr>
              <a:t> vol. 130,3 (2002): 458-469. doi:10.1007/s004420100811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A0DD6-4369-48A5-903B-7A7F14886117}"/>
              </a:ext>
            </a:extLst>
          </p:cNvPr>
          <p:cNvSpPr/>
          <p:nvPr/>
        </p:nvSpPr>
        <p:spPr>
          <a:xfrm>
            <a:off x="667768" y="26543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Yukiko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Higa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, Nguyen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Thi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Yen, Hitoshi Kawada, Tran Hai Son, Nguyen Thuy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Hoa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, Masahiro Takagi</a:t>
            </a:r>
            <a:br>
              <a:rPr lang="en-US" dirty="0"/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Journal of the American Mosquito Control Association (1 March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379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Cambria Math</vt:lpstr>
      <vt:lpstr>Lato</vt:lpstr>
      <vt:lpstr>Office Theme</vt:lpstr>
      <vt:lpstr>Deng-AI: Predicting Disease Spread</vt:lpstr>
      <vt:lpstr>Problem Overview</vt:lpstr>
      <vt:lpstr>DrivenData.org Competition</vt:lpstr>
      <vt:lpstr>Hypothesis</vt:lpstr>
      <vt:lpstr>Features: Lots of weather data</vt:lpstr>
      <vt:lpstr>Feature Engineering: Degrading Training Data</vt:lpstr>
      <vt:lpstr>LSTM Logic, from the ground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Condit</dc:creator>
  <cp:lastModifiedBy>Greg Condit</cp:lastModifiedBy>
  <cp:revision>29</cp:revision>
  <dcterms:created xsi:type="dcterms:W3CDTF">2019-04-01T20:25:35Z</dcterms:created>
  <dcterms:modified xsi:type="dcterms:W3CDTF">2019-04-05T03:21:03Z</dcterms:modified>
</cp:coreProperties>
</file>