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3" r:id="rId3"/>
    <p:sldId id="307" r:id="rId4"/>
    <p:sldId id="266" r:id="rId5"/>
    <p:sldId id="270" r:id="rId6"/>
    <p:sldId id="278" r:id="rId7"/>
    <p:sldId id="279" r:id="rId8"/>
    <p:sldId id="306" r:id="rId9"/>
    <p:sldId id="287" r:id="rId10"/>
    <p:sldId id="280" r:id="rId11"/>
    <p:sldId id="259" r:id="rId12"/>
    <p:sldId id="281" r:id="rId13"/>
    <p:sldId id="261" r:id="rId14"/>
    <p:sldId id="290" r:id="rId15"/>
    <p:sldId id="300" r:id="rId16"/>
    <p:sldId id="301" r:id="rId17"/>
    <p:sldId id="302" r:id="rId18"/>
    <p:sldId id="284" r:id="rId19"/>
    <p:sldId id="282" r:id="rId20"/>
    <p:sldId id="295" r:id="rId21"/>
    <p:sldId id="303" r:id="rId22"/>
    <p:sldId id="294" r:id="rId23"/>
    <p:sldId id="304" r:id="rId24"/>
    <p:sldId id="283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vanni corradini" initials="gc" lastIdx="1" clrIdx="0">
    <p:extLst>
      <p:ext uri="{19B8F6BF-5375-455C-9EA6-DF929625EA0E}">
        <p15:presenceInfo xmlns:p15="http://schemas.microsoft.com/office/powerpoint/2012/main" userId="2be72695ee1a33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9F9"/>
    <a:srgbClr val="FAFCFC"/>
    <a:srgbClr val="FFF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4" autoAdjust="0"/>
    <p:restoredTop sz="94660"/>
  </p:normalViewPr>
  <p:slideViewPr>
    <p:cSldViewPr snapToGrid="0">
      <p:cViewPr>
        <p:scale>
          <a:sx n="80" d="100"/>
          <a:sy n="80" d="100"/>
        </p:scale>
        <p:origin x="276" y="8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EAF13-CFE6-4810-8560-15F91B1FB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CEB6C69-16E9-4964-A414-E6285404C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228D85-FAD3-422A-BD10-3F71EE16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026C-EF2A-4F01-AD2B-D5FBFC7AFC8B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7CA-FD23-49F8-B6BE-42963682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7CE7F8-582D-4CEA-A680-894C556F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C0FC-2B11-49C7-96B6-D8806ABB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81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B48E5-073E-4011-9B71-D0A65234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E84E42-77CC-48D0-8133-5ECC451C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9E1D0D-4BE6-4796-AE1C-5108A496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026C-EF2A-4F01-AD2B-D5FBFC7AFC8B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46E2AB-347B-45E9-8DD9-DC93457B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64C17C-5A00-4BAC-AF24-EF106233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C0FC-2B11-49C7-96B6-D8806ABB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362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CB441E2-6AAC-4EB3-B751-C83B7814B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541553-3984-4441-87FC-CA7C49CD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683098-B1C5-44E4-BECC-DB13FF9A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026C-EF2A-4F01-AD2B-D5FBFC7AFC8B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06484F-D54E-482A-8797-C34A2934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DB30F7-98EC-43A6-8B7D-AF72C0E1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C0FC-2B11-49C7-96B6-D8806ABB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794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68914D-3989-4A88-919C-565F3216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93133A-5250-4B43-B072-782CB32D0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1B0699-2B06-4907-AD6B-4366856E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026C-EF2A-4F01-AD2B-D5FBFC7AFC8B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0EFCD1-F3E9-4336-9AA9-3D92F322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EBE907-D581-4B90-9242-C48BF18B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C0FC-2B11-49C7-96B6-D8806ABB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58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529043-444D-43CE-BC73-D3FC966E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67E240-BA57-4316-80E2-2E134135A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396547-6A5E-40FC-9541-A11A078D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026C-EF2A-4F01-AD2B-D5FBFC7AFC8B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22756E-1436-4AE0-B8EE-13671BBE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4E6384-30B5-4876-B5EE-359EA880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C0FC-2B11-49C7-96B6-D8806ABB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372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49A0B-054D-49A6-A76C-696E26D6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796957-5665-4A6F-BA2D-4699A9564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502A6B0-9AA4-4C55-835C-10288AD82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057A3-E70C-4AAF-94E0-72128A02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026C-EF2A-4F01-AD2B-D5FBFC7AFC8B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1AB585-A3C6-45F0-AAE6-AEA0DB8B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97695F-3B13-4F16-892C-D10AC3D2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C0FC-2B11-49C7-96B6-D8806ABB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30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764A5D-576F-408A-A745-62C20B00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9710B0-46BC-4812-BFB4-BDD55038B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206FF6-53C3-4F52-9342-7F1A82124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5612FA5-C3EE-40CF-B968-AA021AE82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06AE8FF-4F56-4210-9C1F-7E327ECF0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F2E4EE-C288-46DB-A070-8ED7227B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026C-EF2A-4F01-AD2B-D5FBFC7AFC8B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27AB285-41CF-42CD-A41D-40B4A691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40B41AC-A087-48BB-9829-18B6E9C6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C0FC-2B11-49C7-96B6-D8806ABB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8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D40B15-30C2-4797-BAA7-D8A47AE6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CF12244-0A16-4060-A3D5-D178E02A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026C-EF2A-4F01-AD2B-D5FBFC7AFC8B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C3A4AB-6AA3-4E0E-876F-A2C7B249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051D57-0E04-4A47-8D28-21D2A090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C0FC-2B11-49C7-96B6-D8806ABB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60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C804BBD-9AE3-4907-8479-082E4764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026C-EF2A-4F01-AD2B-D5FBFC7AFC8B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FEA41C0-CED5-455A-A46A-40C53D69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E462D0-D645-4939-909B-FEF99D2D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C0FC-2B11-49C7-96B6-D8806ABB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47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8822A-5586-43E2-9FD7-479967E9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F34772-8A2F-4B5B-8E80-C12761E7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613D52-9580-423C-A415-4BD58B530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75F4AD-FC35-442B-B726-00399D2E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026C-EF2A-4F01-AD2B-D5FBFC7AFC8B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2F818D-1140-44DC-BC74-A2C98AA9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0F7D6D-8FD0-4498-BF04-4C267B80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C0FC-2B11-49C7-96B6-D8806ABB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23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C3795B-C766-4FA1-A6D8-7E7C56F6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20B1ADA-7E56-4A6A-B61F-64A33735E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1735BB-E32F-4AF6-8510-40FC018AE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0112AC-246D-4E6D-A984-B0538AAC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026C-EF2A-4F01-AD2B-D5FBFC7AFC8B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711219-3FB3-47C9-B797-198E412E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FCB9B4-5AE4-48FD-816B-F25BD2AA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C0FC-2B11-49C7-96B6-D8806ABB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042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DCC149-F49D-496B-A8D5-3579B0ED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4B7DFF-AD5D-415C-97A6-8F2DE5520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3215F-B132-4A60-8437-22D159B3D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4026C-EF2A-4F01-AD2B-D5FBFC7AFC8B}" type="datetimeFigureOut">
              <a:rPr lang="it-IT" smtClean="0"/>
              <a:t>18/06/2020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4196A4-9C90-40F6-A314-29BD0ACC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28A0C7-8D76-41A0-86DC-B8CD092BC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C0FC-2B11-49C7-96B6-D8806ABB60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9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573B6F-D686-495E-B34D-1589DF019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it-IT" sz="5300" b="1">
                <a:latin typeface="Times New Roman" panose="02020603050405020304" pitchFamily="18" charset="0"/>
                <a:cs typeface="Times New Roman" panose="02020603050405020304" pitchFamily="18" charset="0"/>
              </a:rPr>
              <a:t>PERCETTRONE E SVM</a:t>
            </a:r>
            <a:br>
              <a:rPr lang="it-IT" sz="45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t-IT" sz="45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500"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alla classificazione testuale degli spoiler</a:t>
            </a:r>
            <a:endParaRPr lang="it-IT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DA01E8-8F3A-4A66-A6FB-1C521EE7CCD3}"/>
              </a:ext>
            </a:extLst>
          </p:cNvPr>
          <p:cNvSpPr txBox="1"/>
          <p:nvPr/>
        </p:nvSpPr>
        <p:spPr>
          <a:xfrm>
            <a:off x="3718560" y="5641735"/>
            <a:ext cx="4754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Giovanni Corradini e Matteo Franzolin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6675561-1E54-4F6E-B898-ACB90CB7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61288"/>
            <a:ext cx="3824478" cy="4526280"/>
          </a:xfrm>
        </p:spPr>
        <p:txBody>
          <a:bodyPr>
            <a:normAutofit/>
          </a:bodyPr>
          <a:lstStyle/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DEI DATI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1CFE7-DDC5-4D86-A04F-338BE5C5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431" y="5291568"/>
            <a:ext cx="5184618" cy="792000"/>
          </a:xfrm>
        </p:spPr>
        <p:txBody>
          <a:bodyPr anchor="ctr">
            <a:no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Aggiunta variabile (tra 0 e 1) indicante la posizione della frase all’interno della recensione.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59F59D7-223E-4A1F-BDEC-61C43893A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445" y="958237"/>
            <a:ext cx="5400000" cy="38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7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1CFE7-DDC5-4D86-A04F-338BE5C5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37" y="1033831"/>
            <a:ext cx="6480000" cy="4653737"/>
          </a:xfrm>
        </p:spPr>
        <p:txBody>
          <a:bodyPr anchor="ctr">
            <a:noAutofit/>
          </a:bodyPr>
          <a:lstStyle/>
          <a:p>
            <a:pPr>
              <a:lnSpc>
                <a:spcPct val="17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Eliminazione caratteri speciali e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words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Stemming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l’algoritmo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Porter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stemmer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Eliminazione frasi con meno di 10 termini e più di 30 (il dataset si riduce a 175505 frasi).</a:t>
            </a:r>
          </a:p>
          <a:p>
            <a:pPr>
              <a:lnSpc>
                <a:spcPct val="17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Campionamento casuale semplice per ottenere:</a:t>
            </a:r>
          </a:p>
          <a:p>
            <a:pPr lvl="1">
              <a:lnSpc>
                <a:spcPct val="17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l’insieme utile per la selezione delle features;</a:t>
            </a:r>
          </a:p>
          <a:p>
            <a:pPr lvl="1">
              <a:lnSpc>
                <a:spcPct val="17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l’insieme utile per il training, per il validation e per il test dei modelli.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E1822227-D001-46A7-A146-AAE9609CB692}"/>
              </a:ext>
            </a:extLst>
          </p:cNvPr>
          <p:cNvSpPr txBox="1">
            <a:spLocks/>
          </p:cNvSpPr>
          <p:nvPr/>
        </p:nvSpPr>
        <p:spPr>
          <a:xfrm>
            <a:off x="400050" y="1161288"/>
            <a:ext cx="3824478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DEI DATI</a:t>
            </a:r>
          </a:p>
        </p:txBody>
      </p:sp>
    </p:spTree>
    <p:extLst>
      <p:ext uri="{BB962C8B-B14F-4D97-AF65-F5344CB8AC3E}">
        <p14:creationId xmlns:p14="http://schemas.microsoft.com/office/powerpoint/2010/main" val="223646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1CFE7-DDC5-4D86-A04F-338BE5C5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950" y="872757"/>
            <a:ext cx="6480000" cy="510334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Conteggio delle occorrenze dei termini nell’insieme utilizzato per la features selection, effettuato tramite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Eliminazione dei termini che compaiono raramente (meno di 5 volte). Si mantengono 9825 termini tra i 33932 diversi termini totali.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Conteggio delle occorrenze dei termini all’interno di ogni frase (sempre nell’insieme per la features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E1822227-D001-46A7-A146-AAE9609CB692}"/>
              </a:ext>
            </a:extLst>
          </p:cNvPr>
          <p:cNvSpPr txBox="1">
            <a:spLocks/>
          </p:cNvSpPr>
          <p:nvPr/>
        </p:nvSpPr>
        <p:spPr>
          <a:xfrm>
            <a:off x="400050" y="1161288"/>
            <a:ext cx="3824478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SELECTION</a:t>
            </a:r>
          </a:p>
        </p:txBody>
      </p:sp>
    </p:spTree>
    <p:extLst>
      <p:ext uri="{BB962C8B-B14F-4D97-AF65-F5344CB8AC3E}">
        <p14:creationId xmlns:p14="http://schemas.microsoft.com/office/powerpoint/2010/main" val="57528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1CFE7-DDC5-4D86-A04F-338BE5C5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445" y="896722"/>
            <a:ext cx="6480000" cy="210739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chi quadrato per selezionare termini che discriminano maggiormente le frasi spoiler e quelle non spoiler.</a:t>
            </a:r>
          </a:p>
          <a:p>
            <a:pPr>
              <a:lnSpc>
                <a:spcPct val="10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Viene applicato ad ogni termine preso singolarmente, confrontando le frequenze osservate e quelle attese del termine fra le due classi.</a:t>
            </a:r>
          </a:p>
          <a:p>
            <a:pPr>
              <a:lnSpc>
                <a:spcPct val="10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punteggio del test per tale termine e ottenuto calcolando:</a:t>
            </a: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D1D041CF-A6B8-48B9-9B87-CD59E5A36483}"/>
              </a:ext>
            </a:extLst>
          </p:cNvPr>
          <p:cNvSpPr txBox="1">
            <a:spLocks/>
          </p:cNvSpPr>
          <p:nvPr/>
        </p:nvSpPr>
        <p:spPr>
          <a:xfrm>
            <a:off x="400050" y="1161288"/>
            <a:ext cx="3824478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SELECTION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FFC0D938-703D-43A9-83E6-D0A8B721D848}"/>
              </a:ext>
            </a:extLst>
          </p:cNvPr>
          <p:cNvSpPr txBox="1">
            <a:spLocks/>
          </p:cNvSpPr>
          <p:nvPr/>
        </p:nvSpPr>
        <p:spPr>
          <a:xfrm>
            <a:off x="5218937" y="4211210"/>
            <a:ext cx="6480000" cy="18792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è deciso di mantenere solamente il 20% dei termini che ottengono un punteggio più alto nel test, oltre ad i termini che compaiono solamente in una classe e non nell'altra (2412 termini in totale). 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Alcuni tra i termini selezionati sono: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review,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reccomend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die,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kill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end, dead.</a:t>
            </a:r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E5508E5-FCE6-4C00-AE18-D9763D6E7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69" y="3256142"/>
            <a:ext cx="3367352" cy="7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8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1CFE7-DDC5-4D86-A04F-338BE5C5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445" y="1595877"/>
            <a:ext cx="6480000" cy="3926736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Conteggio delle occorrenze dei termini selezionati dal test chi quadrato nelle frasi del model set (approccio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-of-words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Creazione della «matrice» delle variabili esplicative 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del vettore delle variabili risposta 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 nota l’elevata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sparsità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della «matrice» 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totale, la «matrice» </a:t>
            </a:r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composta da 87753 osservazioni e da 2986 features.</a:t>
            </a: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D1D041CF-A6B8-48B9-9B87-CD59E5A36483}"/>
              </a:ext>
            </a:extLst>
          </p:cNvPr>
          <p:cNvSpPr txBox="1">
            <a:spLocks/>
          </p:cNvSpPr>
          <p:nvPr/>
        </p:nvSpPr>
        <p:spPr>
          <a:xfrm>
            <a:off x="400050" y="1161288"/>
            <a:ext cx="3824478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487D0BED-2D60-4C39-8090-BA5EF7FC56AF}"/>
              </a:ext>
            </a:extLst>
          </p:cNvPr>
          <p:cNvSpPr txBox="1">
            <a:spLocks/>
          </p:cNvSpPr>
          <p:nvPr/>
        </p:nvSpPr>
        <p:spPr>
          <a:xfrm>
            <a:off x="446555" y="1170432"/>
            <a:ext cx="4138933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STRUTTURAZIONE DEI DATI</a:t>
            </a:r>
          </a:p>
        </p:txBody>
      </p:sp>
    </p:spTree>
    <p:extLst>
      <p:ext uri="{BB962C8B-B14F-4D97-AF65-F5344CB8AC3E}">
        <p14:creationId xmlns:p14="http://schemas.microsoft.com/office/powerpoint/2010/main" val="270887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1CFE7-DDC5-4D86-A04F-338BE5C5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37" y="1416249"/>
            <a:ext cx="6480000" cy="4016358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Percettrone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SVM, modelli statistici di apprendimento supervisionato per la classificazione binaria.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Ricercano un iperpiano, sullo spazio delle variabili esplicative, che separi linearmente le due classi.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differenza del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percettrone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il SVM ricerca un iperpiano che massimizzi il margine (la distanza) tra le due classi.</a:t>
            </a:r>
          </a:p>
          <a:p>
            <a:pPr>
              <a:lnSpc>
                <a:spcPct val="150000"/>
              </a:lnSpc>
            </a:pP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Stochastic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 metodo di ottimizzazione del SVM.</a:t>
            </a: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D1D041CF-A6B8-48B9-9B87-CD59E5A36483}"/>
              </a:ext>
            </a:extLst>
          </p:cNvPr>
          <p:cNvSpPr txBox="1">
            <a:spLocks/>
          </p:cNvSpPr>
          <p:nvPr/>
        </p:nvSpPr>
        <p:spPr>
          <a:xfrm>
            <a:off x="400050" y="1161288"/>
            <a:ext cx="3824478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METODI PROPOSTI</a:t>
            </a:r>
          </a:p>
        </p:txBody>
      </p:sp>
    </p:spTree>
    <p:extLst>
      <p:ext uri="{BB962C8B-B14F-4D97-AF65-F5344CB8AC3E}">
        <p14:creationId xmlns:p14="http://schemas.microsoft.com/office/powerpoint/2010/main" val="325393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D1D041CF-A6B8-48B9-9B87-CD59E5A36483}"/>
              </a:ext>
            </a:extLst>
          </p:cNvPr>
          <p:cNvSpPr txBox="1">
            <a:spLocks/>
          </p:cNvSpPr>
          <p:nvPr/>
        </p:nvSpPr>
        <p:spPr>
          <a:xfrm>
            <a:off x="400050" y="1161288"/>
            <a:ext cx="3824478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PERCETTRONE</a:t>
            </a:r>
          </a:p>
        </p:txBody>
      </p:sp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2D76F60-CD0E-4AEB-B8BD-EDF0CFCD7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43" y="1660959"/>
            <a:ext cx="6726603" cy="35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7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D1D041CF-A6B8-48B9-9B87-CD59E5A36483}"/>
              </a:ext>
            </a:extLst>
          </p:cNvPr>
          <p:cNvSpPr txBox="1">
            <a:spLocks/>
          </p:cNvSpPr>
          <p:nvPr/>
        </p:nvSpPr>
        <p:spPr>
          <a:xfrm>
            <a:off x="400050" y="1161288"/>
            <a:ext cx="3824478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2012E0E-0914-4A8B-8121-EFF9BA675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697" y="740818"/>
            <a:ext cx="6535253" cy="536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12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6675561-1E54-4F6E-B898-ACB90CB7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EFFICIENZA DEI MODELLI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1CFE7-DDC5-4D86-A04F-338BE5C5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10" y="2768465"/>
            <a:ext cx="3410712" cy="2240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Stima dell’efficienza dei due modelli per via empirica, valutando il tempo di esecuzione degli algoritmi all’aumentare della numerosità campionaria, con iperparametri fissati.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608F75-98B4-48E0-92E3-8D6CFE59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441" y="1271587"/>
            <a:ext cx="57531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08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1CFE7-DDC5-4D86-A04F-338BE5C5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445" y="1318239"/>
            <a:ext cx="6480000" cy="4212378"/>
          </a:xfrm>
        </p:spPr>
        <p:txBody>
          <a:bodyPr anchor="ctr">
            <a:noAutofit/>
          </a:bodyPr>
          <a:lstStyle/>
          <a:p>
            <a:pPr>
              <a:lnSpc>
                <a:spcPct val="17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Suddivisione dati in 3 insiemi (proporzione 50/25/25)</a:t>
            </a:r>
          </a:p>
          <a:p>
            <a:pPr>
              <a:lnSpc>
                <a:spcPct val="17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Stima dei modelli sul training set.</a:t>
            </a:r>
          </a:p>
          <a:p>
            <a:pPr>
              <a:lnSpc>
                <a:spcPct val="17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Selezione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iperparametri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sul validation set.</a:t>
            </a:r>
          </a:p>
          <a:p>
            <a:pPr>
              <a:lnSpc>
                <a:spcPct val="17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Misurazione performances sul test set: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recall ed F1-score.</a:t>
            </a: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D1D041CF-A6B8-48B9-9B87-CD59E5A36483}"/>
              </a:ext>
            </a:extLst>
          </p:cNvPr>
          <p:cNvSpPr txBox="1">
            <a:spLocks/>
          </p:cNvSpPr>
          <p:nvPr/>
        </p:nvSpPr>
        <p:spPr>
          <a:xfrm>
            <a:off x="400050" y="1161288"/>
            <a:ext cx="3824478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APPLICAZIONI</a:t>
            </a:r>
          </a:p>
        </p:txBody>
      </p:sp>
    </p:spTree>
    <p:extLst>
      <p:ext uri="{BB962C8B-B14F-4D97-AF65-F5344CB8AC3E}">
        <p14:creationId xmlns:p14="http://schemas.microsoft.com/office/powerpoint/2010/main" val="319287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EAA200-AFF2-4185-889B-A058C1C0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4189686" cy="4526280"/>
          </a:xfrm>
        </p:spPr>
        <p:txBody>
          <a:bodyPr>
            <a:normAutofit/>
          </a:bodyPr>
          <a:lstStyle/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F8AA90-4478-488B-8907-D25F63AE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445" y="1264428"/>
            <a:ext cx="6480000" cy="43200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OBIETTIVO: implementazione di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percettrone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classificazione binaria di frasi di recensioni di libri, nelle classi «frase spoiler» e «frase no-spoiler».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MOTIVAZIONE: nell’acquisto di prodotti multimediali i contenuti spoiler nelle recensioni rovinano l’esperienza del consumatore.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RIFERIMENTI: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SpoilerNet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al.), un’architettura di reti neurali per il riconoscimento automatico degli spoiler.</a:t>
            </a:r>
          </a:p>
        </p:txBody>
      </p:sp>
    </p:spTree>
    <p:extLst>
      <p:ext uri="{BB962C8B-B14F-4D97-AF65-F5344CB8AC3E}">
        <p14:creationId xmlns:p14="http://schemas.microsoft.com/office/powerpoint/2010/main" val="3815565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D1D041CF-A6B8-48B9-9B87-CD59E5A36483}"/>
              </a:ext>
            </a:extLst>
          </p:cNvPr>
          <p:cNvSpPr txBox="1">
            <a:spLocks/>
          </p:cNvSpPr>
          <p:nvPr/>
        </p:nvSpPr>
        <p:spPr>
          <a:xfrm>
            <a:off x="400050" y="1161288"/>
            <a:ext cx="3824478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PERCETTRONE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B1B518A-8295-423F-A5B5-5AC61A05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445" y="520465"/>
            <a:ext cx="6480000" cy="2276367"/>
          </a:xfrm>
        </p:spPr>
        <p:txBody>
          <a:bodyPr anchor="ctr">
            <a:noAutofit/>
          </a:bodyPr>
          <a:lstStyle/>
          <a:p>
            <a:pPr>
              <a:lnSpc>
                <a:spcPct val="17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convergenza a causa di dati non linearmente separabili.</a:t>
            </a:r>
          </a:p>
          <a:p>
            <a:pPr>
              <a:lnSpc>
                <a:spcPct val="17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Selezione del numero di iterazioni che massimizza la recall sul validation set (23 iterazioni)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0E071BB-502B-4239-B21E-3893827F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915" y="3102049"/>
            <a:ext cx="52101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7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D1D041CF-A6B8-48B9-9B87-CD59E5A36483}"/>
              </a:ext>
            </a:extLst>
          </p:cNvPr>
          <p:cNvSpPr txBox="1">
            <a:spLocks/>
          </p:cNvSpPr>
          <p:nvPr/>
        </p:nvSpPr>
        <p:spPr>
          <a:xfrm>
            <a:off x="400050" y="1161288"/>
            <a:ext cx="3824478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PERCETTRONE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B1B518A-8295-423F-A5B5-5AC61A05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283" y="757692"/>
            <a:ext cx="6480000" cy="2998260"/>
          </a:xfrm>
        </p:spPr>
        <p:txBody>
          <a:bodyPr anchor="ctr">
            <a:noAutofit/>
          </a:bodyPr>
          <a:lstStyle/>
          <a:p>
            <a:pPr>
              <a:lnSpc>
                <a:spcPct val="17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Previsioni effettuate sul test set (21393 osservazioni).</a:t>
            </a:r>
          </a:p>
          <a:p>
            <a:pPr>
              <a:lnSpc>
                <a:spcPct val="170000"/>
              </a:lnSpc>
            </a:pP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60%</a:t>
            </a:r>
          </a:p>
          <a:p>
            <a:pPr>
              <a:lnSpc>
                <a:spcPct val="17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= 76%</a:t>
            </a:r>
          </a:p>
          <a:p>
            <a:pPr>
              <a:lnSpc>
                <a:spcPct val="17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= 54%</a:t>
            </a: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935735C-390C-428D-8275-F0DC319E8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83" y="4038349"/>
            <a:ext cx="2809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59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D1D041CF-A6B8-48B9-9B87-CD59E5A36483}"/>
              </a:ext>
            </a:extLst>
          </p:cNvPr>
          <p:cNvSpPr txBox="1">
            <a:spLocks/>
          </p:cNvSpPr>
          <p:nvPr/>
        </p:nvSpPr>
        <p:spPr>
          <a:xfrm>
            <a:off x="400050" y="1161288"/>
            <a:ext cx="3824478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1AFFF8B-16CD-412B-A1C5-3BBA13067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26" y="521688"/>
            <a:ext cx="6480000" cy="49338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Ricerca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valori subottimali di learning rate (</a:t>
            </a:r>
            <a:r>
              <a:rPr lang="ka-GE" sz="1800" i="1" dirty="0">
                <a:latin typeface="Calibri" panose="020F0502020204030204" pitchFamily="34" charset="0"/>
                <a:cs typeface="Calibri" panose="020F0502020204030204" pitchFamily="34" charset="0"/>
              </a:rPr>
              <a:t>ⴄ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) e parametro di regolazione (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), con numero di iterazioni fissato.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D6DFCC9-B9B0-426B-9287-19F6B254A814}"/>
              </a:ext>
            </a:extLst>
          </p:cNvPr>
          <p:cNvSpPr txBox="1">
            <a:spLocks/>
          </p:cNvSpPr>
          <p:nvPr/>
        </p:nvSpPr>
        <p:spPr>
          <a:xfrm>
            <a:off x="5211527" y="4662043"/>
            <a:ext cx="6480000" cy="1500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Selezione del parametro di regolazione e del numero di iterazioni, con learning rate fissato a 1E-08, che massimizzano la recall sul validation set.</a:t>
            </a:r>
          </a:p>
          <a:p>
            <a:pPr>
              <a:lnSpc>
                <a:spcPct val="100000"/>
              </a:lnSpc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Valori ottimali: </a:t>
            </a:r>
            <a:r>
              <a:rPr lang="ka-GE" sz="1800" dirty="0">
                <a:latin typeface="Calibri" panose="020F0502020204030204" pitchFamily="34" charset="0"/>
                <a:cs typeface="Calibri" panose="020F0502020204030204" pitchFamily="34" charset="0"/>
              </a:rPr>
              <a:t>ⴄ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= 1E-08, C = 1.1E+09, n° di iterazioni = 34.</a:t>
            </a:r>
          </a:p>
          <a:p>
            <a:pPr>
              <a:lnSpc>
                <a:spcPct val="100000"/>
              </a:lnSpc>
            </a:pP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266D8AB-0F3E-4AE7-A23F-846962F1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126" y="1629589"/>
            <a:ext cx="5810250" cy="249555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3CB0EE72-CC1A-44E7-AAD1-6C2C343D35E2}"/>
              </a:ext>
            </a:extLst>
          </p:cNvPr>
          <p:cNvSpPr/>
          <p:nvPr/>
        </p:nvSpPr>
        <p:spPr>
          <a:xfrm>
            <a:off x="6984205" y="3240880"/>
            <a:ext cx="816769" cy="1881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792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D1D041CF-A6B8-48B9-9B87-CD59E5A36483}"/>
              </a:ext>
            </a:extLst>
          </p:cNvPr>
          <p:cNvSpPr txBox="1">
            <a:spLocks/>
          </p:cNvSpPr>
          <p:nvPr/>
        </p:nvSpPr>
        <p:spPr>
          <a:xfrm>
            <a:off x="400050" y="1161288"/>
            <a:ext cx="3824478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FECE2C0-8D4F-4F7B-AED0-7922D2C08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83" y="4164377"/>
            <a:ext cx="2918244" cy="1280454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F4C2EA97-0936-4FAB-A2C3-A1682ECC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283" y="757692"/>
            <a:ext cx="6480000" cy="2998260"/>
          </a:xfrm>
        </p:spPr>
        <p:txBody>
          <a:bodyPr anchor="ctr">
            <a:noAutofit/>
          </a:bodyPr>
          <a:lstStyle/>
          <a:p>
            <a:pPr>
              <a:lnSpc>
                <a:spcPct val="17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Previsioni effettuate sul test set (21393 osservazioni).</a:t>
            </a:r>
          </a:p>
          <a:p>
            <a:pPr>
              <a:lnSpc>
                <a:spcPct val="170000"/>
              </a:lnSpc>
            </a:pP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58%</a:t>
            </a:r>
          </a:p>
          <a:p>
            <a:pPr>
              <a:lnSpc>
                <a:spcPct val="17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= 80%</a:t>
            </a:r>
          </a:p>
          <a:p>
            <a:pPr>
              <a:lnSpc>
                <a:spcPct val="17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= 53%</a:t>
            </a: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19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D1D041CF-A6B8-48B9-9B87-CD59E5A36483}"/>
              </a:ext>
            </a:extLst>
          </p:cNvPr>
          <p:cNvSpPr txBox="1">
            <a:spLocks/>
          </p:cNvSpPr>
          <p:nvPr/>
        </p:nvSpPr>
        <p:spPr>
          <a:xfrm>
            <a:off x="400050" y="1161288"/>
            <a:ext cx="3824478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 E SPUNTI FUTURI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D6B495E7-4E8A-4FFC-92F4-A16898EB1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37" y="732482"/>
            <a:ext cx="6480000" cy="5383891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L'obiettivo di intercettare le frasi spoiler (recall elevata), è stato raggiunto da entrambi i modelli, con il SVM che riesce ad individuare 4 frasi spoiler ogni 5. 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un contesto come l'analisi statistica testuale a cui è associata una complessità molto elevata (frasi brevi e numero di features molto elevato con varianza molto piccola), per raggiungere risultati migliori in termini di capacita predittive dei modelli, probabilmente è preferibile utilizzare un approccio basato sul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integrandolo a modelli più complessi come, per esempio, le reti neurali ricorrenti.</a:t>
            </a:r>
          </a:p>
        </p:txBody>
      </p:sp>
    </p:spTree>
    <p:extLst>
      <p:ext uri="{BB962C8B-B14F-4D97-AF65-F5344CB8AC3E}">
        <p14:creationId xmlns:p14="http://schemas.microsoft.com/office/powerpoint/2010/main" val="45336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EAA200-AFF2-4185-889B-A058C1C0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4189686" cy="4526280"/>
          </a:xfrm>
        </p:spPr>
        <p:txBody>
          <a:bodyPr>
            <a:normAutofit/>
          </a:bodyPr>
          <a:lstStyle/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F8AA90-4478-488B-8907-D25F63AE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445" y="1264428"/>
            <a:ext cx="6480000" cy="43200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OBIETTIVO: implementazione di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percettrone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classificazione binaria di frasi di recensioni di libri, nelle classi «frase spoiler» e «frase no-spoiler».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MOTIVAZIONE: nell’acquisto di prodotti multimediali i contenuti spoiler nelle recensioni rovinano l’esperienza del consumatore.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RIFERIMENTI: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SpoilerNet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al.), un’architettura di reti neurali per il riconoscimento automatico degli spoiler.</a:t>
            </a:r>
          </a:p>
        </p:txBody>
      </p:sp>
    </p:spTree>
    <p:extLst>
      <p:ext uri="{BB962C8B-B14F-4D97-AF65-F5344CB8AC3E}">
        <p14:creationId xmlns:p14="http://schemas.microsoft.com/office/powerpoint/2010/main" val="326702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01A72C-2AAD-4D92-A6BB-2E53657D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DESCRIZIONE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C6A749-2A10-434A-AF65-3E9384A7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445" y="294605"/>
            <a:ext cx="6480000" cy="124964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Goodreads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formato json.gz. composto da 1378033 recensioni, relative a 24558 libri, organizzate in una lista di dizionari.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08A4B6E-506F-41A8-B2D9-BFFEEA7F731F}"/>
              </a:ext>
            </a:extLst>
          </p:cNvPr>
          <p:cNvSpPr txBox="1">
            <a:spLocks/>
          </p:cNvSpPr>
          <p:nvPr/>
        </p:nvSpPr>
        <p:spPr>
          <a:xfrm>
            <a:off x="5265445" y="5295136"/>
            <a:ext cx="6065023" cy="1001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Chiavi rilevanti:</a:t>
            </a:r>
          </a:p>
          <a:p>
            <a:pPr lvl="1">
              <a:lnSpc>
                <a:spcPct val="100000"/>
              </a:lnSpc>
            </a:pP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endParaRPr lang="it-IT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id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5F78B9E-DD91-4047-B684-6E5E1DF6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14" y="1702153"/>
            <a:ext cx="59150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7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6675561-1E54-4F6E-B898-ACB90CB7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ESPLORATIVA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1CFE7-DDC5-4D86-A04F-338BE5C5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11" y="2728740"/>
            <a:ext cx="3410712" cy="2802615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1378033 recensioni totali sono composte per il 6.5% da recensioni contenenti almeno uno spoiler (89627) e per il restante 93.5% da recensioni con nemmeno uno spoiler (1288406).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media una recensione contiene 12.82 frasi.</a:t>
            </a: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C3ADFD1-58AF-47FE-B936-30ACD3867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79" y="1497701"/>
            <a:ext cx="5400000" cy="37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1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6675561-1E54-4F6E-B898-ACB90CB7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ESPLORATIVA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1CFE7-DDC5-4D86-A04F-338BE5C5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10" y="2768465"/>
            <a:ext cx="3410712" cy="2240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recensioni con almeno una frase spoiler contengono in media 23.78 frasi, di cui 17.42 sono no-spoiler e 6.36 sono spoiler.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CD9D898-774B-403A-9AA2-13FE4EB2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0479" y="1516212"/>
            <a:ext cx="5400000" cy="382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6675561-1E54-4F6E-B898-ACB90CB7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ESPLORATIVA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1CFE7-DDC5-4D86-A04F-338BE5C5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10" y="2768465"/>
            <a:ext cx="3410712" cy="2240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All’interno delle recensioni che contengono almeno uno spoiler, le frasi no-spoiler contengono in media 15.04 parole mentre le frasi spoiler contengono in media 16.33 parole.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C0A89B7-87BE-47D1-AF85-DB2FF5331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0479" y="1531831"/>
            <a:ext cx="5400000" cy="382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0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Elaborazione alternativa 14">
            <a:extLst>
              <a:ext uri="{FF2B5EF4-FFF2-40B4-BE49-F238E27FC236}">
                <a16:creationId xmlns:a16="http://schemas.microsoft.com/office/drawing/2014/main" id="{FA33E816-8F5D-4D46-A117-31A9078DE344}"/>
              </a:ext>
            </a:extLst>
          </p:cNvPr>
          <p:cNvSpPr/>
          <p:nvPr/>
        </p:nvSpPr>
        <p:spPr>
          <a:xfrm>
            <a:off x="7422770" y="440358"/>
            <a:ext cx="1034719" cy="545431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completo</a:t>
            </a:r>
          </a:p>
        </p:txBody>
      </p:sp>
      <p:sp>
        <p:nvSpPr>
          <p:cNvPr id="16" name="Elaborazione alternativa 15">
            <a:extLst>
              <a:ext uri="{FF2B5EF4-FFF2-40B4-BE49-F238E27FC236}">
                <a16:creationId xmlns:a16="http://schemas.microsoft.com/office/drawing/2014/main" id="{214224E2-F84A-4905-B466-6FF2BA93B654}"/>
              </a:ext>
            </a:extLst>
          </p:cNvPr>
          <p:cNvSpPr/>
          <p:nvPr/>
        </p:nvSpPr>
        <p:spPr>
          <a:xfrm>
            <a:off x="7139742" y="1322673"/>
            <a:ext cx="1600773" cy="545431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ridotto ed integrato</a:t>
            </a:r>
          </a:p>
        </p:txBody>
      </p:sp>
      <p:sp>
        <p:nvSpPr>
          <p:cNvPr id="17" name="Elaborazione alternativa 16">
            <a:extLst>
              <a:ext uri="{FF2B5EF4-FFF2-40B4-BE49-F238E27FC236}">
                <a16:creationId xmlns:a16="http://schemas.microsoft.com/office/drawing/2014/main" id="{7BC25140-FBE1-487F-BBF9-D15833D6430A}"/>
              </a:ext>
            </a:extLst>
          </p:cNvPr>
          <p:cNvSpPr/>
          <p:nvPr/>
        </p:nvSpPr>
        <p:spPr>
          <a:xfrm>
            <a:off x="7422768" y="2204988"/>
            <a:ext cx="1034719" cy="545431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Pulizia testi</a:t>
            </a:r>
          </a:p>
        </p:txBody>
      </p:sp>
      <p:sp>
        <p:nvSpPr>
          <p:cNvPr id="18" name="Elaborazione alternativa 17">
            <a:extLst>
              <a:ext uri="{FF2B5EF4-FFF2-40B4-BE49-F238E27FC236}">
                <a16:creationId xmlns:a16="http://schemas.microsoft.com/office/drawing/2014/main" id="{F340157B-9411-45E3-A495-AD4B20E80120}"/>
              </a:ext>
            </a:extLst>
          </p:cNvPr>
          <p:cNvSpPr/>
          <p:nvPr/>
        </p:nvSpPr>
        <p:spPr>
          <a:xfrm>
            <a:off x="5580648" y="3290195"/>
            <a:ext cx="1317745" cy="545431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selection set</a:t>
            </a:r>
          </a:p>
        </p:txBody>
      </p:sp>
      <p:sp>
        <p:nvSpPr>
          <p:cNvPr id="19" name="Elaborazione alternativa 18">
            <a:extLst>
              <a:ext uri="{FF2B5EF4-FFF2-40B4-BE49-F238E27FC236}">
                <a16:creationId xmlns:a16="http://schemas.microsoft.com/office/drawing/2014/main" id="{C13EE22B-1D8E-4978-B761-7B4A38A94CE0}"/>
              </a:ext>
            </a:extLst>
          </p:cNvPr>
          <p:cNvSpPr/>
          <p:nvPr/>
        </p:nvSpPr>
        <p:spPr>
          <a:xfrm>
            <a:off x="9303078" y="3260569"/>
            <a:ext cx="1034719" cy="545431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set</a:t>
            </a:r>
          </a:p>
        </p:txBody>
      </p:sp>
      <p:sp>
        <p:nvSpPr>
          <p:cNvPr id="20" name="Elaborazione alternativa 19">
            <a:extLst>
              <a:ext uri="{FF2B5EF4-FFF2-40B4-BE49-F238E27FC236}">
                <a16:creationId xmlns:a16="http://schemas.microsoft.com/office/drawing/2014/main" id="{AC900E1D-C41D-4060-9E32-D92886FD4BE4}"/>
              </a:ext>
            </a:extLst>
          </p:cNvPr>
          <p:cNvSpPr/>
          <p:nvPr/>
        </p:nvSpPr>
        <p:spPr>
          <a:xfrm>
            <a:off x="9262187" y="5875434"/>
            <a:ext cx="1086384" cy="472416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</a:p>
        </p:txBody>
      </p:sp>
      <p:sp>
        <p:nvSpPr>
          <p:cNvPr id="21" name="Elaborazione alternativa 20">
            <a:extLst>
              <a:ext uri="{FF2B5EF4-FFF2-40B4-BE49-F238E27FC236}">
                <a16:creationId xmlns:a16="http://schemas.microsoft.com/office/drawing/2014/main" id="{0D8570A2-75DD-471D-BD88-D2AC5F576BDE}"/>
              </a:ext>
            </a:extLst>
          </p:cNvPr>
          <p:cNvSpPr/>
          <p:nvPr/>
        </p:nvSpPr>
        <p:spPr>
          <a:xfrm>
            <a:off x="7866979" y="5869926"/>
            <a:ext cx="948176" cy="472416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</a:t>
            </a:r>
          </a:p>
        </p:txBody>
      </p:sp>
      <p:sp>
        <p:nvSpPr>
          <p:cNvPr id="22" name="Elaborazione alternativa 21">
            <a:extLst>
              <a:ext uri="{FF2B5EF4-FFF2-40B4-BE49-F238E27FC236}">
                <a16:creationId xmlns:a16="http://schemas.microsoft.com/office/drawing/2014/main" id="{E76E3C8C-0DA0-4AA2-8A8E-70B3745D1FF0}"/>
              </a:ext>
            </a:extLst>
          </p:cNvPr>
          <p:cNvSpPr/>
          <p:nvPr/>
        </p:nvSpPr>
        <p:spPr>
          <a:xfrm>
            <a:off x="8896859" y="4130852"/>
            <a:ext cx="1847152" cy="68179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 esplicative e vettore risposte</a:t>
            </a:r>
          </a:p>
        </p:txBody>
      </p:sp>
      <p:sp>
        <p:nvSpPr>
          <p:cNvPr id="23" name="Elaborazione alternativa 22">
            <a:extLst>
              <a:ext uri="{FF2B5EF4-FFF2-40B4-BE49-F238E27FC236}">
                <a16:creationId xmlns:a16="http://schemas.microsoft.com/office/drawing/2014/main" id="{6BF2AA2D-C8F1-491D-93F8-0FFA78058210}"/>
              </a:ext>
            </a:extLst>
          </p:cNvPr>
          <p:cNvSpPr/>
          <p:nvPr/>
        </p:nvSpPr>
        <p:spPr>
          <a:xfrm>
            <a:off x="10737446" y="5869926"/>
            <a:ext cx="948176" cy="472416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</a:t>
            </a:r>
          </a:p>
        </p:txBody>
      </p:sp>
      <p:sp>
        <p:nvSpPr>
          <p:cNvPr id="24" name="Elaborazione alternativa 23">
            <a:extLst>
              <a:ext uri="{FF2B5EF4-FFF2-40B4-BE49-F238E27FC236}">
                <a16:creationId xmlns:a16="http://schemas.microsoft.com/office/drawing/2014/main" id="{3CBCFA3C-E545-4AB4-8427-DF5051F963AB}"/>
              </a:ext>
            </a:extLst>
          </p:cNvPr>
          <p:cNvSpPr/>
          <p:nvPr/>
        </p:nvSpPr>
        <p:spPr>
          <a:xfrm>
            <a:off x="5580648" y="4052192"/>
            <a:ext cx="1317745" cy="545431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Filtraggio termini</a:t>
            </a:r>
          </a:p>
        </p:txBody>
      </p:sp>
      <p:sp>
        <p:nvSpPr>
          <p:cNvPr id="25" name="Elaborazione alternativa 24">
            <a:extLst>
              <a:ext uri="{FF2B5EF4-FFF2-40B4-BE49-F238E27FC236}">
                <a16:creationId xmlns:a16="http://schemas.microsoft.com/office/drawing/2014/main" id="{10F9F306-F46E-4EB9-9D46-A77ADC5F81DF}"/>
              </a:ext>
            </a:extLst>
          </p:cNvPr>
          <p:cNvSpPr/>
          <p:nvPr/>
        </p:nvSpPr>
        <p:spPr>
          <a:xfrm>
            <a:off x="5580648" y="4866323"/>
            <a:ext cx="1317745" cy="545431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br>
              <a:rPr lang="it-IT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quadrato</a:t>
            </a:r>
          </a:p>
        </p:txBody>
      </p:sp>
      <p:sp>
        <p:nvSpPr>
          <p:cNvPr id="26" name="Elaborazione alternativa 25">
            <a:extLst>
              <a:ext uri="{FF2B5EF4-FFF2-40B4-BE49-F238E27FC236}">
                <a16:creationId xmlns:a16="http://schemas.microsoft.com/office/drawing/2014/main" id="{2D2F85DC-5EA6-4B51-A7CB-2F756FD4003F}"/>
              </a:ext>
            </a:extLst>
          </p:cNvPr>
          <p:cNvSpPr/>
          <p:nvPr/>
        </p:nvSpPr>
        <p:spPr>
          <a:xfrm>
            <a:off x="5580648" y="5688485"/>
            <a:ext cx="1317745" cy="545431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termini selezionati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2408E25-3ED3-4DA8-A0A4-E1ACAA7B456D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7940129" y="985789"/>
            <a:ext cx="1" cy="336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B56A9C9-685E-4927-B609-7959C21086E2}"/>
              </a:ext>
            </a:extLst>
          </p:cNvPr>
          <p:cNvCxnSpPr>
            <a:cxnSpLocks/>
          </p:cNvCxnSpPr>
          <p:nvPr/>
        </p:nvCxnSpPr>
        <p:spPr>
          <a:xfrm flipH="1">
            <a:off x="7936116" y="1888157"/>
            <a:ext cx="1" cy="336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5EB1F07-52B1-4799-B1F7-86394B54AD9A}"/>
              </a:ext>
            </a:extLst>
          </p:cNvPr>
          <p:cNvCxnSpPr>
            <a:cxnSpLocks/>
          </p:cNvCxnSpPr>
          <p:nvPr/>
        </p:nvCxnSpPr>
        <p:spPr>
          <a:xfrm>
            <a:off x="7946952" y="2750419"/>
            <a:ext cx="0" cy="288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C9759F16-91C0-4A42-BE2E-FBDC66DC2067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6239521" y="3835626"/>
            <a:ext cx="0" cy="216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410FD82B-D231-4962-BACB-07A8D4F0924D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6239521" y="4597623"/>
            <a:ext cx="0" cy="268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7962B590-2E1C-4A63-AA81-D57402D18EE0}"/>
              </a:ext>
            </a:extLst>
          </p:cNvPr>
          <p:cNvCxnSpPr>
            <a:cxnSpLocks/>
          </p:cNvCxnSpPr>
          <p:nvPr/>
        </p:nvCxnSpPr>
        <p:spPr>
          <a:xfrm>
            <a:off x="6239517" y="5411760"/>
            <a:ext cx="0" cy="276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CEE91C65-E595-4C02-9DF2-81E2BE003A7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340309" y="5371470"/>
            <a:ext cx="758" cy="4984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6D048C1-455A-48D7-ABFE-AF2B91A11252}"/>
              </a:ext>
            </a:extLst>
          </p:cNvPr>
          <p:cNvCxnSpPr>
            <a:cxnSpLocks/>
          </p:cNvCxnSpPr>
          <p:nvPr/>
        </p:nvCxnSpPr>
        <p:spPr>
          <a:xfrm flipH="1">
            <a:off x="11216850" y="5377959"/>
            <a:ext cx="6566" cy="491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6525DDD-38E6-4C0C-A5AA-35275C8C118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805379" y="5386139"/>
            <a:ext cx="5172" cy="4892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7145AEF0-4438-4384-8645-8B359BFF47C9}"/>
              </a:ext>
            </a:extLst>
          </p:cNvPr>
          <p:cNvCxnSpPr>
            <a:cxnSpLocks/>
          </p:cNvCxnSpPr>
          <p:nvPr/>
        </p:nvCxnSpPr>
        <p:spPr>
          <a:xfrm flipV="1">
            <a:off x="8334660" y="5377959"/>
            <a:ext cx="2900280" cy="16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01DF6544-094E-44F4-A3D6-DEF9C1A55EBF}"/>
              </a:ext>
            </a:extLst>
          </p:cNvPr>
          <p:cNvCxnSpPr>
            <a:cxnSpLocks/>
          </p:cNvCxnSpPr>
          <p:nvPr/>
        </p:nvCxnSpPr>
        <p:spPr>
          <a:xfrm>
            <a:off x="9812668" y="4812645"/>
            <a:ext cx="0" cy="5670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555BB17D-FDC1-4FA3-B3ED-1068ACD5E4D6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9820435" y="3806000"/>
            <a:ext cx="3" cy="324852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olo 1">
            <a:extLst>
              <a:ext uri="{FF2B5EF4-FFF2-40B4-BE49-F238E27FC236}">
                <a16:creationId xmlns:a16="http://schemas.microsoft.com/office/drawing/2014/main" id="{0E4F6B7D-EF26-458D-9B3C-22C64540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61288"/>
            <a:ext cx="3824478" cy="4526280"/>
          </a:xfrm>
        </p:spPr>
        <p:txBody>
          <a:bodyPr>
            <a:normAutofit/>
          </a:bodyPr>
          <a:lstStyle/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DEL PROGETTO</a:t>
            </a:r>
          </a:p>
        </p:txBody>
      </p: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EC66982A-5C39-4E74-BC0F-51FB1E57A3B4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5400000" flipH="1" flipV="1">
            <a:off x="8015166" y="1484924"/>
            <a:ext cx="29626" cy="3580917"/>
          </a:xfrm>
          <a:prstGeom prst="bentConnector3">
            <a:avLst>
              <a:gd name="adj1" fmla="val 87162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D1563658-4C49-4A16-A7FD-C99A962F0490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 flipV="1">
            <a:off x="6898393" y="3533285"/>
            <a:ext cx="2404685" cy="2427916"/>
          </a:xfrm>
          <a:prstGeom prst="bentConnector3">
            <a:avLst>
              <a:gd name="adj1" fmla="val 179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6675561-1E54-4F6E-B898-ACB90CB7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61288"/>
            <a:ext cx="3824478" cy="4526280"/>
          </a:xfrm>
        </p:spPr>
        <p:txBody>
          <a:bodyPr>
            <a:normAutofit/>
          </a:bodyPr>
          <a:lstStyle/>
          <a:p>
            <a:r>
              <a:rPr lang="it-I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DEI DATI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1CFE7-DDC5-4D86-A04F-338BE5C5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37" y="2137704"/>
            <a:ext cx="6480000" cy="280335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Selezione delle 89627 recensioni contenenti almeno una frase spoiler.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Selezione dei 574 libri con almeno 20 recensioni.</a:t>
            </a:r>
          </a:p>
          <a:p>
            <a:pPr>
              <a:lnSpc>
                <a:spcPct val="100000"/>
              </a:lnSpc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Aggiunta variabile categoriale relativa al libro (le recensioni tendono ad essere libro-specifiche).</a:t>
            </a: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63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1043</Words>
  <Application>Microsoft Office PowerPoint</Application>
  <PresentationFormat>Widescreen</PresentationFormat>
  <Paragraphs>96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Tema di Office</vt:lpstr>
      <vt:lpstr>PERCETTRONE E SVM   Un’applicazione alla classificazione testuale degli spoiler</vt:lpstr>
      <vt:lpstr>INTRODUZIONE</vt:lpstr>
      <vt:lpstr>INTRODUZIONE</vt:lpstr>
      <vt:lpstr>DESCRIZIONE DATASET</vt:lpstr>
      <vt:lpstr>ANALISI ESPLORATIVA</vt:lpstr>
      <vt:lpstr>ANALISI ESPLORATIVA</vt:lpstr>
      <vt:lpstr>ANALISI ESPLORATIVA</vt:lpstr>
      <vt:lpstr>WORKFLOW DEL PROGETTO</vt:lpstr>
      <vt:lpstr>PREPROCESSING DEI DATI</vt:lpstr>
      <vt:lpstr>PREPROCESSING DEI DATI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EFFICIENZA DEI MODELLI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PERCETTRONE E SVM   Un’applicazione alla classificazione testuale degli spoiler</dc:title>
  <dc:creator>giovanni corradini</dc:creator>
  <cp:lastModifiedBy>MATTEO FRANZOLIN</cp:lastModifiedBy>
  <cp:revision>36</cp:revision>
  <dcterms:created xsi:type="dcterms:W3CDTF">2020-06-17T08:49:32Z</dcterms:created>
  <dcterms:modified xsi:type="dcterms:W3CDTF">2020-06-18T09:08:23Z</dcterms:modified>
</cp:coreProperties>
</file>