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6" r:id="rId5"/>
    <p:sldId id="281" r:id="rId6"/>
    <p:sldId id="267" r:id="rId7"/>
    <p:sldId id="265" r:id="rId8"/>
    <p:sldId id="258" r:id="rId9"/>
    <p:sldId id="262" r:id="rId10"/>
    <p:sldId id="263" r:id="rId11"/>
    <p:sldId id="259" r:id="rId12"/>
    <p:sldId id="261" r:id="rId13"/>
    <p:sldId id="260" r:id="rId14"/>
    <p:sldId id="268" r:id="rId15"/>
    <p:sldId id="269" r:id="rId16"/>
    <p:sldId id="278" r:id="rId17"/>
    <p:sldId id="280" r:id="rId18"/>
    <p:sldId id="270" r:id="rId19"/>
    <p:sldId id="274" r:id="rId20"/>
    <p:sldId id="275" r:id="rId21"/>
    <p:sldId id="276" r:id="rId22"/>
    <p:sldId id="277" r:id="rId23"/>
    <p:sldId id="273"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9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5A81-E8B2-4710-84F6-76329F7D71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9B840A-43E5-4D33-A998-F58BBF6AF3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275FE2-6F56-49F6-A1BC-4604B1A94F65}"/>
              </a:ext>
            </a:extLst>
          </p:cNvPr>
          <p:cNvSpPr>
            <a:spLocks noGrp="1"/>
          </p:cNvSpPr>
          <p:nvPr>
            <p:ph type="dt" sz="half" idx="10"/>
          </p:nvPr>
        </p:nvSpPr>
        <p:spPr/>
        <p:txBody>
          <a:bodyPr/>
          <a:lstStyle/>
          <a:p>
            <a:fld id="{FE8AFFD1-CC2D-436A-91A7-58878CA87826}" type="datetimeFigureOut">
              <a:rPr lang="en-US" smtClean="0"/>
              <a:t>5/15/2024</a:t>
            </a:fld>
            <a:endParaRPr lang="en-US"/>
          </a:p>
        </p:txBody>
      </p:sp>
      <p:sp>
        <p:nvSpPr>
          <p:cNvPr id="5" name="Footer Placeholder 4">
            <a:extLst>
              <a:ext uri="{FF2B5EF4-FFF2-40B4-BE49-F238E27FC236}">
                <a16:creationId xmlns:a16="http://schemas.microsoft.com/office/drawing/2014/main" id="{F1E698ED-9B10-4B31-8A2F-08F4EFCFA8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E0AFBC-9724-414D-9F13-2BF42A6A9381}"/>
              </a:ext>
            </a:extLst>
          </p:cNvPr>
          <p:cNvSpPr>
            <a:spLocks noGrp="1"/>
          </p:cNvSpPr>
          <p:nvPr>
            <p:ph type="sldNum" sz="quarter" idx="12"/>
          </p:nvPr>
        </p:nvSpPr>
        <p:spPr/>
        <p:txBody>
          <a:bodyPr/>
          <a:lstStyle/>
          <a:p>
            <a:fld id="{6E33975B-76D8-4BFA-B6A1-FF031D351FDF}" type="slidenum">
              <a:rPr lang="en-US" smtClean="0"/>
              <a:t>‹#›</a:t>
            </a:fld>
            <a:endParaRPr lang="en-US"/>
          </a:p>
        </p:txBody>
      </p:sp>
    </p:spTree>
    <p:extLst>
      <p:ext uri="{BB962C8B-B14F-4D97-AF65-F5344CB8AC3E}">
        <p14:creationId xmlns:p14="http://schemas.microsoft.com/office/powerpoint/2010/main" val="291312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86A62-C731-4186-91CC-37038D154B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1786EB-6D8A-429F-96D8-F7C83D1C34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17FE3-9501-4B30-8A37-A01D420F9987}"/>
              </a:ext>
            </a:extLst>
          </p:cNvPr>
          <p:cNvSpPr>
            <a:spLocks noGrp="1"/>
          </p:cNvSpPr>
          <p:nvPr>
            <p:ph type="dt" sz="half" idx="10"/>
          </p:nvPr>
        </p:nvSpPr>
        <p:spPr/>
        <p:txBody>
          <a:bodyPr/>
          <a:lstStyle/>
          <a:p>
            <a:fld id="{FE8AFFD1-CC2D-436A-91A7-58878CA87826}" type="datetimeFigureOut">
              <a:rPr lang="en-US" smtClean="0"/>
              <a:t>5/15/2024</a:t>
            </a:fld>
            <a:endParaRPr lang="en-US"/>
          </a:p>
        </p:txBody>
      </p:sp>
      <p:sp>
        <p:nvSpPr>
          <p:cNvPr id="5" name="Footer Placeholder 4">
            <a:extLst>
              <a:ext uri="{FF2B5EF4-FFF2-40B4-BE49-F238E27FC236}">
                <a16:creationId xmlns:a16="http://schemas.microsoft.com/office/drawing/2014/main" id="{0DD86C2E-44FE-471F-A0B8-11BA6B218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C9CBF-3EFD-46E4-A685-494F066F44AB}"/>
              </a:ext>
            </a:extLst>
          </p:cNvPr>
          <p:cNvSpPr>
            <a:spLocks noGrp="1"/>
          </p:cNvSpPr>
          <p:nvPr>
            <p:ph type="sldNum" sz="quarter" idx="12"/>
          </p:nvPr>
        </p:nvSpPr>
        <p:spPr/>
        <p:txBody>
          <a:bodyPr/>
          <a:lstStyle/>
          <a:p>
            <a:fld id="{6E33975B-76D8-4BFA-B6A1-FF031D351FDF}" type="slidenum">
              <a:rPr lang="en-US" smtClean="0"/>
              <a:t>‹#›</a:t>
            </a:fld>
            <a:endParaRPr lang="en-US"/>
          </a:p>
        </p:txBody>
      </p:sp>
    </p:spTree>
    <p:extLst>
      <p:ext uri="{BB962C8B-B14F-4D97-AF65-F5344CB8AC3E}">
        <p14:creationId xmlns:p14="http://schemas.microsoft.com/office/powerpoint/2010/main" val="112652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FAE3A4-CC30-4D55-BA89-F8EE9D78EF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77F71C-2581-42B1-97FF-DDB90025AB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01593-1999-471B-93AE-A7617C5BFF52}"/>
              </a:ext>
            </a:extLst>
          </p:cNvPr>
          <p:cNvSpPr>
            <a:spLocks noGrp="1"/>
          </p:cNvSpPr>
          <p:nvPr>
            <p:ph type="dt" sz="half" idx="10"/>
          </p:nvPr>
        </p:nvSpPr>
        <p:spPr/>
        <p:txBody>
          <a:bodyPr/>
          <a:lstStyle/>
          <a:p>
            <a:fld id="{FE8AFFD1-CC2D-436A-91A7-58878CA87826}" type="datetimeFigureOut">
              <a:rPr lang="en-US" smtClean="0"/>
              <a:t>5/15/2024</a:t>
            </a:fld>
            <a:endParaRPr lang="en-US"/>
          </a:p>
        </p:txBody>
      </p:sp>
      <p:sp>
        <p:nvSpPr>
          <p:cNvPr id="5" name="Footer Placeholder 4">
            <a:extLst>
              <a:ext uri="{FF2B5EF4-FFF2-40B4-BE49-F238E27FC236}">
                <a16:creationId xmlns:a16="http://schemas.microsoft.com/office/drawing/2014/main" id="{3197547B-75B7-4E41-9244-A67E96DAB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00A98-0144-4808-87F7-76712C583EF7}"/>
              </a:ext>
            </a:extLst>
          </p:cNvPr>
          <p:cNvSpPr>
            <a:spLocks noGrp="1"/>
          </p:cNvSpPr>
          <p:nvPr>
            <p:ph type="sldNum" sz="quarter" idx="12"/>
          </p:nvPr>
        </p:nvSpPr>
        <p:spPr/>
        <p:txBody>
          <a:bodyPr/>
          <a:lstStyle/>
          <a:p>
            <a:fld id="{6E33975B-76D8-4BFA-B6A1-FF031D351FDF}" type="slidenum">
              <a:rPr lang="en-US" smtClean="0"/>
              <a:t>‹#›</a:t>
            </a:fld>
            <a:endParaRPr lang="en-US"/>
          </a:p>
        </p:txBody>
      </p:sp>
    </p:spTree>
    <p:extLst>
      <p:ext uri="{BB962C8B-B14F-4D97-AF65-F5344CB8AC3E}">
        <p14:creationId xmlns:p14="http://schemas.microsoft.com/office/powerpoint/2010/main" val="551809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5D2C-05E0-4D3E-9EB1-75510ED94A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AC54AD-A6A0-4C34-9F74-FD22075094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483719-11CF-4A86-92FD-0FDADF6D98F1}"/>
              </a:ext>
            </a:extLst>
          </p:cNvPr>
          <p:cNvSpPr>
            <a:spLocks noGrp="1"/>
          </p:cNvSpPr>
          <p:nvPr>
            <p:ph type="dt" sz="half" idx="10"/>
          </p:nvPr>
        </p:nvSpPr>
        <p:spPr/>
        <p:txBody>
          <a:bodyPr/>
          <a:lstStyle/>
          <a:p>
            <a:fld id="{FE8AFFD1-CC2D-436A-91A7-58878CA87826}" type="datetimeFigureOut">
              <a:rPr lang="en-US" smtClean="0"/>
              <a:t>5/15/2024</a:t>
            </a:fld>
            <a:endParaRPr lang="en-US"/>
          </a:p>
        </p:txBody>
      </p:sp>
      <p:sp>
        <p:nvSpPr>
          <p:cNvPr id="5" name="Footer Placeholder 4">
            <a:extLst>
              <a:ext uri="{FF2B5EF4-FFF2-40B4-BE49-F238E27FC236}">
                <a16:creationId xmlns:a16="http://schemas.microsoft.com/office/drawing/2014/main" id="{8BE83C91-12DF-4D08-83CF-9C75FD965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2FC4B-1480-44B8-A23C-E8FF72904F68}"/>
              </a:ext>
            </a:extLst>
          </p:cNvPr>
          <p:cNvSpPr>
            <a:spLocks noGrp="1"/>
          </p:cNvSpPr>
          <p:nvPr>
            <p:ph type="sldNum" sz="quarter" idx="12"/>
          </p:nvPr>
        </p:nvSpPr>
        <p:spPr/>
        <p:txBody>
          <a:bodyPr/>
          <a:lstStyle/>
          <a:p>
            <a:fld id="{6E33975B-76D8-4BFA-B6A1-FF031D351FDF}" type="slidenum">
              <a:rPr lang="en-US" smtClean="0"/>
              <a:t>‹#›</a:t>
            </a:fld>
            <a:endParaRPr lang="en-US"/>
          </a:p>
        </p:txBody>
      </p:sp>
    </p:spTree>
    <p:extLst>
      <p:ext uri="{BB962C8B-B14F-4D97-AF65-F5344CB8AC3E}">
        <p14:creationId xmlns:p14="http://schemas.microsoft.com/office/powerpoint/2010/main" val="299286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32D7-C553-4216-856B-54AD489F7C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36DE57-BC76-4DF9-AA25-D3895B7917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17FCCB-6746-4BAD-A1F6-D6C5DC1C4C5A}"/>
              </a:ext>
            </a:extLst>
          </p:cNvPr>
          <p:cNvSpPr>
            <a:spLocks noGrp="1"/>
          </p:cNvSpPr>
          <p:nvPr>
            <p:ph type="dt" sz="half" idx="10"/>
          </p:nvPr>
        </p:nvSpPr>
        <p:spPr/>
        <p:txBody>
          <a:bodyPr/>
          <a:lstStyle/>
          <a:p>
            <a:fld id="{FE8AFFD1-CC2D-436A-91A7-58878CA87826}" type="datetimeFigureOut">
              <a:rPr lang="en-US" smtClean="0"/>
              <a:t>5/15/2024</a:t>
            </a:fld>
            <a:endParaRPr lang="en-US"/>
          </a:p>
        </p:txBody>
      </p:sp>
      <p:sp>
        <p:nvSpPr>
          <p:cNvPr id="5" name="Footer Placeholder 4">
            <a:extLst>
              <a:ext uri="{FF2B5EF4-FFF2-40B4-BE49-F238E27FC236}">
                <a16:creationId xmlns:a16="http://schemas.microsoft.com/office/drawing/2014/main" id="{A8286D5E-88C8-4451-853E-F5A1D2DEC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E8732-25E2-4AD0-B669-D6B44A5C09FA}"/>
              </a:ext>
            </a:extLst>
          </p:cNvPr>
          <p:cNvSpPr>
            <a:spLocks noGrp="1"/>
          </p:cNvSpPr>
          <p:nvPr>
            <p:ph type="sldNum" sz="quarter" idx="12"/>
          </p:nvPr>
        </p:nvSpPr>
        <p:spPr/>
        <p:txBody>
          <a:bodyPr/>
          <a:lstStyle/>
          <a:p>
            <a:fld id="{6E33975B-76D8-4BFA-B6A1-FF031D351FDF}" type="slidenum">
              <a:rPr lang="en-US" smtClean="0"/>
              <a:t>‹#›</a:t>
            </a:fld>
            <a:endParaRPr lang="en-US"/>
          </a:p>
        </p:txBody>
      </p:sp>
    </p:spTree>
    <p:extLst>
      <p:ext uri="{BB962C8B-B14F-4D97-AF65-F5344CB8AC3E}">
        <p14:creationId xmlns:p14="http://schemas.microsoft.com/office/powerpoint/2010/main" val="2314319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DE0F3-DDCE-4A1E-BF45-71986698D4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33FB50-1B2F-4B86-BC2E-A7AA01DF64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F76490-3769-41C1-BAD3-01CCD562E8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7FC489-E955-4610-8962-F456320AFBA6}"/>
              </a:ext>
            </a:extLst>
          </p:cNvPr>
          <p:cNvSpPr>
            <a:spLocks noGrp="1"/>
          </p:cNvSpPr>
          <p:nvPr>
            <p:ph type="dt" sz="half" idx="10"/>
          </p:nvPr>
        </p:nvSpPr>
        <p:spPr/>
        <p:txBody>
          <a:bodyPr/>
          <a:lstStyle/>
          <a:p>
            <a:fld id="{FE8AFFD1-CC2D-436A-91A7-58878CA87826}" type="datetimeFigureOut">
              <a:rPr lang="en-US" smtClean="0"/>
              <a:t>5/15/2024</a:t>
            </a:fld>
            <a:endParaRPr lang="en-US"/>
          </a:p>
        </p:txBody>
      </p:sp>
      <p:sp>
        <p:nvSpPr>
          <p:cNvPr id="6" name="Footer Placeholder 5">
            <a:extLst>
              <a:ext uri="{FF2B5EF4-FFF2-40B4-BE49-F238E27FC236}">
                <a16:creationId xmlns:a16="http://schemas.microsoft.com/office/drawing/2014/main" id="{77967CCF-208C-4CCB-A3E6-C5C83C0507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84C688-67A0-4F6D-8CD8-EEE9255370AF}"/>
              </a:ext>
            </a:extLst>
          </p:cNvPr>
          <p:cNvSpPr>
            <a:spLocks noGrp="1"/>
          </p:cNvSpPr>
          <p:nvPr>
            <p:ph type="sldNum" sz="quarter" idx="12"/>
          </p:nvPr>
        </p:nvSpPr>
        <p:spPr/>
        <p:txBody>
          <a:bodyPr/>
          <a:lstStyle/>
          <a:p>
            <a:fld id="{6E33975B-76D8-4BFA-B6A1-FF031D351FDF}" type="slidenum">
              <a:rPr lang="en-US" smtClean="0"/>
              <a:t>‹#›</a:t>
            </a:fld>
            <a:endParaRPr lang="en-US"/>
          </a:p>
        </p:txBody>
      </p:sp>
    </p:spTree>
    <p:extLst>
      <p:ext uri="{BB962C8B-B14F-4D97-AF65-F5344CB8AC3E}">
        <p14:creationId xmlns:p14="http://schemas.microsoft.com/office/powerpoint/2010/main" val="229298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C250-9EB2-42BF-94F5-7548BB35BE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2FED41-E16E-443F-B78D-415C48B237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B64FF0-C76E-4ADE-82C8-DFA9967413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257C6A-450F-4ADB-AF1A-600A9B4307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DE4BFE-5F4C-40EC-94B7-AEA5CD8414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51AC2D-B6EF-4D12-8B73-093F5ED6C65B}"/>
              </a:ext>
            </a:extLst>
          </p:cNvPr>
          <p:cNvSpPr>
            <a:spLocks noGrp="1"/>
          </p:cNvSpPr>
          <p:nvPr>
            <p:ph type="dt" sz="half" idx="10"/>
          </p:nvPr>
        </p:nvSpPr>
        <p:spPr/>
        <p:txBody>
          <a:bodyPr/>
          <a:lstStyle/>
          <a:p>
            <a:fld id="{FE8AFFD1-CC2D-436A-91A7-58878CA87826}" type="datetimeFigureOut">
              <a:rPr lang="en-US" smtClean="0"/>
              <a:t>5/15/2024</a:t>
            </a:fld>
            <a:endParaRPr lang="en-US"/>
          </a:p>
        </p:txBody>
      </p:sp>
      <p:sp>
        <p:nvSpPr>
          <p:cNvPr id="8" name="Footer Placeholder 7">
            <a:extLst>
              <a:ext uri="{FF2B5EF4-FFF2-40B4-BE49-F238E27FC236}">
                <a16:creationId xmlns:a16="http://schemas.microsoft.com/office/drawing/2014/main" id="{D734E4E9-58B4-430C-A142-56DB08F348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52689B-5B92-4DA4-AA41-D1B9CAAD1D76}"/>
              </a:ext>
            </a:extLst>
          </p:cNvPr>
          <p:cNvSpPr>
            <a:spLocks noGrp="1"/>
          </p:cNvSpPr>
          <p:nvPr>
            <p:ph type="sldNum" sz="quarter" idx="12"/>
          </p:nvPr>
        </p:nvSpPr>
        <p:spPr/>
        <p:txBody>
          <a:bodyPr/>
          <a:lstStyle/>
          <a:p>
            <a:fld id="{6E33975B-76D8-4BFA-B6A1-FF031D351FDF}" type="slidenum">
              <a:rPr lang="en-US" smtClean="0"/>
              <a:t>‹#›</a:t>
            </a:fld>
            <a:endParaRPr lang="en-US"/>
          </a:p>
        </p:txBody>
      </p:sp>
    </p:spTree>
    <p:extLst>
      <p:ext uri="{BB962C8B-B14F-4D97-AF65-F5344CB8AC3E}">
        <p14:creationId xmlns:p14="http://schemas.microsoft.com/office/powerpoint/2010/main" val="87671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2D366-5812-4C2F-BF1F-372E589849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FC154B-9D29-430C-992D-CC9A9A6776AD}"/>
              </a:ext>
            </a:extLst>
          </p:cNvPr>
          <p:cNvSpPr>
            <a:spLocks noGrp="1"/>
          </p:cNvSpPr>
          <p:nvPr>
            <p:ph type="dt" sz="half" idx="10"/>
          </p:nvPr>
        </p:nvSpPr>
        <p:spPr/>
        <p:txBody>
          <a:bodyPr/>
          <a:lstStyle/>
          <a:p>
            <a:fld id="{FE8AFFD1-CC2D-436A-91A7-58878CA87826}" type="datetimeFigureOut">
              <a:rPr lang="en-US" smtClean="0"/>
              <a:t>5/15/2024</a:t>
            </a:fld>
            <a:endParaRPr lang="en-US"/>
          </a:p>
        </p:txBody>
      </p:sp>
      <p:sp>
        <p:nvSpPr>
          <p:cNvPr id="4" name="Footer Placeholder 3">
            <a:extLst>
              <a:ext uri="{FF2B5EF4-FFF2-40B4-BE49-F238E27FC236}">
                <a16:creationId xmlns:a16="http://schemas.microsoft.com/office/drawing/2014/main" id="{F2C38CA9-3BF9-4169-B135-55EE8547A5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B8AE01-749F-4CB9-A12B-F5932347AC3C}"/>
              </a:ext>
            </a:extLst>
          </p:cNvPr>
          <p:cNvSpPr>
            <a:spLocks noGrp="1"/>
          </p:cNvSpPr>
          <p:nvPr>
            <p:ph type="sldNum" sz="quarter" idx="12"/>
          </p:nvPr>
        </p:nvSpPr>
        <p:spPr/>
        <p:txBody>
          <a:bodyPr/>
          <a:lstStyle/>
          <a:p>
            <a:fld id="{6E33975B-76D8-4BFA-B6A1-FF031D351FDF}" type="slidenum">
              <a:rPr lang="en-US" smtClean="0"/>
              <a:t>‹#›</a:t>
            </a:fld>
            <a:endParaRPr lang="en-US"/>
          </a:p>
        </p:txBody>
      </p:sp>
    </p:spTree>
    <p:extLst>
      <p:ext uri="{BB962C8B-B14F-4D97-AF65-F5344CB8AC3E}">
        <p14:creationId xmlns:p14="http://schemas.microsoft.com/office/powerpoint/2010/main" val="1148966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760E86-5471-4930-B9D9-8CDA77DE6034}"/>
              </a:ext>
            </a:extLst>
          </p:cNvPr>
          <p:cNvSpPr>
            <a:spLocks noGrp="1"/>
          </p:cNvSpPr>
          <p:nvPr>
            <p:ph type="dt" sz="half" idx="10"/>
          </p:nvPr>
        </p:nvSpPr>
        <p:spPr/>
        <p:txBody>
          <a:bodyPr/>
          <a:lstStyle/>
          <a:p>
            <a:fld id="{FE8AFFD1-CC2D-436A-91A7-58878CA87826}" type="datetimeFigureOut">
              <a:rPr lang="en-US" smtClean="0"/>
              <a:t>5/15/2024</a:t>
            </a:fld>
            <a:endParaRPr lang="en-US"/>
          </a:p>
        </p:txBody>
      </p:sp>
      <p:sp>
        <p:nvSpPr>
          <p:cNvPr id="3" name="Footer Placeholder 2">
            <a:extLst>
              <a:ext uri="{FF2B5EF4-FFF2-40B4-BE49-F238E27FC236}">
                <a16:creationId xmlns:a16="http://schemas.microsoft.com/office/drawing/2014/main" id="{0576485C-BDBC-4BD5-9210-BF0001D03A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0B44F5-14A3-4C50-AE38-B0A97ED3E8F0}"/>
              </a:ext>
            </a:extLst>
          </p:cNvPr>
          <p:cNvSpPr>
            <a:spLocks noGrp="1"/>
          </p:cNvSpPr>
          <p:nvPr>
            <p:ph type="sldNum" sz="quarter" idx="12"/>
          </p:nvPr>
        </p:nvSpPr>
        <p:spPr/>
        <p:txBody>
          <a:bodyPr/>
          <a:lstStyle/>
          <a:p>
            <a:fld id="{6E33975B-76D8-4BFA-B6A1-FF031D351FDF}" type="slidenum">
              <a:rPr lang="en-US" smtClean="0"/>
              <a:t>‹#›</a:t>
            </a:fld>
            <a:endParaRPr lang="en-US"/>
          </a:p>
        </p:txBody>
      </p:sp>
    </p:spTree>
    <p:extLst>
      <p:ext uri="{BB962C8B-B14F-4D97-AF65-F5344CB8AC3E}">
        <p14:creationId xmlns:p14="http://schemas.microsoft.com/office/powerpoint/2010/main" val="96179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9FD4-783E-4D9E-958F-6327CE1883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0D392B-4086-4A53-A1F3-CE4BEC94C0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8F6AC9-7A21-4888-8B25-8CEE05C89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083F-6352-4ABE-977F-85B84994EA66}"/>
              </a:ext>
            </a:extLst>
          </p:cNvPr>
          <p:cNvSpPr>
            <a:spLocks noGrp="1"/>
          </p:cNvSpPr>
          <p:nvPr>
            <p:ph type="dt" sz="half" idx="10"/>
          </p:nvPr>
        </p:nvSpPr>
        <p:spPr/>
        <p:txBody>
          <a:bodyPr/>
          <a:lstStyle/>
          <a:p>
            <a:fld id="{FE8AFFD1-CC2D-436A-91A7-58878CA87826}" type="datetimeFigureOut">
              <a:rPr lang="en-US" smtClean="0"/>
              <a:t>5/15/2024</a:t>
            </a:fld>
            <a:endParaRPr lang="en-US"/>
          </a:p>
        </p:txBody>
      </p:sp>
      <p:sp>
        <p:nvSpPr>
          <p:cNvPr id="6" name="Footer Placeholder 5">
            <a:extLst>
              <a:ext uri="{FF2B5EF4-FFF2-40B4-BE49-F238E27FC236}">
                <a16:creationId xmlns:a16="http://schemas.microsoft.com/office/drawing/2014/main" id="{11619424-0D5B-4299-9D45-3FA2A82BD1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2FF81-5F9F-41B8-9276-8C8926891352}"/>
              </a:ext>
            </a:extLst>
          </p:cNvPr>
          <p:cNvSpPr>
            <a:spLocks noGrp="1"/>
          </p:cNvSpPr>
          <p:nvPr>
            <p:ph type="sldNum" sz="quarter" idx="12"/>
          </p:nvPr>
        </p:nvSpPr>
        <p:spPr/>
        <p:txBody>
          <a:bodyPr/>
          <a:lstStyle/>
          <a:p>
            <a:fld id="{6E33975B-76D8-4BFA-B6A1-FF031D351FDF}" type="slidenum">
              <a:rPr lang="en-US" smtClean="0"/>
              <a:t>‹#›</a:t>
            </a:fld>
            <a:endParaRPr lang="en-US"/>
          </a:p>
        </p:txBody>
      </p:sp>
    </p:spTree>
    <p:extLst>
      <p:ext uri="{BB962C8B-B14F-4D97-AF65-F5344CB8AC3E}">
        <p14:creationId xmlns:p14="http://schemas.microsoft.com/office/powerpoint/2010/main" val="2744743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B620-5B55-40AF-A30B-0F6EB83C00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E3E9C2-783D-4D3D-928A-7D33974361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989D1F-0F28-4707-9157-9528833CD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AD624-AC1F-4BE7-840C-8BFF71B964FA}"/>
              </a:ext>
            </a:extLst>
          </p:cNvPr>
          <p:cNvSpPr>
            <a:spLocks noGrp="1"/>
          </p:cNvSpPr>
          <p:nvPr>
            <p:ph type="dt" sz="half" idx="10"/>
          </p:nvPr>
        </p:nvSpPr>
        <p:spPr/>
        <p:txBody>
          <a:bodyPr/>
          <a:lstStyle/>
          <a:p>
            <a:fld id="{FE8AFFD1-CC2D-436A-91A7-58878CA87826}" type="datetimeFigureOut">
              <a:rPr lang="en-US" smtClean="0"/>
              <a:t>5/15/2024</a:t>
            </a:fld>
            <a:endParaRPr lang="en-US"/>
          </a:p>
        </p:txBody>
      </p:sp>
      <p:sp>
        <p:nvSpPr>
          <p:cNvPr id="6" name="Footer Placeholder 5">
            <a:extLst>
              <a:ext uri="{FF2B5EF4-FFF2-40B4-BE49-F238E27FC236}">
                <a16:creationId xmlns:a16="http://schemas.microsoft.com/office/drawing/2014/main" id="{5CB46636-01D7-4EF8-B69B-AE555314A0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EED96F-2491-4354-A33A-21835A3AF193}"/>
              </a:ext>
            </a:extLst>
          </p:cNvPr>
          <p:cNvSpPr>
            <a:spLocks noGrp="1"/>
          </p:cNvSpPr>
          <p:nvPr>
            <p:ph type="sldNum" sz="quarter" idx="12"/>
          </p:nvPr>
        </p:nvSpPr>
        <p:spPr/>
        <p:txBody>
          <a:bodyPr/>
          <a:lstStyle/>
          <a:p>
            <a:fld id="{6E33975B-76D8-4BFA-B6A1-FF031D351FDF}" type="slidenum">
              <a:rPr lang="en-US" smtClean="0"/>
              <a:t>‹#›</a:t>
            </a:fld>
            <a:endParaRPr lang="en-US"/>
          </a:p>
        </p:txBody>
      </p:sp>
    </p:spTree>
    <p:extLst>
      <p:ext uri="{BB962C8B-B14F-4D97-AF65-F5344CB8AC3E}">
        <p14:creationId xmlns:p14="http://schemas.microsoft.com/office/powerpoint/2010/main" val="228671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8C6D19-93B1-4CBE-8C85-13ABD1DBFD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43C07F-8ED2-4986-83AD-A7A857525C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8E7A96-D0B1-4DAA-AB65-0ADF7ACCAE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AFFD1-CC2D-436A-91A7-58878CA87826}" type="datetimeFigureOut">
              <a:rPr lang="en-US" smtClean="0"/>
              <a:t>5/15/2024</a:t>
            </a:fld>
            <a:endParaRPr lang="en-US"/>
          </a:p>
        </p:txBody>
      </p:sp>
      <p:sp>
        <p:nvSpPr>
          <p:cNvPr id="5" name="Footer Placeholder 4">
            <a:extLst>
              <a:ext uri="{FF2B5EF4-FFF2-40B4-BE49-F238E27FC236}">
                <a16:creationId xmlns:a16="http://schemas.microsoft.com/office/drawing/2014/main" id="{F53AA18F-A3CD-42C9-840D-BEEF27FCDA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2FCEE0-DC43-496B-91D4-4211C645EE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3975B-76D8-4BFA-B6A1-FF031D351FDF}" type="slidenum">
              <a:rPr lang="en-US" smtClean="0"/>
              <a:t>‹#›</a:t>
            </a:fld>
            <a:endParaRPr lang="en-US"/>
          </a:p>
        </p:txBody>
      </p:sp>
    </p:spTree>
    <p:extLst>
      <p:ext uri="{BB962C8B-B14F-4D97-AF65-F5344CB8AC3E}">
        <p14:creationId xmlns:p14="http://schemas.microsoft.com/office/powerpoint/2010/main" val="2257867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1F4C-9C13-48B9-831A-45942376B206}"/>
              </a:ext>
            </a:extLst>
          </p:cNvPr>
          <p:cNvSpPr>
            <a:spLocks noGrp="1"/>
          </p:cNvSpPr>
          <p:nvPr>
            <p:ph type="ctrTitle"/>
          </p:nvPr>
        </p:nvSpPr>
        <p:spPr>
          <a:xfrm>
            <a:off x="1524000" y="605528"/>
            <a:ext cx="9144000" cy="2387600"/>
          </a:xfrm>
        </p:spPr>
        <p:txBody>
          <a:bodyPr/>
          <a:lstStyle/>
          <a:p>
            <a:r>
              <a:rPr lang="en-US" b="1">
                <a:latin typeface="Times New Roman" panose="02020603050405020304" pitchFamily="18" charset="0"/>
                <a:cs typeface="Times New Roman" panose="02020603050405020304" pitchFamily="18" charset="0"/>
              </a:rPr>
              <a:t>BỆNH ÁN TIỀN PHẪU</a:t>
            </a:r>
          </a:p>
        </p:txBody>
      </p:sp>
      <p:sp>
        <p:nvSpPr>
          <p:cNvPr id="3" name="Subtitle 2">
            <a:extLst>
              <a:ext uri="{FF2B5EF4-FFF2-40B4-BE49-F238E27FC236}">
                <a16:creationId xmlns:a16="http://schemas.microsoft.com/office/drawing/2014/main" id="{2D6E7F75-79C0-4473-8FA0-396E2AF216BB}"/>
              </a:ext>
            </a:extLst>
          </p:cNvPr>
          <p:cNvSpPr>
            <a:spLocks noGrp="1"/>
          </p:cNvSpPr>
          <p:nvPr>
            <p:ph type="subTitle" idx="1"/>
          </p:nvPr>
        </p:nvSpPr>
        <p:spPr>
          <a:xfrm>
            <a:off x="1524000" y="3200400"/>
            <a:ext cx="9144000" cy="3250096"/>
          </a:xfrm>
        </p:spPr>
        <p:txBody>
          <a:bodyPr>
            <a:normAutofit lnSpcReduction="10000"/>
          </a:bodyPr>
          <a:lstStyle/>
          <a:p>
            <a:pPr>
              <a:lnSpc>
                <a:spcPct val="170000"/>
              </a:lnSpc>
            </a:pPr>
            <a:r>
              <a:rPr lang="en-US" sz="2800">
                <a:latin typeface="Times New Roman" panose="02020603050405020304" pitchFamily="18" charset="0"/>
                <a:cs typeface="Times New Roman" panose="02020603050405020304" pitchFamily="18" charset="0"/>
              </a:rPr>
              <a:t>Bệnh viện Nhân Dân Gia Định</a:t>
            </a:r>
          </a:p>
          <a:p>
            <a:pPr>
              <a:lnSpc>
                <a:spcPct val="170000"/>
              </a:lnSpc>
            </a:pPr>
            <a:r>
              <a:rPr lang="en-US" sz="2800">
                <a:latin typeface="Times New Roman" panose="02020603050405020304" pitchFamily="18" charset="0"/>
                <a:cs typeface="Times New Roman" panose="02020603050405020304" pitchFamily="18" charset="0"/>
              </a:rPr>
              <a:t>Khoa Ngoại Tiết Niệu</a:t>
            </a:r>
          </a:p>
          <a:p>
            <a:pPr>
              <a:lnSpc>
                <a:spcPct val="170000"/>
              </a:lnSpc>
            </a:pPr>
            <a:r>
              <a:rPr lang="en-US" sz="2800">
                <a:latin typeface="Times New Roman" panose="02020603050405020304" pitchFamily="18" charset="0"/>
                <a:cs typeface="Times New Roman" panose="02020603050405020304" pitchFamily="18" charset="0"/>
              </a:rPr>
              <a:t>Lớp 20DYK1C – Nhóm 10</a:t>
            </a:r>
          </a:p>
          <a:p>
            <a:pPr>
              <a:lnSpc>
                <a:spcPct val="170000"/>
              </a:lnSpc>
            </a:pPr>
            <a:r>
              <a:rPr lang="en-US" sz="2800">
                <a:latin typeface="Times New Roman" panose="02020603050405020304" pitchFamily="18" charset="0"/>
                <a:cs typeface="Times New Roman" panose="02020603050405020304" pitchFamily="18" charset="0"/>
              </a:rPr>
              <a:t>GVHD: BSCKII. Tô Quyền</a:t>
            </a:r>
          </a:p>
        </p:txBody>
      </p:sp>
    </p:spTree>
    <p:extLst>
      <p:ext uri="{BB962C8B-B14F-4D97-AF65-F5344CB8AC3E}">
        <p14:creationId xmlns:p14="http://schemas.microsoft.com/office/powerpoint/2010/main" val="2242019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35045F-16FA-4DF0-8CB1-9A2C6E4A53CE}"/>
              </a:ext>
            </a:extLst>
          </p:cNvPr>
          <p:cNvSpPr>
            <a:spLocks noGrp="1"/>
          </p:cNvSpPr>
          <p:nvPr>
            <p:ph idx="1"/>
          </p:nvPr>
        </p:nvSpPr>
        <p:spPr>
          <a:xfrm>
            <a:off x="400878" y="851592"/>
            <a:ext cx="11390243" cy="5360366"/>
          </a:xfrm>
        </p:spPr>
        <p:txBody>
          <a:bodyPr>
            <a:normAutofit/>
          </a:bodyPr>
          <a:lstStyle/>
          <a:p>
            <a:pPr marL="347663" lvl="2" algn="just">
              <a:lnSpc>
                <a:spcPct val="106000"/>
              </a:lnSpc>
              <a:buFont typeface="+mj-lt"/>
              <a:buAutoNum type="arabicPeriod" startAt="5"/>
            </a:pPr>
            <a:r>
              <a:rPr lang="en-US" sz="2400" i="1" u="sng">
                <a:effectLst/>
                <a:latin typeface="Times New Roman" panose="02020603050405020304" pitchFamily="18" charset="0"/>
                <a:ea typeface="Calibri" panose="020F0502020204030204" pitchFamily="34" charset="0"/>
              </a:rPr>
              <a:t> </a:t>
            </a:r>
            <a:r>
              <a:rPr lang="vi-VN" sz="2400" i="1" u="sng">
                <a:effectLst/>
                <a:latin typeface="Times New Roman" panose="02020603050405020304" pitchFamily="18" charset="0"/>
                <a:ea typeface="Calibri" panose="020F0502020204030204" pitchFamily="34" charset="0"/>
              </a:rPr>
              <a:t>Khám thần kinh:</a:t>
            </a:r>
            <a:endParaRPr lang="en-US" sz="2400" i="1" u="sng">
              <a:effectLst/>
              <a:latin typeface="Times New Roman" panose="02020603050405020304" pitchFamily="18" charset="0"/>
              <a:ea typeface="Calibri" panose="020F0502020204030204" pitchFamily="34" charset="0"/>
            </a:endParaRPr>
          </a:p>
          <a:p>
            <a:pPr marL="342900" lvl="0" indent="-342900" algn="just">
              <a:lnSpc>
                <a:spcPct val="106000"/>
              </a:lnSpc>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Tỉnh, tiếp xúc được, GCS 15đ.</a:t>
            </a:r>
            <a:endParaRPr lang="en-US" sz="2400">
              <a:effectLst/>
              <a:latin typeface="Times New Roman" panose="02020603050405020304" pitchFamily="18" charset="0"/>
              <a:ea typeface="Calibri" panose="020F0502020204030204" pitchFamily="34" charset="0"/>
            </a:endParaRPr>
          </a:p>
          <a:p>
            <a:pPr marL="342900" lvl="0" indent="-342900" algn="just">
              <a:lnSpc>
                <a:spcPct val="106000"/>
              </a:lnSpc>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Khám dây II (thị giác): mất thị lực và thị thường, chỉ còn cảm giác sáng tối bên mắt (P).</a:t>
            </a:r>
            <a:endParaRPr lang="en-US" sz="2400">
              <a:effectLst/>
              <a:latin typeface="Times New Roman" panose="02020603050405020304" pitchFamily="18" charset="0"/>
              <a:ea typeface="Calibri" panose="020F0502020204030204" pitchFamily="34" charset="0"/>
            </a:endParaRPr>
          </a:p>
          <a:p>
            <a:pPr marL="342900" lvl="0" indent="-342900" algn="just">
              <a:lnSpc>
                <a:spcPct val="106000"/>
              </a:lnSpc>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Khám dây III (vận nhãn): phản xạ ánh sáng 2 bên mắt bình thường.</a:t>
            </a:r>
            <a:endParaRPr lang="en-US" sz="2400">
              <a:effectLst/>
              <a:latin typeface="Times New Roman" panose="02020603050405020304" pitchFamily="18" charset="0"/>
              <a:ea typeface="Calibri" panose="020F0502020204030204" pitchFamily="34" charset="0"/>
            </a:endParaRPr>
          </a:p>
          <a:p>
            <a:pPr marL="342900" lvl="0" indent="-342900" algn="just">
              <a:lnSpc>
                <a:spcPct val="106000"/>
              </a:lnSpc>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Các dây thần kinh khác bình thường.</a:t>
            </a:r>
            <a:endParaRPr lang="en-US" sz="2400">
              <a:effectLst/>
              <a:latin typeface="Times New Roman" panose="02020603050405020304" pitchFamily="18" charset="0"/>
              <a:ea typeface="Calibri" panose="020F0502020204030204" pitchFamily="34" charset="0"/>
            </a:endParaRPr>
          </a:p>
          <a:p>
            <a:pPr marL="342900" lvl="0" indent="-342900" algn="just">
              <a:lnSpc>
                <a:spcPct val="106000"/>
              </a:lnSpc>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Sức cơ 4 chi 5/5.</a:t>
            </a:r>
            <a:endParaRPr lang="en-US" sz="2400">
              <a:effectLst/>
              <a:latin typeface="Times New Roman" panose="02020603050405020304" pitchFamily="18" charset="0"/>
              <a:ea typeface="Calibri" panose="020F0502020204030204" pitchFamily="34" charset="0"/>
            </a:endParaRPr>
          </a:p>
          <a:p>
            <a:pPr marL="342900" lvl="0" indent="-342900" algn="just">
              <a:lnSpc>
                <a:spcPct val="106000"/>
              </a:lnSpc>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Giới hạn vận động các khớp bình thường.</a:t>
            </a:r>
            <a:endParaRPr lang="en-US" sz="2400">
              <a:effectLst/>
              <a:latin typeface="Times New Roman" panose="02020603050405020304" pitchFamily="18" charset="0"/>
              <a:ea typeface="Calibri" panose="020F0502020204030204" pitchFamily="34" charset="0"/>
            </a:endParaRPr>
          </a:p>
          <a:p>
            <a:pPr marL="342900" lvl="0" indent="-342900" algn="just">
              <a:lnSpc>
                <a:spcPct val="106000"/>
              </a:lnSpc>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Trương lực cơ, độ v</a:t>
            </a:r>
            <a:r>
              <a:rPr lang="en-US" sz="2400">
                <a:effectLst/>
                <a:latin typeface="Times New Roman" panose="02020603050405020304" pitchFamily="18" charset="0"/>
                <a:ea typeface="Calibri" panose="020F0502020204030204" pitchFamily="34" charset="0"/>
              </a:rPr>
              <a:t>e</a:t>
            </a:r>
            <a:r>
              <a:rPr lang="vi-VN" sz="2400">
                <a:effectLst/>
                <a:latin typeface="Times New Roman" panose="02020603050405020304" pitchFamily="18" charset="0"/>
                <a:ea typeface="Calibri" panose="020F0502020204030204" pitchFamily="34" charset="0"/>
              </a:rPr>
              <a:t> vẩy bình thường.</a:t>
            </a:r>
            <a:endParaRPr lang="en-US" sz="2400">
              <a:effectLst/>
              <a:latin typeface="Times New Roman" panose="02020603050405020304" pitchFamily="18" charset="0"/>
              <a:ea typeface="Calibri" panose="020F0502020204030204" pitchFamily="34" charset="0"/>
            </a:endParaRPr>
          </a:p>
          <a:p>
            <a:pPr marL="342900" lvl="0" indent="-342900" algn="just">
              <a:lnSpc>
                <a:spcPct val="106000"/>
              </a:lnSpc>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Cảm giác sờ, đau, nhiệt tư thế khớp, vỏ não đều 2 bên.</a:t>
            </a:r>
            <a:endParaRPr lang="en-US" sz="2400">
              <a:effectLst/>
              <a:latin typeface="Times New Roman" panose="02020603050405020304" pitchFamily="18" charset="0"/>
              <a:ea typeface="Calibri" panose="020F0502020204030204" pitchFamily="34" charset="0"/>
            </a:endParaRPr>
          </a:p>
          <a:p>
            <a:pPr marL="342900" lvl="0" indent="-342900" algn="just">
              <a:lnSpc>
                <a:spcPct val="106000"/>
              </a:lnSpc>
              <a:spcAft>
                <a:spcPts val="800"/>
              </a:spcAft>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Phản xạ gân cơ đều 2 bên (++).</a:t>
            </a:r>
            <a:endParaRPr lang="en-US" sz="2400">
              <a:effectLst/>
              <a:latin typeface="Times New Roman" panose="02020603050405020304" pitchFamily="18" charset="0"/>
              <a:ea typeface="Calibri" panose="020F0502020204030204" pitchFamily="34" charset="0"/>
            </a:endParaRPr>
          </a:p>
          <a:p>
            <a:pPr marL="0" indent="0" algn="just">
              <a:buNone/>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495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7E9096-DF9C-49CA-BE7E-71CD2ACA6413}"/>
              </a:ext>
            </a:extLst>
          </p:cNvPr>
          <p:cNvSpPr>
            <a:spLocks noGrp="1"/>
          </p:cNvSpPr>
          <p:nvPr>
            <p:ph idx="1"/>
          </p:nvPr>
        </p:nvSpPr>
        <p:spPr>
          <a:xfrm>
            <a:off x="838200" y="894523"/>
            <a:ext cx="10515600" cy="5600493"/>
          </a:xfrm>
        </p:spPr>
        <p:txBody>
          <a:bodyPr>
            <a:normAutofit/>
          </a:bodyPr>
          <a:lstStyle/>
          <a:p>
            <a:pPr marL="0" indent="0" algn="just">
              <a:buNone/>
            </a:pPr>
            <a:r>
              <a:rPr lang="vi-VN" sz="2400" b="1">
                <a:latin typeface="Times New Roman" panose="02020603050405020304" pitchFamily="18" charset="0"/>
                <a:cs typeface="Times New Roman" panose="02020603050405020304" pitchFamily="18" charset="0"/>
              </a:rPr>
              <a:t>B.</a:t>
            </a:r>
            <a:r>
              <a:rPr lang="en-US" sz="2400" b="1">
                <a:latin typeface="Times New Roman" panose="02020603050405020304" pitchFamily="18" charset="0"/>
                <a:cs typeface="Times New Roman" panose="02020603050405020304" pitchFamily="18" charset="0"/>
              </a:rPr>
              <a:t> </a:t>
            </a:r>
            <a:r>
              <a:rPr lang="vi-VN" sz="2400" b="1">
                <a:latin typeface="Times New Roman" panose="02020603050405020304" pitchFamily="18" charset="0"/>
                <a:cs typeface="Times New Roman" panose="02020603050405020304" pitchFamily="18" charset="0"/>
              </a:rPr>
              <a:t>Khám trực tràng – hậu môn:</a:t>
            </a:r>
          </a:p>
          <a:p>
            <a:pPr marL="347663" indent="-179388" algn="just">
              <a:buNone/>
            </a:pPr>
            <a:r>
              <a:rPr lang="vi-VN" sz="2400">
                <a:latin typeface="Times New Roman" panose="02020603050405020304" pitchFamily="18" charset="0"/>
                <a:cs typeface="Times New Roman" panose="02020603050405020304" pitchFamily="18" charset="0"/>
              </a:rPr>
              <a:t>-	Cơ hậu môn mềm.</a:t>
            </a:r>
          </a:p>
          <a:p>
            <a:pPr marL="347663" indent="-179388" algn="just">
              <a:buNone/>
            </a:pPr>
            <a:r>
              <a:rPr lang="vi-VN" sz="2400">
                <a:latin typeface="Times New Roman" panose="02020603050405020304" pitchFamily="18" charset="0"/>
                <a:cs typeface="Times New Roman" panose="02020603050405020304" pitchFamily="18" charset="0"/>
              </a:rPr>
              <a:t>-	Niêm mạc hậu môn trơn, nhẵn.</a:t>
            </a:r>
          </a:p>
          <a:p>
            <a:pPr marL="347663" indent="-179388" algn="just">
              <a:buNone/>
            </a:pPr>
            <a:r>
              <a:rPr lang="vi-VN" sz="2400">
                <a:latin typeface="Times New Roman" panose="02020603050405020304" pitchFamily="18" charset="0"/>
                <a:cs typeface="Times New Roman" panose="02020603050405020304" pitchFamily="18" charset="0"/>
              </a:rPr>
              <a:t>-	Có phân ở bóng trực tràng.</a:t>
            </a:r>
          </a:p>
          <a:p>
            <a:pPr marL="347663" indent="-179388" algn="just">
              <a:buNone/>
            </a:pPr>
            <a:r>
              <a:rPr lang="vi-VN" sz="2400">
                <a:latin typeface="Times New Roman" panose="02020603050405020304" pitchFamily="18" charset="0"/>
                <a:cs typeface="Times New Roman" panose="02020603050405020304" pitchFamily="18" charset="0"/>
              </a:rPr>
              <a:t>-	Khám tuyến tiền liệt: có 1 kh</a:t>
            </a:r>
            <a:r>
              <a:rPr lang="en-US" sz="2400">
                <a:latin typeface="Times New Roman" panose="02020603050405020304" pitchFamily="18" charset="0"/>
                <a:cs typeface="Times New Roman" panose="02020603050405020304" pitchFamily="18" charset="0"/>
              </a:rPr>
              <a:t>ối</a:t>
            </a:r>
            <a:r>
              <a:rPr lang="vi-VN" sz="2400">
                <a:latin typeface="Times New Roman" panose="02020603050405020304" pitchFamily="18" charset="0"/>
                <a:cs typeface="Times New Roman" panose="02020603050405020304" pitchFamily="18" charset="0"/>
              </a:rPr>
              <a:t> to chắc không di động, bề mặt trơn </a:t>
            </a:r>
            <a:r>
              <a:rPr lang="en-US" sz="2400">
                <a:latin typeface="Times New Roman" panose="02020603050405020304" pitchFamily="18" charset="0"/>
                <a:cs typeface="Times New Roman" panose="02020603050405020304" pitchFamily="18" charset="0"/>
              </a:rPr>
              <a:t>láng</a:t>
            </a:r>
            <a:r>
              <a:rPr lang="vi-VN" sz="2400">
                <a:latin typeface="Times New Roman" panose="02020603050405020304" pitchFamily="18" charset="0"/>
                <a:cs typeface="Times New Roman" panose="02020603050405020304" pitchFamily="18" charset="0"/>
              </a:rPr>
              <a:t>, mật độ khoảng 5x5x5 cm3, ấn không đau chói.</a:t>
            </a:r>
          </a:p>
          <a:p>
            <a:pPr marL="347663" indent="-179388" algn="just">
              <a:buNone/>
            </a:pPr>
            <a:r>
              <a:rPr lang="vi-VN" sz="2400">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Rút găng không thấy máu.</a:t>
            </a:r>
          </a:p>
          <a:p>
            <a:pPr marL="0" indent="0" algn="just">
              <a:lnSpc>
                <a:spcPct val="150000"/>
              </a:lnSpc>
              <a:buNone/>
            </a:pPr>
            <a:r>
              <a:rPr lang="vi-VN" sz="2400" b="1">
                <a:latin typeface="Times New Roman" panose="02020603050405020304" pitchFamily="18" charset="0"/>
                <a:cs typeface="Times New Roman" panose="02020603050405020304" pitchFamily="18" charset="0"/>
              </a:rPr>
              <a:t>C.</a:t>
            </a:r>
            <a:r>
              <a:rPr lang="en-US" sz="2400" b="1">
                <a:latin typeface="Times New Roman" panose="02020603050405020304" pitchFamily="18" charset="0"/>
                <a:cs typeface="Times New Roman" panose="02020603050405020304" pitchFamily="18" charset="0"/>
              </a:rPr>
              <a:t> </a:t>
            </a:r>
            <a:r>
              <a:rPr lang="vi-VN" sz="2400" b="1">
                <a:latin typeface="Times New Roman" panose="02020603050405020304" pitchFamily="18" charset="0"/>
                <a:cs typeface="Times New Roman" panose="02020603050405020304" pitchFamily="18" charset="0"/>
              </a:rPr>
              <a:t>Khám sinh dục nam:</a:t>
            </a:r>
          </a:p>
          <a:p>
            <a:pPr marL="347663" indent="-179388" algn="just">
              <a:buNone/>
            </a:pPr>
            <a:r>
              <a:rPr lang="vi-VN" sz="2400">
                <a:latin typeface="Times New Roman" panose="02020603050405020304" pitchFamily="18" charset="0"/>
                <a:cs typeface="Times New Roman" panose="02020603050405020304" pitchFamily="18" charset="0"/>
              </a:rPr>
              <a:t>-	Nhìn: không u cục bất thường.</a:t>
            </a:r>
          </a:p>
          <a:p>
            <a:pPr marL="347663" indent="-179388" algn="just">
              <a:buNone/>
            </a:pPr>
            <a:r>
              <a:rPr lang="vi-VN" sz="2400">
                <a:latin typeface="Times New Roman" panose="02020603050405020304" pitchFamily="18" charset="0"/>
                <a:cs typeface="Times New Roman" panose="02020603050405020304" pitchFamily="18" charset="0"/>
              </a:rPr>
              <a:t>-	Sờ: thể hang, thể xốp bình thường, không có khối to ở dọc đường niệu đạo.</a:t>
            </a:r>
          </a:p>
          <a:p>
            <a:pPr marL="0" indent="0" algn="just">
              <a:buNone/>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51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46B0-5381-427F-BAE8-5C0B4FA44ED1}"/>
              </a:ext>
            </a:extLst>
          </p:cNvPr>
          <p:cNvSpPr>
            <a:spLocks noGrp="1"/>
          </p:cNvSpPr>
          <p:nvPr>
            <p:ph type="title"/>
          </p:nvPr>
        </p:nvSpPr>
        <p:spPr>
          <a:xfrm>
            <a:off x="838200" y="365126"/>
            <a:ext cx="10515600" cy="469762"/>
          </a:xfrm>
        </p:spPr>
        <p:txBody>
          <a:bodyPr>
            <a:normAutofit fontScale="90000"/>
          </a:bodyPr>
          <a:lstStyle/>
          <a:p>
            <a:pPr algn="just"/>
            <a:r>
              <a:rPr lang="en-US" b="1">
                <a:latin typeface="Times New Roman" panose="02020603050405020304" pitchFamily="18" charset="0"/>
                <a:cs typeface="Times New Roman" panose="02020603050405020304" pitchFamily="18" charset="0"/>
              </a:rPr>
              <a:t>VI. Tóm tắt bệnh án</a:t>
            </a:r>
          </a:p>
        </p:txBody>
      </p:sp>
      <p:sp>
        <p:nvSpPr>
          <p:cNvPr id="3" name="Content Placeholder 2">
            <a:extLst>
              <a:ext uri="{FF2B5EF4-FFF2-40B4-BE49-F238E27FC236}">
                <a16:creationId xmlns:a16="http://schemas.microsoft.com/office/drawing/2014/main" id="{DDE05379-A085-4B57-BC4F-02757FC1D9F3}"/>
              </a:ext>
            </a:extLst>
          </p:cNvPr>
          <p:cNvSpPr>
            <a:spLocks noGrp="1"/>
          </p:cNvSpPr>
          <p:nvPr>
            <p:ph idx="1"/>
          </p:nvPr>
        </p:nvSpPr>
        <p:spPr>
          <a:xfrm>
            <a:off x="387627" y="983973"/>
            <a:ext cx="11420060" cy="5744817"/>
          </a:xfrm>
        </p:spPr>
        <p:txBody>
          <a:bodyPr>
            <a:normAutofit fontScale="92500" lnSpcReduction="10000"/>
          </a:bodyPr>
          <a:lstStyle/>
          <a:p>
            <a:pPr marL="0" indent="0" algn="just">
              <a:buNone/>
            </a:pPr>
            <a:r>
              <a:rPr lang="en-US" sz="2400">
                <a:effectLst/>
                <a:latin typeface="Times New Roman" panose="02020603050405020304" pitchFamily="18" charset="0"/>
                <a:ea typeface="Calibri" panose="020F0502020204030204" pitchFamily="34" charset="0"/>
              </a:rPr>
              <a:t>BN </a:t>
            </a:r>
            <a:r>
              <a:rPr lang="vi-VN" sz="2400">
                <a:effectLst/>
                <a:latin typeface="Times New Roman" panose="02020603050405020304" pitchFamily="18" charset="0"/>
                <a:ea typeface="Calibri" panose="020F0502020204030204" pitchFamily="34" charset="0"/>
              </a:rPr>
              <a:t>nam 89 tuổi</a:t>
            </a:r>
            <a:r>
              <a:rPr lang="en-US" sz="2400">
                <a:effectLst/>
                <a:latin typeface="Times New Roman" panose="02020603050405020304" pitchFamily="18" charset="0"/>
                <a:ea typeface="Calibri" panose="020F0502020204030204" pitchFamily="34" charset="0"/>
              </a:rPr>
              <a:t>,</a:t>
            </a:r>
            <a:r>
              <a:rPr lang="vi-VN" sz="2400">
                <a:effectLst/>
                <a:latin typeface="Times New Roman" panose="02020603050405020304" pitchFamily="18" charset="0"/>
                <a:ea typeface="Calibri" panose="020F0502020204030204" pitchFamily="34" charset="0"/>
              </a:rPr>
              <a:t> nhập</a:t>
            </a:r>
            <a:r>
              <a:rPr lang="en-US" sz="2400">
                <a:effectLst/>
                <a:latin typeface="Times New Roman" panose="02020603050405020304" pitchFamily="18" charset="0"/>
                <a:ea typeface="Calibri" panose="020F0502020204030204" pitchFamily="34" charset="0"/>
              </a:rPr>
              <a:t> </a:t>
            </a:r>
            <a:r>
              <a:rPr lang="vi-VN" sz="2400">
                <a:effectLst/>
                <a:latin typeface="Times New Roman" panose="02020603050405020304" pitchFamily="18" charset="0"/>
                <a:ea typeface="Calibri" panose="020F0502020204030204" pitchFamily="34" charset="0"/>
              </a:rPr>
              <a:t>viện vì bí tiểu, vào viện lúc 8 giờ 50 phút, ngày 16/04/2024, qua</a:t>
            </a:r>
            <a:r>
              <a:rPr lang="en-US" sz="2400">
                <a:effectLst/>
                <a:latin typeface="Times New Roman" panose="02020603050405020304" pitchFamily="18" charset="0"/>
                <a:ea typeface="Calibri" panose="020F0502020204030204" pitchFamily="34" charset="0"/>
              </a:rPr>
              <a:t> hỏi bệnh +</a:t>
            </a:r>
            <a:r>
              <a:rPr lang="vi-VN" sz="2400">
                <a:effectLst/>
                <a:latin typeface="Times New Roman" panose="02020603050405020304" pitchFamily="18" charset="0"/>
                <a:ea typeface="Calibri" panose="020F0502020204030204" pitchFamily="34" charset="0"/>
              </a:rPr>
              <a:t> thăm khám </a:t>
            </a:r>
            <a:r>
              <a:rPr lang="en-US" sz="2400">
                <a:effectLst/>
                <a:latin typeface="Times New Roman" panose="02020603050405020304" pitchFamily="18" charset="0"/>
                <a:ea typeface="Calibri" panose="020F0502020204030204" pitchFamily="34" charset="0"/>
              </a:rPr>
              <a:t>ghi nhận:</a:t>
            </a:r>
          </a:p>
          <a:p>
            <a:pPr algn="just">
              <a:buFontTx/>
              <a:buChar char="-"/>
            </a:pPr>
            <a:r>
              <a:rPr lang="en-US" sz="2400">
                <a:latin typeface="Times New Roman" panose="02020603050405020304" pitchFamily="18" charset="0"/>
                <a:cs typeface="Times New Roman" panose="02020603050405020304" pitchFamily="18" charset="0"/>
              </a:rPr>
              <a:t>TCCN: 		  + bí tiểu </a:t>
            </a:r>
          </a:p>
          <a:p>
            <a:pPr marL="0" indent="0" algn="just">
              <a:buNone/>
              <a:tabLst>
                <a:tab pos="2911475" algn="l"/>
              </a:tabLst>
            </a:pPr>
            <a:r>
              <a:rPr lang="en-US" sz="2400">
                <a:latin typeface="Times New Roman" panose="02020603050405020304" pitchFamily="18" charset="0"/>
                <a:cs typeface="Times New Roman" panose="02020603050405020304" pitchFamily="18" charset="0"/>
              </a:rPr>
              <a:t>	+ tiểu đêm #10 lần/đêm</a:t>
            </a:r>
          </a:p>
          <a:p>
            <a:pPr marL="0" indent="0" algn="just">
              <a:buNone/>
              <a:tabLst>
                <a:tab pos="2911475" algn="l"/>
              </a:tabLst>
            </a:pPr>
            <a:r>
              <a:rPr lang="en-US" sz="2400">
                <a:latin typeface="Times New Roman" panose="02020603050405020304" pitchFamily="18" charset="0"/>
                <a:cs typeface="Times New Roman" panose="02020603050405020304" pitchFamily="18" charset="0"/>
              </a:rPr>
              <a:t>	+ tiểu són</a:t>
            </a:r>
          </a:p>
          <a:p>
            <a:pPr marL="0" indent="0" algn="just">
              <a:buNone/>
              <a:tabLst>
                <a:tab pos="2911475" algn="l"/>
              </a:tabLst>
            </a:pPr>
            <a:r>
              <a:rPr lang="en-US" sz="2400">
                <a:latin typeface="Times New Roman" panose="02020603050405020304" pitchFamily="18" charset="0"/>
                <a:cs typeface="Times New Roman" panose="02020603050405020304" pitchFamily="18" charset="0"/>
              </a:rPr>
              <a:t>	+ đau căng tức vùng trên xương mu</a:t>
            </a:r>
          </a:p>
          <a:p>
            <a:pPr algn="just">
              <a:lnSpc>
                <a:spcPct val="160000"/>
              </a:lnSpc>
              <a:buFontTx/>
              <a:buChar char="-"/>
              <a:tabLst>
                <a:tab pos="2911475" algn="l"/>
              </a:tabLst>
            </a:pPr>
            <a:r>
              <a:rPr lang="en-US" sz="2400">
                <a:latin typeface="Times New Roman" panose="02020603050405020304" pitchFamily="18" charset="0"/>
                <a:cs typeface="Times New Roman" panose="02020603050405020304" pitchFamily="18" charset="0"/>
              </a:rPr>
              <a:t>TCTT: 	+ </a:t>
            </a:r>
            <a:r>
              <a:rPr lang="vi-VN" sz="2400">
                <a:effectLst/>
                <a:latin typeface="Times New Roman" panose="02020603050405020304" pitchFamily="18" charset="0"/>
                <a:ea typeface="Calibri" panose="020F0502020204030204" pitchFamily="34" charset="0"/>
              </a:rPr>
              <a:t>âm thổi ở m</a:t>
            </a:r>
            <a:r>
              <a:rPr lang="en-US" sz="2400">
                <a:latin typeface="Times New Roman" panose="02020603050405020304" pitchFamily="18" charset="0"/>
                <a:ea typeface="Calibri" panose="020F0502020204030204" pitchFamily="34" charset="0"/>
              </a:rPr>
              <a:t>ỏ</a:t>
            </a:r>
            <a:r>
              <a:rPr lang="vi-VN" sz="2400">
                <a:effectLst/>
                <a:latin typeface="Times New Roman" panose="02020603050405020304" pitchFamily="18" charset="0"/>
                <a:ea typeface="Calibri" panose="020F0502020204030204" pitchFamily="34" charset="0"/>
              </a:rPr>
              <a:t>m tim thì tâm thu lan đường nách trước, cường độ 2/6, dạng tràn toàn thì tâm thu, âm sắc cao</a:t>
            </a:r>
            <a:endParaRPr lang="en-US" sz="2400">
              <a:effectLst/>
              <a:latin typeface="Times New Roman" panose="02020603050405020304" pitchFamily="18" charset="0"/>
              <a:ea typeface="Calibri" panose="020F0502020204030204" pitchFamily="34" charset="0"/>
            </a:endParaRPr>
          </a:p>
          <a:p>
            <a:pPr marL="0" indent="0" algn="just">
              <a:buNone/>
              <a:tabLst>
                <a:tab pos="2911475" algn="l"/>
              </a:tabLst>
            </a:pPr>
            <a:r>
              <a:rPr lang="en-US" sz="2400">
                <a:latin typeface="Times New Roman" panose="02020603050405020304" pitchFamily="18" charset="0"/>
                <a:cs typeface="Times New Roman" panose="02020603050405020304" pitchFamily="18" charset="0"/>
              </a:rPr>
              <a:t>	+ </a:t>
            </a:r>
            <a:r>
              <a:rPr lang="vi-VN" sz="2400">
                <a:effectLst/>
                <a:latin typeface="Times New Roman" panose="02020603050405020304" pitchFamily="18" charset="0"/>
                <a:ea typeface="Calibri" panose="020F0502020204030204" pitchFamily="34" charset="0"/>
              </a:rPr>
              <a:t>carvallo (-)</a:t>
            </a:r>
            <a:endParaRPr lang="en-US" sz="2400">
              <a:effectLst/>
              <a:latin typeface="Times New Roman" panose="02020603050405020304" pitchFamily="18" charset="0"/>
              <a:ea typeface="Calibri" panose="020F0502020204030204" pitchFamily="34" charset="0"/>
            </a:endParaRPr>
          </a:p>
          <a:p>
            <a:pPr marL="0" indent="0" algn="just">
              <a:buNone/>
              <a:tabLst>
                <a:tab pos="2911475" algn="l"/>
              </a:tabLst>
            </a:pPr>
            <a:r>
              <a:rPr lang="en-US" sz="2400">
                <a:latin typeface="Times New Roman" panose="02020603050405020304" pitchFamily="18" charset="0"/>
                <a:cs typeface="Times New Roman" panose="02020603050405020304" pitchFamily="18" charset="0"/>
              </a:rPr>
              <a:t>	+ </a:t>
            </a:r>
            <a:r>
              <a:rPr lang="vi-VN" sz="2400">
                <a:effectLst/>
                <a:latin typeface="Times New Roman" panose="02020603050405020304" pitchFamily="18" charset="0"/>
                <a:ea typeface="Calibri" panose="020F0502020204030204" pitchFamily="34" charset="0"/>
              </a:rPr>
              <a:t>cầu bàng quang (+)</a:t>
            </a:r>
            <a:endParaRPr lang="en-US" sz="2400">
              <a:effectLst/>
              <a:latin typeface="Times New Roman" panose="02020603050405020304" pitchFamily="18" charset="0"/>
              <a:ea typeface="Calibri" panose="020F0502020204030204" pitchFamily="34" charset="0"/>
            </a:endParaRPr>
          </a:p>
          <a:p>
            <a:pPr marL="0" indent="0" algn="just">
              <a:buNone/>
              <a:tabLst>
                <a:tab pos="2911475" algn="l"/>
              </a:tabLst>
            </a:pPr>
            <a:r>
              <a:rPr lang="en-US" sz="2400">
                <a:latin typeface="Times New Roman" panose="02020603050405020304" pitchFamily="18" charset="0"/>
                <a:cs typeface="Times New Roman" panose="02020603050405020304" pitchFamily="18" charset="0"/>
              </a:rPr>
              <a:t>	+ k</a:t>
            </a:r>
            <a:r>
              <a:rPr lang="vi-VN" sz="2400">
                <a:effectLst/>
                <a:latin typeface="Times New Roman" panose="02020603050405020304" pitchFamily="18" charset="0"/>
                <a:ea typeface="Calibri" panose="020F0502020204030204" pitchFamily="34" charset="0"/>
              </a:rPr>
              <a:t>hám </a:t>
            </a:r>
            <a:r>
              <a:rPr lang="en-US" sz="2400">
                <a:effectLst/>
                <a:latin typeface="Times New Roman" panose="02020603050405020304" pitchFamily="18" charset="0"/>
                <a:ea typeface="Calibri" panose="020F0502020204030204" pitchFamily="34" charset="0"/>
              </a:rPr>
              <a:t>TTL</a:t>
            </a:r>
            <a:r>
              <a:rPr lang="vi-VN" sz="2400">
                <a:effectLst/>
                <a:latin typeface="Times New Roman" panose="02020603050405020304" pitchFamily="18" charset="0"/>
                <a:ea typeface="Calibri" panose="020F0502020204030204" pitchFamily="34" charset="0"/>
              </a:rPr>
              <a:t>: có 1 </a:t>
            </a:r>
            <a:r>
              <a:rPr lang="en-US" sz="2400">
                <a:effectLst/>
                <a:latin typeface="Times New Roman" panose="02020603050405020304" pitchFamily="18" charset="0"/>
                <a:ea typeface="Calibri" panose="020F0502020204030204" pitchFamily="34" charset="0"/>
              </a:rPr>
              <a:t>khối</a:t>
            </a:r>
            <a:r>
              <a:rPr lang="vi-VN" sz="2400">
                <a:effectLst/>
                <a:latin typeface="Times New Roman" panose="02020603050405020304" pitchFamily="18" charset="0"/>
                <a:ea typeface="Calibri" panose="020F0502020204030204" pitchFamily="34" charset="0"/>
              </a:rPr>
              <a:t> to chắc</a:t>
            </a:r>
            <a:r>
              <a:rPr lang="en-US" sz="2400">
                <a:effectLst/>
                <a:latin typeface="Times New Roman" panose="02020603050405020304" pitchFamily="18" charset="0"/>
                <a:ea typeface="Calibri" panose="020F0502020204030204" pitchFamily="34" charset="0"/>
              </a:rPr>
              <a:t>,</a:t>
            </a:r>
            <a:r>
              <a:rPr lang="vi-VN" sz="2400">
                <a:effectLst/>
                <a:latin typeface="Times New Roman" panose="02020603050405020304" pitchFamily="18" charset="0"/>
                <a:ea typeface="Calibri" panose="020F0502020204030204" pitchFamily="34" charset="0"/>
              </a:rPr>
              <a:t> không di động, bề mặt trơn </a:t>
            </a:r>
            <a:r>
              <a:rPr lang="en-US" sz="2400">
                <a:effectLst/>
                <a:latin typeface="Times New Roman" panose="02020603050405020304" pitchFamily="18" charset="0"/>
                <a:ea typeface="Calibri" panose="020F0502020204030204" pitchFamily="34" charset="0"/>
              </a:rPr>
              <a:t>láng</a:t>
            </a:r>
            <a:r>
              <a:rPr lang="vi-VN" sz="2400">
                <a:effectLst/>
                <a:latin typeface="Times New Roman" panose="02020603050405020304" pitchFamily="18" charset="0"/>
                <a:ea typeface="Calibri" panose="020F0502020204030204" pitchFamily="34" charset="0"/>
              </a:rPr>
              <a:t>, mật độ khoảng 5x5x5 cm3, ấn không đau chói</a:t>
            </a:r>
            <a:endParaRPr lang="en-US" sz="2400">
              <a:effectLst/>
              <a:latin typeface="Times New Roman" panose="02020603050405020304" pitchFamily="18" charset="0"/>
              <a:ea typeface="Calibri" panose="020F0502020204030204" pitchFamily="34" charset="0"/>
            </a:endParaRPr>
          </a:p>
          <a:p>
            <a:pPr marL="0" indent="0" algn="just">
              <a:lnSpc>
                <a:spcPct val="160000"/>
              </a:lnSpc>
              <a:buNone/>
              <a:tabLst>
                <a:tab pos="2911475" algn="l"/>
              </a:tabLst>
            </a:pPr>
            <a:r>
              <a:rPr lang="en-US" sz="2400">
                <a:latin typeface="Times New Roman" panose="02020603050405020304" pitchFamily="18" charset="0"/>
                <a:cs typeface="Times New Roman" panose="02020603050405020304" pitchFamily="18" charset="0"/>
              </a:rPr>
              <a:t>- Tiền căn: </a:t>
            </a:r>
            <a:r>
              <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cắt trĩ nội #1 tháng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266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6540-D222-49CB-A0F7-68F575BA9DAA}"/>
              </a:ext>
            </a:extLst>
          </p:cNvPr>
          <p:cNvSpPr>
            <a:spLocks noGrp="1"/>
          </p:cNvSpPr>
          <p:nvPr>
            <p:ph type="title"/>
          </p:nvPr>
        </p:nvSpPr>
        <p:spPr>
          <a:xfrm>
            <a:off x="605443" y="1412530"/>
            <a:ext cx="10515600" cy="519458"/>
          </a:xfrm>
        </p:spPr>
        <p:txBody>
          <a:bodyPr>
            <a:normAutofit fontScale="90000"/>
          </a:bodyPr>
          <a:lstStyle/>
          <a:p>
            <a:pPr algn="just"/>
            <a:r>
              <a:rPr lang="en-US" b="1">
                <a:latin typeface="Times New Roman" panose="02020603050405020304" pitchFamily="18" charset="0"/>
                <a:cs typeface="Times New Roman" panose="02020603050405020304" pitchFamily="18" charset="0"/>
              </a:rPr>
              <a:t>VII. Đặt vấn đề</a:t>
            </a:r>
          </a:p>
        </p:txBody>
      </p:sp>
      <p:sp>
        <p:nvSpPr>
          <p:cNvPr id="3" name="Content Placeholder 2">
            <a:extLst>
              <a:ext uri="{FF2B5EF4-FFF2-40B4-BE49-F238E27FC236}">
                <a16:creationId xmlns:a16="http://schemas.microsoft.com/office/drawing/2014/main" id="{9CCBFA16-59F5-4814-9C02-186DDCD85DF6}"/>
              </a:ext>
            </a:extLst>
          </p:cNvPr>
          <p:cNvSpPr>
            <a:spLocks noGrp="1"/>
          </p:cNvSpPr>
          <p:nvPr>
            <p:ph idx="1"/>
          </p:nvPr>
        </p:nvSpPr>
        <p:spPr>
          <a:xfrm>
            <a:off x="605443" y="2247329"/>
            <a:ext cx="10515600" cy="2673806"/>
          </a:xfrm>
        </p:spPr>
        <p:txBody>
          <a:bodyPr>
            <a:normAutofit/>
          </a:bodyPr>
          <a:lstStyle/>
          <a:p>
            <a:pPr marL="0" indent="0" algn="just">
              <a:lnSpc>
                <a:spcPct val="150000"/>
              </a:lnSpc>
              <a:buNone/>
            </a:pPr>
            <a:r>
              <a:rPr lang="vi-VN" sz="3200" dirty="0">
                <a:latin typeface="Times New Roman" panose="02020603050405020304" pitchFamily="18" charset="0"/>
                <a:cs typeface="Times New Roman" panose="02020603050405020304" pitchFamily="18" charset="0"/>
              </a:rPr>
              <a:t>1. Bí tiểu cấp </a:t>
            </a:r>
          </a:p>
          <a:p>
            <a:pPr marL="0" indent="0" algn="just">
              <a:lnSpc>
                <a:spcPct val="150000"/>
              </a:lnSpc>
              <a:buNone/>
            </a:pPr>
            <a:r>
              <a:rPr lang="vi-VN" sz="3200" dirty="0">
                <a:latin typeface="Times New Roman" panose="02020603050405020304" pitchFamily="18" charset="0"/>
                <a:cs typeface="Times New Roman" panose="02020603050405020304" pitchFamily="18" charset="0"/>
              </a:rPr>
              <a:t>2. Khối to bất thường ở vị trí tuyến tiền liệt </a:t>
            </a:r>
          </a:p>
          <a:p>
            <a:pPr marL="0" indent="0" algn="just">
              <a:lnSpc>
                <a:spcPct val="150000"/>
              </a:lnSpc>
              <a:buNone/>
            </a:pPr>
            <a:r>
              <a:rPr lang="vi-VN" sz="3200" dirty="0">
                <a:latin typeface="Times New Roman" panose="02020603050405020304" pitchFamily="18" charset="0"/>
                <a:cs typeface="Times New Roman" panose="02020603050405020304" pitchFamily="18" charset="0"/>
              </a:rPr>
              <a:t>3. Hội chứng valve tim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431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1904-0942-4CD2-BE4C-D1CED0A4DEA2}"/>
              </a:ext>
            </a:extLst>
          </p:cNvPr>
          <p:cNvSpPr>
            <a:spLocks noGrp="1"/>
          </p:cNvSpPr>
          <p:nvPr>
            <p:ph type="title"/>
          </p:nvPr>
        </p:nvSpPr>
        <p:spPr>
          <a:xfrm>
            <a:off x="838200" y="941481"/>
            <a:ext cx="10515600" cy="589032"/>
          </a:xfrm>
        </p:spPr>
        <p:txBody>
          <a:bodyPr>
            <a:normAutofit fontScale="90000"/>
          </a:bodyPr>
          <a:lstStyle/>
          <a:p>
            <a:r>
              <a:rPr lang="en-US" b="1" dirty="0">
                <a:latin typeface="Times New Roman" panose="02020603050405020304" pitchFamily="18" charset="0"/>
                <a:cs typeface="Times New Roman" panose="02020603050405020304" pitchFamily="18" charset="0"/>
              </a:rPr>
              <a:t>VIII. </a:t>
            </a:r>
            <a:r>
              <a:rPr lang="en-US" b="1" dirty="0" err="1">
                <a:latin typeface="Times New Roman" panose="02020603050405020304" pitchFamily="18" charset="0"/>
                <a:cs typeface="Times New Roman" panose="02020603050405020304" pitchFamily="18" charset="0"/>
              </a:rPr>
              <a:t>Chẩn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đoán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bộ</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74C038-C97E-4DE5-AC49-3035D727BD78}"/>
              </a:ext>
            </a:extLst>
          </p:cNvPr>
          <p:cNvSpPr>
            <a:spLocks noGrp="1"/>
          </p:cNvSpPr>
          <p:nvPr>
            <p:ph idx="1"/>
          </p:nvPr>
        </p:nvSpPr>
        <p:spPr>
          <a:xfrm>
            <a:off x="838200" y="1530513"/>
            <a:ext cx="10515600" cy="1483992"/>
          </a:xfrm>
        </p:spPr>
        <p:txBody>
          <a:bodyPr>
            <a:noAutofit/>
          </a:bodyPr>
          <a:lstStyle/>
          <a:p>
            <a:pPr marL="0" indent="0" algn="just">
              <a:lnSpc>
                <a:spcPct val="150000"/>
              </a:lnSpc>
              <a:buNone/>
            </a:pPr>
            <a:r>
              <a:rPr lang="en-US" sz="3200" dirty="0" err="1">
                <a:latin typeface="Times New Roman" panose="02020603050405020304" pitchFamily="18" charset="0"/>
                <a:cs typeface="Times New Roman" panose="02020603050405020304" pitchFamily="18" charset="0"/>
              </a:rPr>
              <a:t>Viêm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tuyến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tiền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liệt</a:t>
            </a:r>
            <a:r>
              <a:rPr lang="en-US" sz="3200" dirty="0">
                <a:latin typeface="Times New Roman" panose="02020603050405020304" pitchFamily="18" charset="0"/>
                <a:cs typeface="Times New Roman" panose="02020603050405020304" pitchFamily="18" charset="0"/>
              </a:rPr>
              <a:t> do </a:t>
            </a:r>
            <a:r>
              <a:rPr lang="en-US" sz="3200" dirty="0" err="1">
                <a:latin typeface="Times New Roman" panose="02020603050405020304" pitchFamily="18" charset="0"/>
                <a:cs typeface="Times New Roman" panose="02020603050405020304" pitchFamily="18" charset="0"/>
              </a:rPr>
              <a:t>sỏi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bàng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quang</a:t>
            </a:r>
            <a:r>
              <a:rPr lang="en-US" sz="3200" dirty="0">
                <a:latin typeface="Times New Roman" panose="02020603050405020304" pitchFamily="18" charset="0"/>
                <a:cs typeface="Times New Roman" panose="02020603050405020304" pitchFamily="18" charset="0"/>
              </a:rPr>
              <a:t> – Theo </a:t>
            </a:r>
            <a:r>
              <a:rPr lang="en-US" sz="3200" dirty="0" err="1">
                <a:latin typeface="Times New Roman" panose="02020603050405020304" pitchFamily="18" charset="0"/>
                <a:cs typeface="Times New Roman" panose="02020603050405020304" pitchFamily="18" charset="0"/>
              </a:rPr>
              <a:t>dõi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tuyến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tiền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liệt</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Hở</a:t>
            </a:r>
            <a:r>
              <a:rPr lang="en-US" sz="3200" dirty="0">
                <a:latin typeface="Times New Roman" panose="02020603050405020304" pitchFamily="18" charset="0"/>
                <a:cs typeface="Times New Roman" panose="02020603050405020304" pitchFamily="18" charset="0"/>
              </a:rPr>
              <a:t> valve 2 </a:t>
            </a:r>
            <a:r>
              <a:rPr lang="en-US" sz="3200" dirty="0" err="1">
                <a:latin typeface="Times New Roman" panose="02020603050405020304" pitchFamily="18" charset="0"/>
                <a:cs typeface="Times New Roman" panose="02020603050405020304" pitchFamily="18" charset="0"/>
              </a:rPr>
              <a:t>lá</a:t>
            </a:r>
            <a:r>
              <a:rPr lang="en-US" sz="3200" dirty="0">
                <a:latin typeface="Times New Roman" panose="02020603050405020304" pitchFamily="18" charset="0"/>
                <a:cs typeface="Times New Roman" panose="02020603050405020304" pitchFamily="18" charset="0"/>
              </a:rPr>
              <a:t>. </a:t>
            </a:r>
          </a:p>
        </p:txBody>
      </p:sp>
      <p:sp>
        <p:nvSpPr>
          <p:cNvPr id="4" name="Title 1">
            <a:extLst>
              <a:ext uri="{FF2B5EF4-FFF2-40B4-BE49-F238E27FC236}">
                <a16:creationId xmlns:a16="http://schemas.microsoft.com/office/drawing/2014/main" id="{88F9A10D-1DA9-4B72-ACC6-5E4318BD2D10}"/>
              </a:ext>
            </a:extLst>
          </p:cNvPr>
          <p:cNvSpPr txBox="1">
            <a:spLocks/>
          </p:cNvSpPr>
          <p:nvPr/>
        </p:nvSpPr>
        <p:spPr>
          <a:xfrm>
            <a:off x="838200" y="3611379"/>
            <a:ext cx="10515600" cy="58903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Times New Roman" panose="02020603050405020304" pitchFamily="18" charset="0"/>
                <a:cs typeface="Times New Roman" panose="02020603050405020304" pitchFamily="18" charset="0"/>
              </a:rPr>
              <a:t>IX. Chẩn đoán phân biệt</a:t>
            </a:r>
          </a:p>
        </p:txBody>
      </p:sp>
      <p:sp>
        <p:nvSpPr>
          <p:cNvPr id="5" name="TextBox 4"/>
          <p:cNvSpPr txBox="1"/>
          <p:nvPr/>
        </p:nvSpPr>
        <p:spPr>
          <a:xfrm>
            <a:off x="838200" y="4359700"/>
            <a:ext cx="9622536" cy="1244508"/>
          </a:xfrm>
          <a:prstGeom prst="rect">
            <a:avLst/>
          </a:prstGeom>
          <a:noFill/>
        </p:spPr>
        <p:txBody>
          <a:bodyPr wrap="square" rtlCol="0">
            <a:spAutoFit/>
          </a:bodyPr>
          <a:lstStyle/>
          <a:p>
            <a:pPr marL="342900" indent="-342900" algn="just">
              <a:buFont typeface="Wingdings" panose="05000000000000000000" pitchFamily="2" charset="2"/>
              <a:buChar char="§"/>
            </a:pPr>
            <a:r>
              <a:rPr lang="vi-VN" sz="3200" dirty="0">
                <a:latin typeface="+mj-lt"/>
              </a:rPr>
              <a:t>Tăng sinh lành tính tuyến tiền liệt – Hở valve 2 lá</a:t>
            </a:r>
            <a:endParaRPr lang="en-US" sz="3200" dirty="0">
              <a:latin typeface="+mj-lt"/>
            </a:endParaRPr>
          </a:p>
          <a:p>
            <a:pPr marL="342900" indent="-342900" algn="just">
              <a:lnSpc>
                <a:spcPct val="150000"/>
              </a:lnSpc>
              <a:buFont typeface="Wingdings" panose="05000000000000000000" pitchFamily="2" charset="2"/>
              <a:buChar char="§"/>
            </a:pPr>
            <a:r>
              <a:rPr lang="vi-VN" sz="3200" dirty="0">
                <a:latin typeface="+mj-lt"/>
              </a:rPr>
              <a:t>Ung thư tuyến tiền liệt – Hở valve 2 lá.</a:t>
            </a:r>
            <a:endParaRPr lang="en-US" sz="3200" dirty="0">
              <a:latin typeface="+mj-lt"/>
              <a:cs typeface="Times New Roman" panose="02020603050405020304" pitchFamily="18" charset="0"/>
            </a:endParaRPr>
          </a:p>
        </p:txBody>
      </p:sp>
    </p:spTree>
    <p:extLst>
      <p:ext uri="{BB962C8B-B14F-4D97-AF65-F5344CB8AC3E}">
        <p14:creationId xmlns:p14="http://schemas.microsoft.com/office/powerpoint/2010/main" val="3148122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3FEB1-6E64-4EAC-84EB-234BF148D3A4}"/>
              </a:ext>
            </a:extLst>
          </p:cNvPr>
          <p:cNvSpPr>
            <a:spLocks noGrp="1"/>
          </p:cNvSpPr>
          <p:nvPr>
            <p:ph type="title"/>
          </p:nvPr>
        </p:nvSpPr>
        <p:spPr>
          <a:xfrm>
            <a:off x="838200" y="365125"/>
            <a:ext cx="10515600" cy="618849"/>
          </a:xfrm>
        </p:spPr>
        <p:txBody>
          <a:bodyPr>
            <a:normAutofit fontScale="90000"/>
          </a:bodyPr>
          <a:lstStyle/>
          <a:p>
            <a:pPr algn="just"/>
            <a:r>
              <a:rPr lang="en-US" b="1">
                <a:latin typeface="Times New Roman" panose="02020603050405020304" pitchFamily="18" charset="0"/>
                <a:cs typeface="Times New Roman" panose="02020603050405020304" pitchFamily="18" charset="0"/>
              </a:rPr>
              <a:t>X. Biện luận lâm sàng</a:t>
            </a:r>
          </a:p>
        </p:txBody>
      </p:sp>
      <p:sp>
        <p:nvSpPr>
          <p:cNvPr id="3" name="Content Placeholder 2">
            <a:extLst>
              <a:ext uri="{FF2B5EF4-FFF2-40B4-BE49-F238E27FC236}">
                <a16:creationId xmlns:a16="http://schemas.microsoft.com/office/drawing/2014/main" id="{B1898DD3-D9A1-4A05-8DE4-841EF1CC56A5}"/>
              </a:ext>
            </a:extLst>
          </p:cNvPr>
          <p:cNvSpPr>
            <a:spLocks noGrp="1"/>
          </p:cNvSpPr>
          <p:nvPr>
            <p:ph idx="1"/>
          </p:nvPr>
        </p:nvSpPr>
        <p:spPr>
          <a:xfrm>
            <a:off x="282633" y="1053548"/>
            <a:ext cx="11604567" cy="5804452"/>
          </a:xfrm>
        </p:spPr>
        <p:txBody>
          <a:bodyPr>
            <a:normAutofit fontScale="92500" lnSpcReduction="10000"/>
          </a:bodyPr>
          <a:lstStyle/>
          <a:p>
            <a:pPr marL="0" indent="0" algn="just">
              <a:buNone/>
            </a:pPr>
            <a:r>
              <a:rPr lang="vi-VN" dirty="0">
                <a:latin typeface="Times New Roman" panose="02020603050405020304" pitchFamily="18" charset="0"/>
                <a:cs typeface="Times New Roman" panose="02020603050405020304" pitchFamily="18" charset="0"/>
              </a:rPr>
              <a:t>- Các nguyên nhân gây bí tiểu cấp: </a:t>
            </a:r>
          </a:p>
          <a:p>
            <a:pPr marL="0" indent="0" algn="just">
              <a:buNone/>
            </a:pPr>
            <a:r>
              <a:rPr lang="vi-VN" dirty="0">
                <a:latin typeface="Times New Roman" panose="02020603050405020304" pitchFamily="18" charset="0"/>
                <a:cs typeface="Times New Roman" panose="02020603050405020304" pitchFamily="18" charset="0"/>
              </a:rPr>
              <a:t>o Đường tiểu dưới: </a:t>
            </a:r>
          </a:p>
          <a:p>
            <a:pPr algn="just"/>
            <a:r>
              <a:rPr lang="vi-VN" dirty="0">
                <a:latin typeface="Times New Roman" panose="02020603050405020304" pitchFamily="18" charset="0"/>
                <a:cs typeface="Times New Roman" panose="02020603050405020304" pitchFamily="18" charset="0"/>
              </a:rPr>
              <a:t>Hẹp niệu đạo (không nghĩ) </a:t>
            </a:r>
          </a:p>
          <a:p>
            <a:pPr algn="just"/>
            <a:r>
              <a:rPr lang="vi-VN" dirty="0">
                <a:latin typeface="Times New Roman" panose="02020603050405020304" pitchFamily="18" charset="0"/>
                <a:cs typeface="Times New Roman" panose="02020603050405020304" pitchFamily="18" charset="0"/>
              </a:rPr>
              <a:t>Áp xe niệu đạo (không nghĩ) </a:t>
            </a:r>
          </a:p>
          <a:p>
            <a:pPr marL="0" indent="0" algn="just">
              <a:buNone/>
            </a:pPr>
            <a:r>
              <a:rPr lang="vi-VN" dirty="0">
                <a:latin typeface="Times New Roman" panose="02020603050405020304" pitchFamily="18" charset="0"/>
                <a:cs typeface="Times New Roman" panose="02020603050405020304" pitchFamily="18" charset="0"/>
              </a:rPr>
              <a:t>o Đường tiểu giữa: </a:t>
            </a:r>
          </a:p>
          <a:p>
            <a:pPr algn="just"/>
            <a:r>
              <a:rPr lang="vi-VN" dirty="0">
                <a:latin typeface="Times New Roman" panose="02020603050405020304" pitchFamily="18" charset="0"/>
                <a:cs typeface="Times New Roman" panose="02020603050405020304" pitchFamily="18" charset="0"/>
              </a:rPr>
              <a:t>Viêm tuyến tiền liệt (nghĩ nhiều): do ghi nhận ở bệnh nhân có khởi phát bí tiểu đột ngột, gây đau nghi ngờ do sỏi kẹt vị trí bàng quang – niệu đạo gây viêm tuyến tiền liệt làm tắc đột ngột và gây đau.</a:t>
            </a:r>
          </a:p>
          <a:p>
            <a:pPr algn="just"/>
            <a:r>
              <a:rPr lang="vi-VN" dirty="0">
                <a:latin typeface="Times New Roman" panose="02020603050405020304" pitchFamily="18" charset="0"/>
                <a:cs typeface="Times New Roman" panose="02020603050405020304" pitchFamily="18" charset="0"/>
              </a:rPr>
              <a:t>Tăng sinh lành tính tuyến tiền liệt. (nghĩ nhiều): do ghi nhận trong vòng 3 tuần bệnh nhân có tình trạng tiểu đêm, tiểu không hết, tiểu són, khi khám có khối u bất thường ở vị trí tuyến tiền liệt. </a:t>
            </a:r>
          </a:p>
          <a:p>
            <a:pPr algn="just"/>
            <a:r>
              <a:rPr lang="vi-VN" dirty="0">
                <a:latin typeface="Times New Roman" panose="02020603050405020304" pitchFamily="18" charset="0"/>
                <a:cs typeface="Times New Roman" panose="02020603050405020304" pitchFamily="18" charset="0"/>
              </a:rPr>
              <a:t>Ung thư tuyến tiền liệt. (ít nghĩ): Khám ghi nhận có khối to bất thường ở vị trí tuyến tiền liệt nhưng chưa ghi nhận trên bệnh nhân có hội chứng cận ung trên bệnh nhân tuy nhiên vẫn không loại trừ.</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908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513" y="515390"/>
            <a:ext cx="11305309" cy="6101542"/>
          </a:xfrm>
        </p:spPr>
        <p:txBody>
          <a:bodyPr>
            <a:normAutofit fontScale="92500" lnSpcReduction="10000"/>
          </a:bodyPr>
          <a:lstStyle/>
          <a:p>
            <a:pPr algn="just">
              <a:buFont typeface="Courier New" panose="02070309020205020404" pitchFamily="49" charset="0"/>
              <a:buChar char="o"/>
            </a:pPr>
            <a:r>
              <a:rPr lang="vi-VN" dirty="0">
                <a:latin typeface="Times New Roman" panose="02020603050405020304" pitchFamily="18" charset="0"/>
                <a:cs typeface="Times New Roman" panose="02020603050405020304" pitchFamily="18" charset="0"/>
              </a:rPr>
              <a:t> Đường tiểu trên (ít nghĩ): chưa ghi nhận trên lâm sàng tình trạng đau hông lưng lan dọc đường đi của niệu quản, chạm thận và bập bềnh thận (-), rung thận không gây đau. </a:t>
            </a:r>
          </a:p>
          <a:p>
            <a:pPr marL="0" indent="0" algn="just">
              <a:buNone/>
            </a:pPr>
            <a:r>
              <a:rPr lang="vi-VN" dirty="0">
                <a:latin typeface="Times New Roman" panose="02020603050405020304" pitchFamily="18" charset="0"/>
                <a:cs typeface="Times New Roman" panose="02020603050405020304" pitchFamily="18" charset="0"/>
              </a:rPr>
              <a:t>- Các biến chứng trong bí tiểu: </a:t>
            </a:r>
          </a:p>
          <a:p>
            <a:pPr algn="just"/>
            <a:r>
              <a:rPr lang="vi-VN" dirty="0">
                <a:latin typeface="Times New Roman" panose="02020603050405020304" pitchFamily="18" charset="0"/>
                <a:cs typeface="Times New Roman" panose="02020603050405020304" pitchFamily="18" charset="0"/>
              </a:rPr>
              <a:t>Tổn thương bàng quang (nghĩ nhiều): do bệnh nhân thường xuyên tiểu khó, tiểu không hết nên bàng quang liên tục bù trừ bằng cách dãn ra dẫn đến việc đôi khi tiểu són do bàng quang dần bị mất khả năng co bóp. </a:t>
            </a:r>
          </a:p>
          <a:p>
            <a:pPr algn="just"/>
            <a:r>
              <a:rPr lang="vi-VN" dirty="0">
                <a:latin typeface="Times New Roman" panose="02020603050405020304" pitchFamily="18" charset="0"/>
                <a:cs typeface="Times New Roman" panose="02020603050405020304" pitchFamily="18" charset="0"/>
              </a:rPr>
              <a:t>Tiểu máu (ít nghĩ): trên lâm sàng chưa ghi nhận có tiểu máu nhưng không loại trừ được trong bệnh cảnh viêm tiền liệt tuyến do sỏi ở vị trí bàng quang niệu đạo có thể gây tiểu máu vi thể. </a:t>
            </a:r>
          </a:p>
          <a:p>
            <a:pPr algn="just"/>
            <a:r>
              <a:rPr lang="vi-VN" dirty="0">
                <a:latin typeface="Times New Roman" panose="02020603050405020304" pitchFamily="18" charset="0"/>
                <a:cs typeface="Times New Roman" panose="02020603050405020304" pitchFamily="18" charset="0"/>
              </a:rPr>
              <a:t>Nhiễm trùng tiểu (ít nghĩ): mặc dù trên lâm sàng chưa ghi nhận có những triệu chứng nhiễm trùng những vẫn chưa loại trừ được nguy cơ nhiễm trùng tiểu tên bệnh nhân có nước tiểu ứ đọng lâu ngày</a:t>
            </a:r>
            <a:r>
              <a:rPr lang="vi-VN">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pPr algn="just"/>
            <a:r>
              <a:rPr lang="vi-VN">
                <a:latin typeface="Times New Roman" panose="02020603050405020304" pitchFamily="18" charset="0"/>
                <a:cs typeface="Times New Roman" panose="02020603050405020304" pitchFamily="18" charset="0"/>
              </a:rPr>
              <a:t>Suy thận (ít nghĩ): trên lâm sàng mặc dù chưa khám thấy thận ứ nước nhưng vẫn không loại trừ được việc bàng </a:t>
            </a:r>
            <a:r>
              <a:rPr lang="en-US">
                <a:latin typeface="Times New Roman" panose="02020603050405020304" pitchFamily="18" charset="0"/>
                <a:cs typeface="Times New Roman" panose="02020603050405020304" pitchFamily="18" charset="0"/>
              </a:rPr>
              <a:t>quang </a:t>
            </a:r>
            <a:r>
              <a:rPr lang="vi-VN">
                <a:latin typeface="Times New Roman" panose="02020603050405020304" pitchFamily="18" charset="0"/>
                <a:cs typeface="Times New Roman" panose="02020603050405020304" pitchFamily="18" charset="0"/>
              </a:rPr>
              <a:t>chứa quá nhiều nước tiểu khiến ứ nước ngược dòng lên thận làm tổn thương thận.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909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509" y="698269"/>
            <a:ext cx="11504815" cy="5478694"/>
          </a:xfrm>
        </p:spPr>
        <p:txBody>
          <a:bodyPr>
            <a:normAutofit/>
          </a:bodyPr>
          <a:lstStyle/>
          <a:p>
            <a:pPr marL="0" indent="0" algn="just">
              <a:buNone/>
            </a:pPr>
            <a:r>
              <a:rPr lang="vi-VN" dirty="0">
                <a:latin typeface="Times New Roman" panose="02020603050405020304" pitchFamily="18" charset="0"/>
                <a:cs typeface="Times New Roman" panose="02020603050405020304" pitchFamily="18" charset="0"/>
              </a:rPr>
              <a:t>- Khối to bất thường ở tuyến tiền liệt: </a:t>
            </a:r>
          </a:p>
          <a:p>
            <a:pPr algn="just"/>
            <a:r>
              <a:rPr lang="vi-VN" dirty="0">
                <a:latin typeface="Times New Roman" panose="02020603050405020304" pitchFamily="18" charset="0"/>
                <a:cs typeface="Times New Roman" panose="02020603050405020304" pitchFamily="18" charset="0"/>
              </a:rPr>
              <a:t>Tăng sinh lành tính tuyến tiền liệt (nghĩ nhiều): có 1 khổi to chắc không di động, không nóng, bề mặt trơn nhãn, mật độ khoảng 5x5x5 cm3, ấn không đau chói </a:t>
            </a:r>
          </a:p>
          <a:p>
            <a:pPr algn="just"/>
            <a:r>
              <a:rPr lang="vi-VN" dirty="0">
                <a:latin typeface="Times New Roman" panose="02020603050405020304" pitchFamily="18" charset="0"/>
                <a:cs typeface="Times New Roman" panose="02020603050405020304" pitchFamily="18" charset="0"/>
              </a:rPr>
              <a:t>Ung thư tuyến tiền liệt: (ít nghĩ): có các tính chất tương tự tăng sinh tiền liệt tuyến nhưng chưa ghi nhận có hội chứng cận ung tuy nhiên vẫn chưa loại trừ được. </a:t>
            </a:r>
          </a:p>
          <a:p>
            <a:pPr algn="just"/>
            <a:r>
              <a:rPr lang="vi-VN" dirty="0">
                <a:latin typeface="Times New Roman" panose="02020603050405020304" pitchFamily="18" charset="0"/>
                <a:cs typeface="Times New Roman" panose="02020603050405020304" pitchFamily="18" charset="0"/>
              </a:rPr>
              <a:t>Viêm tuyến tiền liệt (không nghĩ): do sờ không thấy nóng, ấn không đau chói. </a:t>
            </a:r>
          </a:p>
          <a:p>
            <a:pPr marL="0" indent="0" algn="just">
              <a:buNone/>
            </a:pPr>
            <a:r>
              <a:rPr lang="vi-VN" dirty="0">
                <a:latin typeface="Times New Roman" panose="02020603050405020304" pitchFamily="18" charset="0"/>
                <a:cs typeface="Times New Roman" panose="02020603050405020304" pitchFamily="18" charset="0"/>
              </a:rPr>
              <a:t>- Hội chứng valve tim: </a:t>
            </a:r>
          </a:p>
          <a:p>
            <a:pPr algn="just"/>
            <a:r>
              <a:rPr lang="vi-VN" dirty="0">
                <a:latin typeface="Times New Roman" panose="02020603050405020304" pitchFamily="18" charset="0"/>
                <a:cs typeface="Times New Roman" panose="02020603050405020304" pitchFamily="18" charset="0"/>
              </a:rPr>
              <a:t>Nghĩ có hở valve 2 lá do có âm thổi ở mõm tim thì tâm thu lan đường nách trước, cường độ 2/6, dạng tràn toàn thì tâm thu, âm sắc cao, carvallo (-)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218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7A8FE-8B51-4213-AA81-07658A16DC15}"/>
              </a:ext>
            </a:extLst>
          </p:cNvPr>
          <p:cNvSpPr>
            <a:spLocks noGrp="1"/>
          </p:cNvSpPr>
          <p:nvPr>
            <p:ph type="title"/>
          </p:nvPr>
        </p:nvSpPr>
        <p:spPr>
          <a:xfrm>
            <a:off x="838200" y="365125"/>
            <a:ext cx="10515600" cy="430005"/>
          </a:xfrm>
        </p:spPr>
        <p:txBody>
          <a:bodyPr>
            <a:normAutofit fontScale="90000"/>
          </a:bodyPr>
          <a:lstStyle/>
          <a:p>
            <a:r>
              <a:rPr lang="en-US" b="1">
                <a:latin typeface="Times New Roman" panose="02020603050405020304" pitchFamily="18" charset="0"/>
                <a:cs typeface="Times New Roman" panose="02020603050405020304" pitchFamily="18" charset="0"/>
              </a:rPr>
              <a:t>XI. Cận lâm sàng</a:t>
            </a:r>
          </a:p>
        </p:txBody>
      </p:sp>
      <p:sp>
        <p:nvSpPr>
          <p:cNvPr id="5" name="Content Placeholder 2"/>
          <p:cNvSpPr>
            <a:spLocks noGrp="1"/>
          </p:cNvSpPr>
          <p:nvPr>
            <p:ph idx="1"/>
          </p:nvPr>
        </p:nvSpPr>
        <p:spPr>
          <a:xfrm>
            <a:off x="631767" y="1130531"/>
            <a:ext cx="10972799" cy="5286893"/>
          </a:xfrm>
        </p:spPr>
        <p:txBody>
          <a:bodyPr>
            <a:normAutofit lnSpcReduction="10000"/>
          </a:bodyPr>
          <a:lstStyle/>
          <a:p>
            <a:pPr marL="0" indent="0" algn="just">
              <a:buNone/>
            </a:pPr>
            <a:r>
              <a:rPr lang="en-US" b="1" dirty="0" err="1">
                <a:latin typeface="Times New Roman" panose="02020603050405020304" pitchFamily="18" charset="0"/>
                <a:cs typeface="Times New Roman" panose="02020603050405020304" pitchFamily="18" charset="0"/>
              </a:rPr>
              <a:t>Siêu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âm</a:t>
            </a:r>
            <a:r>
              <a:rPr lang="en-US" b="1" dirty="0">
                <a:latin typeface="Times New Roman" panose="02020603050405020304" pitchFamily="18" charset="0"/>
                <a:cs typeface="Times New Roman" panose="02020603050405020304" pitchFamily="18" charset="0"/>
              </a:rPr>
              <a:t> ổ </a:t>
            </a:r>
            <a:r>
              <a:rPr lang="en-US" b="1" dirty="0" err="1">
                <a:latin typeface="Times New Roman" panose="02020603050405020304" pitchFamily="18" charset="0"/>
                <a:cs typeface="Times New Roman" panose="02020603050405020304" pitchFamily="18" charset="0"/>
              </a:rPr>
              <a:t>bụng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tổng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quát</a:t>
            </a:r>
            <a:r>
              <a:rPr lang="en-US" b="1" dirty="0">
                <a:latin typeface="Times New Roman" panose="02020603050405020304" pitchFamily="18" charset="0"/>
                <a:cs typeface="Times New Roman" panose="02020603050405020304" pitchFamily="18" charset="0"/>
              </a:rPr>
              <a:t> (23/04/2024)</a:t>
            </a:r>
            <a:endParaRPr lang="en-US" dirty="0">
              <a:latin typeface="Times New Roman" panose="02020603050405020304" pitchFamily="18" charset="0"/>
              <a:cs typeface="Times New Roman" panose="02020603050405020304" pitchFamily="18" charset="0"/>
            </a:endParaRPr>
          </a:p>
          <a:p>
            <a:pPr marL="0" indent="0" algn="just">
              <a:buNone/>
            </a:pPr>
            <a:r>
              <a:rPr lang="en-US" dirty="0" err="1">
                <a:latin typeface="Times New Roman" panose="02020603050405020304" pitchFamily="18" charset="0"/>
                <a:cs typeface="Times New Roman" panose="02020603050405020304" pitchFamily="18" charset="0"/>
              </a:rPr>
              <a:t>Thận</a:t>
            </a:r>
            <a:r>
              <a:rPr lang="en-US" dirty="0">
                <a:latin typeface="Times New Roman" panose="02020603050405020304" pitchFamily="18" charset="0"/>
                <a:cs typeface="Times New Roman" panose="02020603050405020304" pitchFamily="18" charset="0"/>
              </a:rPr>
              <a:t> (P):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ứ </a:t>
            </a:r>
            <a:r>
              <a:rPr lang="en-US" dirty="0" err="1">
                <a:latin typeface="Times New Roman" panose="02020603050405020304" pitchFamily="18" charset="0"/>
                <a:cs typeface="Times New Roman" panose="02020603050405020304" pitchFamily="18" charset="0"/>
              </a:rPr>
              <a:t>nước</a:t>
            </a:r>
            <a:r>
              <a:rPr lang="en-US" dirty="0">
                <a:latin typeface="Times New Roman" panose="02020603050405020304" pitchFamily="18" charset="0"/>
                <a:cs typeface="Times New Roman" panose="02020603050405020304" pitchFamily="18" charset="0"/>
              </a:rPr>
              <a:t>.</a:t>
            </a:r>
          </a:p>
          <a:p>
            <a:pPr marL="0" indent="0" algn="just">
              <a:buNone/>
            </a:pPr>
            <a:r>
              <a:rPr lang="en-US" dirty="0" err="1">
                <a:latin typeface="Times New Roman" panose="02020603050405020304" pitchFamily="18" charset="0"/>
                <a:cs typeface="Times New Roman" panose="02020603050405020304" pitchFamily="18" charset="0"/>
              </a:rPr>
              <a:t>Thận</a:t>
            </a:r>
            <a:r>
              <a:rPr lang="en-US" dirty="0">
                <a:latin typeface="Times New Roman" panose="02020603050405020304" pitchFamily="18" charset="0"/>
                <a:cs typeface="Times New Roman" panose="02020603050405020304" pitchFamily="18" charset="0"/>
              </a:rPr>
              <a:t> (T):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ứ </a:t>
            </a:r>
            <a:r>
              <a:rPr lang="en-US" dirty="0" err="1">
                <a:latin typeface="Times New Roman" panose="02020603050405020304" pitchFamily="18" charset="0"/>
                <a:cs typeface="Times New Roman" panose="02020603050405020304" pitchFamily="18" charset="0"/>
              </a:rPr>
              <a:t>nước</a:t>
            </a:r>
            <a:r>
              <a:rPr lang="en-US" dirty="0">
                <a:latin typeface="Times New Roman" panose="02020603050405020304" pitchFamily="18" charset="0"/>
                <a:cs typeface="Times New Roman" panose="02020603050405020304" pitchFamily="18" charset="0"/>
              </a:rPr>
              <a:t>.</a:t>
            </a:r>
          </a:p>
          <a:p>
            <a:pPr marL="0" indent="0" algn="just">
              <a:buNone/>
            </a:pPr>
            <a:r>
              <a:rPr lang="en-US" dirty="0" err="1">
                <a:latin typeface="Times New Roman" panose="02020603050405020304" pitchFamily="18" charset="0"/>
                <a:cs typeface="Times New Roman" panose="02020603050405020304" pitchFamily="18" charset="0"/>
              </a:rPr>
              <a:t>Bàng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sỏi</a:t>
            </a:r>
            <a:r>
              <a:rPr lang="en-US" dirty="0">
                <a:latin typeface="Times New Roman" panose="02020603050405020304" pitchFamily="18" charset="0"/>
                <a:cs typeface="Times New Roman" panose="02020603050405020304" pitchFamily="18" charset="0"/>
              </a:rPr>
              <a:t>. V </a:t>
            </a:r>
            <a:r>
              <a:rPr lang="en-US" dirty="0" err="1">
                <a:latin typeface="Times New Roman" panose="02020603050405020304" pitchFamily="18" charset="0"/>
                <a:cs typeface="Times New Roman" panose="02020603050405020304" pitchFamily="18" charset="0"/>
              </a:rPr>
              <a:t>tồn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#603ml.</a:t>
            </a:r>
          </a:p>
          <a:p>
            <a:pPr marL="0" indent="0" algn="just">
              <a:buNone/>
            </a:pP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 KT# 49x57x50mm (V#61ml)</a:t>
            </a:r>
          </a:p>
          <a:p>
            <a:pPr marL="0" indent="0" algn="just">
              <a:buNone/>
            </a:pPr>
            <a:r>
              <a:rPr lang="en-US" b="1" u="sng" dirty="0" err="1">
                <a:latin typeface="Times New Roman" panose="02020603050405020304" pitchFamily="18" charset="0"/>
                <a:cs typeface="Times New Roman" panose="02020603050405020304" pitchFamily="18" charset="0"/>
              </a:rPr>
              <a:t>Kết</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luận</a:t>
            </a:r>
            <a:r>
              <a:rPr lang="en-US" b="1" u="sng" dirty="0">
                <a:latin typeface="Times New Roman" panose="02020603050405020304" pitchFamily="18" charset="0"/>
                <a:cs typeface="Times New Roman" panose="02020603050405020304" pitchFamily="18" charset="0"/>
              </a:rPr>
              <a:t>:</a:t>
            </a:r>
          </a:p>
          <a:p>
            <a:pPr marL="1490663" lv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#603ml.</a:t>
            </a:r>
          </a:p>
          <a:p>
            <a:pPr marL="1490663" lv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marL="1490663" lv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vi-VN" dirty="0">
                <a:latin typeface="Times New Roman" panose="02020603050405020304" pitchFamily="18" charset="0"/>
                <a:cs typeface="Times New Roman" panose="02020603050405020304" pitchFamily="18" charset="0"/>
              </a:rPr>
              <a:t>=&gt; Có phì đại tiền liệt tuyến, loại trừ được sỏi bàng quang niệu đạo, loại trừ được biến chứng thận ứ nước hay ứ nước niệu quản.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4829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8571" y="1213658"/>
            <a:ext cx="10515600" cy="4139738"/>
          </a:xfrm>
        </p:spPr>
        <p:txBody>
          <a:bodyPr/>
          <a:lstStyle/>
          <a:p>
            <a:pPr marL="0" indent="0" algn="just">
              <a:buNone/>
            </a:pPr>
            <a:r>
              <a:rPr lang="vi-VN" b="1" dirty="0">
                <a:latin typeface="Times New Roman" panose="02020603050405020304" pitchFamily="18" charset="0"/>
                <a:cs typeface="Times New Roman" panose="02020603050405020304" pitchFamily="18" charset="0"/>
              </a:rPr>
              <a:t>PSA</a:t>
            </a:r>
          </a:p>
          <a:p>
            <a:pPr marL="0" indent="0" algn="just">
              <a:buNone/>
            </a:pPr>
            <a:r>
              <a:rPr lang="vi-VN" dirty="0">
                <a:latin typeface="Times New Roman" panose="02020603050405020304" pitchFamily="18" charset="0"/>
                <a:cs typeface="Times New Roman" panose="02020603050405020304" pitchFamily="18" charset="0"/>
              </a:rPr>
              <a:t>Âm tính. </a:t>
            </a:r>
          </a:p>
          <a:p>
            <a:pPr algn="just">
              <a:buFont typeface="Symbol" panose="05050102010706020507" pitchFamily="18" charset="2"/>
              <a:buChar char="Þ"/>
            </a:pPr>
            <a:r>
              <a:rPr lang="vi-VN" dirty="0">
                <a:latin typeface="Times New Roman" panose="02020603050405020304" pitchFamily="18" charset="0"/>
                <a:cs typeface="Times New Roman" panose="02020603050405020304" pitchFamily="18" charset="0"/>
              </a:rPr>
              <a:t>Loại trừ được Ung thư tuyến tiền liệt.</a:t>
            </a:r>
          </a:p>
          <a:p>
            <a:pPr algn="just">
              <a:buFont typeface="Symbol" panose="05050102010706020507" pitchFamily="18" charset="2"/>
              <a:buChar char="Þ"/>
            </a:pPr>
            <a:endParaRPr lang="vi-VN" dirty="0">
              <a:latin typeface="Times New Roman" panose="02020603050405020304" pitchFamily="18" charset="0"/>
              <a:cs typeface="Times New Roman" panose="02020603050405020304" pitchFamily="18" charset="0"/>
            </a:endParaRPr>
          </a:p>
          <a:p>
            <a:pPr marL="0" indent="0" algn="just">
              <a:buNone/>
            </a:pPr>
            <a:endParaRPr lang="vi-VN" b="1" dirty="0">
              <a:latin typeface="Times New Roman" panose="02020603050405020304" pitchFamily="18" charset="0"/>
              <a:cs typeface="Times New Roman" panose="02020603050405020304" pitchFamily="18" charset="0"/>
            </a:endParaRPr>
          </a:p>
          <a:p>
            <a:pPr marL="0" indent="0" algn="just">
              <a:buNone/>
            </a:pPr>
            <a:r>
              <a:rPr lang="vi-VN" b="1" dirty="0">
                <a:latin typeface="Times New Roman" panose="02020603050405020304" pitchFamily="18" charset="0"/>
                <a:cs typeface="Times New Roman" panose="02020603050405020304" pitchFamily="18" charset="0"/>
              </a:rPr>
              <a:t>Cấy nước tiểu (17/04/2024):</a:t>
            </a:r>
          </a:p>
          <a:p>
            <a:pPr marL="0" indent="0" algn="just">
              <a:buNone/>
            </a:pPr>
            <a:r>
              <a:rPr lang="vi-VN" dirty="0">
                <a:latin typeface="Times New Roman" panose="02020603050405020304" pitchFamily="18" charset="0"/>
                <a:cs typeface="Times New Roman" panose="02020603050405020304" pitchFamily="18" charset="0"/>
              </a:rPr>
              <a:t>Escherichia coli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849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B7B3-EE2F-4F20-9850-6A22D96924D1}"/>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I. Hành chính</a:t>
            </a:r>
          </a:p>
        </p:txBody>
      </p:sp>
      <p:sp>
        <p:nvSpPr>
          <p:cNvPr id="3" name="Content Placeholder 2">
            <a:extLst>
              <a:ext uri="{FF2B5EF4-FFF2-40B4-BE49-F238E27FC236}">
                <a16:creationId xmlns:a16="http://schemas.microsoft.com/office/drawing/2014/main" id="{0512B478-0146-4F17-AA26-4A883217E423}"/>
              </a:ext>
            </a:extLst>
          </p:cNvPr>
          <p:cNvSpPr>
            <a:spLocks noGrp="1"/>
          </p:cNvSpPr>
          <p:nvPr>
            <p:ph idx="1"/>
          </p:nvPr>
        </p:nvSpPr>
        <p:spPr>
          <a:xfrm>
            <a:off x="838200" y="1616904"/>
            <a:ext cx="10515600" cy="4351338"/>
          </a:xfrm>
        </p:spPr>
        <p:txBody>
          <a:bodyPr>
            <a:normAutofit lnSpcReduction="10000"/>
          </a:bodyPr>
          <a:lstStyle/>
          <a:p>
            <a:pPr marL="0" indent="0" algn="just">
              <a:lnSpc>
                <a:spcPct val="150000"/>
              </a:lnSpc>
              <a:buNone/>
            </a:pPr>
            <a:r>
              <a:rPr lang="en-US">
                <a:latin typeface="Times New Roman" panose="02020603050405020304" pitchFamily="18" charset="0"/>
                <a:cs typeface="Times New Roman" panose="02020603050405020304" pitchFamily="18" charset="0"/>
              </a:rPr>
              <a:t>Họ tên BN: TRẦN VĂN P</a:t>
            </a:r>
          </a:p>
          <a:p>
            <a:pPr marL="0" indent="0" algn="just">
              <a:lnSpc>
                <a:spcPct val="150000"/>
              </a:lnSpc>
              <a:buNone/>
            </a:pPr>
            <a:r>
              <a:rPr lang="en-US">
                <a:latin typeface="Times New Roman" panose="02020603050405020304" pitchFamily="18" charset="0"/>
                <a:cs typeface="Times New Roman" panose="02020603050405020304" pitchFamily="18" charset="0"/>
              </a:rPr>
              <a:t>Tuổi: 89 tuổi</a:t>
            </a:r>
          </a:p>
          <a:p>
            <a:pPr marL="0" indent="0" algn="just">
              <a:lnSpc>
                <a:spcPct val="150000"/>
              </a:lnSpc>
              <a:buNone/>
            </a:pPr>
            <a:r>
              <a:rPr lang="en-US">
                <a:latin typeface="Times New Roman" panose="02020603050405020304" pitchFamily="18" charset="0"/>
                <a:cs typeface="Times New Roman" panose="02020603050405020304" pitchFamily="18" charset="0"/>
              </a:rPr>
              <a:t>Giới tính: Nam</a:t>
            </a:r>
          </a:p>
          <a:p>
            <a:pPr marL="0" indent="0" algn="just">
              <a:lnSpc>
                <a:spcPct val="150000"/>
              </a:lnSpc>
              <a:buNone/>
            </a:pPr>
            <a:r>
              <a:rPr lang="en-US">
                <a:latin typeface="Times New Roman" panose="02020603050405020304" pitchFamily="18" charset="0"/>
                <a:cs typeface="Times New Roman" panose="02020603050405020304" pitchFamily="18" charset="0"/>
              </a:rPr>
              <a:t>Nghề nghiệp: Hưu trí</a:t>
            </a:r>
          </a:p>
          <a:p>
            <a:pPr marL="0" indent="0" algn="just">
              <a:lnSpc>
                <a:spcPct val="150000"/>
              </a:lnSpc>
              <a:buNone/>
            </a:pPr>
            <a:r>
              <a:rPr lang="en-US">
                <a:latin typeface="Times New Roman" panose="02020603050405020304" pitchFamily="18" charset="0"/>
                <a:cs typeface="Times New Roman" panose="02020603050405020304" pitchFamily="18" charset="0"/>
              </a:rPr>
              <a:t>Địa chỉ: Phú Nhuận, TP.HCM</a:t>
            </a:r>
          </a:p>
          <a:p>
            <a:pPr marL="0" indent="0" algn="just">
              <a:lnSpc>
                <a:spcPct val="150000"/>
              </a:lnSpc>
              <a:buNone/>
            </a:pPr>
            <a:r>
              <a:rPr lang="en-US">
                <a:latin typeface="Times New Roman" panose="02020603050405020304" pitchFamily="18" charset="0"/>
                <a:cs typeface="Times New Roman" panose="02020603050405020304" pitchFamily="18" charset="0"/>
              </a:rPr>
              <a:t>Ngày giờ nhập viện: 8 giờ 50 ngày 16/04/2024</a:t>
            </a:r>
          </a:p>
        </p:txBody>
      </p:sp>
    </p:spTree>
    <p:extLst>
      <p:ext uri="{BB962C8B-B14F-4D97-AF65-F5344CB8AC3E}">
        <p14:creationId xmlns:p14="http://schemas.microsoft.com/office/powerpoint/2010/main" val="1620739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9056" y="914400"/>
            <a:ext cx="10515600" cy="5353395"/>
          </a:xfrm>
        </p:spPr>
        <p:txBody>
          <a:bodyPr>
            <a:normAutofit/>
          </a:bodyPr>
          <a:lstStyle/>
          <a:p>
            <a:pPr marL="0" indent="0" algn="just">
              <a:buNone/>
            </a:pPr>
            <a:r>
              <a:rPr lang="en-US" b="1" dirty="0" err="1">
                <a:latin typeface="Times New Roman" panose="02020603050405020304" pitchFamily="18" charset="0"/>
                <a:cs typeface="Times New Roman" panose="02020603050405020304" pitchFamily="18" charset="0"/>
              </a:rPr>
              <a:t>Siêu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âm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Dopppler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tim</a:t>
            </a:r>
            <a:r>
              <a:rPr lang="en-US" b="1" dirty="0">
                <a:latin typeface="Times New Roman" panose="02020603050405020304" pitchFamily="18" charset="0"/>
                <a:cs typeface="Times New Roman" panose="02020603050405020304" pitchFamily="18" charset="0"/>
              </a:rPr>
              <a:t>, van </a:t>
            </a:r>
            <a:r>
              <a:rPr lang="en-US" b="1" dirty="0" err="1">
                <a:latin typeface="Times New Roman" panose="02020603050405020304" pitchFamily="18" charset="0"/>
                <a:cs typeface="Times New Roman" panose="02020603050405020304" pitchFamily="18" charset="0"/>
              </a:rPr>
              <a:t>tim</a:t>
            </a:r>
            <a:r>
              <a:rPr lang="en-US" b="1" dirty="0">
                <a:latin typeface="Times New Roman" panose="02020603050405020304" pitchFamily="18" charset="0"/>
                <a:cs typeface="Times New Roman" panose="02020603050405020304" pitchFamily="18" charset="0"/>
              </a:rPr>
              <a:t> (25/04/2024)</a:t>
            </a:r>
            <a:endParaRPr lang="en-US" dirty="0">
              <a:latin typeface="Times New Roman" panose="02020603050405020304" pitchFamily="18" charset="0"/>
              <a:cs typeface="Times New Roman" panose="02020603050405020304" pitchFamily="18" charset="0"/>
            </a:endParaRPr>
          </a:p>
          <a:p>
            <a:pPr marL="0" indent="0" algn="just">
              <a:buNone/>
            </a:pPr>
            <a:r>
              <a:rPr lang="en-US" dirty="0" err="1">
                <a:latin typeface="Times New Roman" panose="02020603050405020304" pitchFamily="18" charset="0"/>
                <a:cs typeface="Times New Roman" panose="02020603050405020304" pitchFamily="18" charset="0"/>
              </a:rPr>
              <a:t>Hở</a:t>
            </a:r>
            <a:r>
              <a:rPr lang="en-US" dirty="0">
                <a:latin typeface="Times New Roman" panose="02020603050405020304" pitchFamily="18" charset="0"/>
                <a:cs typeface="Times New Roman" panose="02020603050405020304" pitchFamily="18" charset="0"/>
              </a:rPr>
              <a:t> van ĐMC </a:t>
            </a:r>
            <a:r>
              <a:rPr lang="en-US" dirty="0" err="1">
                <a:latin typeface="Times New Roman" panose="02020603050405020304" pitchFamily="18" charset="0"/>
                <a:cs typeface="Times New Roman" panose="02020603050405020304" pitchFamily="18" charset="0"/>
              </a:rPr>
              <a:t>nhẹ</a:t>
            </a:r>
            <a:r>
              <a:rPr lang="en-US" dirty="0">
                <a:latin typeface="Times New Roman" panose="02020603050405020304" pitchFamily="18" charset="0"/>
                <a:cs typeface="Times New Roman" panose="02020603050405020304" pitchFamily="18" charset="0"/>
              </a:rPr>
              <a:t>, VC&lt;3mm.</a:t>
            </a:r>
          </a:p>
          <a:p>
            <a:pPr marL="0" indent="0" algn="just">
              <a:buNone/>
            </a:pPr>
            <a:r>
              <a:rPr lang="en-US" dirty="0" err="1">
                <a:latin typeface="Times New Roman" panose="02020603050405020304" pitchFamily="18" charset="0"/>
                <a:cs typeface="Times New Roman" panose="02020603050405020304" pitchFamily="18" charset="0"/>
              </a:rPr>
              <a:t>Hở</a:t>
            </a:r>
            <a:r>
              <a:rPr lang="en-US" dirty="0">
                <a:latin typeface="Times New Roman" panose="02020603050405020304" pitchFamily="18" charset="0"/>
                <a:cs typeface="Times New Roman" panose="02020603050405020304" pitchFamily="18" charset="0"/>
              </a:rPr>
              <a:t> van 2 </a:t>
            </a:r>
            <a:r>
              <a:rPr lang="en-US" dirty="0" err="1">
                <a:latin typeface="Times New Roman" panose="02020603050405020304" pitchFamily="18" charset="0"/>
                <a:cs typeface="Times New Roman" panose="02020603050405020304" pitchFamily="18" charset="0"/>
              </a:rPr>
              <a:t>lá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nhẹ</a:t>
            </a:r>
            <a:r>
              <a:rPr lang="en-US" dirty="0">
                <a:latin typeface="Times New Roman" panose="02020603050405020304" pitchFamily="18" charset="0"/>
                <a:cs typeface="Times New Roman" panose="02020603050405020304" pitchFamily="18" charset="0"/>
              </a:rPr>
              <a:t>, VC&lt;3mm.</a:t>
            </a:r>
          </a:p>
          <a:p>
            <a:pPr marL="0" indent="0" algn="just">
              <a:buNone/>
            </a:pPr>
            <a:r>
              <a:rPr lang="en-US" dirty="0" err="1">
                <a:latin typeface="Times New Roman" panose="02020603050405020304" pitchFamily="18" charset="0"/>
                <a:cs typeface="Times New Roman" panose="02020603050405020304" pitchFamily="18" charset="0"/>
              </a:rPr>
              <a:t>Hở</a:t>
            </a:r>
            <a:r>
              <a:rPr lang="en-US" dirty="0">
                <a:latin typeface="Times New Roman" panose="02020603050405020304" pitchFamily="18" charset="0"/>
                <a:cs typeface="Times New Roman" panose="02020603050405020304" pitchFamily="18" charset="0"/>
              </a:rPr>
              <a:t> van 3 </a:t>
            </a:r>
            <a:r>
              <a:rPr lang="en-US" dirty="0" err="1">
                <a:latin typeface="Times New Roman" panose="02020603050405020304" pitchFamily="18" charset="0"/>
                <a:cs typeface="Times New Roman" panose="02020603050405020304" pitchFamily="18" charset="0"/>
              </a:rPr>
              <a:t>lá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nhẹ</a:t>
            </a:r>
            <a:r>
              <a:rPr lang="en-US" dirty="0">
                <a:latin typeface="Times New Roman" panose="02020603050405020304" pitchFamily="18" charset="0"/>
                <a:cs typeface="Times New Roman" panose="02020603050405020304" pitchFamily="18" charset="0"/>
              </a:rPr>
              <a:t>, VC&lt;3mm.</a:t>
            </a:r>
          </a:p>
          <a:p>
            <a:pPr marL="0" indent="0" algn="just">
              <a:buNone/>
            </a:pP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tồn</a:t>
            </a:r>
            <a:r>
              <a:rPr lang="en-US" dirty="0">
                <a:latin typeface="Times New Roman" panose="02020603050405020304" pitchFamily="18" charset="0"/>
                <a:cs typeface="Times New Roman" panose="02020603050405020304" pitchFamily="18" charset="0"/>
              </a:rPr>
              <a:t>, LVEF=66% (Simpson BP).</a:t>
            </a:r>
          </a:p>
          <a:p>
            <a:pPr marL="0" indent="0" algn="just">
              <a:buNone/>
            </a:pP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TAPSE 18mm.</a:t>
            </a:r>
          </a:p>
          <a:p>
            <a:pPr marL="0" indent="0" algn="just">
              <a:buNone/>
            </a:pPr>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luận</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lv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tồn</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marL="0" lv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vi-VN" dirty="0">
                <a:latin typeface="Times New Roman" panose="02020603050405020304" pitchFamily="18" charset="0"/>
                <a:cs typeface="Times New Roman" panose="02020603050405020304" pitchFamily="18" charset="0"/>
              </a:rPr>
              <a:t>=&gt; </a:t>
            </a:r>
            <a:r>
              <a:rPr lang="en-US" dirty="0" err="1">
                <a:latin typeface="Times New Roman" panose="02020603050405020304" pitchFamily="18" charset="0"/>
                <a:cs typeface="Times New Roman" panose="02020603050405020304" pitchFamily="18" charset="0"/>
              </a:rPr>
              <a:t>Hở</a:t>
            </a:r>
            <a:r>
              <a:rPr lang="en-US" dirty="0">
                <a:latin typeface="Times New Roman" panose="02020603050405020304" pitchFamily="18" charset="0"/>
                <a:cs typeface="Times New Roman" panose="02020603050405020304" pitchFamily="18" charset="0"/>
              </a:rPr>
              <a:t> valve 2 </a:t>
            </a:r>
            <a:r>
              <a:rPr lang="en-US" dirty="0" err="1">
                <a:latin typeface="Times New Roman" panose="02020603050405020304" pitchFamily="18" charset="0"/>
                <a:cs typeface="Times New Roman" panose="02020603050405020304" pitchFamily="18" charset="0"/>
              </a:rPr>
              <a:t>lá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12502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ext uri="{D42A27DB-BD31-4B8C-83A1-F6EECF244321}">
                <p14:modId xmlns:p14="http://schemas.microsoft.com/office/powerpoint/2010/main" val="4245691910"/>
              </p:ext>
            </p:extLst>
          </p:nvPr>
        </p:nvGraphicFramePr>
        <p:xfrm>
          <a:off x="838200" y="1246904"/>
          <a:ext cx="6759633" cy="4954389"/>
        </p:xfrm>
        <a:graphic>
          <a:graphicData uri="http://schemas.openxmlformats.org/drawingml/2006/table">
            <a:tbl>
              <a:tblPr firstRow="1" bandRow="1">
                <a:tableStyleId>{5C22544A-7EE6-4342-B048-85BDC9FD1C3A}</a:tableStyleId>
              </a:tblPr>
              <a:tblGrid>
                <a:gridCol w="2253211">
                  <a:extLst>
                    <a:ext uri="{9D8B030D-6E8A-4147-A177-3AD203B41FA5}">
                      <a16:colId xmlns:a16="http://schemas.microsoft.com/office/drawing/2014/main" val="20000"/>
                    </a:ext>
                  </a:extLst>
                </a:gridCol>
                <a:gridCol w="1158572">
                  <a:extLst>
                    <a:ext uri="{9D8B030D-6E8A-4147-A177-3AD203B41FA5}">
                      <a16:colId xmlns:a16="http://schemas.microsoft.com/office/drawing/2014/main" val="20001"/>
                    </a:ext>
                  </a:extLst>
                </a:gridCol>
                <a:gridCol w="3347850">
                  <a:extLst>
                    <a:ext uri="{9D8B030D-6E8A-4147-A177-3AD203B41FA5}">
                      <a16:colId xmlns:a16="http://schemas.microsoft.com/office/drawing/2014/main" val="20002"/>
                    </a:ext>
                  </a:extLst>
                </a:gridCol>
              </a:tblGrid>
              <a:tr h="450399">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pPr algn="ctr"/>
                      <a:r>
                        <a:rPr lang="vi-VN" dirty="0">
                          <a:latin typeface="Times New Roman" panose="02020603050405020304" pitchFamily="18" charset="0"/>
                          <a:cs typeface="Times New Roman" panose="02020603050405020304" pitchFamily="18" charset="0"/>
                        </a:rPr>
                        <a:t>Kết quả</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vi-VN" dirty="0">
                          <a:latin typeface="Times New Roman" panose="02020603050405020304" pitchFamily="18" charset="0"/>
                          <a:cs typeface="Times New Roman" panose="02020603050405020304" pitchFamily="18" charset="0"/>
                        </a:rPr>
                        <a:t>Khoảng tham chiếu</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50399">
                <a:tc>
                  <a:txBody>
                    <a:bodyPr/>
                    <a:lstStyle/>
                    <a:p>
                      <a:r>
                        <a:rPr lang="vi-VN" dirty="0">
                          <a:latin typeface="Times New Roman" panose="02020603050405020304" pitchFamily="18" charset="0"/>
                          <a:cs typeface="Times New Roman" panose="02020603050405020304" pitchFamily="18" charset="0"/>
                        </a:rPr>
                        <a:t>WBC</a:t>
                      </a:r>
                      <a:endParaRPr lang="en-US" dirty="0">
                        <a:latin typeface="Times New Roman" panose="02020603050405020304" pitchFamily="18" charset="0"/>
                        <a:cs typeface="Times New Roman" panose="02020603050405020304" pitchFamily="18" charset="0"/>
                      </a:endParaRPr>
                    </a:p>
                  </a:txBody>
                  <a:tcPr/>
                </a:tc>
                <a:tc>
                  <a:txBody>
                    <a:bodyPr/>
                    <a:lstStyle/>
                    <a:p>
                      <a:pPr algn="r"/>
                      <a:r>
                        <a:rPr lang="vi-VN" dirty="0">
                          <a:latin typeface="Times New Roman" panose="02020603050405020304" pitchFamily="18" charset="0"/>
                          <a:cs typeface="Times New Roman" panose="02020603050405020304" pitchFamily="18" charset="0"/>
                        </a:rPr>
                        <a:t>5.45</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vi-VN" dirty="0">
                          <a:latin typeface="Times New Roman" panose="02020603050405020304" pitchFamily="18" charset="0"/>
                          <a:cs typeface="Times New Roman" panose="02020603050405020304" pitchFamily="18" charset="0"/>
                        </a:rPr>
                        <a:t>4 – 10 K/uL</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450399">
                <a:tc>
                  <a:txBody>
                    <a:bodyPr/>
                    <a:lstStyle/>
                    <a:p>
                      <a:r>
                        <a:rPr lang="vi-VN" dirty="0">
                          <a:latin typeface="Times New Roman" panose="02020603050405020304" pitchFamily="18" charset="0"/>
                          <a:cs typeface="Times New Roman" panose="02020603050405020304" pitchFamily="18" charset="0"/>
                        </a:rPr>
                        <a:t>Neutrophil</a:t>
                      </a:r>
                      <a:endParaRPr lang="en-US" dirty="0">
                        <a:latin typeface="Times New Roman" panose="02020603050405020304" pitchFamily="18" charset="0"/>
                        <a:cs typeface="Times New Roman" panose="02020603050405020304" pitchFamily="18" charset="0"/>
                      </a:endParaRPr>
                    </a:p>
                  </a:txBody>
                  <a:tcPr/>
                </a:tc>
                <a:tc>
                  <a:txBody>
                    <a:bodyPr/>
                    <a:lstStyle/>
                    <a:p>
                      <a:pPr algn="r"/>
                      <a:r>
                        <a:rPr lang="vi-VN" dirty="0">
                          <a:latin typeface="Times New Roman" panose="02020603050405020304" pitchFamily="18" charset="0"/>
                          <a:cs typeface="Times New Roman" panose="02020603050405020304" pitchFamily="18" charset="0"/>
                        </a:rPr>
                        <a:t>66.8</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vi-VN" dirty="0">
                          <a:latin typeface="Times New Roman" panose="02020603050405020304" pitchFamily="18" charset="0"/>
                          <a:cs typeface="Times New Roman" panose="02020603050405020304" pitchFamily="18" charset="0"/>
                        </a:rPr>
                        <a:t>40 – 77%</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50399">
                <a:tc>
                  <a:txBody>
                    <a:bodyPr/>
                    <a:lstStyle/>
                    <a:p>
                      <a:r>
                        <a:rPr lang="vi-VN" dirty="0">
                          <a:latin typeface="Times New Roman" panose="02020603050405020304" pitchFamily="18" charset="0"/>
                          <a:cs typeface="Times New Roman" panose="02020603050405020304" pitchFamily="18" charset="0"/>
                        </a:rPr>
                        <a:t>Lymphocyte</a:t>
                      </a:r>
                      <a:endParaRPr lang="en-US" dirty="0">
                        <a:latin typeface="Times New Roman" panose="02020603050405020304" pitchFamily="18" charset="0"/>
                        <a:cs typeface="Times New Roman" panose="02020603050405020304" pitchFamily="18" charset="0"/>
                      </a:endParaRPr>
                    </a:p>
                  </a:txBody>
                  <a:tcPr/>
                </a:tc>
                <a:tc>
                  <a:txBody>
                    <a:bodyPr/>
                    <a:lstStyle/>
                    <a:p>
                      <a:pPr algn="r"/>
                      <a:r>
                        <a:rPr lang="vi-VN" dirty="0">
                          <a:latin typeface="Times New Roman" panose="02020603050405020304" pitchFamily="18" charset="0"/>
                          <a:cs typeface="Times New Roman" panose="02020603050405020304" pitchFamily="18" charset="0"/>
                        </a:rPr>
                        <a:t>15.8</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vi-VN" dirty="0">
                          <a:latin typeface="Times New Roman" panose="02020603050405020304" pitchFamily="18" charset="0"/>
                          <a:cs typeface="Times New Roman" panose="02020603050405020304" pitchFamily="18" charset="0"/>
                        </a:rPr>
                        <a:t>16 – 44%</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450399">
                <a:tc>
                  <a:txBody>
                    <a:bodyPr/>
                    <a:lstStyle/>
                    <a:p>
                      <a:r>
                        <a:rPr lang="vi-VN" dirty="0">
                          <a:latin typeface="Times New Roman" panose="02020603050405020304" pitchFamily="18" charset="0"/>
                          <a:cs typeface="Times New Roman" panose="02020603050405020304" pitchFamily="18" charset="0"/>
                        </a:rPr>
                        <a:t>Monocyte</a:t>
                      </a:r>
                      <a:endParaRPr lang="en-US" dirty="0">
                        <a:latin typeface="Times New Roman" panose="02020603050405020304" pitchFamily="18" charset="0"/>
                        <a:cs typeface="Times New Roman" panose="02020603050405020304" pitchFamily="18" charset="0"/>
                      </a:endParaRPr>
                    </a:p>
                  </a:txBody>
                  <a:tcPr/>
                </a:tc>
                <a:tc>
                  <a:txBody>
                    <a:bodyPr/>
                    <a:lstStyle/>
                    <a:p>
                      <a:pPr algn="r"/>
                      <a:r>
                        <a:rPr lang="vi-VN" dirty="0">
                          <a:latin typeface="Times New Roman" panose="02020603050405020304" pitchFamily="18" charset="0"/>
                          <a:cs typeface="Times New Roman" panose="02020603050405020304" pitchFamily="18" charset="0"/>
                        </a:rPr>
                        <a:t>11.9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vi-VN" dirty="0"/>
                        <a:t>0 – 10%</a:t>
                      </a:r>
                      <a:endParaRPr lang="en-US" dirty="0"/>
                    </a:p>
                  </a:txBody>
                  <a:tcPr/>
                </a:tc>
                <a:extLst>
                  <a:ext uri="{0D108BD9-81ED-4DB2-BD59-A6C34878D82A}">
                    <a16:rowId xmlns:a16="http://schemas.microsoft.com/office/drawing/2014/main" val="10004"/>
                  </a:ext>
                </a:extLst>
              </a:tr>
              <a:tr h="450399">
                <a:tc>
                  <a:txBody>
                    <a:bodyPr/>
                    <a:lstStyle/>
                    <a:p>
                      <a:r>
                        <a:rPr lang="vi-VN" dirty="0">
                          <a:latin typeface="Times New Roman" panose="02020603050405020304" pitchFamily="18" charset="0"/>
                          <a:cs typeface="Times New Roman" panose="02020603050405020304" pitchFamily="18" charset="0"/>
                        </a:rPr>
                        <a:t>Eosinophil</a:t>
                      </a:r>
                      <a:endParaRPr lang="en-US" dirty="0">
                        <a:latin typeface="Times New Roman" panose="02020603050405020304" pitchFamily="18" charset="0"/>
                        <a:cs typeface="Times New Roman" panose="02020603050405020304" pitchFamily="18" charset="0"/>
                      </a:endParaRPr>
                    </a:p>
                  </a:txBody>
                  <a:tcPr/>
                </a:tc>
                <a:tc>
                  <a:txBody>
                    <a:bodyPr/>
                    <a:lstStyle/>
                    <a:p>
                      <a:pPr algn="r"/>
                      <a:r>
                        <a:rPr lang="vi-VN" dirty="0">
                          <a:latin typeface="Times New Roman" panose="02020603050405020304" pitchFamily="18" charset="0"/>
                          <a:cs typeface="Times New Roman" panose="02020603050405020304" pitchFamily="18" charset="0"/>
                        </a:rPr>
                        <a:t>3.1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vi-VN" dirty="0">
                          <a:latin typeface="Times New Roman" panose="02020603050405020304" pitchFamily="18" charset="0"/>
                          <a:cs typeface="Times New Roman" panose="02020603050405020304" pitchFamily="18" charset="0"/>
                        </a:rPr>
                        <a:t>0 – 7%</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450399">
                <a:tc>
                  <a:txBody>
                    <a:bodyPr/>
                    <a:lstStyle/>
                    <a:p>
                      <a:r>
                        <a:rPr lang="vi-VN" dirty="0">
                          <a:latin typeface="Times New Roman" panose="02020603050405020304" pitchFamily="18" charset="0"/>
                          <a:cs typeface="Times New Roman" panose="02020603050405020304" pitchFamily="18" charset="0"/>
                        </a:rPr>
                        <a:t>Basophil</a:t>
                      </a:r>
                      <a:endParaRPr lang="en-US" dirty="0">
                        <a:latin typeface="Times New Roman" panose="02020603050405020304" pitchFamily="18" charset="0"/>
                        <a:cs typeface="Times New Roman" panose="02020603050405020304" pitchFamily="18" charset="0"/>
                      </a:endParaRPr>
                    </a:p>
                  </a:txBody>
                  <a:tcPr/>
                </a:tc>
                <a:tc>
                  <a:txBody>
                    <a:bodyPr/>
                    <a:lstStyle/>
                    <a:p>
                      <a:pPr algn="r"/>
                      <a:r>
                        <a:rPr lang="vi-VN" dirty="0">
                          <a:latin typeface="Times New Roman" panose="02020603050405020304" pitchFamily="18" charset="0"/>
                          <a:cs typeface="Times New Roman" panose="02020603050405020304" pitchFamily="18" charset="0"/>
                        </a:rPr>
                        <a:t>0.3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vi-VN" dirty="0">
                          <a:latin typeface="Times New Roman" panose="02020603050405020304" pitchFamily="18" charset="0"/>
                          <a:cs typeface="Times New Roman" panose="02020603050405020304" pitchFamily="18" charset="0"/>
                        </a:rPr>
                        <a:t>0 – 1%</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450399">
                <a:tc>
                  <a:txBody>
                    <a:bodyPr/>
                    <a:lstStyle/>
                    <a:p>
                      <a:r>
                        <a:rPr lang="vi-VN" dirty="0">
                          <a:latin typeface="Times New Roman" panose="02020603050405020304" pitchFamily="18" charset="0"/>
                          <a:cs typeface="Times New Roman" panose="02020603050405020304" pitchFamily="18" charset="0"/>
                        </a:rPr>
                        <a:t>HGB</a:t>
                      </a:r>
                      <a:endParaRPr lang="en-US" dirty="0">
                        <a:latin typeface="Times New Roman" panose="02020603050405020304" pitchFamily="18" charset="0"/>
                        <a:cs typeface="Times New Roman" panose="02020603050405020304" pitchFamily="18" charset="0"/>
                      </a:endParaRPr>
                    </a:p>
                  </a:txBody>
                  <a:tcPr/>
                </a:tc>
                <a:tc>
                  <a:txBody>
                    <a:bodyPr/>
                    <a:lstStyle/>
                    <a:p>
                      <a:pPr algn="r"/>
                      <a:r>
                        <a:rPr lang="vi-VN" dirty="0">
                          <a:latin typeface="Times New Roman" panose="02020603050405020304" pitchFamily="18" charset="0"/>
                          <a:cs typeface="Times New Roman" panose="02020603050405020304" pitchFamily="18" charset="0"/>
                        </a:rPr>
                        <a:t>129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vi-VN" dirty="0">
                          <a:latin typeface="Times New Roman" panose="02020603050405020304" pitchFamily="18" charset="0"/>
                          <a:cs typeface="Times New Roman" panose="02020603050405020304" pitchFamily="18" charset="0"/>
                        </a:rPr>
                        <a:t>140 – 160 g/l</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450399">
                <a:tc>
                  <a:txBody>
                    <a:bodyPr/>
                    <a:lstStyle/>
                    <a:p>
                      <a:r>
                        <a:rPr lang="vi-VN" dirty="0">
                          <a:latin typeface="Times New Roman" panose="02020603050405020304" pitchFamily="18" charset="0"/>
                          <a:cs typeface="Times New Roman" panose="02020603050405020304" pitchFamily="18" charset="0"/>
                        </a:rPr>
                        <a:t>MCV</a:t>
                      </a:r>
                      <a:endParaRPr lang="en-US" dirty="0">
                        <a:latin typeface="Times New Roman" panose="02020603050405020304" pitchFamily="18" charset="0"/>
                        <a:cs typeface="Times New Roman" panose="02020603050405020304" pitchFamily="18" charset="0"/>
                      </a:endParaRPr>
                    </a:p>
                  </a:txBody>
                  <a:tcPr/>
                </a:tc>
                <a:tc>
                  <a:txBody>
                    <a:bodyPr/>
                    <a:lstStyle/>
                    <a:p>
                      <a:pPr algn="r"/>
                      <a:r>
                        <a:rPr lang="vi-VN" dirty="0">
                          <a:latin typeface="Times New Roman" panose="02020603050405020304" pitchFamily="18" charset="0"/>
                          <a:cs typeface="Times New Roman" panose="02020603050405020304" pitchFamily="18" charset="0"/>
                        </a:rPr>
                        <a:t>98.6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vi-VN" dirty="0">
                          <a:latin typeface="Times New Roman" panose="02020603050405020304" pitchFamily="18" charset="0"/>
                          <a:cs typeface="Times New Roman" panose="02020603050405020304" pitchFamily="18" charset="0"/>
                        </a:rPr>
                        <a:t>80 – 100 fL</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450399">
                <a:tc>
                  <a:txBody>
                    <a:bodyPr/>
                    <a:lstStyle/>
                    <a:p>
                      <a:r>
                        <a:rPr lang="vi-VN" dirty="0">
                          <a:latin typeface="Times New Roman" panose="02020603050405020304" pitchFamily="18" charset="0"/>
                          <a:cs typeface="Times New Roman" panose="02020603050405020304" pitchFamily="18" charset="0"/>
                        </a:rPr>
                        <a:t>MCH</a:t>
                      </a:r>
                      <a:endParaRPr lang="en-US" dirty="0">
                        <a:latin typeface="Times New Roman" panose="02020603050405020304" pitchFamily="18" charset="0"/>
                        <a:cs typeface="Times New Roman" panose="02020603050405020304" pitchFamily="18" charset="0"/>
                      </a:endParaRPr>
                    </a:p>
                  </a:txBody>
                  <a:tcPr/>
                </a:tc>
                <a:tc>
                  <a:txBody>
                    <a:bodyPr/>
                    <a:lstStyle/>
                    <a:p>
                      <a:pPr algn="r"/>
                      <a:r>
                        <a:rPr lang="vi-VN" dirty="0">
                          <a:latin typeface="Times New Roman" panose="02020603050405020304" pitchFamily="18" charset="0"/>
                          <a:cs typeface="Times New Roman" panose="02020603050405020304" pitchFamily="18" charset="0"/>
                        </a:rPr>
                        <a:t>30.4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vi-VN" dirty="0">
                          <a:latin typeface="Times New Roman" panose="02020603050405020304" pitchFamily="18" charset="0"/>
                          <a:cs typeface="Times New Roman" panose="02020603050405020304" pitchFamily="18" charset="0"/>
                        </a:rPr>
                        <a:t>26 – 34 pg</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r h="450399">
                <a:tc>
                  <a:txBody>
                    <a:bodyPr/>
                    <a:lstStyle/>
                    <a:p>
                      <a:r>
                        <a:rPr lang="vi-VN" dirty="0">
                          <a:latin typeface="Times New Roman" panose="02020603050405020304" pitchFamily="18" charset="0"/>
                          <a:cs typeface="Times New Roman" panose="02020603050405020304" pitchFamily="18" charset="0"/>
                        </a:rPr>
                        <a:t>PLT</a:t>
                      </a:r>
                      <a:endParaRPr lang="en-US" dirty="0">
                        <a:latin typeface="Times New Roman" panose="02020603050405020304" pitchFamily="18" charset="0"/>
                        <a:cs typeface="Times New Roman" panose="02020603050405020304" pitchFamily="18" charset="0"/>
                      </a:endParaRPr>
                    </a:p>
                  </a:txBody>
                  <a:tcPr/>
                </a:tc>
                <a:tc>
                  <a:txBody>
                    <a:bodyPr/>
                    <a:lstStyle/>
                    <a:p>
                      <a:pPr algn="r"/>
                      <a:r>
                        <a:rPr lang="vi-VN" dirty="0">
                          <a:latin typeface="Times New Roman" panose="02020603050405020304" pitchFamily="18" charset="0"/>
                          <a:cs typeface="Times New Roman" panose="02020603050405020304" pitchFamily="18" charset="0"/>
                        </a:rPr>
                        <a:t>204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vi-VN" dirty="0">
                          <a:latin typeface="Times New Roman" panose="02020603050405020304" pitchFamily="18" charset="0"/>
                          <a:cs typeface="Times New Roman" panose="02020603050405020304" pitchFamily="18" charset="0"/>
                        </a:rPr>
                        <a:t>150 – 400 Giga/L</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0"/>
                  </a:ext>
                </a:extLst>
              </a:tr>
            </a:tbl>
          </a:graphicData>
        </a:graphic>
      </p:graphicFrame>
      <p:sp>
        <p:nvSpPr>
          <p:cNvPr id="10" name="TextBox 9"/>
          <p:cNvSpPr txBox="1"/>
          <p:nvPr/>
        </p:nvSpPr>
        <p:spPr>
          <a:xfrm>
            <a:off x="399011" y="266007"/>
            <a:ext cx="10706793" cy="769441"/>
          </a:xfrm>
          <a:prstGeom prst="rect">
            <a:avLst/>
          </a:prstGeom>
          <a:noFill/>
        </p:spPr>
        <p:txBody>
          <a:bodyPr wrap="square" rtlCol="0">
            <a:spAutoFit/>
          </a:bodyPr>
          <a:lstStyle/>
          <a:p>
            <a:r>
              <a:rPr lang="vi-VN" sz="4400" b="1" dirty="0">
                <a:latin typeface="+mj-lt"/>
              </a:rPr>
              <a:t>Công thức máu (16/04/2024)</a:t>
            </a:r>
            <a:endParaRPr lang="en-US" sz="4400" b="1" dirty="0">
              <a:latin typeface="+mj-lt"/>
            </a:endParaRPr>
          </a:p>
        </p:txBody>
      </p:sp>
      <p:sp>
        <p:nvSpPr>
          <p:cNvPr id="12" name="TextBox 11"/>
          <p:cNvSpPr txBox="1"/>
          <p:nvPr/>
        </p:nvSpPr>
        <p:spPr>
          <a:xfrm>
            <a:off x="8013468" y="2394064"/>
            <a:ext cx="3757353" cy="2246769"/>
          </a:xfrm>
          <a:prstGeom prst="rect">
            <a:avLst/>
          </a:prstGeom>
          <a:noFill/>
        </p:spPr>
        <p:txBody>
          <a:bodyPr wrap="square" rtlCol="0">
            <a:spAutoFit/>
          </a:bodyPr>
          <a:lstStyle/>
          <a:p>
            <a:pPr algn="just"/>
            <a:r>
              <a:rPr lang="vi-VN" sz="2800" dirty="0">
                <a:latin typeface="+mj-lt"/>
              </a:rPr>
              <a:t>=&gt; Bạch cầu bình thường ưu thế dòng Neu</a:t>
            </a:r>
            <a:r>
              <a:rPr lang="vi-VN" sz="2800">
                <a:latin typeface="+mj-lt"/>
              </a:rPr>
              <a:t>, thiếu </a:t>
            </a:r>
            <a:r>
              <a:rPr lang="vi-VN" sz="2800" dirty="0">
                <a:latin typeface="+mj-lt"/>
              </a:rPr>
              <a:t>máu mức độ nhẹ đẳng sắc đẳng bào</a:t>
            </a:r>
            <a:r>
              <a:rPr lang="vi-VN" sz="2800">
                <a:latin typeface="+mj-lt"/>
              </a:rPr>
              <a:t>, tiểu </a:t>
            </a:r>
            <a:r>
              <a:rPr lang="vi-VN" sz="2800" dirty="0">
                <a:latin typeface="+mj-lt"/>
              </a:rPr>
              <a:t>cầu bình thường.</a:t>
            </a:r>
            <a:endParaRPr lang="en-US" sz="2800" dirty="0">
              <a:latin typeface="+mj-lt"/>
            </a:endParaRPr>
          </a:p>
        </p:txBody>
      </p:sp>
    </p:spTree>
    <p:extLst>
      <p:ext uri="{BB962C8B-B14F-4D97-AF65-F5344CB8AC3E}">
        <p14:creationId xmlns:p14="http://schemas.microsoft.com/office/powerpoint/2010/main" val="1599130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193" y="216132"/>
            <a:ext cx="10515600" cy="781396"/>
          </a:xfrm>
        </p:spPr>
        <p:txBody>
          <a:bodyPr/>
          <a:lstStyle/>
          <a:p>
            <a:pPr algn="just"/>
            <a:r>
              <a:rPr lang="vi-VN" b="1" dirty="0">
                <a:latin typeface="Times New Roman" panose="02020603050405020304" pitchFamily="18" charset="0"/>
                <a:cs typeface="Times New Roman" panose="02020603050405020304" pitchFamily="18" charset="0"/>
              </a:rPr>
              <a:t>Tổng phân tích nước tiểu (16/04/2024)</a:t>
            </a:r>
            <a:endParaRPr lang="en-US"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4611937"/>
              </p:ext>
            </p:extLst>
          </p:nvPr>
        </p:nvGraphicFramePr>
        <p:xfrm>
          <a:off x="572193" y="1245886"/>
          <a:ext cx="8087558" cy="4740444"/>
        </p:xfrm>
        <a:graphic>
          <a:graphicData uri="http://schemas.openxmlformats.org/drawingml/2006/table">
            <a:tbl>
              <a:tblPr firstRow="1" firstCol="1" bandRow="1">
                <a:tableStyleId>{5C22544A-7EE6-4342-B048-85BDC9FD1C3A}</a:tableStyleId>
              </a:tblPr>
              <a:tblGrid>
                <a:gridCol w="2182809">
                  <a:extLst>
                    <a:ext uri="{9D8B030D-6E8A-4147-A177-3AD203B41FA5}">
                      <a16:colId xmlns:a16="http://schemas.microsoft.com/office/drawing/2014/main" val="20000"/>
                    </a:ext>
                  </a:extLst>
                </a:gridCol>
                <a:gridCol w="2094883">
                  <a:extLst>
                    <a:ext uri="{9D8B030D-6E8A-4147-A177-3AD203B41FA5}">
                      <a16:colId xmlns:a16="http://schemas.microsoft.com/office/drawing/2014/main" val="20001"/>
                    </a:ext>
                  </a:extLst>
                </a:gridCol>
                <a:gridCol w="3809866">
                  <a:extLst>
                    <a:ext uri="{9D8B030D-6E8A-4147-A177-3AD203B41FA5}">
                      <a16:colId xmlns:a16="http://schemas.microsoft.com/office/drawing/2014/main" val="20002"/>
                    </a:ext>
                  </a:extLst>
                </a:gridCol>
              </a:tblGrid>
              <a:tr h="395037">
                <a:tc>
                  <a:txBody>
                    <a:bodyPr/>
                    <a:lstStyle/>
                    <a:p>
                      <a:pPr marL="0" marR="0" algn="ctr">
                        <a:lnSpc>
                          <a:spcPct val="115000"/>
                        </a:lnSpc>
                        <a:spcBef>
                          <a:spcPts val="0"/>
                        </a:spcBef>
                        <a:spcAft>
                          <a:spcPts val="0"/>
                        </a:spcAft>
                      </a:pP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Kết</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quả</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latin typeface="Times New Roman" panose="02020603050405020304" pitchFamily="18" charset="0"/>
                          <a:cs typeface="Times New Roman" panose="02020603050405020304" pitchFamily="18" charset="0"/>
                        </a:rPr>
                        <a:t>Khoảng tham chiếu</a:t>
                      </a:r>
                      <a:endParaRPr lang="en-US" sz="200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95037">
                <a:tc>
                  <a:txBody>
                    <a:bodyPr/>
                    <a:lstStyle/>
                    <a:p>
                      <a:pPr marL="0" marR="0">
                        <a:lnSpc>
                          <a:spcPct val="115000"/>
                        </a:lnSpc>
                        <a:spcBef>
                          <a:spcPts val="0"/>
                        </a:spcBef>
                        <a:spcAft>
                          <a:spcPts val="0"/>
                        </a:spcAft>
                      </a:pPr>
                      <a:r>
                        <a:rPr lang="en-US" sz="2400">
                          <a:effectLst/>
                          <a:latin typeface="Times New Roman" panose="02020603050405020304" pitchFamily="18" charset="0"/>
                          <a:cs typeface="Times New Roman" panose="02020603050405020304" pitchFamily="18" charset="0"/>
                        </a:rPr>
                        <a:t>Ery</a:t>
                      </a:r>
                      <a:endParaRPr lang="en-US" sz="20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200</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Âm</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tính</a:t>
                      </a:r>
                      <a:r>
                        <a:rPr lang="en-US" sz="2400" dirty="0">
                          <a:effectLst/>
                          <a:latin typeface="Times New Roman" panose="02020603050405020304" pitchFamily="18" charset="0"/>
                          <a:cs typeface="Times New Roman" panose="02020603050405020304" pitchFamily="18" charset="0"/>
                        </a:rPr>
                        <a:t>, ≤10Ery/</a:t>
                      </a:r>
                      <a:r>
                        <a:rPr lang="en-US" sz="2400" dirty="0" err="1">
                          <a:effectLst/>
                          <a:latin typeface="Times New Roman" panose="02020603050405020304" pitchFamily="18" charset="0"/>
                          <a:cs typeface="Times New Roman" panose="02020603050405020304" pitchFamily="18" charset="0"/>
                        </a:rPr>
                        <a:t>ul</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95037">
                <a:tc>
                  <a:txBody>
                    <a:bodyPr/>
                    <a:lstStyle/>
                    <a:p>
                      <a:pPr marL="0" marR="0">
                        <a:lnSpc>
                          <a:spcPct val="115000"/>
                        </a:lnSpc>
                        <a:spcBef>
                          <a:spcPts val="0"/>
                        </a:spcBef>
                        <a:spcAft>
                          <a:spcPts val="0"/>
                        </a:spcAft>
                      </a:pPr>
                      <a:r>
                        <a:rPr lang="en-US" sz="2400">
                          <a:effectLst/>
                          <a:latin typeface="Times New Roman" panose="02020603050405020304" pitchFamily="18" charset="0"/>
                          <a:cs typeface="Times New Roman" panose="02020603050405020304" pitchFamily="18" charset="0"/>
                        </a:rPr>
                        <a:t>Urobilinogen</a:t>
                      </a:r>
                      <a:endParaRPr lang="en-US" sz="20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3.2</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≤17 </a:t>
                      </a:r>
                      <a:r>
                        <a:rPr lang="en-US" sz="2400" dirty="0" err="1">
                          <a:effectLst/>
                          <a:latin typeface="Times New Roman" panose="02020603050405020304" pitchFamily="18" charset="0"/>
                          <a:cs typeface="Times New Roman" panose="02020603050405020304" pitchFamily="18" charset="0"/>
                        </a:rPr>
                        <a:t>umol</a:t>
                      </a:r>
                      <a:r>
                        <a:rPr lang="en-US" sz="2400" dirty="0">
                          <a:effectLst/>
                          <a:latin typeface="Times New Roman" panose="02020603050405020304" pitchFamily="18" charset="0"/>
                          <a:cs typeface="Times New Roman" panose="02020603050405020304" pitchFamily="18" charset="0"/>
                        </a:rPr>
                        <a:t>/L</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95037">
                <a:tc>
                  <a:txBody>
                    <a:bodyPr/>
                    <a:lstStyle/>
                    <a:p>
                      <a:pPr marL="0" marR="0">
                        <a:lnSpc>
                          <a:spcPct val="115000"/>
                        </a:lnSpc>
                        <a:spcBef>
                          <a:spcPts val="0"/>
                        </a:spcBef>
                        <a:spcAft>
                          <a:spcPts val="0"/>
                        </a:spcAft>
                      </a:pPr>
                      <a:r>
                        <a:rPr lang="en-US" sz="2400">
                          <a:effectLst/>
                          <a:latin typeface="Times New Roman" panose="02020603050405020304" pitchFamily="18" charset="0"/>
                          <a:cs typeface="Times New Roman" panose="02020603050405020304" pitchFamily="18" charset="0"/>
                        </a:rPr>
                        <a:t>Bilirubin</a:t>
                      </a:r>
                      <a:endParaRPr lang="en-US" sz="20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Âm</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tính</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Âm</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tính</a:t>
                      </a:r>
                      <a:r>
                        <a:rPr lang="en-US" sz="2400" dirty="0">
                          <a:effectLst/>
                          <a:latin typeface="Times New Roman" panose="02020603050405020304" pitchFamily="18" charset="0"/>
                          <a:cs typeface="Times New Roman" panose="02020603050405020304" pitchFamily="18" charset="0"/>
                        </a:rPr>
                        <a:t>, &lt;3.4 </a:t>
                      </a:r>
                      <a:r>
                        <a:rPr lang="en-US" sz="2400" dirty="0" err="1">
                          <a:effectLst/>
                          <a:latin typeface="Times New Roman" panose="02020603050405020304" pitchFamily="18" charset="0"/>
                          <a:cs typeface="Times New Roman" panose="02020603050405020304" pitchFamily="18" charset="0"/>
                        </a:rPr>
                        <a:t>umol</a:t>
                      </a:r>
                      <a:r>
                        <a:rPr lang="en-US" sz="2400" dirty="0">
                          <a:effectLst/>
                          <a:latin typeface="Times New Roman" panose="02020603050405020304" pitchFamily="18" charset="0"/>
                          <a:cs typeface="Times New Roman" panose="02020603050405020304" pitchFamily="18" charset="0"/>
                        </a:rPr>
                        <a:t>/L</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95037">
                <a:tc>
                  <a:txBody>
                    <a:bodyPr/>
                    <a:lstStyle/>
                    <a:p>
                      <a:pPr marL="0" marR="0">
                        <a:lnSpc>
                          <a:spcPct val="115000"/>
                        </a:lnSpc>
                        <a:spcBef>
                          <a:spcPts val="0"/>
                        </a:spcBef>
                        <a:spcAft>
                          <a:spcPts val="0"/>
                        </a:spcAft>
                      </a:pPr>
                      <a:r>
                        <a:rPr lang="en-US" sz="2400">
                          <a:effectLst/>
                          <a:latin typeface="Times New Roman" panose="02020603050405020304" pitchFamily="18" charset="0"/>
                          <a:cs typeface="Times New Roman" panose="02020603050405020304" pitchFamily="18" charset="0"/>
                        </a:rPr>
                        <a:t>Nitrite</a:t>
                      </a:r>
                      <a:endParaRPr lang="en-US" sz="20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Dương</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tính</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Âm</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tính</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95037">
                <a:tc>
                  <a:txBody>
                    <a:bodyPr/>
                    <a:lstStyle/>
                    <a:p>
                      <a:pPr marL="0" marR="0">
                        <a:lnSpc>
                          <a:spcPct val="115000"/>
                        </a:lnSpc>
                        <a:spcBef>
                          <a:spcPts val="0"/>
                        </a:spcBef>
                        <a:spcAft>
                          <a:spcPts val="0"/>
                        </a:spcAft>
                      </a:pPr>
                      <a:r>
                        <a:rPr lang="en-US" sz="2400">
                          <a:effectLst/>
                          <a:latin typeface="Times New Roman" panose="02020603050405020304" pitchFamily="18" charset="0"/>
                          <a:cs typeface="Times New Roman" panose="02020603050405020304" pitchFamily="18" charset="0"/>
                        </a:rPr>
                        <a:t>Ketone</a:t>
                      </a:r>
                      <a:endParaRPr lang="en-US" sz="20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Vết</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Âm</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tính</a:t>
                      </a:r>
                      <a:r>
                        <a:rPr lang="en-US" sz="2400" dirty="0">
                          <a:effectLst/>
                          <a:latin typeface="Times New Roman" panose="02020603050405020304" pitchFamily="18" charset="0"/>
                          <a:cs typeface="Times New Roman" panose="02020603050405020304" pitchFamily="18" charset="0"/>
                        </a:rPr>
                        <a:t>, &lt;0.5 </a:t>
                      </a:r>
                      <a:r>
                        <a:rPr lang="en-US" sz="2400" dirty="0" err="1">
                          <a:effectLst/>
                          <a:latin typeface="Times New Roman" panose="02020603050405020304" pitchFamily="18" charset="0"/>
                          <a:cs typeface="Times New Roman" panose="02020603050405020304" pitchFamily="18" charset="0"/>
                        </a:rPr>
                        <a:t>mmol</a:t>
                      </a:r>
                      <a:r>
                        <a:rPr lang="en-US" sz="2400" dirty="0">
                          <a:effectLst/>
                          <a:latin typeface="Times New Roman" panose="02020603050405020304" pitchFamily="18" charset="0"/>
                          <a:cs typeface="Times New Roman" panose="02020603050405020304" pitchFamily="18" charset="0"/>
                        </a:rPr>
                        <a:t>/L</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95037">
                <a:tc>
                  <a:txBody>
                    <a:bodyPr/>
                    <a:lstStyle/>
                    <a:p>
                      <a:pPr marL="0" marR="0">
                        <a:lnSpc>
                          <a:spcPct val="115000"/>
                        </a:lnSpc>
                        <a:spcBef>
                          <a:spcPts val="0"/>
                        </a:spcBef>
                        <a:spcAft>
                          <a:spcPts val="0"/>
                        </a:spcAft>
                      </a:pPr>
                      <a:r>
                        <a:rPr lang="en-US" sz="2400">
                          <a:effectLst/>
                          <a:latin typeface="Times New Roman" panose="02020603050405020304" pitchFamily="18" charset="0"/>
                          <a:cs typeface="Times New Roman" panose="02020603050405020304" pitchFamily="18" charset="0"/>
                        </a:rPr>
                        <a:t>Protein</a:t>
                      </a:r>
                      <a:endParaRPr lang="en-US" sz="20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0.3</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Âm</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tính</a:t>
                      </a:r>
                      <a:r>
                        <a:rPr lang="en-US" sz="2400" dirty="0">
                          <a:effectLst/>
                          <a:latin typeface="Times New Roman" panose="02020603050405020304" pitchFamily="18" charset="0"/>
                          <a:cs typeface="Times New Roman" panose="02020603050405020304" pitchFamily="18" charset="0"/>
                        </a:rPr>
                        <a:t>, &lt;0.1 g/L</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95037">
                <a:tc>
                  <a:txBody>
                    <a:bodyPr/>
                    <a:lstStyle/>
                    <a:p>
                      <a:pPr marL="0" marR="0">
                        <a:lnSpc>
                          <a:spcPct val="115000"/>
                        </a:lnSpc>
                        <a:spcBef>
                          <a:spcPts val="0"/>
                        </a:spcBef>
                        <a:spcAft>
                          <a:spcPts val="0"/>
                        </a:spcAft>
                      </a:pPr>
                      <a:r>
                        <a:rPr lang="en-US" sz="2400">
                          <a:effectLst/>
                          <a:latin typeface="Times New Roman" panose="02020603050405020304" pitchFamily="18" charset="0"/>
                          <a:cs typeface="Times New Roman" panose="02020603050405020304" pitchFamily="18" charset="0"/>
                        </a:rPr>
                        <a:t>Glucose</a:t>
                      </a:r>
                      <a:endParaRPr lang="en-US" sz="20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Âm</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tính</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Âm</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tính</a:t>
                      </a:r>
                      <a:r>
                        <a:rPr lang="en-US" sz="2400" dirty="0">
                          <a:effectLst/>
                          <a:latin typeface="Times New Roman" panose="02020603050405020304" pitchFamily="18" charset="0"/>
                          <a:cs typeface="Times New Roman" panose="02020603050405020304" pitchFamily="18" charset="0"/>
                        </a:rPr>
                        <a:t>, &lt;1.7 </a:t>
                      </a:r>
                      <a:r>
                        <a:rPr lang="en-US" sz="2400" dirty="0" err="1">
                          <a:effectLst/>
                          <a:latin typeface="Times New Roman" panose="02020603050405020304" pitchFamily="18" charset="0"/>
                          <a:cs typeface="Times New Roman" panose="02020603050405020304" pitchFamily="18" charset="0"/>
                        </a:rPr>
                        <a:t>mmol</a:t>
                      </a:r>
                      <a:r>
                        <a:rPr lang="en-US" sz="2400" dirty="0">
                          <a:effectLst/>
                          <a:latin typeface="Times New Roman" panose="02020603050405020304" pitchFamily="18" charset="0"/>
                          <a:cs typeface="Times New Roman" panose="02020603050405020304" pitchFamily="18" charset="0"/>
                        </a:rPr>
                        <a:t>/L</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95037">
                <a:tc>
                  <a:txBody>
                    <a:bodyPr/>
                    <a:lstStyle/>
                    <a:p>
                      <a:pPr marL="0" marR="0">
                        <a:lnSpc>
                          <a:spcPct val="115000"/>
                        </a:lnSpc>
                        <a:spcBef>
                          <a:spcPts val="0"/>
                        </a:spcBef>
                        <a:spcAft>
                          <a:spcPts val="0"/>
                        </a:spcAft>
                      </a:pPr>
                      <a:r>
                        <a:rPr lang="en-US" sz="2400">
                          <a:effectLst/>
                          <a:latin typeface="Times New Roman" panose="02020603050405020304" pitchFamily="18" charset="0"/>
                          <a:cs typeface="Times New Roman" panose="02020603050405020304" pitchFamily="18" charset="0"/>
                        </a:rPr>
                        <a:t>pH</a:t>
                      </a:r>
                      <a:endParaRPr lang="en-US" sz="20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5.5</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4.8-7.5</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395037">
                <a:tc>
                  <a:txBody>
                    <a:bodyPr/>
                    <a:lstStyle/>
                    <a:p>
                      <a:pPr marL="0" marR="0">
                        <a:lnSpc>
                          <a:spcPct val="115000"/>
                        </a:lnSpc>
                        <a:spcBef>
                          <a:spcPts val="0"/>
                        </a:spcBef>
                        <a:spcAft>
                          <a:spcPts val="0"/>
                        </a:spcAft>
                      </a:pPr>
                      <a:r>
                        <a:rPr lang="en-US" sz="2400">
                          <a:effectLst/>
                          <a:latin typeface="Times New Roman" panose="02020603050405020304" pitchFamily="18" charset="0"/>
                          <a:cs typeface="Times New Roman" panose="02020603050405020304" pitchFamily="18" charset="0"/>
                        </a:rPr>
                        <a:t>S.G (Tỷ trọng)</a:t>
                      </a:r>
                      <a:endParaRPr lang="en-US" sz="20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1.016</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1.000 -1.025</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395037">
                <a:tc>
                  <a:txBody>
                    <a:bodyPr/>
                    <a:lstStyle/>
                    <a:p>
                      <a:pPr marL="0" marR="0">
                        <a:lnSpc>
                          <a:spcPct val="115000"/>
                        </a:lnSpc>
                        <a:spcBef>
                          <a:spcPts val="0"/>
                        </a:spcBef>
                        <a:spcAft>
                          <a:spcPts val="0"/>
                        </a:spcAft>
                      </a:pPr>
                      <a:r>
                        <a:rPr lang="en-US" sz="2400">
                          <a:effectLst/>
                          <a:latin typeface="Times New Roman" panose="02020603050405020304" pitchFamily="18" charset="0"/>
                          <a:cs typeface="Times New Roman" panose="02020603050405020304" pitchFamily="18" charset="0"/>
                        </a:rPr>
                        <a:t>Leukocytes</a:t>
                      </a:r>
                      <a:endParaRPr lang="en-US" sz="20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500</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Âm</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tính</a:t>
                      </a:r>
                      <a:r>
                        <a:rPr lang="en-US" sz="2400" dirty="0">
                          <a:effectLst/>
                          <a:latin typeface="Times New Roman" panose="02020603050405020304" pitchFamily="18" charset="0"/>
                          <a:cs typeface="Times New Roman" panose="02020603050405020304" pitchFamily="18" charset="0"/>
                        </a:rPr>
                        <a:t>, ≤10 </a:t>
                      </a:r>
                      <a:r>
                        <a:rPr lang="en-US" sz="2400" dirty="0" err="1">
                          <a:effectLst/>
                          <a:latin typeface="Times New Roman" panose="02020603050405020304" pitchFamily="18" charset="0"/>
                          <a:cs typeface="Times New Roman" panose="02020603050405020304" pitchFamily="18" charset="0"/>
                        </a:rPr>
                        <a:t>Leu</a:t>
                      </a:r>
                      <a:r>
                        <a:rPr lang="en-US" sz="2400" dirty="0">
                          <a:effectLst/>
                          <a:latin typeface="Times New Roman" panose="02020603050405020304" pitchFamily="18" charset="0"/>
                          <a:cs typeface="Times New Roman" panose="02020603050405020304" pitchFamily="18" charset="0"/>
                        </a:rPr>
                        <a:t>/</a:t>
                      </a:r>
                      <a:r>
                        <a:rPr lang="en-US" sz="2400" dirty="0" err="1">
                          <a:effectLst/>
                          <a:latin typeface="Times New Roman" panose="02020603050405020304" pitchFamily="18" charset="0"/>
                          <a:cs typeface="Times New Roman" panose="02020603050405020304" pitchFamily="18" charset="0"/>
                        </a:rPr>
                        <a:t>ul</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395037">
                <a:tc>
                  <a:txBody>
                    <a:bodyPr/>
                    <a:lstStyle/>
                    <a:p>
                      <a:pPr marL="0" marR="0">
                        <a:lnSpc>
                          <a:spcPct val="115000"/>
                        </a:lnSpc>
                        <a:spcBef>
                          <a:spcPts val="0"/>
                        </a:spcBef>
                        <a:spcAft>
                          <a:spcPts val="0"/>
                        </a:spcAft>
                      </a:pPr>
                      <a:r>
                        <a:rPr lang="en-US" sz="2400">
                          <a:effectLst/>
                          <a:latin typeface="Times New Roman" panose="02020603050405020304" pitchFamily="18" charset="0"/>
                          <a:cs typeface="Times New Roman" panose="02020603050405020304" pitchFamily="18" charset="0"/>
                        </a:rPr>
                        <a:t>Color</a:t>
                      </a:r>
                      <a:endParaRPr lang="en-US" sz="20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Vàng</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sậm</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Màu</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vàng</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bl>
          </a:graphicData>
        </a:graphic>
      </p:graphicFrame>
      <p:sp>
        <p:nvSpPr>
          <p:cNvPr id="3" name="TextBox 2"/>
          <p:cNvSpPr txBox="1"/>
          <p:nvPr/>
        </p:nvSpPr>
        <p:spPr>
          <a:xfrm>
            <a:off x="8994371" y="1845426"/>
            <a:ext cx="2743200" cy="3416320"/>
          </a:xfrm>
          <a:prstGeom prst="rect">
            <a:avLst/>
          </a:prstGeom>
          <a:noFill/>
        </p:spPr>
        <p:txBody>
          <a:bodyPr wrap="square" rtlCol="0">
            <a:spAutoFit/>
          </a:bodyPr>
          <a:lstStyle/>
          <a:p>
            <a:pPr algn="ctr"/>
            <a:r>
              <a:rPr lang="vi-VN" sz="3600" dirty="0">
                <a:latin typeface="+mj-lt"/>
              </a:rPr>
              <a:t>=&gt; Nghĩ có biến chứng nhiễm trùng tiểu, tổn thương thận cấp</a:t>
            </a:r>
            <a:endParaRPr lang="en-US" sz="3600" dirty="0">
              <a:latin typeface="+mj-lt"/>
            </a:endParaRPr>
          </a:p>
        </p:txBody>
      </p:sp>
    </p:spTree>
    <p:extLst>
      <p:ext uri="{BB962C8B-B14F-4D97-AF65-F5344CB8AC3E}">
        <p14:creationId xmlns:p14="http://schemas.microsoft.com/office/powerpoint/2010/main" val="2592658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D5C3-1A32-4FAF-879F-12E18FFC460D}"/>
              </a:ext>
            </a:extLst>
          </p:cNvPr>
          <p:cNvSpPr>
            <a:spLocks noGrp="1"/>
          </p:cNvSpPr>
          <p:nvPr>
            <p:ph type="title"/>
          </p:nvPr>
        </p:nvSpPr>
        <p:spPr>
          <a:xfrm>
            <a:off x="605444" y="1578782"/>
            <a:ext cx="10515600" cy="529397"/>
          </a:xfrm>
        </p:spPr>
        <p:txBody>
          <a:bodyPr>
            <a:normAutofit fontScale="90000"/>
          </a:bodyPr>
          <a:lstStyle/>
          <a:p>
            <a:r>
              <a:rPr lang="en-US" b="1" dirty="0">
                <a:latin typeface="Times New Roman" panose="02020603050405020304" pitchFamily="18" charset="0"/>
                <a:cs typeface="Times New Roman" panose="02020603050405020304" pitchFamily="18" charset="0"/>
              </a:rPr>
              <a:t>XII. </a:t>
            </a:r>
            <a:r>
              <a:rPr lang="en-US" b="1" dirty="0" err="1">
                <a:latin typeface="Times New Roman" panose="02020603050405020304" pitchFamily="18" charset="0"/>
                <a:cs typeface="Times New Roman" panose="02020603050405020304" pitchFamily="18" charset="0"/>
              </a:rPr>
              <a:t>Chẩn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đoán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định</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6A5A02-99D6-4B1E-98F2-80BA2358D978}"/>
              </a:ext>
            </a:extLst>
          </p:cNvPr>
          <p:cNvSpPr>
            <a:spLocks noGrp="1"/>
          </p:cNvSpPr>
          <p:nvPr>
            <p:ph idx="1"/>
          </p:nvPr>
        </p:nvSpPr>
        <p:spPr>
          <a:xfrm>
            <a:off x="838200" y="2463458"/>
            <a:ext cx="10515600" cy="2441051"/>
          </a:xfrm>
        </p:spPr>
        <p:txBody>
          <a:bodyPr>
            <a:normAutofit/>
          </a:bodyPr>
          <a:lstStyle/>
          <a:p>
            <a:pPr marL="0" indent="0" algn="just">
              <a:buNone/>
            </a:pPr>
            <a:r>
              <a:rPr lang="vi-VN" sz="3200" dirty="0">
                <a:latin typeface="Times New Roman" panose="02020603050405020304" pitchFamily="18" charset="0"/>
                <a:cs typeface="Times New Roman" panose="02020603050405020304" pitchFamily="18" charset="0"/>
              </a:rPr>
              <a:t>Tăng sinh lành tính tuyến tiền </a:t>
            </a:r>
            <a:r>
              <a:rPr lang="vi-VN" sz="3200">
                <a:latin typeface="Times New Roman" panose="02020603050405020304" pitchFamily="18" charset="0"/>
                <a:cs typeface="Times New Roman" panose="02020603050405020304" pitchFamily="18" charset="0"/>
              </a:rPr>
              <a:t>liệt biến </a:t>
            </a:r>
            <a:r>
              <a:rPr lang="vi-VN" sz="3200" dirty="0">
                <a:latin typeface="Times New Roman" panose="02020603050405020304" pitchFamily="18" charset="0"/>
                <a:cs typeface="Times New Roman" panose="02020603050405020304" pitchFamily="18" charset="0"/>
              </a:rPr>
              <a:t>chứng nhiễm trùng tiểu dưới, biến chứng mất chức năng co bóp bàng quang – Theo dõi suy thận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753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1D784-F67F-4761-88D2-CA263D06AF13}"/>
              </a:ext>
            </a:extLst>
          </p:cNvPr>
          <p:cNvSpPr>
            <a:spLocks noGrp="1"/>
          </p:cNvSpPr>
          <p:nvPr>
            <p:ph type="title"/>
          </p:nvPr>
        </p:nvSpPr>
        <p:spPr>
          <a:xfrm>
            <a:off x="638695" y="1279525"/>
            <a:ext cx="10515600" cy="618849"/>
          </a:xfrm>
        </p:spPr>
        <p:txBody>
          <a:bodyPr>
            <a:normAutofit fontScale="90000"/>
          </a:bodyPr>
          <a:lstStyle/>
          <a:p>
            <a:r>
              <a:rPr lang="en-US" b="1" dirty="0">
                <a:latin typeface="Times New Roman" panose="02020603050405020304" pitchFamily="18" charset="0"/>
                <a:cs typeface="Times New Roman" panose="02020603050405020304" pitchFamily="18" charset="0"/>
              </a:rPr>
              <a:t>XIII.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điều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trị</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A8ED60-2570-4413-8D6A-FA83D0A30E26}"/>
              </a:ext>
            </a:extLst>
          </p:cNvPr>
          <p:cNvSpPr>
            <a:spLocks noGrp="1"/>
          </p:cNvSpPr>
          <p:nvPr>
            <p:ph idx="1"/>
          </p:nvPr>
        </p:nvSpPr>
        <p:spPr>
          <a:xfrm>
            <a:off x="638695" y="2131130"/>
            <a:ext cx="10515600" cy="3056011"/>
          </a:xfrm>
        </p:spPr>
        <p:txBody>
          <a:bodyPr>
            <a:normAutofit/>
          </a:bodyPr>
          <a:lstStyle/>
          <a:p>
            <a:pPr marL="0" indent="0" algn="just">
              <a:buNone/>
            </a:pPr>
            <a:r>
              <a:rPr lang="vi-VN" sz="3200" dirty="0">
                <a:latin typeface="Times New Roman" panose="02020603050405020304" pitchFamily="18" charset="0"/>
                <a:cs typeface="Times New Roman" panose="02020603050405020304" pitchFamily="18" charset="0"/>
              </a:rPr>
              <a:t>- Đặt sonde tiểu dẫn lưu giải quyết tình trạng bí tiểu. </a:t>
            </a:r>
          </a:p>
          <a:p>
            <a:pPr marL="0" indent="0" algn="just">
              <a:buNone/>
            </a:pPr>
            <a:r>
              <a:rPr lang="vi-VN" sz="3200" dirty="0">
                <a:latin typeface="Times New Roman" panose="02020603050405020304" pitchFamily="18" charset="0"/>
                <a:cs typeface="Times New Roman" panose="02020603050405020304" pitchFamily="18" charset="0"/>
              </a:rPr>
              <a:t>- Chỉ định ngoại khoa do: </a:t>
            </a:r>
          </a:p>
          <a:p>
            <a:pPr marL="0" indent="0" algn="just">
              <a:buNone/>
            </a:pPr>
            <a:r>
              <a:rPr lang="vi-VN" sz="3200" dirty="0">
                <a:latin typeface="Times New Roman" panose="02020603050405020304" pitchFamily="18" charset="0"/>
                <a:cs typeface="Times New Roman" panose="02020603050405020304" pitchFamily="18" charset="0"/>
              </a:rPr>
              <a:t>+ Có tình trạng tắc nghẽn nặng. </a:t>
            </a:r>
          </a:p>
          <a:p>
            <a:pPr marL="0" indent="0" algn="just">
              <a:buNone/>
            </a:pPr>
            <a:r>
              <a:rPr lang="vi-VN" sz="3200" dirty="0">
                <a:latin typeface="Times New Roman" panose="02020603050405020304" pitchFamily="18" charset="0"/>
                <a:cs typeface="Times New Roman" panose="02020603050405020304" pitchFamily="18" charset="0"/>
              </a:rPr>
              <a:t>+ Nhiễm trùng đường tiểu dưới.</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0420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BE83-9DF8-42C3-8049-6C5B729EB732}"/>
              </a:ext>
            </a:extLst>
          </p:cNvPr>
          <p:cNvSpPr>
            <a:spLocks noGrp="1"/>
          </p:cNvSpPr>
          <p:nvPr>
            <p:ph type="title"/>
          </p:nvPr>
        </p:nvSpPr>
        <p:spPr>
          <a:xfrm>
            <a:off x="838200" y="1160256"/>
            <a:ext cx="10515600" cy="1325563"/>
          </a:xfrm>
        </p:spPr>
        <p:txBody>
          <a:bodyPr/>
          <a:lstStyle/>
          <a:p>
            <a:r>
              <a:rPr lang="en-US" b="1">
                <a:latin typeface="Times New Roman" panose="02020603050405020304" pitchFamily="18" charset="0"/>
                <a:cs typeface="Times New Roman" panose="02020603050405020304" pitchFamily="18" charset="0"/>
              </a:rPr>
              <a:t>II. Lí do vào viện</a:t>
            </a:r>
          </a:p>
        </p:txBody>
      </p:sp>
      <p:sp>
        <p:nvSpPr>
          <p:cNvPr id="3" name="Content Placeholder 2">
            <a:extLst>
              <a:ext uri="{FF2B5EF4-FFF2-40B4-BE49-F238E27FC236}">
                <a16:creationId xmlns:a16="http://schemas.microsoft.com/office/drawing/2014/main" id="{6540F0E5-1F67-46F5-988A-642B7B9A9F46}"/>
              </a:ext>
            </a:extLst>
          </p:cNvPr>
          <p:cNvSpPr>
            <a:spLocks noGrp="1"/>
          </p:cNvSpPr>
          <p:nvPr>
            <p:ph idx="1"/>
          </p:nvPr>
        </p:nvSpPr>
        <p:spPr>
          <a:xfrm>
            <a:off x="838200" y="2763078"/>
            <a:ext cx="10515600" cy="3443702"/>
          </a:xfrm>
        </p:spPr>
        <p:txBody>
          <a:bodyPr/>
          <a:lstStyle/>
          <a:p>
            <a:pPr marL="0" indent="0" algn="ctr">
              <a:buNone/>
            </a:pPr>
            <a:r>
              <a:rPr lang="en-US">
                <a:latin typeface="Times New Roman" panose="02020603050405020304" pitchFamily="18" charset="0"/>
                <a:cs typeface="Times New Roman" panose="02020603050405020304" pitchFamily="18" charset="0"/>
              </a:rPr>
              <a:t>Bí tiểu + đau vùng trên xương mu</a:t>
            </a:r>
          </a:p>
        </p:txBody>
      </p:sp>
    </p:spTree>
    <p:extLst>
      <p:ext uri="{BB962C8B-B14F-4D97-AF65-F5344CB8AC3E}">
        <p14:creationId xmlns:p14="http://schemas.microsoft.com/office/powerpoint/2010/main" val="802886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9007-1179-4844-B5F1-3E347EA275A6}"/>
              </a:ext>
            </a:extLst>
          </p:cNvPr>
          <p:cNvSpPr>
            <a:spLocks noGrp="1"/>
          </p:cNvSpPr>
          <p:nvPr>
            <p:ph type="title"/>
          </p:nvPr>
        </p:nvSpPr>
        <p:spPr>
          <a:xfrm>
            <a:off x="540025" y="275674"/>
            <a:ext cx="10515600" cy="648666"/>
          </a:xfrm>
        </p:spPr>
        <p:txBody>
          <a:bodyPr>
            <a:normAutofit fontScale="90000"/>
          </a:bodyPr>
          <a:lstStyle/>
          <a:p>
            <a:r>
              <a:rPr lang="en-US" b="1">
                <a:latin typeface="Times New Roman" panose="02020603050405020304" pitchFamily="18" charset="0"/>
                <a:cs typeface="Times New Roman" panose="02020603050405020304" pitchFamily="18" charset="0"/>
              </a:rPr>
              <a:t>III. Bệnh sử</a:t>
            </a:r>
          </a:p>
        </p:txBody>
      </p:sp>
      <p:sp>
        <p:nvSpPr>
          <p:cNvPr id="3" name="Content Placeholder 2">
            <a:extLst>
              <a:ext uri="{FF2B5EF4-FFF2-40B4-BE49-F238E27FC236}">
                <a16:creationId xmlns:a16="http://schemas.microsoft.com/office/drawing/2014/main" id="{279A5CEB-8CAF-49DB-B4E6-FE274769F4FD}"/>
              </a:ext>
            </a:extLst>
          </p:cNvPr>
          <p:cNvSpPr>
            <a:spLocks noGrp="1"/>
          </p:cNvSpPr>
          <p:nvPr>
            <p:ph idx="1"/>
          </p:nvPr>
        </p:nvSpPr>
        <p:spPr>
          <a:xfrm>
            <a:off x="187187" y="924340"/>
            <a:ext cx="11817626" cy="5657986"/>
          </a:xfrm>
        </p:spPr>
        <p:txBody>
          <a:bodyPr>
            <a:normAutofit fontScale="85000" lnSpcReduction="20000"/>
          </a:bodyPr>
          <a:lstStyle/>
          <a:p>
            <a:pPr marL="342900" lvl="0" indent="-342900" algn="just">
              <a:lnSpc>
                <a:spcPct val="170000"/>
              </a:lnSpc>
              <a:buFont typeface="Times New Roman" panose="02020603050405020304" pitchFamily="18" charset="0"/>
              <a:buChar char="-"/>
            </a:pPr>
            <a:r>
              <a:rPr lang="en-US" sz="3100">
                <a:effectLst/>
                <a:latin typeface="Times New Roman" panose="02020603050405020304" pitchFamily="18" charset="0"/>
                <a:ea typeface="Calibri" panose="020F0502020204030204" pitchFamily="34" charset="0"/>
              </a:rPr>
              <a:t>Trong</a:t>
            </a:r>
            <a:r>
              <a:rPr lang="vi-VN" sz="3100">
                <a:effectLst/>
                <a:latin typeface="Times New Roman" panose="02020603050405020304" pitchFamily="18" charset="0"/>
                <a:ea typeface="Calibri" panose="020F0502020204030204" pitchFamily="34" charset="0"/>
              </a:rPr>
              <a:t> vòng 3 tuần, bệnh nhân thường xuyên (mỗi ngày) tiểu són ra quần vào ban đêm, tiểu đi tiểu lại #10 lần/đêm, mỗi lần tiểu đều có cảm giác tiểu không hết, dòng nước tiểu yếu hơn trước đây, tiểu tự nhiên không gắng sức.</a:t>
            </a:r>
            <a:endParaRPr lang="en-US" sz="3100">
              <a:effectLst/>
              <a:latin typeface="Times New Roman" panose="02020603050405020304" pitchFamily="18" charset="0"/>
              <a:ea typeface="Calibri" panose="020F0502020204030204" pitchFamily="34" charset="0"/>
            </a:endParaRPr>
          </a:p>
          <a:p>
            <a:pPr marL="342900" lvl="0" indent="-342900">
              <a:lnSpc>
                <a:spcPct val="160000"/>
              </a:lnSpc>
              <a:buFont typeface="Times New Roman" panose="02020603050405020304" pitchFamily="18" charset="0"/>
              <a:buChar char="-"/>
            </a:pPr>
            <a:r>
              <a:rPr lang="vi-VN" sz="3100">
                <a:effectLst/>
                <a:latin typeface="Times New Roman" panose="02020603050405020304" pitchFamily="18" charset="0"/>
                <a:ea typeface="Calibri" panose="020F0502020204030204" pitchFamily="34" charset="0"/>
              </a:rPr>
              <a:t>Cách nhập viện 5 giờ, bệnh nhân không tiểu được.</a:t>
            </a:r>
            <a:endParaRPr lang="en-US" sz="3100">
              <a:effectLst/>
              <a:latin typeface="Times New Roman" panose="02020603050405020304" pitchFamily="18" charset="0"/>
              <a:ea typeface="Calibri" panose="020F0502020204030204" pitchFamily="34" charset="0"/>
            </a:endParaRPr>
          </a:p>
          <a:p>
            <a:pPr marL="342900" lvl="0" indent="-342900" algn="just">
              <a:lnSpc>
                <a:spcPct val="150000"/>
              </a:lnSpc>
              <a:buFont typeface="Times New Roman" panose="02020603050405020304" pitchFamily="18" charset="0"/>
              <a:buChar char="-"/>
            </a:pPr>
            <a:r>
              <a:rPr lang="vi-VN" sz="3100">
                <a:effectLst/>
                <a:latin typeface="Times New Roman" panose="02020603050405020304" pitchFamily="18" charset="0"/>
                <a:ea typeface="Calibri" panose="020F0502020204030204" pitchFamily="34" charset="0"/>
              </a:rPr>
              <a:t>Cách nhập viện 1 giờ, bệnh nhân đau căng tức vùng trên xương mu nên được người nhà đưa đến bệnh vi</a:t>
            </a:r>
            <a:r>
              <a:rPr lang="en-US" sz="3100">
                <a:effectLst/>
                <a:latin typeface="Times New Roman" panose="02020603050405020304" pitchFamily="18" charset="0"/>
                <a:ea typeface="Calibri" panose="020F0502020204030204" pitchFamily="34" charset="0"/>
              </a:rPr>
              <a:t>ệ</a:t>
            </a:r>
            <a:r>
              <a:rPr lang="vi-VN" sz="3100">
                <a:effectLst/>
                <a:latin typeface="Times New Roman" panose="02020603050405020304" pitchFamily="18" charset="0"/>
                <a:ea typeface="Calibri" panose="020F0502020204030204" pitchFamily="34" charset="0"/>
              </a:rPr>
              <a:t>n Nhân Dân Gia Định, tại đây bệnh nhân được đặt sonde tiểu thì không còn đau nữa</a:t>
            </a:r>
            <a:r>
              <a:rPr lang="en-US" sz="3100">
                <a:effectLst/>
                <a:latin typeface="Times New Roman" panose="02020603050405020304" pitchFamily="18" charset="0"/>
                <a:ea typeface="Calibri" panose="020F0502020204030204" pitchFamily="34" charset="0"/>
              </a:rPr>
              <a:t>,</a:t>
            </a:r>
            <a:r>
              <a:rPr lang="vi-VN" sz="3100">
                <a:effectLst/>
                <a:latin typeface="Times New Roman" panose="02020603050405020304" pitchFamily="18" charset="0"/>
                <a:ea typeface="Calibri" panose="020F0502020204030204" pitchFamily="34" charset="0"/>
              </a:rPr>
              <a:t> lượng nước tiểu #600ml.</a:t>
            </a:r>
            <a:endParaRPr lang="en-US" sz="3100">
              <a:effectLst/>
              <a:latin typeface="Times New Roman" panose="02020603050405020304" pitchFamily="18" charset="0"/>
              <a:ea typeface="Calibri" panose="020F0502020204030204" pitchFamily="34" charset="0"/>
            </a:endParaRPr>
          </a:p>
          <a:p>
            <a:pPr marL="342900" lvl="0" indent="-342900" algn="just">
              <a:lnSpc>
                <a:spcPct val="170000"/>
              </a:lnSpc>
              <a:spcAft>
                <a:spcPts val="800"/>
              </a:spcAft>
              <a:buFont typeface="Times New Roman" panose="02020603050405020304" pitchFamily="18" charset="0"/>
              <a:buChar char="-"/>
            </a:pPr>
            <a:r>
              <a:rPr lang="vi-VN" sz="3100">
                <a:effectLst/>
                <a:latin typeface="Times New Roman" panose="02020603050405020304" pitchFamily="18" charset="0"/>
                <a:ea typeface="Calibri" panose="020F0502020204030204" pitchFamily="34" charset="0"/>
              </a:rPr>
              <a:t>Trong quá trình bệnh, bệnh nhân không sốt, không nôn ói, không gầy sút cân bất thường, không đổ mồ hôi trộm, đi tiêu phân vàng đóng khuôn.</a:t>
            </a:r>
            <a:endParaRPr lang="en-US" sz="3100">
              <a:effectLst/>
              <a:latin typeface="Times New Roman" panose="02020603050405020304" pitchFamily="18" charset="0"/>
              <a:ea typeface="Calibri" panose="020F0502020204030204" pitchFamily="34" charset="0"/>
            </a:endParaRPr>
          </a:p>
          <a:p>
            <a:pPr marL="0" indent="0" algn="just">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85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FD6E3-F73D-461A-AF23-6EF1C275A38C}"/>
              </a:ext>
            </a:extLst>
          </p:cNvPr>
          <p:cNvSpPr>
            <a:spLocks noGrp="1"/>
          </p:cNvSpPr>
          <p:nvPr>
            <p:ph idx="1"/>
          </p:nvPr>
        </p:nvSpPr>
        <p:spPr>
          <a:xfrm>
            <a:off x="838200" y="1063487"/>
            <a:ext cx="10515600" cy="5511041"/>
          </a:xfrm>
        </p:spPr>
        <p:txBody>
          <a:bodyPr>
            <a:normAutofit/>
          </a:bodyPr>
          <a:lstStyle/>
          <a:p>
            <a:pPr marL="0" indent="0" algn="just">
              <a:buNone/>
            </a:pPr>
            <a:r>
              <a:rPr lang="vi-VN" b="1">
                <a:latin typeface="Times New Roman" panose="02020603050405020304" pitchFamily="18" charset="0"/>
                <a:cs typeface="Times New Roman" panose="02020603050405020304" pitchFamily="18" charset="0"/>
              </a:rPr>
              <a:t>Đánh giá điểm triệu chứng tuyến tiền liệt quốc tế (IPSS): </a:t>
            </a:r>
          </a:p>
          <a:p>
            <a:pPr algn="just"/>
            <a:r>
              <a:rPr lang="vi-VN">
                <a:latin typeface="Times New Roman" panose="02020603050405020304" pitchFamily="18" charset="0"/>
                <a:cs typeface="Times New Roman" panose="02020603050405020304" pitchFamily="18" charset="0"/>
              </a:rPr>
              <a:t>Luôn luôn cảm thấy đi tiểu không hết nước tiểu: 5đ </a:t>
            </a:r>
          </a:p>
          <a:p>
            <a:pPr algn="just"/>
            <a:r>
              <a:rPr lang="vi-VN">
                <a:latin typeface="Times New Roman" panose="02020603050405020304" pitchFamily="18" charset="0"/>
                <a:cs typeface="Times New Roman" panose="02020603050405020304" pitchFamily="18" charset="0"/>
              </a:rPr>
              <a:t>Luôn luôn tiểu đi tiểu lại nhiều lần trong đêm: 5đ </a:t>
            </a:r>
          </a:p>
          <a:p>
            <a:pPr algn="just"/>
            <a:r>
              <a:rPr lang="vi-VN">
                <a:latin typeface="Times New Roman" panose="02020603050405020304" pitchFamily="18" charset="0"/>
                <a:cs typeface="Times New Roman" panose="02020603050405020304" pitchFamily="18" charset="0"/>
              </a:rPr>
              <a:t>Luôn luôn cảm thấy dòng nước tiểu bị chảy ngắt quãng: 5đ </a:t>
            </a:r>
          </a:p>
          <a:p>
            <a:pPr algn="just"/>
            <a:r>
              <a:rPr lang="vi-VN">
                <a:latin typeface="Times New Roman" panose="02020603050405020304" pitchFamily="18" charset="0"/>
                <a:cs typeface="Times New Roman" panose="02020603050405020304" pitchFamily="18" charset="0"/>
              </a:rPr>
              <a:t>Thường xuyên bị tiểu són ra quần: 5đ </a:t>
            </a:r>
          </a:p>
          <a:p>
            <a:pPr algn="just"/>
            <a:r>
              <a:rPr lang="vi-VN">
                <a:latin typeface="Times New Roman" panose="02020603050405020304" pitchFamily="18" charset="0"/>
                <a:cs typeface="Times New Roman" panose="02020603050405020304" pitchFamily="18" charset="0"/>
              </a:rPr>
              <a:t>Nước tiểu thường xuyên chảy yếu hơn so với trươc đợt bệnh: 5đ </a:t>
            </a:r>
          </a:p>
          <a:p>
            <a:pPr algn="just"/>
            <a:r>
              <a:rPr lang="vi-VN">
                <a:latin typeface="Times New Roman" panose="02020603050405020304" pitchFamily="18" charset="0"/>
                <a:cs typeface="Times New Roman" panose="02020603050405020304" pitchFamily="18" charset="0"/>
              </a:rPr>
              <a:t>Không lần nào cần phải gắng sức mới tiểu được: 0đ </a:t>
            </a:r>
          </a:p>
          <a:p>
            <a:pPr algn="just"/>
            <a:r>
              <a:rPr lang="vi-VN">
                <a:latin typeface="Times New Roman" panose="02020603050405020304" pitchFamily="18" charset="0"/>
                <a:cs typeface="Times New Roman" panose="02020603050405020304" pitchFamily="18" charset="0"/>
              </a:rPr>
              <a:t>Mỗi ngày đều phải thức dậy để đi tiểu trong 3 tuần: 5đ </a:t>
            </a:r>
          </a:p>
          <a:p>
            <a:pPr marL="0" indent="0" algn="just">
              <a:buNone/>
            </a:pPr>
            <a:r>
              <a:rPr lang="vi-VN">
                <a:latin typeface="Times New Roman" panose="02020603050405020304" pitchFamily="18" charset="0"/>
                <a:cs typeface="Times New Roman" panose="02020603050405020304" pitchFamily="18" charset="0"/>
              </a:rPr>
              <a:t>=&gt; Triệu chứng nặng: 30đ.</a:t>
            </a:r>
            <a:endParaRPr lang="en-US">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225754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3CE5-29E0-4CDB-8760-6D42599C0676}"/>
              </a:ext>
            </a:extLst>
          </p:cNvPr>
          <p:cNvSpPr>
            <a:spLocks noGrp="1"/>
          </p:cNvSpPr>
          <p:nvPr>
            <p:ph type="title"/>
          </p:nvPr>
        </p:nvSpPr>
        <p:spPr>
          <a:xfrm>
            <a:off x="838200" y="335308"/>
            <a:ext cx="10515600" cy="598971"/>
          </a:xfrm>
        </p:spPr>
        <p:txBody>
          <a:bodyPr>
            <a:normAutofit fontScale="90000"/>
          </a:bodyPr>
          <a:lstStyle/>
          <a:p>
            <a:r>
              <a:rPr lang="en-US" b="1">
                <a:latin typeface="Times New Roman" panose="02020603050405020304" pitchFamily="18" charset="0"/>
                <a:cs typeface="Times New Roman" panose="02020603050405020304" pitchFamily="18" charset="0"/>
              </a:rPr>
              <a:t>IV. Tiền căn</a:t>
            </a:r>
          </a:p>
        </p:txBody>
      </p:sp>
      <p:sp>
        <p:nvSpPr>
          <p:cNvPr id="3" name="Content Placeholder 2">
            <a:extLst>
              <a:ext uri="{FF2B5EF4-FFF2-40B4-BE49-F238E27FC236}">
                <a16:creationId xmlns:a16="http://schemas.microsoft.com/office/drawing/2014/main" id="{4272D59C-F1FD-4575-B480-613671B860E2}"/>
              </a:ext>
            </a:extLst>
          </p:cNvPr>
          <p:cNvSpPr>
            <a:spLocks noGrp="1"/>
          </p:cNvSpPr>
          <p:nvPr>
            <p:ph idx="1"/>
          </p:nvPr>
        </p:nvSpPr>
        <p:spPr>
          <a:xfrm>
            <a:off x="838200" y="1043609"/>
            <a:ext cx="10515600" cy="5133354"/>
          </a:xfrm>
        </p:spPr>
        <p:txBody>
          <a:bodyPr/>
          <a:lstStyle/>
          <a:p>
            <a:pPr marL="514350" indent="-514350">
              <a:buAutoNum type="arabicPeriod"/>
            </a:pPr>
            <a:r>
              <a:rPr lang="en-US" i="1" u="sng">
                <a:latin typeface="Times New Roman" panose="02020603050405020304" pitchFamily="18" charset="0"/>
                <a:cs typeface="Times New Roman" panose="02020603050405020304" pitchFamily="18" charset="0"/>
              </a:rPr>
              <a:t>Bản thân </a:t>
            </a:r>
          </a:p>
          <a:p>
            <a:pPr algn="just">
              <a:buFontTx/>
              <a:buChar char="-"/>
            </a:pPr>
            <a:r>
              <a:rPr lang="en-US">
                <a:latin typeface="Times New Roman" panose="02020603050405020304" pitchFamily="18" charset="0"/>
                <a:cs typeface="Times New Roman" panose="02020603050405020304" pitchFamily="18" charset="0"/>
              </a:rPr>
              <a:t>Mổ cắt trĩ nội #1 tháng tại BVNDGĐ, hậu phẫu ổn</a:t>
            </a:r>
          </a:p>
          <a:p>
            <a:pPr algn="just">
              <a:buFontTx/>
              <a:buChar char="-"/>
            </a:pPr>
            <a:r>
              <a:rPr lang="en-US">
                <a:latin typeface="Times New Roman" panose="02020603050405020304" pitchFamily="18" charset="0"/>
                <a:cs typeface="Times New Roman" panose="02020603050405020304" pitchFamily="18" charset="0"/>
              </a:rPr>
              <a:t>Nhiễm Covid #3 năm trước, đã điều trị khỏi</a:t>
            </a:r>
          </a:p>
          <a:p>
            <a:pPr algn="just">
              <a:buFontTx/>
              <a:buChar char="-"/>
            </a:pPr>
            <a:r>
              <a:rPr lang="en-US">
                <a:latin typeface="Times New Roman" panose="02020603050405020304" pitchFamily="18" charset="0"/>
                <a:cs typeface="Times New Roman" panose="02020603050405020304" pitchFamily="18" charset="0"/>
              </a:rPr>
              <a:t>Mù mắt (P) lúc 5 tuổi do TNSH</a:t>
            </a:r>
          </a:p>
          <a:p>
            <a:pPr algn="just">
              <a:buFontTx/>
              <a:buChar char="-"/>
            </a:pPr>
            <a:r>
              <a:rPr lang="en-US">
                <a:latin typeface="Times New Roman" panose="02020603050405020304" pitchFamily="18" charset="0"/>
                <a:cs typeface="Times New Roman" panose="02020603050405020304" pitchFamily="18" charset="0"/>
              </a:rPr>
              <a:t>Chưa ghi nhận mắc các bệnh lý khác</a:t>
            </a:r>
          </a:p>
          <a:p>
            <a:pPr algn="just">
              <a:buFontTx/>
              <a:buChar char="-"/>
            </a:pPr>
            <a:r>
              <a:rPr lang="en-US">
                <a:latin typeface="Times New Roman" panose="02020603050405020304" pitchFamily="18" charset="0"/>
                <a:cs typeface="Times New Roman" panose="02020603050405020304" pitchFamily="18" charset="0"/>
              </a:rPr>
              <a:t>Thói quen: hút thuốc lá 0.125 gói/năm</a:t>
            </a:r>
          </a:p>
          <a:p>
            <a:pPr algn="just">
              <a:buFontTx/>
              <a:buChar char="-"/>
            </a:pPr>
            <a:r>
              <a:rPr lang="en-US">
                <a:latin typeface="Times New Roman" panose="02020603050405020304" pitchFamily="18" charset="0"/>
                <a:cs typeface="Times New Roman" panose="02020603050405020304" pitchFamily="18" charset="0"/>
              </a:rPr>
              <a:t>Chưa ghi nhận dị ứng thuốc, thức ăn hay dị nguyên nào</a:t>
            </a:r>
          </a:p>
          <a:p>
            <a:pPr marL="0" indent="0" algn="just">
              <a:lnSpc>
                <a:spcPct val="200000"/>
              </a:lnSpc>
              <a:buNone/>
            </a:pPr>
            <a:r>
              <a:rPr lang="en-US" i="1" u="sng">
                <a:latin typeface="Times New Roman" panose="02020603050405020304" pitchFamily="18" charset="0"/>
                <a:cs typeface="Times New Roman" panose="02020603050405020304" pitchFamily="18" charset="0"/>
              </a:rPr>
              <a:t>2. Gia đình</a:t>
            </a:r>
          </a:p>
          <a:p>
            <a:pPr marL="0" indent="0" algn="just">
              <a:buNone/>
            </a:pPr>
            <a:r>
              <a:rPr lang="en-US">
                <a:latin typeface="Times New Roman" panose="02020603050405020304" pitchFamily="18" charset="0"/>
                <a:cs typeface="Times New Roman" panose="02020603050405020304" pitchFamily="18" charset="0"/>
              </a:rPr>
              <a:t>- Không ghi nhận bệnh lý di truyền, truyền nhiễm hay bệnh lý liên quan </a:t>
            </a:r>
          </a:p>
          <a:p>
            <a:pPr algn="just">
              <a:buFontTx/>
              <a:buChar char="-"/>
            </a:pPr>
            <a:endParaRPr lang="en-US">
              <a:latin typeface="Times New Roman" panose="02020603050405020304" pitchFamily="18" charset="0"/>
              <a:cs typeface="Times New Roman" panose="02020603050405020304" pitchFamily="18" charset="0"/>
            </a:endParaRPr>
          </a:p>
          <a:p>
            <a:pPr algn="just">
              <a:buFontTx/>
              <a:buChar char="-"/>
            </a:pPr>
            <a:endParaRPr lang="en-US">
              <a:latin typeface="Times New Roman" panose="02020603050405020304" pitchFamily="18" charset="0"/>
              <a:cs typeface="Times New Roman" panose="02020603050405020304" pitchFamily="18" charset="0"/>
            </a:endParaRPr>
          </a:p>
          <a:p>
            <a:pPr algn="just">
              <a:buFontTx/>
              <a:buChar char="-"/>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483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F281-AB7B-4DF9-9B0E-4F1B05761696}"/>
              </a:ext>
            </a:extLst>
          </p:cNvPr>
          <p:cNvSpPr>
            <a:spLocks noGrp="1"/>
          </p:cNvSpPr>
          <p:nvPr>
            <p:ph type="title"/>
          </p:nvPr>
        </p:nvSpPr>
        <p:spPr>
          <a:xfrm>
            <a:off x="838200" y="365125"/>
            <a:ext cx="10515600" cy="668545"/>
          </a:xfrm>
        </p:spPr>
        <p:txBody>
          <a:bodyPr>
            <a:normAutofit fontScale="90000"/>
          </a:bodyPr>
          <a:lstStyle/>
          <a:p>
            <a:r>
              <a:rPr lang="en-US" b="1">
                <a:latin typeface="Times New Roman" panose="02020603050405020304" pitchFamily="18" charset="0"/>
                <a:cs typeface="Times New Roman" panose="02020603050405020304" pitchFamily="18" charset="0"/>
              </a:rPr>
              <a:t>V. Khám lâm sàng</a:t>
            </a:r>
          </a:p>
        </p:txBody>
      </p:sp>
      <p:sp>
        <p:nvSpPr>
          <p:cNvPr id="3" name="Content Placeholder 2">
            <a:extLst>
              <a:ext uri="{FF2B5EF4-FFF2-40B4-BE49-F238E27FC236}">
                <a16:creationId xmlns:a16="http://schemas.microsoft.com/office/drawing/2014/main" id="{23C7CB63-81AE-4B7A-AC25-DA30033DC037}"/>
              </a:ext>
            </a:extLst>
          </p:cNvPr>
          <p:cNvSpPr>
            <a:spLocks noGrp="1"/>
          </p:cNvSpPr>
          <p:nvPr>
            <p:ph idx="1"/>
          </p:nvPr>
        </p:nvSpPr>
        <p:spPr>
          <a:xfrm>
            <a:off x="838200" y="1033670"/>
            <a:ext cx="10515600" cy="5615608"/>
          </a:xfrm>
        </p:spPr>
        <p:txBody>
          <a:bodyPr>
            <a:normAutofit fontScale="62500" lnSpcReduction="20000"/>
          </a:bodyPr>
          <a:lstStyle/>
          <a:p>
            <a:pPr marL="0" lvl="1" indent="0" algn="just">
              <a:lnSpc>
                <a:spcPct val="106000"/>
              </a:lnSpc>
              <a:buNone/>
            </a:pPr>
            <a:r>
              <a:rPr lang="en-US" sz="1800" b="1">
                <a:effectLst/>
                <a:latin typeface="Times New Roman" panose="02020603050405020304" pitchFamily="18" charset="0"/>
                <a:ea typeface="Calibri" panose="020F0502020204030204" pitchFamily="34" charset="0"/>
              </a:rPr>
              <a:t>A. Khám</a:t>
            </a:r>
            <a:r>
              <a:rPr lang="vi-VN" sz="1800" b="1">
                <a:effectLst/>
                <a:latin typeface="Times New Roman" panose="02020603050405020304" pitchFamily="18" charset="0"/>
                <a:ea typeface="Calibri" panose="020F0502020204030204" pitchFamily="34" charset="0"/>
              </a:rPr>
              <a:t> toàn thân:</a:t>
            </a:r>
            <a:endParaRPr lang="en-US" sz="1800" b="1">
              <a:latin typeface="Times New Roman" panose="02020603050405020304" pitchFamily="18" charset="0"/>
              <a:ea typeface="Calibri" panose="020F0502020204030204" pitchFamily="34" charset="0"/>
            </a:endParaRPr>
          </a:p>
          <a:p>
            <a:pPr marL="288925" lvl="1" indent="0" algn="just">
              <a:lnSpc>
                <a:spcPct val="106000"/>
              </a:lnSpc>
              <a:buNone/>
            </a:pPr>
            <a:r>
              <a:rPr lang="en-US" sz="1800" i="1" u="sng">
                <a:effectLst/>
                <a:latin typeface="Times New Roman" panose="02020603050405020304" pitchFamily="18" charset="0"/>
                <a:ea typeface="Calibri" panose="020F0502020204030204" pitchFamily="34" charset="0"/>
              </a:rPr>
              <a:t>1. Toàn thân: </a:t>
            </a:r>
          </a:p>
          <a:p>
            <a:pPr marL="342900" lvl="0" indent="-342900" algn="just">
              <a:lnSpc>
                <a:spcPct val="106000"/>
              </a:lnSpc>
              <a:spcAft>
                <a:spcPts val="800"/>
              </a:spcAft>
              <a:buFont typeface="Times New Roman" panose="02020603050405020304" pitchFamily="18" charset="0"/>
              <a:buChar char="-"/>
              <a:tabLst>
                <a:tab pos="1260475" algn="l"/>
              </a:tabLst>
            </a:pPr>
            <a:r>
              <a:rPr lang="vi-VN" sz="1800">
                <a:effectLst/>
                <a:latin typeface="Times New Roman" panose="02020603050405020304" pitchFamily="18" charset="0"/>
                <a:ea typeface="Calibri" panose="020F0502020204030204" pitchFamily="34" charset="0"/>
              </a:rPr>
              <a:t>Sinh hiệu:	+ Mạch: 64 lần/phút.</a:t>
            </a:r>
            <a:endParaRPr lang="en-US" sz="1800">
              <a:effectLst/>
              <a:latin typeface="Times New Roman" panose="02020603050405020304" pitchFamily="18" charset="0"/>
              <a:ea typeface="Calibri" panose="020F0502020204030204" pitchFamily="34" charset="0"/>
            </a:endParaRPr>
          </a:p>
          <a:p>
            <a:pPr marL="0" indent="0" algn="just">
              <a:lnSpc>
                <a:spcPct val="106000"/>
              </a:lnSpc>
              <a:spcAft>
                <a:spcPts val="800"/>
              </a:spcAft>
              <a:buNone/>
              <a:tabLst>
                <a:tab pos="1828800" algn="l"/>
              </a:tabLst>
            </a:pPr>
            <a:r>
              <a:rPr lang="vi-VN" sz="1800">
                <a:effectLst/>
                <a:latin typeface="Times New Roman" panose="02020603050405020304" pitchFamily="18" charset="0"/>
                <a:ea typeface="Calibri" panose="020F0502020204030204" pitchFamily="34" charset="0"/>
              </a:rPr>
              <a:t>	+ Huyết áp: 110/70 mmHg</a:t>
            </a:r>
            <a:endParaRPr lang="en-US" sz="1800">
              <a:effectLst/>
              <a:latin typeface="Times New Roman" panose="02020603050405020304" pitchFamily="18" charset="0"/>
              <a:ea typeface="Calibri" panose="020F0502020204030204" pitchFamily="34" charset="0"/>
            </a:endParaRPr>
          </a:p>
          <a:p>
            <a:pPr marL="0" indent="0" algn="just">
              <a:buNone/>
            </a:pPr>
            <a:r>
              <a:rPr lang="vi-VN" sz="1800">
                <a:effectLst/>
                <a:latin typeface="Times New Roman" panose="02020603050405020304" pitchFamily="18" charset="0"/>
                <a:ea typeface="Calibri" panose="020F0502020204030204" pitchFamily="34" charset="0"/>
              </a:rPr>
              <a:t>	</a:t>
            </a:r>
            <a:r>
              <a:rPr lang="en-US" sz="1800">
                <a:effectLst/>
                <a:latin typeface="Times New Roman" panose="02020603050405020304" pitchFamily="18" charset="0"/>
                <a:ea typeface="Calibri" panose="020F0502020204030204" pitchFamily="34" charset="0"/>
              </a:rPr>
              <a:t>                </a:t>
            </a:r>
            <a:r>
              <a:rPr lang="vi-VN" sz="1800">
                <a:effectLst/>
                <a:latin typeface="Times New Roman" panose="02020603050405020304" pitchFamily="18" charset="0"/>
                <a:ea typeface="Calibri" panose="020F0502020204030204" pitchFamily="34" charset="0"/>
              </a:rPr>
              <a:t>+ Nhiệt độ: 37 ℃</a:t>
            </a:r>
            <a:endParaRPr lang="en-US" sz="1800">
              <a:effectLst/>
              <a:latin typeface="Times New Roman" panose="02020603050405020304" pitchFamily="18" charset="0"/>
              <a:ea typeface="Calibri" panose="020F0502020204030204" pitchFamily="34" charset="0"/>
            </a:endParaRPr>
          </a:p>
          <a:p>
            <a:pPr marL="1828800" indent="0">
              <a:lnSpc>
                <a:spcPct val="106000"/>
              </a:lnSpc>
              <a:spcAft>
                <a:spcPts val="800"/>
              </a:spcAft>
              <a:buNone/>
              <a:tabLst>
                <a:tab pos="1260475" algn="l"/>
              </a:tabLst>
            </a:pPr>
            <a:r>
              <a:rPr lang="vi-VN" sz="1800">
                <a:effectLst/>
                <a:latin typeface="Times New Roman" panose="02020603050405020304" pitchFamily="18" charset="0"/>
                <a:ea typeface="Calibri" panose="020F0502020204030204" pitchFamily="34" charset="0"/>
              </a:rPr>
              <a:t>+ Nhịp thở: 17 lần/phút</a:t>
            </a:r>
            <a:endParaRPr lang="en-US" sz="1800">
              <a:effectLst/>
              <a:latin typeface="Times New Roman" panose="02020603050405020304" pitchFamily="18" charset="0"/>
              <a:ea typeface="Calibri" panose="020F0502020204030204" pitchFamily="34" charset="0"/>
            </a:endParaRPr>
          </a:p>
          <a:p>
            <a:pPr marL="342900" lvl="0" indent="-342900">
              <a:lnSpc>
                <a:spcPct val="106000"/>
              </a:lnSpc>
              <a:buFont typeface="Times New Roman" panose="02020603050405020304" pitchFamily="18" charset="0"/>
              <a:buChar char="-"/>
            </a:pPr>
            <a:r>
              <a:rPr lang="vi-VN" sz="1800">
                <a:effectLst/>
                <a:latin typeface="Times New Roman" panose="02020603050405020304" pitchFamily="18" charset="0"/>
                <a:ea typeface="Calibri" panose="020F0502020204030204" pitchFamily="34" charset="0"/>
              </a:rPr>
              <a:t>Da niêm hồng, kết mạc hồn</a:t>
            </a:r>
            <a:r>
              <a:rPr lang="en-US" sz="1800">
                <a:effectLst/>
                <a:latin typeface="Times New Roman" panose="02020603050405020304" pitchFamily="18" charset="0"/>
                <a:ea typeface="Calibri" panose="020F0502020204030204" pitchFamily="34" charset="0"/>
              </a:rPr>
              <a:t>g</a:t>
            </a:r>
          </a:p>
          <a:p>
            <a:pPr marL="342900" lvl="0" indent="-342900">
              <a:lnSpc>
                <a:spcPct val="106000"/>
              </a:lnSpc>
              <a:buFont typeface="Times New Roman" panose="02020603050405020304" pitchFamily="18" charset="0"/>
              <a:buChar char="-"/>
            </a:pPr>
            <a:r>
              <a:rPr lang="vi-VN" sz="1800">
                <a:effectLst/>
                <a:latin typeface="Times New Roman" panose="02020603050405020304" pitchFamily="18" charset="0"/>
                <a:ea typeface="Calibri" panose="020F0502020204030204" pitchFamily="34" charset="0"/>
              </a:rPr>
              <a:t>Hạch ngoại biên không sờ chạm</a:t>
            </a:r>
            <a:endParaRPr lang="en-US" sz="1800">
              <a:effectLst/>
              <a:latin typeface="Times New Roman" panose="02020603050405020304" pitchFamily="18" charset="0"/>
              <a:ea typeface="Calibri" panose="020F0502020204030204" pitchFamily="34" charset="0"/>
            </a:endParaRPr>
          </a:p>
          <a:p>
            <a:pPr marL="342900" lvl="0" indent="-342900">
              <a:lnSpc>
                <a:spcPct val="106000"/>
              </a:lnSpc>
              <a:spcAft>
                <a:spcPts val="800"/>
              </a:spcAft>
              <a:buFont typeface="Times New Roman" panose="02020603050405020304" pitchFamily="18" charset="0"/>
              <a:buChar char="-"/>
            </a:pPr>
            <a:r>
              <a:rPr lang="vi-VN" sz="1800">
                <a:effectLst/>
                <a:latin typeface="Times New Roman" panose="02020603050405020304" pitchFamily="18" charset="0"/>
                <a:ea typeface="Calibri" panose="020F0502020204030204" pitchFamily="34" charset="0"/>
              </a:rPr>
              <a:t>Không phù, không xuất huyết</a:t>
            </a:r>
            <a:r>
              <a:rPr lang="en-US" sz="1800">
                <a:effectLst/>
                <a:latin typeface="Times New Roman" panose="02020603050405020304" pitchFamily="18" charset="0"/>
                <a:ea typeface="Calibri" panose="020F0502020204030204" pitchFamily="34" charset="0"/>
              </a:rPr>
              <a:t> dưới da</a:t>
            </a:r>
          </a:p>
          <a:p>
            <a:pPr marL="342900" lvl="0" indent="-342900">
              <a:lnSpc>
                <a:spcPct val="106000"/>
              </a:lnSpc>
              <a:spcAft>
                <a:spcPts val="8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Cao: 1m68, nặng: 63 kg</a:t>
            </a:r>
          </a:p>
          <a:p>
            <a:pPr lvl="0">
              <a:lnSpc>
                <a:spcPct val="106000"/>
              </a:lnSpc>
              <a:spcAft>
                <a:spcPts val="800"/>
              </a:spcAft>
              <a:buFont typeface="Symbol" panose="05050102010706020507" pitchFamily="18" charset="2"/>
              <a:buChar char="Þ"/>
            </a:pPr>
            <a:r>
              <a:rPr lang="en-US" sz="1800">
                <a:latin typeface="Times New Roman" panose="02020603050405020304" pitchFamily="18" charset="0"/>
                <a:ea typeface="Calibri" panose="020F0502020204030204" pitchFamily="34" charset="0"/>
              </a:rPr>
              <a:t>BMI = 22,3kg/m^2</a:t>
            </a:r>
          </a:p>
          <a:p>
            <a:pPr lvl="0">
              <a:lnSpc>
                <a:spcPct val="106000"/>
              </a:lnSpc>
              <a:spcAft>
                <a:spcPts val="800"/>
              </a:spcAft>
              <a:buFont typeface="Symbol" panose="05050102010706020507" pitchFamily="18" charset="2"/>
              <a:buChar char="Þ"/>
            </a:pPr>
            <a:r>
              <a:rPr lang="en-US" sz="1800">
                <a:effectLst/>
                <a:latin typeface="Times New Roman" panose="02020603050405020304" pitchFamily="18" charset="0"/>
                <a:ea typeface="Calibri" panose="020F0502020204030204" pitchFamily="34" charset="0"/>
              </a:rPr>
              <a:t>Thể trạng: trung bình</a:t>
            </a:r>
          </a:p>
          <a:p>
            <a:pPr marL="0" lvl="0" indent="0">
              <a:lnSpc>
                <a:spcPct val="106000"/>
              </a:lnSpc>
              <a:spcAft>
                <a:spcPts val="800"/>
              </a:spcAft>
              <a:buNone/>
            </a:pPr>
            <a:r>
              <a:rPr lang="en-US" sz="1800">
                <a:latin typeface="Times New Roman" panose="02020603050405020304" pitchFamily="18" charset="0"/>
                <a:ea typeface="Calibri" panose="020F0502020204030204" pitchFamily="34" charset="0"/>
              </a:rPr>
              <a:t>- Cân nặng trước đợt bệnh là 65 kg</a:t>
            </a:r>
            <a:endParaRPr lang="en-US" sz="1800">
              <a:effectLst/>
              <a:latin typeface="Times New Roman" panose="02020603050405020304" pitchFamily="18" charset="0"/>
              <a:ea typeface="Calibri" panose="020F0502020204030204" pitchFamily="34" charset="0"/>
            </a:endParaRPr>
          </a:p>
          <a:p>
            <a:pPr marL="288925" lvl="0" indent="-288925">
              <a:lnSpc>
                <a:spcPct val="106000"/>
              </a:lnSpc>
              <a:spcAft>
                <a:spcPts val="800"/>
              </a:spcAft>
              <a:buNone/>
            </a:pPr>
            <a:r>
              <a:rPr lang="en-US" sz="1700">
                <a:effectLst/>
                <a:latin typeface="Times New Roman" panose="02020603050405020304" pitchFamily="18" charset="0"/>
                <a:ea typeface="Calibri" panose="020F0502020204030204" pitchFamily="34" charset="0"/>
              </a:rPr>
              <a:t>     </a:t>
            </a:r>
            <a:r>
              <a:rPr lang="en-US" sz="1700" i="1" u="sng">
                <a:effectLst/>
                <a:latin typeface="Times New Roman" panose="02020603050405020304" pitchFamily="18" charset="0"/>
                <a:ea typeface="Calibri" panose="020F0502020204030204" pitchFamily="34" charset="0"/>
              </a:rPr>
              <a:t>2. </a:t>
            </a:r>
            <a:r>
              <a:rPr lang="vi-VN" sz="1700" i="1" u="sng">
                <a:effectLst/>
                <a:latin typeface="Times New Roman" panose="02020603050405020304" pitchFamily="18" charset="0"/>
                <a:ea typeface="Calibri" panose="020F0502020204030204" pitchFamily="34" charset="0"/>
              </a:rPr>
              <a:t>Vùng đầu mặt cổ:</a:t>
            </a:r>
            <a:endParaRPr lang="en-US" sz="1700" i="1" u="sng">
              <a:effectLst/>
              <a:latin typeface="Times New Roman" panose="02020603050405020304" pitchFamily="18" charset="0"/>
              <a:ea typeface="Calibri" panose="020F0502020204030204" pitchFamily="34" charset="0"/>
            </a:endParaRPr>
          </a:p>
          <a:p>
            <a:pPr marL="342900" lvl="0" indent="-342900">
              <a:lnSpc>
                <a:spcPct val="106000"/>
              </a:lnSpc>
              <a:buFont typeface="Times New Roman" panose="02020603050405020304" pitchFamily="18" charset="0"/>
              <a:buChar char="-"/>
            </a:pPr>
            <a:r>
              <a:rPr lang="vi-VN" sz="1700">
                <a:effectLst/>
                <a:latin typeface="Times New Roman" panose="02020603050405020304" pitchFamily="18" charset="0"/>
                <a:ea typeface="Calibri" panose="020F0502020204030204" pitchFamily="34" charset="0"/>
              </a:rPr>
              <a:t>Tuyến giáp không to.</a:t>
            </a:r>
            <a:endParaRPr lang="en-US" sz="1700">
              <a:effectLst/>
              <a:latin typeface="Times New Roman" panose="02020603050405020304" pitchFamily="18" charset="0"/>
              <a:ea typeface="Calibri" panose="020F0502020204030204" pitchFamily="34" charset="0"/>
            </a:endParaRPr>
          </a:p>
          <a:p>
            <a:pPr marL="342900" lvl="0" indent="-342900">
              <a:lnSpc>
                <a:spcPct val="106000"/>
              </a:lnSpc>
              <a:spcAft>
                <a:spcPts val="800"/>
              </a:spcAft>
              <a:buFont typeface="Times New Roman" panose="02020603050405020304" pitchFamily="18" charset="0"/>
              <a:buChar char="-"/>
            </a:pPr>
            <a:r>
              <a:rPr lang="vi-VN" sz="1700">
                <a:effectLst/>
                <a:latin typeface="Times New Roman" panose="02020603050405020304" pitchFamily="18" charset="0"/>
                <a:ea typeface="Calibri" panose="020F0502020204030204" pitchFamily="34" charset="0"/>
              </a:rPr>
              <a:t>Không âm thổi ổ mắt.</a:t>
            </a:r>
            <a:endParaRPr lang="en-US" sz="1700">
              <a:effectLst/>
              <a:latin typeface="Times New Roman" panose="02020603050405020304" pitchFamily="18" charset="0"/>
              <a:ea typeface="Calibri" panose="020F0502020204030204" pitchFamily="34" charset="0"/>
            </a:endParaRPr>
          </a:p>
          <a:p>
            <a:pPr marL="347663" indent="-347663">
              <a:buNone/>
            </a:pPr>
            <a:r>
              <a:rPr lang="en-US" sz="1700">
                <a:effectLst/>
                <a:latin typeface="Times New Roman" panose="02020603050405020304" pitchFamily="18" charset="0"/>
                <a:ea typeface="Calibri" panose="020F0502020204030204" pitchFamily="34" charset="0"/>
              </a:rPr>
              <a:t>-     </a:t>
            </a:r>
            <a:r>
              <a:rPr lang="vi-VN" sz="1700">
                <a:effectLst/>
                <a:latin typeface="Times New Roman" panose="02020603050405020304" pitchFamily="18" charset="0"/>
                <a:ea typeface="Calibri" panose="020F0502020204030204" pitchFamily="34" charset="0"/>
              </a:rPr>
              <a:t>Mạch cảnh đều 2 bên, không âm thổi</a:t>
            </a:r>
            <a:endParaRPr lang="en-US" sz="1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14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549D60-19DF-4979-8D89-7090561860C0}"/>
              </a:ext>
            </a:extLst>
          </p:cNvPr>
          <p:cNvSpPr>
            <a:spLocks noGrp="1"/>
          </p:cNvSpPr>
          <p:nvPr>
            <p:ph idx="1"/>
          </p:nvPr>
        </p:nvSpPr>
        <p:spPr>
          <a:xfrm>
            <a:off x="347869" y="576470"/>
            <a:ext cx="11449879" cy="5963478"/>
          </a:xfrm>
        </p:spPr>
        <p:txBody>
          <a:bodyPr>
            <a:noAutofit/>
          </a:bodyPr>
          <a:lstStyle/>
          <a:p>
            <a:pPr marL="288925" lvl="2" indent="0" algn="just">
              <a:lnSpc>
                <a:spcPct val="106000"/>
              </a:lnSpc>
              <a:buFont typeface="+mj-lt"/>
              <a:buAutoNum type="arabicPeriod" startAt="3"/>
            </a:pPr>
            <a:r>
              <a:rPr lang="en-US" sz="2400" i="1" u="sng">
                <a:effectLst/>
                <a:latin typeface="Times New Roman" panose="02020603050405020304" pitchFamily="18" charset="0"/>
                <a:ea typeface="Calibri" panose="020F0502020204030204" pitchFamily="34" charset="0"/>
              </a:rPr>
              <a:t> </a:t>
            </a:r>
            <a:r>
              <a:rPr lang="vi-VN" sz="2400" i="1" u="sng">
                <a:effectLst/>
                <a:latin typeface="Times New Roman" panose="02020603050405020304" pitchFamily="18" charset="0"/>
                <a:ea typeface="Calibri" panose="020F0502020204030204" pitchFamily="34" charset="0"/>
              </a:rPr>
              <a:t>Vùng ngực:</a:t>
            </a:r>
            <a:endParaRPr lang="en-US" sz="2400" i="1" u="sng">
              <a:effectLst/>
              <a:latin typeface="Times New Roman" panose="02020603050405020304" pitchFamily="18" charset="0"/>
              <a:ea typeface="Calibri" panose="020F0502020204030204" pitchFamily="34" charset="0"/>
            </a:endParaRPr>
          </a:p>
          <a:p>
            <a:pPr marL="576263" lvl="0" indent="-342900" algn="just">
              <a:lnSpc>
                <a:spcPct val="106000"/>
              </a:lnSpc>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Lồng ngực cân đối di động đều theo nhịp thở, không sẹo mổ cũ, không ổ đập bất thường, không tuần hoàn bàng hệ,</a:t>
            </a:r>
            <a:r>
              <a:rPr lang="en-US" sz="2400">
                <a:effectLst/>
                <a:latin typeface="Times New Roman" panose="02020603050405020304" pitchFamily="18" charset="0"/>
                <a:ea typeface="Calibri" panose="020F0502020204030204" pitchFamily="34" charset="0"/>
              </a:rPr>
              <a:t> </a:t>
            </a:r>
            <a:r>
              <a:rPr lang="vi-VN" sz="2400">
                <a:effectLst/>
                <a:latin typeface="Times New Roman" panose="02020603050405020304" pitchFamily="18" charset="0"/>
                <a:ea typeface="Calibri" panose="020F0502020204030204" pitchFamily="34" charset="0"/>
              </a:rPr>
              <a:t>không sao mạch, không co kéo cơ hô hấp phụ.</a:t>
            </a:r>
            <a:endParaRPr lang="en-US" sz="2400">
              <a:effectLst/>
              <a:latin typeface="Times New Roman" panose="02020603050405020304" pitchFamily="18" charset="0"/>
              <a:ea typeface="Calibri" panose="020F0502020204030204" pitchFamily="34" charset="0"/>
            </a:endParaRPr>
          </a:p>
          <a:p>
            <a:pPr marL="576263" lvl="3" indent="0" algn="just">
              <a:lnSpc>
                <a:spcPct val="106000"/>
              </a:lnSpc>
              <a:buFont typeface="+mj-lt"/>
              <a:buAutoNum type="alphaLcPeriod"/>
            </a:pPr>
            <a:r>
              <a:rPr lang="en-US" sz="2400">
                <a:effectLst/>
                <a:latin typeface="Times New Roman" panose="02020603050405020304" pitchFamily="18" charset="0"/>
                <a:ea typeface="Calibri" panose="020F0502020204030204" pitchFamily="34" charset="0"/>
              </a:rPr>
              <a:t> </a:t>
            </a:r>
            <a:r>
              <a:rPr lang="vi-VN" sz="2400">
                <a:effectLst/>
                <a:latin typeface="Times New Roman" panose="02020603050405020304" pitchFamily="18" charset="0"/>
                <a:ea typeface="Calibri" panose="020F0502020204030204" pitchFamily="34" charset="0"/>
              </a:rPr>
              <a:t>Tuần hoàn:</a:t>
            </a:r>
            <a:endParaRPr lang="en-US" sz="2400">
              <a:effectLst/>
              <a:latin typeface="Times New Roman" panose="02020603050405020304" pitchFamily="18" charset="0"/>
              <a:ea typeface="Calibri" panose="020F0502020204030204" pitchFamily="34" charset="0"/>
            </a:endParaRPr>
          </a:p>
          <a:p>
            <a:pPr marL="576263" lvl="0" indent="-342900" algn="just">
              <a:lnSpc>
                <a:spcPct val="106000"/>
              </a:lnSpc>
              <a:buFont typeface="Times New Roman" panose="02020603050405020304" pitchFamily="18" charset="0"/>
              <a:buChar char="-"/>
            </a:pPr>
            <a:r>
              <a:rPr lang="en-US" sz="2400">
                <a:effectLst/>
                <a:latin typeface="Times New Roman" panose="02020603050405020304" pitchFamily="18" charset="0"/>
                <a:ea typeface="Calibri" panose="020F0502020204030204" pitchFamily="34" charset="0"/>
              </a:rPr>
              <a:t>Mỏm</a:t>
            </a:r>
            <a:r>
              <a:rPr lang="vi-VN" sz="2400">
                <a:effectLst/>
                <a:latin typeface="Times New Roman" panose="02020603050405020304" pitchFamily="18" charset="0"/>
                <a:ea typeface="Calibri" panose="020F0502020204030204" pitchFamily="34" charset="0"/>
              </a:rPr>
              <a:t> tim ở vị trí KLS IV, đường trung đòn T, diện đập #1.5cm</a:t>
            </a:r>
            <a:r>
              <a:rPr lang="vi-VN" sz="2400" baseline="30000">
                <a:effectLst/>
                <a:latin typeface="Times New Roman" panose="02020603050405020304" pitchFamily="18" charset="0"/>
                <a:ea typeface="Calibri" panose="020F0502020204030204" pitchFamily="34" charset="0"/>
              </a:rPr>
              <a:t>2</a:t>
            </a:r>
            <a:r>
              <a:rPr lang="vi-VN" sz="2400">
                <a:effectLst/>
                <a:latin typeface="Times New Roman" panose="02020603050405020304" pitchFamily="18" charset="0"/>
                <a:ea typeface="Calibri" panose="020F0502020204030204" pitchFamily="34" charset="0"/>
              </a:rPr>
              <a:t>.</a:t>
            </a:r>
            <a:endParaRPr lang="en-US" sz="2400">
              <a:effectLst/>
              <a:latin typeface="Times New Roman" panose="02020603050405020304" pitchFamily="18" charset="0"/>
              <a:ea typeface="Calibri" panose="020F0502020204030204" pitchFamily="34" charset="0"/>
            </a:endParaRPr>
          </a:p>
          <a:p>
            <a:pPr marL="576263" lvl="0" indent="-342900" algn="just">
              <a:lnSpc>
                <a:spcPct val="106000"/>
              </a:lnSpc>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Rung miu (-), Harzer (-), dấu nảy trước ngực (-).</a:t>
            </a:r>
            <a:endParaRPr lang="en-US" sz="2400">
              <a:effectLst/>
              <a:latin typeface="Times New Roman" panose="02020603050405020304" pitchFamily="18" charset="0"/>
              <a:ea typeface="Calibri" panose="020F0502020204030204" pitchFamily="34" charset="0"/>
            </a:endParaRPr>
          </a:p>
          <a:p>
            <a:pPr marL="576263" lvl="0" indent="-342900" algn="just">
              <a:lnSpc>
                <a:spcPct val="106000"/>
              </a:lnSpc>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T1, T2 đều rõ, tần số 65 lần/phút, có âm thổi ở m</a:t>
            </a:r>
            <a:r>
              <a:rPr lang="en-US" sz="2400">
                <a:latin typeface="Times New Roman" panose="02020603050405020304" pitchFamily="18" charset="0"/>
                <a:ea typeface="Calibri" panose="020F0502020204030204" pitchFamily="34" charset="0"/>
              </a:rPr>
              <a:t>ỏm</a:t>
            </a:r>
            <a:r>
              <a:rPr lang="vi-VN" sz="2400">
                <a:effectLst/>
                <a:latin typeface="Times New Roman" panose="02020603050405020304" pitchFamily="18" charset="0"/>
                <a:ea typeface="Calibri" panose="020F0502020204030204" pitchFamily="34" charset="0"/>
              </a:rPr>
              <a:t> tim thì tâm thu lan đường nách trước, cường độ 2/6, dạng tràn toàn thì tâm thu, âm sắc cao, carvallo (-).</a:t>
            </a:r>
            <a:endParaRPr lang="en-US" sz="2400">
              <a:effectLst/>
              <a:latin typeface="Times New Roman" panose="02020603050405020304" pitchFamily="18" charset="0"/>
              <a:ea typeface="Calibri" panose="020F0502020204030204" pitchFamily="34" charset="0"/>
            </a:endParaRPr>
          </a:p>
          <a:p>
            <a:pPr marL="804863" lvl="3" algn="just">
              <a:lnSpc>
                <a:spcPct val="106000"/>
              </a:lnSpc>
              <a:buFont typeface="+mj-lt"/>
              <a:buAutoNum type="alphaLcPeriod" startAt="2"/>
            </a:pPr>
            <a:r>
              <a:rPr lang="en-US" sz="2400">
                <a:effectLst/>
                <a:latin typeface="Times New Roman" panose="02020603050405020304" pitchFamily="18" charset="0"/>
                <a:ea typeface="Calibri" panose="020F0502020204030204" pitchFamily="34" charset="0"/>
              </a:rPr>
              <a:t> </a:t>
            </a:r>
            <a:r>
              <a:rPr lang="vi-VN" sz="2400">
                <a:effectLst/>
                <a:latin typeface="Times New Roman" panose="02020603050405020304" pitchFamily="18" charset="0"/>
                <a:ea typeface="Calibri" panose="020F0502020204030204" pitchFamily="34" charset="0"/>
              </a:rPr>
              <a:t>Hô hấp:</a:t>
            </a:r>
            <a:endParaRPr lang="en-US" sz="2400">
              <a:effectLst/>
              <a:latin typeface="Times New Roman" panose="02020603050405020304" pitchFamily="18" charset="0"/>
              <a:ea typeface="Calibri" panose="020F0502020204030204" pitchFamily="34" charset="0"/>
            </a:endParaRPr>
          </a:p>
          <a:p>
            <a:pPr marL="576263" lvl="0" indent="-342900" algn="just">
              <a:lnSpc>
                <a:spcPct val="106000"/>
              </a:lnSpc>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Rung thanh đều 2 bên.</a:t>
            </a:r>
            <a:endParaRPr lang="en-US" sz="2400">
              <a:effectLst/>
              <a:latin typeface="Times New Roman" panose="02020603050405020304" pitchFamily="18" charset="0"/>
              <a:ea typeface="Calibri" panose="020F0502020204030204" pitchFamily="34" charset="0"/>
            </a:endParaRPr>
          </a:p>
          <a:p>
            <a:pPr marL="576263" lvl="0" indent="-342900" algn="just">
              <a:lnSpc>
                <a:spcPct val="106000"/>
              </a:lnSpc>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Gõ trong.</a:t>
            </a:r>
            <a:endParaRPr lang="en-US" sz="2400">
              <a:effectLst/>
              <a:latin typeface="Times New Roman" panose="02020603050405020304" pitchFamily="18" charset="0"/>
              <a:ea typeface="Calibri" panose="020F0502020204030204" pitchFamily="34" charset="0"/>
            </a:endParaRPr>
          </a:p>
          <a:p>
            <a:pPr marL="576263" lvl="0" indent="-342900" algn="just">
              <a:lnSpc>
                <a:spcPct val="106000"/>
              </a:lnSpc>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Âm phế bào đều 2 phế trường.</a:t>
            </a:r>
            <a:endParaRPr lang="en-US" sz="2400">
              <a:effectLst/>
              <a:latin typeface="Times New Roman" panose="02020603050405020304" pitchFamily="18" charset="0"/>
              <a:ea typeface="Calibri" panose="020F0502020204030204" pitchFamily="34" charset="0"/>
            </a:endParaRPr>
          </a:p>
          <a:p>
            <a:pPr marL="0" indent="0" algn="just">
              <a:buNone/>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25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FD7D49-8A91-48D3-87D1-5BD1DBC2A678}"/>
              </a:ext>
            </a:extLst>
          </p:cNvPr>
          <p:cNvSpPr>
            <a:spLocks noGrp="1"/>
          </p:cNvSpPr>
          <p:nvPr>
            <p:ph idx="1"/>
          </p:nvPr>
        </p:nvSpPr>
        <p:spPr>
          <a:xfrm>
            <a:off x="407504" y="258417"/>
            <a:ext cx="11459818" cy="6291470"/>
          </a:xfrm>
        </p:spPr>
        <p:txBody>
          <a:bodyPr>
            <a:noAutofit/>
          </a:bodyPr>
          <a:lstStyle/>
          <a:p>
            <a:pPr marL="517525" lvl="2" algn="just">
              <a:lnSpc>
                <a:spcPct val="106000"/>
              </a:lnSpc>
              <a:buFont typeface="+mj-lt"/>
              <a:buAutoNum type="arabicPeriod" startAt="4"/>
            </a:pPr>
            <a:r>
              <a:rPr lang="en-US" sz="2400" i="1" u="sng">
                <a:effectLst/>
                <a:latin typeface="Times New Roman" panose="02020603050405020304" pitchFamily="18" charset="0"/>
                <a:ea typeface="Calibri" panose="020F0502020204030204" pitchFamily="34" charset="0"/>
              </a:rPr>
              <a:t> </a:t>
            </a:r>
            <a:r>
              <a:rPr lang="vi-VN" sz="2400" i="1" u="sng">
                <a:effectLst/>
                <a:latin typeface="Times New Roman" panose="02020603050405020304" pitchFamily="18" charset="0"/>
                <a:ea typeface="Calibri" panose="020F0502020204030204" pitchFamily="34" charset="0"/>
              </a:rPr>
              <a:t>Vùng bụng:</a:t>
            </a:r>
            <a:endParaRPr lang="en-US" sz="2400" i="1" u="sng">
              <a:effectLst/>
              <a:latin typeface="Times New Roman" panose="02020603050405020304" pitchFamily="18" charset="0"/>
              <a:ea typeface="Calibri" panose="020F0502020204030204" pitchFamily="34" charset="0"/>
            </a:endParaRPr>
          </a:p>
          <a:p>
            <a:pPr marL="342900" lvl="0" indent="-342900" algn="just">
              <a:lnSpc>
                <a:spcPct val="106000"/>
              </a:lnSpc>
              <a:spcAft>
                <a:spcPts val="800"/>
              </a:spcAft>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Cân đối, di động đều theo nhịp thở, không sẹo mổ cũ, không sao mạch, không tuần hoàn bàng hệ, không sao mạch.</a:t>
            </a:r>
            <a:endParaRPr lang="en-US" sz="2400">
              <a:effectLst/>
              <a:latin typeface="Times New Roman" panose="02020603050405020304" pitchFamily="18" charset="0"/>
              <a:ea typeface="Calibri" panose="020F0502020204030204" pitchFamily="34" charset="0"/>
            </a:endParaRPr>
          </a:p>
          <a:p>
            <a:pPr marL="804863" lvl="3" algn="just">
              <a:lnSpc>
                <a:spcPct val="106000"/>
              </a:lnSpc>
              <a:buFont typeface="+mj-lt"/>
              <a:buAutoNum type="alphaLcPeriod"/>
            </a:pPr>
            <a:r>
              <a:rPr lang="vi-VN" sz="2400">
                <a:effectLst/>
                <a:latin typeface="Times New Roman" panose="02020603050405020304" pitchFamily="18" charset="0"/>
                <a:ea typeface="Calibri" panose="020F0502020204030204" pitchFamily="34" charset="0"/>
              </a:rPr>
              <a:t>Tiêu hóa:</a:t>
            </a:r>
            <a:endParaRPr lang="en-US" sz="2400">
              <a:effectLst/>
              <a:latin typeface="Times New Roman" panose="02020603050405020304" pitchFamily="18" charset="0"/>
              <a:ea typeface="Calibri" panose="020F0502020204030204" pitchFamily="34" charset="0"/>
            </a:endParaRPr>
          </a:p>
          <a:p>
            <a:pPr marL="342900" lvl="0" indent="-342900" algn="just">
              <a:lnSpc>
                <a:spcPct val="106000"/>
              </a:lnSpc>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Bụng mềm, không điểm đau bất thường.</a:t>
            </a:r>
            <a:endParaRPr lang="en-US" sz="2400">
              <a:effectLst/>
              <a:latin typeface="Times New Roman" panose="02020603050405020304" pitchFamily="18" charset="0"/>
              <a:ea typeface="Calibri" panose="020F0502020204030204" pitchFamily="34" charset="0"/>
            </a:endParaRPr>
          </a:p>
          <a:p>
            <a:pPr marL="342900" lvl="0" indent="-342900" algn="just">
              <a:lnSpc>
                <a:spcPct val="106000"/>
              </a:lnSpc>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Gõ trong vùng ruột, đục vùng gan lách.</a:t>
            </a:r>
            <a:endParaRPr lang="en-US" sz="2400">
              <a:effectLst/>
              <a:latin typeface="Times New Roman" panose="02020603050405020304" pitchFamily="18" charset="0"/>
              <a:ea typeface="Calibri" panose="020F0502020204030204" pitchFamily="34" charset="0"/>
            </a:endParaRPr>
          </a:p>
          <a:p>
            <a:pPr marL="342900" lvl="0" indent="-342900" algn="just">
              <a:lnSpc>
                <a:spcPct val="106000"/>
              </a:lnSpc>
              <a:spcAft>
                <a:spcPts val="800"/>
              </a:spcAft>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Không nghe âm thổi động mạch chủ bụng, nhu động ruột bình thường.</a:t>
            </a:r>
            <a:endParaRPr lang="en-US" sz="2400">
              <a:effectLst/>
              <a:latin typeface="Times New Roman" panose="02020603050405020304" pitchFamily="18" charset="0"/>
              <a:ea typeface="Calibri" panose="020F0502020204030204" pitchFamily="34" charset="0"/>
            </a:endParaRPr>
          </a:p>
          <a:p>
            <a:pPr marL="804863" lvl="3" algn="just">
              <a:lnSpc>
                <a:spcPct val="106000"/>
              </a:lnSpc>
              <a:buFont typeface="+mj-lt"/>
              <a:buAutoNum type="alphaLcPeriod" startAt="2"/>
            </a:pPr>
            <a:r>
              <a:rPr lang="en-US" sz="2400">
                <a:effectLst/>
                <a:latin typeface="Times New Roman" panose="02020603050405020304" pitchFamily="18" charset="0"/>
                <a:ea typeface="Calibri" panose="020F0502020204030204" pitchFamily="34" charset="0"/>
              </a:rPr>
              <a:t> </a:t>
            </a:r>
            <a:r>
              <a:rPr lang="vi-VN" sz="2400">
                <a:effectLst/>
                <a:latin typeface="Times New Roman" panose="02020603050405020304" pitchFamily="18" charset="0"/>
                <a:ea typeface="Calibri" panose="020F0502020204030204" pitchFamily="34" charset="0"/>
              </a:rPr>
              <a:t>Tiết niệu:</a:t>
            </a:r>
            <a:endParaRPr lang="en-US" sz="2400">
              <a:effectLst/>
              <a:latin typeface="Times New Roman" panose="02020603050405020304" pitchFamily="18" charset="0"/>
              <a:ea typeface="Calibri" panose="020F0502020204030204" pitchFamily="34" charset="0"/>
            </a:endParaRPr>
          </a:p>
          <a:p>
            <a:pPr marL="342900" lvl="0" indent="-342900" algn="just">
              <a:lnSpc>
                <a:spcPct val="106000"/>
              </a:lnSpc>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Nhìn: 2 hố lưng không to.</a:t>
            </a:r>
            <a:endParaRPr lang="en-US" sz="2400">
              <a:effectLst/>
              <a:latin typeface="Times New Roman" panose="02020603050405020304" pitchFamily="18" charset="0"/>
              <a:ea typeface="Calibri" panose="020F0502020204030204" pitchFamily="34" charset="0"/>
            </a:endParaRPr>
          </a:p>
          <a:p>
            <a:pPr marL="342900" lvl="0" indent="-342900" algn="just">
              <a:lnSpc>
                <a:spcPct val="106000"/>
              </a:lnSpc>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Sờ: Chạm thận (-), bập bềnh thận (-), cầu bàng quang (+).</a:t>
            </a:r>
            <a:endParaRPr lang="en-US" sz="2400">
              <a:effectLst/>
              <a:latin typeface="Times New Roman" panose="02020603050405020304" pitchFamily="18" charset="0"/>
              <a:ea typeface="Calibri" panose="020F0502020204030204" pitchFamily="34" charset="0"/>
            </a:endParaRPr>
          </a:p>
          <a:p>
            <a:pPr marL="342900" lvl="0" indent="-342900" algn="just">
              <a:lnSpc>
                <a:spcPct val="106000"/>
              </a:lnSpc>
              <a:spcAft>
                <a:spcPts val="800"/>
              </a:spcAft>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Gõ: Rung thận (-)</a:t>
            </a:r>
            <a:endParaRPr lang="en-US" sz="2400">
              <a:latin typeface="Times New Roman" panose="02020603050405020304" pitchFamily="18" charset="0"/>
              <a:ea typeface="Calibri" panose="020F0502020204030204" pitchFamily="34" charset="0"/>
            </a:endParaRPr>
          </a:p>
          <a:p>
            <a:pPr marL="342900" lvl="0" indent="-342900" algn="just">
              <a:lnSpc>
                <a:spcPct val="106000"/>
              </a:lnSpc>
              <a:spcAft>
                <a:spcPts val="800"/>
              </a:spcAft>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rPr>
              <a:t>Không nghe âm thổi động mạch thận</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310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2370</Words>
  <Application>Microsoft Office PowerPoint</Application>
  <PresentationFormat>Widescreen</PresentationFormat>
  <Paragraphs>244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Courier New</vt:lpstr>
      <vt:lpstr>Symbol</vt:lpstr>
      <vt:lpstr>Times New Roman</vt:lpstr>
      <vt:lpstr>Wingdings</vt:lpstr>
      <vt:lpstr>Office Theme</vt:lpstr>
      <vt:lpstr>BỆNH ÁN TIỀN PHẪU</vt:lpstr>
      <vt:lpstr>I. Hành chính</vt:lpstr>
      <vt:lpstr>II. Lí do vào viện</vt:lpstr>
      <vt:lpstr>III. Bệnh sử</vt:lpstr>
      <vt:lpstr>PowerPoint Presentation</vt:lpstr>
      <vt:lpstr>IV. Tiền căn</vt:lpstr>
      <vt:lpstr>V. Khám lâm sàng</vt:lpstr>
      <vt:lpstr>PowerPoint Presentation</vt:lpstr>
      <vt:lpstr>PowerPoint Presentation</vt:lpstr>
      <vt:lpstr>PowerPoint Presentation</vt:lpstr>
      <vt:lpstr>PowerPoint Presentation</vt:lpstr>
      <vt:lpstr>VI. Tóm tắt bệnh án</vt:lpstr>
      <vt:lpstr>VII. Đặt vấn đề</vt:lpstr>
      <vt:lpstr>VIII. Chẩn đoán sơ bộ</vt:lpstr>
      <vt:lpstr>X. Biện luận lâm sàng</vt:lpstr>
      <vt:lpstr>PowerPoint Presentation</vt:lpstr>
      <vt:lpstr>PowerPoint Presentation</vt:lpstr>
      <vt:lpstr>XI. Cận lâm sàng</vt:lpstr>
      <vt:lpstr>PowerPoint Presentation</vt:lpstr>
      <vt:lpstr>PowerPoint Presentation</vt:lpstr>
      <vt:lpstr>PowerPoint Presentation</vt:lpstr>
      <vt:lpstr>Tổng phân tích nước tiểu (16/04/2024)</vt:lpstr>
      <vt:lpstr>XII. Chẩn đoán xác định</vt:lpstr>
      <vt:lpstr>XIII. Hướng điều trị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BỆNH ÁN TIỀN PHẪU</dc:title>
  <dc:creator>Pham Hien</dc:creator>
  <cp:lastModifiedBy>Phúc Phan</cp:lastModifiedBy>
  <cp:revision>16</cp:revision>
  <dcterms:created xsi:type="dcterms:W3CDTF">2024-05-01T11:45:35Z</dcterms:created>
  <dcterms:modified xsi:type="dcterms:W3CDTF">2024-05-15T14:16:01Z</dcterms:modified>
</cp:coreProperties>
</file>