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11"/>
  </p:notesMasterIdLst>
  <p:sldIdLst>
    <p:sldId id="256" r:id="rId2"/>
    <p:sldId id="257" r:id="rId3"/>
    <p:sldId id="259" r:id="rId4"/>
    <p:sldId id="258" r:id="rId5"/>
    <p:sldId id="260" r:id="rId6"/>
    <p:sldId id="262" r:id="rId7"/>
    <p:sldId id="263" r:id="rId8"/>
    <p:sldId id="264"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737" autoAdjust="0"/>
  </p:normalViewPr>
  <p:slideViewPr>
    <p:cSldViewPr snapToGrid="0">
      <p:cViewPr>
        <p:scale>
          <a:sx n="60" d="100"/>
          <a:sy n="60" d="100"/>
        </p:scale>
        <p:origin x="298" y="3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5F68D-220C-4FE1-AB55-4B69C76E02B6}" type="datetimeFigureOut">
              <a:rPr lang="en-US" smtClean="0"/>
              <a:t>6/22/2016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C0C4C-6DE7-4C30-A614-7C3F3C58E71A}" type="slidenum">
              <a:rPr lang="en-US" smtClean="0"/>
              <a:t>‹#›</a:t>
            </a:fld>
            <a:endParaRPr lang="en-US"/>
          </a:p>
        </p:txBody>
      </p:sp>
    </p:spTree>
    <p:extLst>
      <p:ext uri="{BB962C8B-B14F-4D97-AF65-F5344CB8AC3E}">
        <p14:creationId xmlns:p14="http://schemas.microsoft.com/office/powerpoint/2010/main" val="273561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4572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82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84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38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50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1534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44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01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96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5195"/>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83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881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31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7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106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42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44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6/22/2016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501346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 Case 2</a:t>
            </a:r>
          </a:p>
        </p:txBody>
      </p:sp>
      <p:sp>
        <p:nvSpPr>
          <p:cNvPr id="3" name="Subtitle 2"/>
          <p:cNvSpPr>
            <a:spLocks noGrp="1"/>
          </p:cNvSpPr>
          <p:nvPr>
            <p:ph type="subTitle" idx="1"/>
          </p:nvPr>
        </p:nvSpPr>
        <p:spPr/>
        <p:txBody>
          <a:bodyPr/>
          <a:lstStyle/>
          <a:p>
            <a:r>
              <a:rPr lang="en-US" dirty="0"/>
              <a:t>Node </a:t>
            </a:r>
            <a:r>
              <a:rPr lang="en-US" dirty="0" err="1"/>
              <a:t>FileSystem</a:t>
            </a:r>
            <a:r>
              <a:rPr lang="en-US" dirty="0"/>
              <a:t> - csv</a:t>
            </a:r>
          </a:p>
        </p:txBody>
      </p:sp>
    </p:spTree>
    <p:extLst>
      <p:ext uri="{BB962C8B-B14F-4D97-AF65-F5344CB8AC3E}">
        <p14:creationId xmlns:p14="http://schemas.microsoft.com/office/powerpoint/2010/main" val="361070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c2listing1</a:t>
            </a:r>
          </a:p>
        </p:txBody>
      </p:sp>
      <p:sp>
        <p:nvSpPr>
          <p:cNvPr id="3" name="Content Placeholder 2"/>
          <p:cNvSpPr>
            <a:spLocks noGrp="1"/>
          </p:cNvSpPr>
          <p:nvPr>
            <p:ph idx="1"/>
          </p:nvPr>
        </p:nvSpPr>
        <p:spPr/>
        <p:txBody>
          <a:bodyPr/>
          <a:lstStyle/>
          <a:p>
            <a:pPr marL="0" indent="0">
              <a:buNone/>
            </a:pPr>
            <a:r>
              <a:rPr lang="en-US" dirty="0"/>
              <a:t>This is exactly the same as where we left off with c1l8 except that the path now points us to the data set for case 2. Run the script and notice that that it does indeed scale to handle the 10 files that are in this data set.</a:t>
            </a:r>
          </a:p>
          <a:p>
            <a:pPr marL="0" indent="0">
              <a:buNone/>
            </a:pPr>
            <a:r>
              <a:rPr lang="en-US" dirty="0"/>
              <a:t>Objective: </a:t>
            </a:r>
          </a:p>
          <a:p>
            <a:pPr marL="0" indent="0">
              <a:buNone/>
            </a:pPr>
            <a:r>
              <a:rPr lang="en-US" dirty="0"/>
              <a:t>Log discrepancies</a:t>
            </a:r>
          </a:p>
          <a:p>
            <a:pPr marL="0" indent="0">
              <a:buNone/>
            </a:pPr>
            <a:r>
              <a:rPr lang="en-US" dirty="0"/>
              <a:t>Normalize file formatting</a:t>
            </a:r>
          </a:p>
        </p:txBody>
      </p:sp>
    </p:spTree>
    <p:extLst>
      <p:ext uri="{BB962C8B-B14F-4D97-AF65-F5344CB8AC3E}">
        <p14:creationId xmlns:p14="http://schemas.microsoft.com/office/powerpoint/2010/main" val="183736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r="24940" b="12144"/>
          <a:stretch/>
        </p:blipFill>
        <p:spPr>
          <a:xfrm>
            <a:off x="426528" y="2065867"/>
            <a:ext cx="6665152" cy="4639733"/>
          </a:xfrm>
          <a:prstGeom prst="rect">
            <a:avLst/>
          </a:prstGeom>
        </p:spPr>
      </p:pic>
      <p:sp>
        <p:nvSpPr>
          <p:cNvPr id="2" name="Title 1"/>
          <p:cNvSpPr>
            <a:spLocks noGrp="1"/>
          </p:cNvSpPr>
          <p:nvPr>
            <p:ph type="title"/>
          </p:nvPr>
        </p:nvSpPr>
        <p:spPr/>
        <p:txBody>
          <a:bodyPr/>
          <a:lstStyle/>
          <a:p>
            <a:r>
              <a:rPr lang="en-US" dirty="0"/>
              <a:t>c2listing1 output</a:t>
            </a:r>
          </a:p>
        </p:txBody>
      </p:sp>
      <p:sp>
        <p:nvSpPr>
          <p:cNvPr id="5" name="TextBox 4"/>
          <p:cNvSpPr txBox="1"/>
          <p:nvPr/>
        </p:nvSpPr>
        <p:spPr>
          <a:xfrm>
            <a:off x="6617269" y="572406"/>
            <a:ext cx="5377962" cy="3139321"/>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The script scales nicely to handle the additional files. It requires no modification whatsoever to do so. Looking closer, you’ll see some discrepancies with the consolidated data. We’ve made an automation tool that works perfectly as long as our sales team members give us exactly the input we want— but what opens if they don’t?</a:t>
            </a:r>
          </a:p>
          <a:p>
            <a:endParaRPr lang="en-US" dirty="0"/>
          </a:p>
          <a:p>
            <a:r>
              <a:rPr lang="en-US" dirty="0"/>
              <a:t>If you visually inspect the output of c2-listing1.js, you’ll see that we have some issues with our report.</a:t>
            </a:r>
          </a:p>
        </p:txBody>
      </p:sp>
      <p:grpSp>
        <p:nvGrpSpPr>
          <p:cNvPr id="10" name="Group 9"/>
          <p:cNvGrpSpPr/>
          <p:nvPr/>
        </p:nvGrpSpPr>
        <p:grpSpPr>
          <a:xfrm rot="5400000">
            <a:off x="5768433" y="2899967"/>
            <a:ext cx="245534" cy="6107818"/>
            <a:chOff x="914399" y="-2952723"/>
            <a:chExt cx="245534" cy="6107818"/>
          </a:xfrm>
        </p:grpSpPr>
        <p:cxnSp>
          <p:nvCxnSpPr>
            <p:cNvPr id="11" name="Straight Connector 10"/>
            <p:cNvCxnSpPr/>
            <p:nvPr/>
          </p:nvCxnSpPr>
          <p:spPr>
            <a:xfrm rot="16200000" flipH="1">
              <a:off x="-1893976" y="-21581"/>
              <a:ext cx="5862283" cy="0"/>
            </a:xfrm>
            <a:prstGeom prst="line">
              <a:avLst/>
            </a:prstGeom>
            <a:ln w="57150">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sp>
          <p:nvSpPr>
            <p:cNvPr id="12" name="Oval 11"/>
            <p:cNvSpPr/>
            <p:nvPr/>
          </p:nvSpPr>
          <p:spPr>
            <a:xfrm>
              <a:off x="914399" y="2909561"/>
              <a:ext cx="245534" cy="245534"/>
            </a:xfrm>
            <a:prstGeom prst="ellipse">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9154159" y="3902923"/>
            <a:ext cx="2491067" cy="369332"/>
          </a:xfrm>
          <a:prstGeom prst="rect">
            <a:avLst/>
          </a:prstGeom>
          <a:noFill/>
        </p:spPr>
        <p:txBody>
          <a:bodyPr wrap="none" rtlCol="0">
            <a:spAutoFit/>
          </a:bodyPr>
          <a:lstStyle/>
          <a:p>
            <a:r>
              <a:rPr lang="en-US" dirty="0"/>
              <a:t>expected last name here</a:t>
            </a:r>
          </a:p>
        </p:txBody>
      </p:sp>
      <p:sp>
        <p:nvSpPr>
          <p:cNvPr id="15" name="TextBox 14"/>
          <p:cNvSpPr txBox="1"/>
          <p:nvPr/>
        </p:nvSpPr>
        <p:spPr>
          <a:xfrm>
            <a:off x="9154159" y="5741000"/>
            <a:ext cx="2037994" cy="369332"/>
          </a:xfrm>
          <a:prstGeom prst="rect">
            <a:avLst/>
          </a:prstGeom>
          <a:noFill/>
        </p:spPr>
        <p:txBody>
          <a:bodyPr wrap="none" rtlCol="0">
            <a:spAutoFit/>
          </a:bodyPr>
          <a:lstStyle/>
          <a:p>
            <a:r>
              <a:rPr lang="en-US" dirty="0"/>
              <a:t>expected state here</a:t>
            </a:r>
          </a:p>
        </p:txBody>
      </p:sp>
      <p:grpSp>
        <p:nvGrpSpPr>
          <p:cNvPr id="16" name="Group 15"/>
          <p:cNvGrpSpPr/>
          <p:nvPr/>
        </p:nvGrpSpPr>
        <p:grpSpPr>
          <a:xfrm rot="5400000">
            <a:off x="5357338" y="622584"/>
            <a:ext cx="245534" cy="6930010"/>
            <a:chOff x="914399" y="-3774915"/>
            <a:chExt cx="245534" cy="6930010"/>
          </a:xfrm>
        </p:grpSpPr>
        <p:cxnSp>
          <p:nvCxnSpPr>
            <p:cNvPr id="17" name="Straight Connector 16"/>
            <p:cNvCxnSpPr/>
            <p:nvPr/>
          </p:nvCxnSpPr>
          <p:spPr>
            <a:xfrm rot="16200000" flipH="1">
              <a:off x="-2305071" y="-432678"/>
              <a:ext cx="6684473" cy="0"/>
            </a:xfrm>
            <a:prstGeom prst="line">
              <a:avLst/>
            </a:prstGeom>
            <a:ln w="57150">
              <a:solidFill>
                <a:schemeClr val="accent6">
                  <a:lumMod val="75000"/>
                </a:schemeClr>
              </a:solidFill>
            </a:ln>
          </p:spPr>
          <p:style>
            <a:lnRef idx="1">
              <a:schemeClr val="accent6"/>
            </a:lnRef>
            <a:fillRef idx="0">
              <a:schemeClr val="accent6"/>
            </a:fillRef>
            <a:effectRef idx="0">
              <a:schemeClr val="accent6"/>
            </a:effectRef>
            <a:fontRef idx="minor">
              <a:schemeClr val="tx1"/>
            </a:fontRef>
          </p:style>
        </p:cxnSp>
        <p:sp>
          <p:nvSpPr>
            <p:cNvPr id="18" name="Oval 17"/>
            <p:cNvSpPr/>
            <p:nvPr/>
          </p:nvSpPr>
          <p:spPr>
            <a:xfrm>
              <a:off x="914399" y="2909561"/>
              <a:ext cx="245534" cy="245534"/>
            </a:xfrm>
            <a:prstGeom prst="ellipse">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869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2617551"/>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2" y="609600"/>
            <a:ext cx="3554472" cy="1456267"/>
          </a:xfrm>
        </p:spPr>
        <p:txBody>
          <a:bodyPr/>
          <a:lstStyle/>
          <a:p>
            <a:r>
              <a:rPr lang="en-US" dirty="0"/>
              <a:t>Inspecting our</a:t>
            </a:r>
            <a:br>
              <a:rPr lang="en-US" dirty="0"/>
            </a:br>
            <a:r>
              <a:rPr lang="en-US" dirty="0"/>
              <a:t>inputs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076" y="643453"/>
            <a:ext cx="6978060" cy="174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59" y="5341380"/>
            <a:ext cx="4985516" cy="1274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11756"/>
          <a:stretch/>
        </p:blipFill>
        <p:spPr bwMode="auto">
          <a:xfrm>
            <a:off x="5794085" y="3747964"/>
            <a:ext cx="5491982" cy="94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459" y="3309043"/>
            <a:ext cx="4985516" cy="1530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58342" y="219129"/>
            <a:ext cx="1342034" cy="369332"/>
          </a:xfrm>
          <a:prstGeom prst="rect">
            <a:avLst/>
          </a:prstGeom>
          <a:noFill/>
        </p:spPr>
        <p:txBody>
          <a:bodyPr wrap="none" rtlCol="0">
            <a:spAutoFit/>
          </a:bodyPr>
          <a:lstStyle/>
          <a:p>
            <a:r>
              <a:rPr lang="en-US" dirty="0"/>
              <a:t>Model input</a:t>
            </a:r>
          </a:p>
        </p:txBody>
      </p:sp>
      <p:sp>
        <p:nvSpPr>
          <p:cNvPr id="3" name="Oval 2"/>
          <p:cNvSpPr/>
          <p:nvPr/>
        </p:nvSpPr>
        <p:spPr>
          <a:xfrm>
            <a:off x="1159933" y="5476846"/>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282700" y="5269942"/>
            <a:ext cx="0" cy="206904"/>
          </a:xfrm>
          <a:prstGeom prst="line">
            <a:avLst/>
          </a:prstGeom>
        </p:spPr>
        <p:style>
          <a:lnRef idx="1">
            <a:schemeClr val="accent6"/>
          </a:lnRef>
          <a:fillRef idx="0">
            <a:schemeClr val="accent6"/>
          </a:fillRef>
          <a:effectRef idx="0">
            <a:schemeClr val="accent6"/>
          </a:effectRef>
          <a:fontRef idx="minor">
            <a:schemeClr val="tx1"/>
          </a:fontRef>
        </p:style>
      </p:cxnSp>
      <p:sp>
        <p:nvSpPr>
          <p:cNvPr id="8" name="TextBox 7"/>
          <p:cNvSpPr txBox="1"/>
          <p:nvPr/>
        </p:nvSpPr>
        <p:spPr>
          <a:xfrm>
            <a:off x="524933" y="4948248"/>
            <a:ext cx="2628540" cy="369332"/>
          </a:xfrm>
          <a:prstGeom prst="rect">
            <a:avLst/>
          </a:prstGeom>
          <a:noFill/>
        </p:spPr>
        <p:txBody>
          <a:bodyPr wrap="none" rtlCol="0">
            <a:spAutoFit/>
          </a:bodyPr>
          <a:lstStyle/>
          <a:p>
            <a:r>
              <a:rPr lang="en-US" dirty="0"/>
              <a:t>state column not included</a:t>
            </a:r>
          </a:p>
        </p:txBody>
      </p:sp>
      <p:grpSp>
        <p:nvGrpSpPr>
          <p:cNvPr id="9" name="Group 8"/>
          <p:cNvGrpSpPr/>
          <p:nvPr/>
        </p:nvGrpSpPr>
        <p:grpSpPr>
          <a:xfrm>
            <a:off x="685802" y="3200470"/>
            <a:ext cx="245534" cy="452438"/>
            <a:chOff x="914399" y="2702657"/>
            <a:chExt cx="245534" cy="452438"/>
          </a:xfrm>
        </p:grpSpPr>
        <p:sp>
          <p:nvSpPr>
            <p:cNvPr id="14" name="Oval 13"/>
            <p:cNvSpPr/>
            <p:nvPr/>
          </p:nvSpPr>
          <p:spPr>
            <a:xfrm>
              <a:off x="914399" y="2909561"/>
              <a:ext cx="245534" cy="2455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1037166" y="2702657"/>
              <a:ext cx="0" cy="206904"/>
            </a:xfrm>
            <a:prstGeom prst="line">
              <a:avLst/>
            </a:prstGeom>
          </p:spPr>
          <p:style>
            <a:lnRef idx="1">
              <a:schemeClr val="accent6"/>
            </a:lnRef>
            <a:fillRef idx="0">
              <a:schemeClr val="accent6"/>
            </a:fillRef>
            <a:effectRef idx="0">
              <a:schemeClr val="accent6"/>
            </a:effectRef>
            <a:fontRef idx="minor">
              <a:schemeClr val="tx1"/>
            </a:fontRef>
          </p:style>
        </p:cxnSp>
      </p:grpSp>
      <p:sp>
        <p:nvSpPr>
          <p:cNvPr id="17" name="TextBox 16"/>
          <p:cNvSpPr txBox="1"/>
          <p:nvPr/>
        </p:nvSpPr>
        <p:spPr>
          <a:xfrm>
            <a:off x="507238" y="2821584"/>
            <a:ext cx="4482061" cy="369332"/>
          </a:xfrm>
          <a:prstGeom prst="rect">
            <a:avLst/>
          </a:prstGeom>
          <a:noFill/>
        </p:spPr>
        <p:txBody>
          <a:bodyPr wrap="none" rtlCol="0">
            <a:spAutoFit/>
          </a:bodyPr>
          <a:lstStyle/>
          <a:p>
            <a:r>
              <a:rPr lang="en-US" dirty="0"/>
              <a:t>first and last name contained in single column</a:t>
            </a:r>
          </a:p>
        </p:txBody>
      </p:sp>
      <p:sp>
        <p:nvSpPr>
          <p:cNvPr id="18" name="TextBox 17"/>
          <p:cNvSpPr txBox="1"/>
          <p:nvPr/>
        </p:nvSpPr>
        <p:spPr>
          <a:xfrm>
            <a:off x="5883571" y="3119256"/>
            <a:ext cx="3461012" cy="369332"/>
          </a:xfrm>
          <a:prstGeom prst="rect">
            <a:avLst/>
          </a:prstGeom>
          <a:noFill/>
        </p:spPr>
        <p:txBody>
          <a:bodyPr wrap="none" rtlCol="0">
            <a:spAutoFit/>
          </a:bodyPr>
          <a:lstStyle/>
          <a:p>
            <a:r>
              <a:rPr lang="en-US" dirty="0"/>
              <a:t>first and last name in reverse order</a:t>
            </a:r>
          </a:p>
        </p:txBody>
      </p:sp>
      <p:sp>
        <p:nvSpPr>
          <p:cNvPr id="10" name="Curved Down Arrow 9"/>
          <p:cNvSpPr/>
          <p:nvPr/>
        </p:nvSpPr>
        <p:spPr>
          <a:xfrm>
            <a:off x="6054494" y="3488588"/>
            <a:ext cx="911288" cy="379387"/>
          </a:xfrm>
          <a:prstGeom prst="curvedDownArrow">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tx1"/>
              </a:solidFill>
            </a:endParaRPr>
          </a:p>
        </p:txBody>
      </p:sp>
      <p:sp>
        <p:nvSpPr>
          <p:cNvPr id="23" name="TextBox 22"/>
          <p:cNvSpPr txBox="1"/>
          <p:nvPr/>
        </p:nvSpPr>
        <p:spPr>
          <a:xfrm>
            <a:off x="5794085" y="4861932"/>
            <a:ext cx="5377962" cy="1754326"/>
          </a:xfrm>
          <a:prstGeom prst="rect">
            <a:avLst/>
          </a:prstGeom>
          <a:solidFill>
            <a:schemeClr val="bg2">
              <a:lumMod val="50000"/>
            </a:schemeClr>
          </a:solidFill>
          <a:ln>
            <a:solidFill>
              <a:schemeClr val="accent1">
                <a:lumMod val="20000"/>
                <a:lumOff val="80000"/>
              </a:schemeClr>
            </a:solidFill>
          </a:ln>
        </p:spPr>
        <p:txBody>
          <a:bodyPr wrap="square" lIns="182880" tIns="182880" rIns="182880" bIns="182880" rtlCol="0">
            <a:spAutoFit/>
          </a:bodyPr>
          <a:lstStyle/>
          <a:p>
            <a:r>
              <a:rPr lang="en-US" dirty="0"/>
              <a:t>Looking at the inputs from the sales team, we see where the issues are coming from. However, what if we could have our script warn us when we don’t get the input we expected so don’t have to search for it ourselves?.... </a:t>
            </a:r>
          </a:p>
        </p:txBody>
      </p:sp>
      <p:cxnSp>
        <p:nvCxnSpPr>
          <p:cNvPr id="13" name="Straight Connector 12"/>
          <p:cNvCxnSpPr/>
          <p:nvPr/>
        </p:nvCxnSpPr>
        <p:spPr>
          <a:xfrm>
            <a:off x="4470400" y="426720"/>
            <a:ext cx="0" cy="17407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25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c2-listing2 checking our data and creating a log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67400" y="2345267"/>
            <a:ext cx="5791200" cy="3914775"/>
          </a:xfrm>
          <a:prstGeom prst="rect">
            <a:avLst/>
          </a:prstGeom>
        </p:spPr>
      </p:pic>
    </p:spTree>
    <p:extLst>
      <p:ext uri="{BB962C8B-B14F-4D97-AF65-F5344CB8AC3E}">
        <p14:creationId xmlns:p14="http://schemas.microsoft.com/office/powerpoint/2010/main" val="41650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c2-listing3 – naming the guilty</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35350" y="2363787"/>
            <a:ext cx="8039100" cy="3933825"/>
          </a:xfrm>
          <a:prstGeom prst="rect">
            <a:avLst/>
          </a:prstGeom>
        </p:spPr>
      </p:pic>
    </p:spTree>
    <p:extLst>
      <p:ext uri="{BB962C8B-B14F-4D97-AF65-F5344CB8AC3E}">
        <p14:creationId xmlns:p14="http://schemas.microsoft.com/office/powerpoint/2010/main" val="59828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c2-listing4 – having the system tell us there’s a problem  rather than relying on us coming to our own conclusion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81300" y="2065867"/>
            <a:ext cx="8686800" cy="4543425"/>
          </a:xfrm>
          <a:prstGeom prst="rect">
            <a:avLst/>
          </a:prstGeom>
        </p:spPr>
      </p:pic>
    </p:spTree>
    <p:extLst>
      <p:ext uri="{BB962C8B-B14F-4D97-AF65-F5344CB8AC3E}">
        <p14:creationId xmlns:p14="http://schemas.microsoft.com/office/powerpoint/2010/main" val="219577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c2-listing5 – writing a log file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3406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c2-listing? – avoid false reports</a:t>
            </a:r>
          </a:p>
        </p:txBody>
      </p:sp>
      <p:sp>
        <p:nvSpPr>
          <p:cNvPr id="3" name="Content Placeholder 2"/>
          <p:cNvSpPr>
            <a:spLocks noGrp="1"/>
          </p:cNvSpPr>
          <p:nvPr>
            <p:ph idx="1"/>
          </p:nvPr>
        </p:nvSpPr>
        <p:spPr/>
        <p:txBody>
          <a:bodyPr/>
          <a:lstStyle/>
          <a:p>
            <a:r>
              <a:rPr lang="en-US" dirty="0"/>
              <a:t>Trimming excess whitespace</a:t>
            </a:r>
          </a:p>
          <a:p>
            <a:r>
              <a:rPr lang="en-US" dirty="0"/>
              <a:t>Handle variations of column names – “first name”, “</a:t>
            </a:r>
            <a:r>
              <a:rPr lang="en-US" dirty="0" err="1"/>
              <a:t>firstname</a:t>
            </a:r>
            <a:r>
              <a:rPr lang="en-US" dirty="0"/>
              <a:t>”,  “First Name”, “FIRST NAME”, “</a:t>
            </a:r>
            <a:r>
              <a:rPr lang="en-US" dirty="0" err="1"/>
              <a:t>first_name</a:t>
            </a:r>
            <a:r>
              <a:rPr lang="en-US" dirty="0"/>
              <a:t>”</a:t>
            </a:r>
          </a:p>
        </p:txBody>
      </p:sp>
    </p:spTree>
    <p:extLst>
      <p:ext uri="{BB962C8B-B14F-4D97-AF65-F5344CB8AC3E}">
        <p14:creationId xmlns:p14="http://schemas.microsoft.com/office/powerpoint/2010/main" val="840585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2106</TotalTime>
  <Words>297</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Lesson 1 Case 2</vt:lpstr>
      <vt:lpstr>c2listing1</vt:lpstr>
      <vt:lpstr>c2listing1 output</vt:lpstr>
      <vt:lpstr>Inspecting our inputs</vt:lpstr>
      <vt:lpstr>c2-listing2 checking our data and creating a log </vt:lpstr>
      <vt:lpstr>c2-listing3 – naming the guilty</vt:lpstr>
      <vt:lpstr>c2-listing4 – having the system tell us there’s a problem  rather than relying on us coming to our own conclusion</vt:lpstr>
      <vt:lpstr>c2-listing5 – writing a log file</vt:lpstr>
      <vt:lpstr>c2-listing? – avoid false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 Lessons</dc:title>
  <dc:creator>Tom Rundle</dc:creator>
  <cp:lastModifiedBy>Tom Rundle</cp:lastModifiedBy>
  <cp:revision>52</cp:revision>
  <dcterms:created xsi:type="dcterms:W3CDTF">2016-06-18T22:15:01Z</dcterms:created>
  <dcterms:modified xsi:type="dcterms:W3CDTF">2016-06-24T00:14:11Z</dcterms:modified>
</cp:coreProperties>
</file>