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13"/>
  </p:notesMasterIdLst>
  <p:sldIdLst>
    <p:sldId id="256" r:id="rId2"/>
    <p:sldId id="257" r:id="rId3"/>
    <p:sldId id="269" r:id="rId4"/>
    <p:sldId id="270" r:id="rId5"/>
    <p:sldId id="271" r:id="rId6"/>
    <p:sldId id="272" r:id="rId7"/>
    <p:sldId id="273" r:id="rId8"/>
    <p:sldId id="275" r:id="rId9"/>
    <p:sldId id="274" r:id="rId10"/>
    <p:sldId id="276" r:id="rId11"/>
    <p:sldId id="27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64" d="100"/>
          <a:sy n="64" d="100"/>
        </p:scale>
        <p:origin x="206"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E5F68D-220C-4FE1-AB55-4B69C76E02B6}" type="datetimeFigureOut">
              <a:rPr lang="en-US" smtClean="0"/>
              <a:t>6/24/2016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C0C4C-6DE7-4C30-A614-7C3F3C58E71A}" type="slidenum">
              <a:rPr lang="en-US" smtClean="0"/>
              <a:t>‹#›</a:t>
            </a:fld>
            <a:endParaRPr lang="en-US"/>
          </a:p>
        </p:txBody>
      </p:sp>
    </p:spTree>
    <p:extLst>
      <p:ext uri="{BB962C8B-B14F-4D97-AF65-F5344CB8AC3E}">
        <p14:creationId xmlns:p14="http://schemas.microsoft.com/office/powerpoint/2010/main" val="2735618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6/24/2016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45721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823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4848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0384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4501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1534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0544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601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0961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85195"/>
            <a:ext cx="12188825" cy="6856214"/>
          </a:xfrm>
          <a:prstGeom prst="rect">
            <a:avLst/>
          </a:prstGeom>
        </p:spPr>
      </p:pic>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8832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8814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8313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875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6/24/2016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6106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6/24/2016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980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142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5446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6/24/2016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5013464"/>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medium.com/@loorinm/coding-is-over-6d653abe8da8#.lpplu7ca3"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Lesson 1 Case 3</a:t>
            </a:r>
          </a:p>
        </p:txBody>
      </p:sp>
      <p:sp>
        <p:nvSpPr>
          <p:cNvPr id="3" name="Subtitle 2"/>
          <p:cNvSpPr>
            <a:spLocks noGrp="1"/>
          </p:cNvSpPr>
          <p:nvPr>
            <p:ph type="subTitle" idx="1"/>
          </p:nvPr>
        </p:nvSpPr>
        <p:spPr/>
        <p:txBody>
          <a:bodyPr/>
          <a:lstStyle/>
          <a:p>
            <a:r>
              <a:rPr lang="en-US" dirty="0"/>
              <a:t>Node </a:t>
            </a:r>
            <a:r>
              <a:rPr lang="en-US" dirty="0" err="1"/>
              <a:t>FileSystem</a:t>
            </a:r>
            <a:r>
              <a:rPr lang="en-US" dirty="0"/>
              <a:t> - csv</a:t>
            </a:r>
          </a:p>
        </p:txBody>
      </p:sp>
    </p:spTree>
    <p:extLst>
      <p:ext uri="{BB962C8B-B14F-4D97-AF65-F5344CB8AC3E}">
        <p14:creationId xmlns:p14="http://schemas.microsoft.com/office/powerpoint/2010/main" val="3610701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c3-listing7.js | c3l7-validate.js | c3l7-log.js</a:t>
            </a:r>
            <a:br>
              <a:rPr lang="en-US" dirty="0"/>
            </a:br>
            <a:r>
              <a:rPr lang="en-US" dirty="0"/>
              <a:t>implement logging in </a:t>
            </a:r>
            <a:r>
              <a:rPr lang="en-US" dirty="0" err="1"/>
              <a:t>util</a:t>
            </a:r>
            <a:r>
              <a:rPr lang="en-US" dirty="0"/>
              <a:t>/validate.js</a:t>
            </a: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Rectangle 4"/>
          <p:cNvSpPr/>
          <p:nvPr/>
        </p:nvSpPr>
        <p:spPr>
          <a:xfrm>
            <a:off x="685801" y="2142067"/>
            <a:ext cx="10709909" cy="4257356"/>
          </a:xfrm>
          <a:prstGeom prst="rect">
            <a:avLst/>
          </a:prstGeom>
        </p:spPr>
        <p:style>
          <a:lnRef idx="2">
            <a:schemeClr val="accent6"/>
          </a:lnRef>
          <a:fillRef idx="1">
            <a:schemeClr val="lt1"/>
          </a:fillRef>
          <a:effectRef idx="0">
            <a:schemeClr val="accent6"/>
          </a:effectRef>
          <a:fontRef idx="minor">
            <a:schemeClr val="dk1"/>
          </a:fontRef>
        </p:style>
        <p:txBody>
          <a:bodyPr lIns="182880" tIns="182880" rIns="182880" bIns="182880" rtlCol="0" anchor="t"/>
          <a:lstStyle/>
          <a:p>
            <a:r>
              <a:rPr lang="en-US" dirty="0"/>
              <a:t>This one took a lot of work as well – at least in terms of troubleshooting. Hopefully I’ll remember some of the pitfalls so I can explain them or show examples. The key was that I need to export the instance of the log from the validate.js module. I was calling the </a:t>
            </a:r>
            <a:r>
              <a:rPr lang="en-US" dirty="0" err="1"/>
              <a:t>log.create</a:t>
            </a:r>
            <a:r>
              <a:rPr lang="en-US" dirty="0"/>
              <a:t>() method within the module, which of course during execution was called when the module was loaded– not after all the files were written, which was what I intended.  </a:t>
            </a:r>
          </a:p>
          <a:p>
            <a:endParaRPr lang="en-US" dirty="0"/>
          </a:p>
          <a:p>
            <a:r>
              <a:rPr lang="en-US" dirty="0"/>
              <a:t>I’m really happy with the way this is coming together. I feel like it’s written quite elegantly, especially for a rookie. With these fundamentals in place, it will get really exciting when I start working with the frameworks. </a:t>
            </a:r>
          </a:p>
        </p:txBody>
      </p:sp>
    </p:spTree>
    <p:extLst>
      <p:ext uri="{BB962C8B-B14F-4D97-AF65-F5344CB8AC3E}">
        <p14:creationId xmlns:p14="http://schemas.microsoft.com/office/powerpoint/2010/main" val="4034919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456267"/>
          </a:xfrm>
        </p:spPr>
        <p:txBody>
          <a:bodyPr/>
          <a:lstStyle/>
          <a:p>
            <a:r>
              <a:rPr lang="en-US" dirty="0"/>
              <a:t>c3-listing8.js | c3l8-validate.js | c3l8-log.js</a:t>
            </a:r>
            <a:br>
              <a:rPr lang="en-US" dirty="0"/>
            </a:br>
            <a:r>
              <a:rPr lang="en-US" dirty="0"/>
              <a:t>implement logging in </a:t>
            </a:r>
            <a:r>
              <a:rPr lang="en-US" dirty="0" err="1"/>
              <a:t>util</a:t>
            </a:r>
            <a:r>
              <a:rPr lang="en-US" dirty="0"/>
              <a:t>/validate.js</a:t>
            </a:r>
          </a:p>
        </p:txBody>
      </p:sp>
      <p:sp>
        <p:nvSpPr>
          <p:cNvPr id="5" name="Content Placeholder 4"/>
          <p:cNvSpPr>
            <a:spLocks noGrp="1"/>
          </p:cNvSpPr>
          <p:nvPr>
            <p:ph idx="1"/>
          </p:nvPr>
        </p:nvSpPr>
        <p:spPr>
          <a:xfrm>
            <a:off x="685801" y="2142067"/>
            <a:ext cx="10131425" cy="3649133"/>
          </a:xfrm>
        </p:spPr>
        <p:txBody>
          <a:bodyPr/>
          <a:lstStyle/>
          <a:p>
            <a:r>
              <a:rPr lang="en-US" dirty="0"/>
              <a:t>OK now that I’ve figured out how exactly the fuck to make an instance of the Log class in validate.js, I need to actually make use of it. Let’s design our log file.</a:t>
            </a:r>
          </a:p>
        </p:txBody>
      </p:sp>
      <p:pic>
        <p:nvPicPr>
          <p:cNvPr id="6" name="Picture 5"/>
          <p:cNvPicPr>
            <a:picLocks noChangeAspect="1"/>
          </p:cNvPicPr>
          <p:nvPr/>
        </p:nvPicPr>
        <p:blipFill>
          <a:blip r:embed="rId2"/>
          <a:stretch>
            <a:fillRect/>
          </a:stretch>
        </p:blipFill>
        <p:spPr>
          <a:xfrm>
            <a:off x="6261183" y="2832599"/>
            <a:ext cx="4556044" cy="3874811"/>
          </a:xfrm>
          <a:prstGeom prst="rect">
            <a:avLst/>
          </a:prstGeom>
        </p:spPr>
      </p:pic>
    </p:spTree>
    <p:extLst>
      <p:ext uri="{BB962C8B-B14F-4D97-AF65-F5344CB8AC3E}">
        <p14:creationId xmlns:p14="http://schemas.microsoft.com/office/powerpoint/2010/main" val="1064705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c3listing1</a:t>
            </a:r>
          </a:p>
        </p:txBody>
      </p:sp>
      <p:sp>
        <p:nvSpPr>
          <p:cNvPr id="3" name="Content Placeholder 2"/>
          <p:cNvSpPr>
            <a:spLocks noGrp="1"/>
          </p:cNvSpPr>
          <p:nvPr>
            <p:ph idx="1"/>
          </p:nvPr>
        </p:nvSpPr>
        <p:spPr/>
        <p:txBody>
          <a:bodyPr/>
          <a:lstStyle/>
          <a:p>
            <a:pPr marL="0" indent="0">
              <a:buNone/>
            </a:pPr>
            <a:r>
              <a:rPr lang="en-US" dirty="0"/>
              <a:t>There are no modifications to the code in this listing from the last one in the previous case. However, like last time, note that our data set has changed. Go ahead and run it and see.</a:t>
            </a:r>
          </a:p>
          <a:p>
            <a:pPr marL="0" indent="0">
              <a:buNone/>
            </a:pPr>
            <a:r>
              <a:rPr lang="en-US" dirty="0"/>
              <a:t>Objective: </a:t>
            </a:r>
          </a:p>
          <a:p>
            <a:pPr marL="0" indent="0">
              <a:buNone/>
            </a:pPr>
            <a:r>
              <a:rPr lang="en-US" dirty="0"/>
              <a:t>Log discrepancies</a:t>
            </a:r>
          </a:p>
          <a:p>
            <a:pPr marL="0" indent="0">
              <a:buNone/>
            </a:pPr>
            <a:r>
              <a:rPr lang="en-US" dirty="0"/>
              <a:t>Normalize file formatting</a:t>
            </a:r>
          </a:p>
        </p:txBody>
      </p:sp>
    </p:spTree>
    <p:extLst>
      <p:ext uri="{BB962C8B-B14F-4D97-AF65-F5344CB8AC3E}">
        <p14:creationId xmlns:p14="http://schemas.microsoft.com/office/powerpoint/2010/main" val="1837366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c3 listing2 – Separation of powers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84662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c3 listing3 – Normalize the headers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85292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c3-listing5.js | c3l5-validate.js</a:t>
            </a:r>
          </a:p>
        </p:txBody>
      </p:sp>
      <p:pic>
        <p:nvPicPr>
          <p:cNvPr id="4" name="Picture 3"/>
          <p:cNvPicPr>
            <a:picLocks noChangeAspect="1"/>
          </p:cNvPicPr>
          <p:nvPr/>
        </p:nvPicPr>
        <p:blipFill>
          <a:blip r:embed="rId2"/>
          <a:stretch>
            <a:fillRect/>
          </a:stretch>
        </p:blipFill>
        <p:spPr>
          <a:xfrm>
            <a:off x="685801" y="2294995"/>
            <a:ext cx="3724275" cy="1057275"/>
          </a:xfrm>
          <a:prstGeom prst="rect">
            <a:avLst/>
          </a:prstGeom>
        </p:spPr>
      </p:pic>
      <p:sp>
        <p:nvSpPr>
          <p:cNvPr id="5" name="TextBox 4"/>
          <p:cNvSpPr txBox="1"/>
          <p:nvPr/>
        </p:nvSpPr>
        <p:spPr>
          <a:xfrm>
            <a:off x="685801" y="1803400"/>
            <a:ext cx="1579278" cy="369332"/>
          </a:xfrm>
          <a:prstGeom prst="rect">
            <a:avLst/>
          </a:prstGeom>
          <a:noFill/>
        </p:spPr>
        <p:txBody>
          <a:bodyPr wrap="none" rtlCol="0">
            <a:spAutoFit/>
          </a:bodyPr>
          <a:lstStyle/>
          <a:p>
            <a:r>
              <a:rPr lang="en-US" dirty="0"/>
              <a:t>c3l5-validate.js</a:t>
            </a:r>
          </a:p>
        </p:txBody>
      </p:sp>
      <p:sp>
        <p:nvSpPr>
          <p:cNvPr id="6" name="TextBox 5"/>
          <p:cNvSpPr txBox="1"/>
          <p:nvPr/>
        </p:nvSpPr>
        <p:spPr>
          <a:xfrm>
            <a:off x="6510042" y="2171811"/>
            <a:ext cx="5377962" cy="2308324"/>
          </a:xfrm>
          <a:prstGeom prst="rect">
            <a:avLst/>
          </a:prstGeom>
          <a:solidFill>
            <a:schemeClr val="bg2">
              <a:lumMod val="50000"/>
            </a:schemeClr>
          </a:solidFill>
          <a:ln>
            <a:solidFill>
              <a:schemeClr val="accent1">
                <a:lumMod val="20000"/>
                <a:lumOff val="80000"/>
              </a:schemeClr>
            </a:solidFill>
          </a:ln>
        </p:spPr>
        <p:txBody>
          <a:bodyPr wrap="square" lIns="182880" tIns="182880" rIns="182880" bIns="182880" rtlCol="0">
            <a:spAutoFit/>
          </a:bodyPr>
          <a:lstStyle/>
          <a:p>
            <a:r>
              <a:rPr lang="en-US" dirty="0"/>
              <a:t>We’ve used a regular expression that will match any whitespace ( \s ), hyphen ( - ), or underscore ( _ ). </a:t>
            </a:r>
          </a:p>
          <a:p>
            <a:endParaRPr lang="en-US" dirty="0"/>
          </a:p>
          <a:p>
            <a:r>
              <a:rPr lang="en-US" dirty="0"/>
              <a:t>This regular expression is plugged in the replace method as the first argument and we define our replacement as an empty string ( ‘’) in the second argument.</a:t>
            </a:r>
          </a:p>
        </p:txBody>
      </p:sp>
    </p:spTree>
    <p:extLst>
      <p:ext uri="{BB962C8B-B14F-4D97-AF65-F5344CB8AC3E}">
        <p14:creationId xmlns:p14="http://schemas.microsoft.com/office/powerpoint/2010/main" val="3859855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c3-listing6.js | c3l6-validate.js | c3l6-log.js</a:t>
            </a:r>
          </a:p>
        </p:txBody>
      </p:sp>
      <p:pic>
        <p:nvPicPr>
          <p:cNvPr id="4" name="Picture 3"/>
          <p:cNvPicPr>
            <a:picLocks noChangeAspect="1"/>
          </p:cNvPicPr>
          <p:nvPr/>
        </p:nvPicPr>
        <p:blipFill>
          <a:blip r:embed="rId2"/>
          <a:stretch>
            <a:fillRect/>
          </a:stretch>
        </p:blipFill>
        <p:spPr>
          <a:xfrm>
            <a:off x="685801" y="2167467"/>
            <a:ext cx="8972550" cy="3067050"/>
          </a:xfrm>
          <a:prstGeom prst="rect">
            <a:avLst/>
          </a:prstGeom>
        </p:spPr>
      </p:pic>
      <p:sp>
        <p:nvSpPr>
          <p:cNvPr id="5" name="Oval 4"/>
          <p:cNvSpPr/>
          <p:nvPr/>
        </p:nvSpPr>
        <p:spPr>
          <a:xfrm>
            <a:off x="3865880" y="3845560"/>
            <a:ext cx="960120" cy="406400"/>
          </a:xfrm>
          <a:prstGeom prst="ellipse">
            <a:avLst/>
          </a:prstGeom>
          <a:solidFill>
            <a:srgbClr val="FF0000">
              <a:alpha val="36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635760" y="3398520"/>
            <a:ext cx="436880" cy="406400"/>
          </a:xfrm>
          <a:prstGeom prst="ellipse">
            <a:avLst/>
          </a:prstGeom>
          <a:solidFill>
            <a:srgbClr val="FF0000">
              <a:alpha val="36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159000" y="3398520"/>
            <a:ext cx="452120" cy="406400"/>
          </a:xfrm>
          <a:prstGeom prst="ellipse">
            <a:avLst/>
          </a:prstGeom>
          <a:solidFill>
            <a:srgbClr val="FF0000">
              <a:alpha val="36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77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c3-listing6.js | c3l6-validate.js | c3l6-log.js (cont’d)</a:t>
            </a:r>
          </a:p>
        </p:txBody>
      </p:sp>
      <p:sp>
        <p:nvSpPr>
          <p:cNvPr id="3" name="Content Placeholder 2"/>
          <p:cNvSpPr>
            <a:spLocks noGrp="1"/>
          </p:cNvSpPr>
          <p:nvPr>
            <p:ph sz="half" idx="1"/>
          </p:nvPr>
        </p:nvSpPr>
        <p:spPr>
          <a:xfrm>
            <a:off x="685802" y="1726569"/>
            <a:ext cx="4995334" cy="3649134"/>
          </a:xfrm>
        </p:spPr>
        <p:txBody>
          <a:bodyPr anchor="t"/>
          <a:lstStyle/>
          <a:p>
            <a:r>
              <a:rPr lang="en-US" dirty="0"/>
              <a:t>Implement Log class</a:t>
            </a:r>
          </a:p>
          <a:p>
            <a:r>
              <a:rPr lang="en-US" dirty="0"/>
              <a:t>Write tests for Log class and class methods</a:t>
            </a:r>
          </a:p>
        </p:txBody>
      </p:sp>
      <p:sp>
        <p:nvSpPr>
          <p:cNvPr id="8" name="TextBox 7"/>
          <p:cNvSpPr txBox="1"/>
          <p:nvPr/>
        </p:nvSpPr>
        <p:spPr>
          <a:xfrm>
            <a:off x="6510042" y="1789674"/>
            <a:ext cx="5377962" cy="1754326"/>
          </a:xfrm>
          <a:prstGeom prst="rect">
            <a:avLst/>
          </a:prstGeom>
          <a:solidFill>
            <a:schemeClr val="bg2">
              <a:lumMod val="50000"/>
            </a:schemeClr>
          </a:solidFill>
          <a:ln>
            <a:solidFill>
              <a:schemeClr val="accent1">
                <a:lumMod val="20000"/>
                <a:lumOff val="80000"/>
              </a:schemeClr>
            </a:solidFill>
          </a:ln>
        </p:spPr>
        <p:txBody>
          <a:bodyPr wrap="square" lIns="182880" tIns="182880" rIns="182880" bIns="182880" rtlCol="0">
            <a:spAutoFit/>
          </a:bodyPr>
          <a:lstStyle/>
          <a:p>
            <a:r>
              <a:rPr lang="en-US" dirty="0"/>
              <a:t>Let’s update our validate.js utility to use log.js in order to give us a report of how the comparisons are being made. This will give us a better idea of how close the validate utility is to working the way we want it to. </a:t>
            </a:r>
          </a:p>
        </p:txBody>
      </p:sp>
      <p:sp>
        <p:nvSpPr>
          <p:cNvPr id="5" name="TextBox 4"/>
          <p:cNvSpPr txBox="1"/>
          <p:nvPr/>
        </p:nvSpPr>
        <p:spPr>
          <a:xfrm>
            <a:off x="589188" y="2666837"/>
            <a:ext cx="5377962" cy="923330"/>
          </a:xfrm>
          <a:prstGeom prst="rect">
            <a:avLst/>
          </a:prstGeom>
          <a:solidFill>
            <a:schemeClr val="bg2">
              <a:lumMod val="50000"/>
            </a:schemeClr>
          </a:solidFill>
          <a:ln>
            <a:solidFill>
              <a:schemeClr val="accent1">
                <a:lumMod val="20000"/>
                <a:lumOff val="80000"/>
              </a:schemeClr>
            </a:solidFill>
          </a:ln>
        </p:spPr>
        <p:txBody>
          <a:bodyPr wrap="square" lIns="182880" tIns="182880" rIns="182880" bIns="182880" rtlCol="0">
            <a:spAutoFit/>
          </a:bodyPr>
          <a:lstStyle/>
          <a:p>
            <a:r>
              <a:rPr lang="en-US" dirty="0"/>
              <a:t>This is going to be harder than I thought because a need a new log instance for every module that calls it. </a:t>
            </a:r>
          </a:p>
        </p:txBody>
      </p:sp>
    </p:spTree>
    <p:extLst>
      <p:ext uri="{BB962C8B-B14F-4D97-AF65-F5344CB8AC3E}">
        <p14:creationId xmlns:p14="http://schemas.microsoft.com/office/powerpoint/2010/main" val="1435282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dirty="0"/>
          </a:p>
        </p:txBody>
      </p:sp>
      <p:sp>
        <p:nvSpPr>
          <p:cNvPr id="5" name="Rectangle 4"/>
          <p:cNvSpPr/>
          <p:nvPr/>
        </p:nvSpPr>
        <p:spPr>
          <a:xfrm>
            <a:off x="382137" y="207132"/>
            <a:ext cx="11518711" cy="4979017"/>
          </a:xfrm>
          <a:prstGeom prst="rect">
            <a:avLst/>
          </a:prstGeom>
        </p:spPr>
        <p:style>
          <a:lnRef idx="2">
            <a:schemeClr val="accent6"/>
          </a:lnRef>
          <a:fillRef idx="1">
            <a:schemeClr val="lt1"/>
          </a:fillRef>
          <a:effectRef idx="0">
            <a:schemeClr val="accent6"/>
          </a:effectRef>
          <a:fontRef idx="minor">
            <a:schemeClr val="dk1"/>
          </a:fontRef>
        </p:style>
        <p:txBody>
          <a:bodyPr lIns="182880" tIns="182880" rIns="182880" bIns="182880" rtlCol="0" anchor="t"/>
          <a:lstStyle/>
          <a:p>
            <a:r>
              <a:rPr lang="en-US" dirty="0"/>
              <a:t>It’d be  a good idea to show what happens when you don’t implement the constructor function. Trying to scale the old version of the log module you find that you are unable to write to more than one log file. </a:t>
            </a:r>
          </a:p>
          <a:p>
            <a:endParaRPr lang="en-US" dirty="0"/>
          </a:p>
          <a:p>
            <a:r>
              <a:rPr lang="en-US" dirty="0"/>
              <a:t>You could work around it by copying the log.js file and then adding another require to the program, basically using two modules instead of one. However, this won’t scale well. If you were a customer of this application then you would have to put in a request every time you wanted a new type of log file created.  Part of the purpose of this blog / lesson is to illustrate how learning about code can help you become a better customer of IT services… this is extremely important– I’ve worked for companies who waste millions of dollar every year on poor code that isn’t scalable. I can make the containerization analogy– companies like Maersk transformed the logistics industry by using standard containers. The IT analogy of many companies today is that they are like the guy carrying multiple bricks on their head (this is the IT guy with the shitty code base)– it’s an impressive feat but we have better methods available. Using something like </a:t>
            </a:r>
            <a:r>
              <a:rPr lang="en-US" dirty="0" err="1"/>
              <a:t>npm</a:t>
            </a:r>
            <a:r>
              <a:rPr lang="en-US" dirty="0"/>
              <a:t> is the software development analog to the container revolution in the logistics industry. </a:t>
            </a:r>
          </a:p>
          <a:p>
            <a:endParaRPr lang="en-US" dirty="0"/>
          </a:p>
          <a:p>
            <a:r>
              <a:rPr lang="en-US" dirty="0"/>
              <a:t>In a sense, this article inspired me on this line of thought: </a:t>
            </a:r>
            <a:r>
              <a:rPr lang="en-US" dirty="0">
                <a:hlinkClick r:id="rId2"/>
              </a:rPr>
              <a:t>https://medium.com/@loorinm/coding-is-over-6d653abe8da8#.lpplu7ca3</a:t>
            </a:r>
            <a:r>
              <a:rPr lang="en-US" dirty="0"/>
              <a:t> . And the reason we keep writing the same tired old code is because we haven’t innovated the business models– we don’t know how to pay people to think, dream and imagine. We don’t know how to charge for it. We bill by the hour– building another REST API is the ability to bill a lot of hours. </a:t>
            </a:r>
          </a:p>
          <a:p>
            <a:endParaRPr lang="en-US" dirty="0"/>
          </a:p>
        </p:txBody>
      </p:sp>
    </p:spTree>
    <p:extLst>
      <p:ext uri="{BB962C8B-B14F-4D97-AF65-F5344CB8AC3E}">
        <p14:creationId xmlns:p14="http://schemas.microsoft.com/office/powerpoint/2010/main" val="1515382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a:t>
            </a:r>
          </a:p>
        </p:txBody>
      </p:sp>
      <p:sp>
        <p:nvSpPr>
          <p:cNvPr id="3" name="Content Placeholder 2"/>
          <p:cNvSpPr>
            <a:spLocks noGrp="1"/>
          </p:cNvSpPr>
          <p:nvPr>
            <p:ph sz="half" idx="1"/>
          </p:nvPr>
        </p:nvSpPr>
        <p:spPr/>
        <p:txBody>
          <a:bodyPr/>
          <a:lstStyle/>
          <a:p>
            <a:r>
              <a:rPr lang="en-US" dirty="0"/>
              <a:t>1) Make sure the damn thing runs</a:t>
            </a:r>
          </a:p>
          <a:p>
            <a:r>
              <a:rPr lang="en-US" dirty="0"/>
              <a:t>2) Test to see if it runs with default parameters</a:t>
            </a:r>
          </a:p>
          <a:p>
            <a:r>
              <a:rPr lang="en-US" dirty="0"/>
              <a:t>3) Test to see if it runs with supplied arguments</a:t>
            </a:r>
          </a:p>
          <a:p>
            <a:r>
              <a:rPr lang="en-US" dirty="0"/>
              <a:t>4) Test that it returns expected values</a:t>
            </a:r>
          </a:p>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6470810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1858</TotalTime>
  <Words>755</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Lesson 1 Case 3</vt:lpstr>
      <vt:lpstr>c3listing1</vt:lpstr>
      <vt:lpstr>c3 listing2 – Separation of powers</vt:lpstr>
      <vt:lpstr>c3 listing3 – Normalize the headers</vt:lpstr>
      <vt:lpstr>c3-listing5.js | c3l5-validate.js</vt:lpstr>
      <vt:lpstr>c3-listing6.js | c3l6-validate.js | c3l6-log.js</vt:lpstr>
      <vt:lpstr>c3-listing6.js | c3l6-validate.js | c3l6-log.js (cont’d)</vt:lpstr>
      <vt:lpstr>PowerPoint Presentation</vt:lpstr>
      <vt:lpstr>Tests</vt:lpstr>
      <vt:lpstr>c3-listing7.js | c3l7-validate.js | c3l7-log.js implement logging in util/validate.js</vt:lpstr>
      <vt:lpstr>c3-listing8.js | c3l8-validate.js | c3l8-log.js implement logging in util/validate.js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CSV Lessons</dc:title>
  <dc:creator>Tom Rundle</dc:creator>
  <cp:lastModifiedBy>Tom Rundle</cp:lastModifiedBy>
  <cp:revision>75</cp:revision>
  <dcterms:created xsi:type="dcterms:W3CDTF">2016-06-18T22:15:01Z</dcterms:created>
  <dcterms:modified xsi:type="dcterms:W3CDTF">2016-06-25T02:11:49Z</dcterms:modified>
</cp:coreProperties>
</file>