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8"/>
  </p:notesMasterIdLst>
  <p:sldIdLst>
    <p:sldId id="256" r:id="rId2"/>
    <p:sldId id="257" r:id="rId3"/>
    <p:sldId id="258" r:id="rId4"/>
    <p:sldId id="259" r:id="rId5"/>
    <p:sldId id="264" r:id="rId6"/>
    <p:sldId id="267" r:id="rId7"/>
    <p:sldId id="265" r:id="rId8"/>
    <p:sldId id="266" r:id="rId9"/>
    <p:sldId id="268" r:id="rId10"/>
    <p:sldId id="260" r:id="rId11"/>
    <p:sldId id="261"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6" d="100"/>
          <a:sy n="56" d="100"/>
        </p:scale>
        <p:origin x="-96"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0C4C-6DE7-4C30-A614-7C3F3C58E71A}" type="slidenum">
              <a:rPr lang="en-US" smtClean="0"/>
              <a:t>5</a:t>
            </a:fld>
            <a:endParaRPr lang="en-US"/>
          </a:p>
        </p:txBody>
      </p:sp>
    </p:spTree>
    <p:extLst>
      <p:ext uri="{BB962C8B-B14F-4D97-AF65-F5344CB8AC3E}">
        <p14:creationId xmlns:p14="http://schemas.microsoft.com/office/powerpoint/2010/main" val="81424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6/28/2016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1</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85801" y="1919464"/>
            <a:ext cx="6572250" cy="2457450"/>
          </a:xfrm>
          <a:prstGeom prst="rect">
            <a:avLst/>
          </a:prstGeom>
        </p:spPr>
      </p:pic>
      <p:sp>
        <p:nvSpPr>
          <p:cNvPr id="2" name="Title 1"/>
          <p:cNvSpPr>
            <a:spLocks noGrp="1"/>
          </p:cNvSpPr>
          <p:nvPr>
            <p:ph type="title"/>
          </p:nvPr>
        </p:nvSpPr>
        <p:spPr/>
        <p:txBody>
          <a:bodyPr/>
          <a:lstStyle/>
          <a:p>
            <a:r>
              <a:rPr lang="en-US" dirty="0"/>
              <a:t>Section 4 | Listing</a:t>
            </a:r>
          </a:p>
        </p:txBody>
      </p:sp>
      <p:sp>
        <p:nvSpPr>
          <p:cNvPr id="4" name="TextBox 3"/>
          <p:cNvSpPr txBox="1"/>
          <p:nvPr/>
        </p:nvSpPr>
        <p:spPr>
          <a:xfrm>
            <a:off x="6354726" y="3228678"/>
            <a:ext cx="5172075" cy="1200329"/>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I’ve added the synchronous read directory method. I commented out the rest of the code so that we can focus on looking at how this method works.</a:t>
            </a:r>
          </a:p>
        </p:txBody>
      </p:sp>
      <p:sp>
        <p:nvSpPr>
          <p:cNvPr id="6" name="Rectangle 5"/>
          <p:cNvSpPr/>
          <p:nvPr/>
        </p:nvSpPr>
        <p:spPr>
          <a:xfrm>
            <a:off x="3772961" y="5484581"/>
            <a:ext cx="1886673" cy="656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Array of file names</a:t>
            </a:r>
          </a:p>
        </p:txBody>
      </p:sp>
      <p:grpSp>
        <p:nvGrpSpPr>
          <p:cNvPr id="3" name="Group 2"/>
          <p:cNvGrpSpPr/>
          <p:nvPr/>
        </p:nvGrpSpPr>
        <p:grpSpPr>
          <a:xfrm>
            <a:off x="6279122" y="4980038"/>
            <a:ext cx="5247680" cy="1294496"/>
            <a:chOff x="6553442" y="5097604"/>
            <a:chExt cx="5247680" cy="1294496"/>
          </a:xfrm>
        </p:grpSpPr>
        <p:pic>
          <p:nvPicPr>
            <p:cNvPr id="9" name="Picture 8"/>
            <p:cNvPicPr>
              <a:picLocks noChangeAspect="1"/>
            </p:cNvPicPr>
            <p:nvPr/>
          </p:nvPicPr>
          <p:blipFill>
            <a:blip r:embed="rId3"/>
            <a:stretch>
              <a:fillRect/>
            </a:stretch>
          </p:blipFill>
          <p:spPr>
            <a:xfrm>
              <a:off x="6629047" y="5515800"/>
              <a:ext cx="5172075" cy="876300"/>
            </a:xfrm>
            <a:prstGeom prst="rect">
              <a:avLst/>
            </a:prstGeom>
          </p:spPr>
        </p:pic>
        <p:sp>
          <p:nvSpPr>
            <p:cNvPr id="7" name="TextBox 6"/>
            <p:cNvSpPr txBox="1"/>
            <p:nvPr/>
          </p:nvSpPr>
          <p:spPr>
            <a:xfrm>
              <a:off x="6553442" y="5097604"/>
              <a:ext cx="3633871" cy="369332"/>
            </a:xfrm>
            <a:prstGeom prst="rect">
              <a:avLst/>
            </a:prstGeom>
            <a:noFill/>
          </p:spPr>
          <p:txBody>
            <a:bodyPr wrap="square" rtlCol="0">
              <a:spAutoFit/>
            </a:bodyPr>
            <a:lstStyle/>
            <a:p>
              <a:r>
                <a:rPr lang="en-US" b="1" dirty="0"/>
                <a:t>Console output</a:t>
              </a:r>
            </a:p>
          </p:txBody>
        </p:sp>
      </p:grpSp>
      <p:cxnSp>
        <p:nvCxnSpPr>
          <p:cNvPr id="8" name="Straight Arrow Connector 7"/>
          <p:cNvCxnSpPr/>
          <p:nvPr/>
        </p:nvCxnSpPr>
        <p:spPr>
          <a:xfrm>
            <a:off x="5397274" y="5813043"/>
            <a:ext cx="118061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12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fs.readdirSync</a:t>
            </a:r>
            <a:endParaRPr lang="en-US" dirty="0"/>
          </a:p>
        </p:txBody>
      </p:sp>
      <p:sp>
        <p:nvSpPr>
          <p:cNvPr id="5" name="Rectangle 4"/>
          <p:cNvSpPr/>
          <p:nvPr/>
        </p:nvSpPr>
        <p:spPr>
          <a:xfrm>
            <a:off x="5845562" y="653304"/>
            <a:ext cx="6096000" cy="1815882"/>
          </a:xfrm>
          <a:prstGeom prst="rect">
            <a:avLst/>
          </a:prstGeom>
          <a:solidFill>
            <a:schemeClr val="tx1"/>
          </a:solidFill>
        </p:spPr>
        <p:txBody>
          <a:bodyPr>
            <a:spAutoFit/>
          </a:bodyPr>
          <a:lstStyle/>
          <a:p>
            <a:r>
              <a:rPr lang="en-US" sz="1600" b="1" dirty="0" err="1">
                <a:solidFill>
                  <a:sysClr val="windowText" lastClr="000000"/>
                </a:solidFill>
              </a:rPr>
              <a:t>fs.readdirSync</a:t>
            </a:r>
            <a:r>
              <a:rPr lang="en-US" sz="1600" b="1" dirty="0">
                <a:solidFill>
                  <a:sysClr val="windowText" lastClr="000000"/>
                </a:solidFill>
              </a:rPr>
              <a:t>(path[, options])</a:t>
            </a:r>
          </a:p>
          <a:p>
            <a:r>
              <a:rPr lang="en-US" sz="1600" dirty="0">
                <a:solidFill>
                  <a:sysClr val="windowText" lastClr="000000"/>
                </a:solidFill>
              </a:rPr>
              <a:t>Added in: v0.1.21</a:t>
            </a:r>
          </a:p>
          <a:p>
            <a:pPr marL="285750" indent="-285750">
              <a:buFont typeface="Arial" panose="020B0604020202020204" pitchFamily="34" charset="0"/>
              <a:buChar char="•"/>
            </a:pPr>
            <a:r>
              <a:rPr lang="en-US" sz="1600" dirty="0">
                <a:solidFill>
                  <a:sysClr val="windowText" lastClr="000000"/>
                </a:solidFill>
              </a:rPr>
              <a:t>path  &lt;String&gt; | &lt;Buffer&gt;</a:t>
            </a:r>
          </a:p>
          <a:p>
            <a:pPr marL="285750" indent="-285750">
              <a:buFont typeface="Arial" panose="020B0604020202020204" pitchFamily="34" charset="0"/>
              <a:buChar char="•"/>
            </a:pPr>
            <a:r>
              <a:rPr lang="en-US" sz="1600" dirty="0">
                <a:solidFill>
                  <a:sysClr val="windowText" lastClr="000000"/>
                </a:solidFill>
              </a:rPr>
              <a:t>options  &lt;String&gt; | &lt;Object&gt;</a:t>
            </a:r>
          </a:p>
          <a:p>
            <a:pPr marL="742950" lvl="1" indent="-285750">
              <a:buFont typeface="Arial" panose="020B0604020202020204" pitchFamily="34" charset="0"/>
              <a:buChar char="•"/>
            </a:pPr>
            <a:r>
              <a:rPr lang="en-US" sz="1600" dirty="0">
                <a:solidFill>
                  <a:sysClr val="windowText" lastClr="000000"/>
                </a:solidFill>
              </a:rPr>
              <a:t>encoding &lt;String&gt; default = 'utf8'</a:t>
            </a:r>
          </a:p>
          <a:p>
            <a:r>
              <a:rPr lang="en-US" sz="1600" dirty="0">
                <a:solidFill>
                  <a:sysClr val="windowText" lastClr="000000"/>
                </a:solidFill>
              </a:rPr>
              <a:t>Synchronous </a:t>
            </a:r>
            <a:r>
              <a:rPr lang="en-US" sz="1600" dirty="0" err="1">
                <a:solidFill>
                  <a:sysClr val="windowText" lastClr="000000"/>
                </a:solidFill>
              </a:rPr>
              <a:t>readdir</a:t>
            </a:r>
            <a:r>
              <a:rPr lang="en-US" sz="1600" dirty="0">
                <a:solidFill>
                  <a:sysClr val="windowText" lastClr="000000"/>
                </a:solidFill>
              </a:rPr>
              <a:t>(3). Returns an array of filenames excluding '.' and '..'.</a:t>
            </a:r>
          </a:p>
        </p:txBody>
      </p:sp>
      <p:sp>
        <p:nvSpPr>
          <p:cNvPr id="6" name="Rectangle 5"/>
          <p:cNvSpPr/>
          <p:nvPr/>
        </p:nvSpPr>
        <p:spPr>
          <a:xfrm>
            <a:off x="5809128" y="191429"/>
            <a:ext cx="3084434" cy="369332"/>
          </a:xfrm>
          <a:prstGeom prst="rect">
            <a:avLst/>
          </a:prstGeom>
        </p:spPr>
        <p:txBody>
          <a:bodyPr wrap="none">
            <a:spAutoFit/>
          </a:bodyPr>
          <a:lstStyle/>
          <a:p>
            <a:r>
              <a:rPr lang="en-US" b="1" dirty="0"/>
              <a:t>Node.js v6.2.2 Documentation</a:t>
            </a:r>
          </a:p>
        </p:txBody>
      </p:sp>
      <p:sp>
        <p:nvSpPr>
          <p:cNvPr id="7" name="Right Brace 6"/>
          <p:cNvSpPr/>
          <p:nvPr/>
        </p:nvSpPr>
        <p:spPr>
          <a:xfrm>
            <a:off x="2508894" y="2811668"/>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8" name="Oval 7"/>
          <p:cNvSpPr/>
          <p:nvPr/>
        </p:nvSpPr>
        <p:spPr>
          <a:xfrm>
            <a:off x="3431977" y="3819392"/>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Left Brace 8"/>
          <p:cNvSpPr/>
          <p:nvPr/>
        </p:nvSpPr>
        <p:spPr>
          <a:xfrm>
            <a:off x="5135566" y="2789687"/>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TextBox 9"/>
          <p:cNvSpPr txBox="1"/>
          <p:nvPr/>
        </p:nvSpPr>
        <p:spPr>
          <a:xfrm>
            <a:off x="1203914" y="2580835"/>
            <a:ext cx="992579" cy="461665"/>
          </a:xfrm>
          <a:prstGeom prst="rect">
            <a:avLst/>
          </a:prstGeom>
          <a:noFill/>
        </p:spPr>
        <p:txBody>
          <a:bodyPr wrap="none" rtlCol="0">
            <a:spAutoFit/>
          </a:bodyPr>
          <a:lstStyle/>
          <a:p>
            <a:r>
              <a:rPr lang="en-US" sz="2400" b="1" dirty="0"/>
              <a:t>Inputs</a:t>
            </a:r>
          </a:p>
        </p:txBody>
      </p:sp>
      <p:sp>
        <p:nvSpPr>
          <p:cNvPr id="11" name="TextBox 10"/>
          <p:cNvSpPr txBox="1"/>
          <p:nvPr/>
        </p:nvSpPr>
        <p:spPr>
          <a:xfrm>
            <a:off x="6275576" y="2580835"/>
            <a:ext cx="1226618" cy="461665"/>
          </a:xfrm>
          <a:prstGeom prst="rect">
            <a:avLst/>
          </a:prstGeom>
          <a:noFill/>
        </p:spPr>
        <p:txBody>
          <a:bodyPr wrap="none" rtlCol="0">
            <a:spAutoFit/>
          </a:bodyPr>
          <a:lstStyle/>
          <a:p>
            <a:r>
              <a:rPr lang="en-US" sz="2400" b="1" dirty="0"/>
              <a:t>Outputs</a:t>
            </a:r>
          </a:p>
        </p:txBody>
      </p:sp>
      <p:grpSp>
        <p:nvGrpSpPr>
          <p:cNvPr id="29" name="Group 28"/>
          <p:cNvGrpSpPr/>
          <p:nvPr/>
        </p:nvGrpSpPr>
        <p:grpSpPr>
          <a:xfrm>
            <a:off x="1013460" y="3368928"/>
            <a:ext cx="1206266" cy="2437569"/>
            <a:chOff x="1013460" y="3086100"/>
            <a:chExt cx="1206266" cy="2437569"/>
          </a:xfrm>
        </p:grpSpPr>
        <p:pic>
          <p:nvPicPr>
            <p:cNvPr id="2050" name="Picture 2" descr="C:\Users\h175225\Documents\Resources\icon-sets\WindowsIcons-master\WindowsIcons-master\WindowsPhone\light\appbar.folder.png"/>
            <p:cNvPicPr>
              <a:picLocks noChangeAspect="1" noChangeArrowheads="1"/>
            </p:cNvPicPr>
            <p:nvPr/>
          </p:nvPicPr>
          <p:blipFill rotWithShape="1">
            <a:blip r:embed="rId2">
              <a:extLst>
                <a:ext uri="{28A0092B-C50C-407E-A947-70E740481C1C}">
                  <a14:useLocalDpi xmlns:a14="http://schemas.microsoft.com/office/drawing/2010/main" val="0"/>
                </a:ext>
              </a:extLst>
            </a:blip>
            <a:srcRect l="17847" t="23688" r="14997" b="23336"/>
            <a:stretch/>
          </p:blipFill>
          <p:spPr bwMode="auto">
            <a:xfrm>
              <a:off x="1013460" y="3086100"/>
              <a:ext cx="699676" cy="613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22" y="369982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22576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799769"/>
              <a:ext cx="723900" cy="7239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Elbow Connector 12"/>
            <p:cNvCxnSpPr>
              <a:stCxn id="2050" idx="2"/>
              <a:endCxn id="2052" idx="1"/>
            </p:cNvCxnSpPr>
            <p:nvPr/>
          </p:nvCxnSpPr>
          <p:spPr>
            <a:xfrm rot="16200000" flipH="1">
              <a:off x="1244185" y="3818937"/>
              <a:ext cx="361950" cy="123724"/>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Elbow Connector 23"/>
            <p:cNvCxnSpPr>
              <a:stCxn id="2050" idx="2"/>
              <a:endCxn id="15" idx="1"/>
            </p:cNvCxnSpPr>
            <p:nvPr/>
          </p:nvCxnSpPr>
          <p:spPr>
            <a:xfrm rot="16200000" flipH="1">
              <a:off x="985617" y="4077505"/>
              <a:ext cx="887890" cy="132528"/>
            </a:xfrm>
            <a:prstGeom prst="bentConnector2">
              <a:avLst/>
            </a:prstGeom>
          </p:spPr>
          <p:style>
            <a:lnRef idx="1">
              <a:schemeClr val="dk1"/>
            </a:lnRef>
            <a:fillRef idx="0">
              <a:schemeClr val="dk1"/>
            </a:fillRef>
            <a:effectRef idx="0">
              <a:schemeClr val="dk1"/>
            </a:effectRef>
            <a:fontRef idx="minor">
              <a:schemeClr val="tx1"/>
            </a:fontRef>
          </p:style>
        </p:cxnSp>
        <p:cxnSp>
          <p:nvCxnSpPr>
            <p:cNvPr id="27" name="Elbow Connector 26"/>
            <p:cNvCxnSpPr>
              <a:stCxn id="2050" idx="2"/>
              <a:endCxn id="16" idx="1"/>
            </p:cNvCxnSpPr>
            <p:nvPr/>
          </p:nvCxnSpPr>
          <p:spPr>
            <a:xfrm rot="16200000" flipH="1">
              <a:off x="698615" y="4364507"/>
              <a:ext cx="1461895" cy="132528"/>
            </a:xfrm>
            <a:prstGeom prst="bentConnector2">
              <a:avLst/>
            </a:prstGeom>
          </p:spPr>
          <p:style>
            <a:lnRef idx="1">
              <a:schemeClr val="dk1"/>
            </a:lnRef>
            <a:fillRef idx="0">
              <a:schemeClr val="dk1"/>
            </a:fillRef>
            <a:effectRef idx="0">
              <a:schemeClr val="dk1"/>
            </a:effectRef>
            <a:fontRef idx="minor">
              <a:schemeClr val="tx1"/>
            </a:fontRef>
          </p:style>
        </p:cxnSp>
      </p:grpSp>
      <p:sp>
        <p:nvSpPr>
          <p:cNvPr id="26" name="Rectangle 25"/>
          <p:cNvSpPr/>
          <p:nvPr/>
        </p:nvSpPr>
        <p:spPr>
          <a:xfrm>
            <a:off x="6435596" y="4949664"/>
            <a:ext cx="4069080" cy="8878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365760" rIns="365760" rtlCol="0" anchor="ctr"/>
          <a:lstStyle/>
          <a:p>
            <a:r>
              <a:rPr lang="en-US" dirty="0"/>
              <a:t>[   ‘file1.csv’,  ‘file2.csv’, ‘file3.csv’  ]</a:t>
            </a:r>
          </a:p>
        </p:txBody>
      </p:sp>
      <p:sp>
        <p:nvSpPr>
          <p:cNvPr id="28" name="Rectangle 27"/>
          <p:cNvSpPr/>
          <p:nvPr/>
        </p:nvSpPr>
        <p:spPr>
          <a:xfrm>
            <a:off x="3447144" y="4403047"/>
            <a:ext cx="1506310" cy="369332"/>
          </a:xfrm>
          <a:prstGeom prst="rect">
            <a:avLst/>
          </a:prstGeom>
        </p:spPr>
        <p:txBody>
          <a:bodyPr wrap="none">
            <a:spAutoFit/>
          </a:bodyPr>
          <a:lstStyle/>
          <a:p>
            <a:pPr algn="ctr"/>
            <a:r>
              <a:rPr lang="en-US" dirty="0" err="1"/>
              <a:t>fs.readdirSync</a:t>
            </a:r>
            <a:endParaRPr lang="en-US" dirty="0"/>
          </a:p>
        </p:txBody>
      </p:sp>
    </p:spTree>
    <p:extLst>
      <p:ext uri="{BB962C8B-B14F-4D97-AF65-F5344CB8AC3E}">
        <p14:creationId xmlns:p14="http://schemas.microsoft.com/office/powerpoint/2010/main" val="181358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89752" y="1603021"/>
            <a:ext cx="6095593" cy="34897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5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Here I explain how arrays work. The code is organized the way it is to illustrate the concept</a:t>
            </a:r>
          </a:p>
          <a:p>
            <a:endParaRPr lang="en-US" dirty="0"/>
          </a:p>
        </p:txBody>
      </p:sp>
    </p:spTree>
    <p:extLst>
      <p:ext uri="{BB962C8B-B14F-4D97-AF65-F5344CB8AC3E}">
        <p14:creationId xmlns:p14="http://schemas.microsoft.com/office/powerpoint/2010/main" val="344280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Section 6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Introduce the += operator</a:t>
            </a:r>
          </a:p>
          <a:p>
            <a:r>
              <a:rPr lang="en-US" dirty="0"/>
              <a:t>See how it simplifies the code</a:t>
            </a:r>
          </a:p>
        </p:txBody>
      </p:sp>
      <p:pic>
        <p:nvPicPr>
          <p:cNvPr id="7" name="Picture 6"/>
          <p:cNvPicPr>
            <a:picLocks noChangeAspect="1"/>
          </p:cNvPicPr>
          <p:nvPr/>
        </p:nvPicPr>
        <p:blipFill>
          <a:blip r:embed="rId2"/>
          <a:stretch>
            <a:fillRect/>
          </a:stretch>
        </p:blipFill>
        <p:spPr>
          <a:xfrm>
            <a:off x="5321754" y="1708104"/>
            <a:ext cx="6381750" cy="3781425"/>
          </a:xfrm>
          <a:prstGeom prst="rect">
            <a:avLst/>
          </a:prstGeom>
        </p:spPr>
      </p:pic>
    </p:spTree>
    <p:extLst>
      <p:ext uri="{BB962C8B-B14F-4D97-AF65-F5344CB8AC3E}">
        <p14:creationId xmlns:p14="http://schemas.microsoft.com/office/powerpoint/2010/main" val="258924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71464" y="2261418"/>
            <a:ext cx="6095593" cy="31392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7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Introduce looping</a:t>
            </a:r>
          </a:p>
          <a:p>
            <a:r>
              <a:rPr lang="en-US" dirty="0"/>
              <a:t>Now we’re really getting the program to work for us. </a:t>
            </a:r>
          </a:p>
        </p:txBody>
      </p:sp>
    </p:spTree>
    <p:extLst>
      <p:ext uri="{BB962C8B-B14F-4D97-AF65-F5344CB8AC3E}">
        <p14:creationId xmlns:p14="http://schemas.microsoft.com/office/powerpoint/2010/main" val="299297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Section 8 | Listing</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 like having the program tell us what it is doing while it’s doing it. Let’s add our logging back in.</a:t>
            </a:r>
          </a:p>
        </p:txBody>
      </p:sp>
    </p:spTree>
    <p:extLst>
      <p:ext uri="{BB962C8B-B14F-4D97-AF65-F5344CB8AC3E}">
        <p14:creationId xmlns:p14="http://schemas.microsoft.com/office/powerpoint/2010/main" val="375090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9 | Listing</a:t>
            </a:r>
            <a:endParaRPr lang="en-US" dirty="0"/>
          </a:p>
        </p:txBody>
      </p:sp>
      <p:sp>
        <p:nvSpPr>
          <p:cNvPr id="3" name="Content Placeholder 2"/>
          <p:cNvSpPr>
            <a:spLocks noGrp="1"/>
          </p:cNvSpPr>
          <p:nvPr>
            <p:ph idx="1"/>
          </p:nvPr>
        </p:nvSpPr>
        <p:spPr/>
        <p:txBody>
          <a:bodyPr/>
          <a:lstStyle/>
          <a:p>
            <a:r>
              <a:rPr lang="en-US" dirty="0" smtClean="0"/>
              <a:t>For an acceptable finished product, we still have to manually remove the extra headers from each file added to the consolidated report .</a:t>
            </a:r>
            <a:endParaRPr lang="en-US" dirty="0"/>
          </a:p>
        </p:txBody>
      </p:sp>
    </p:spTree>
    <p:extLst>
      <p:ext uri="{BB962C8B-B14F-4D97-AF65-F5344CB8AC3E}">
        <p14:creationId xmlns:p14="http://schemas.microsoft.com/office/powerpoint/2010/main" val="166389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5953250" y="3660419"/>
            <a:ext cx="6064447" cy="1581556"/>
          </a:xfrm>
          <a:prstGeom prst="rect">
            <a:avLst/>
          </a:prstGeom>
        </p:spPr>
      </p:pic>
      <p:sp>
        <p:nvSpPr>
          <p:cNvPr id="27" name="Curved Right Arrow 26"/>
          <p:cNvSpPr/>
          <p:nvPr/>
        </p:nvSpPr>
        <p:spPr>
          <a:xfrm>
            <a:off x="5676476" y="3010124"/>
            <a:ext cx="577838" cy="999168"/>
          </a:xfrm>
          <a:prstGeom prst="curvedRightArrow">
            <a:avLst/>
          </a:prstGeom>
          <a:ln>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895056" y="2552114"/>
            <a:ext cx="1230591" cy="546686"/>
            <a:chOff x="2099603" y="2552114"/>
            <a:chExt cx="1230591" cy="546686"/>
          </a:xfrm>
        </p:grpSpPr>
        <p:pic>
          <p:nvPicPr>
            <p:cNvPr id="4" name="Picture 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5" name="TextBox 4"/>
            <p:cNvSpPr txBox="1"/>
            <p:nvPr/>
          </p:nvSpPr>
          <p:spPr>
            <a:xfrm>
              <a:off x="2646289" y="2640791"/>
              <a:ext cx="683905" cy="369332"/>
            </a:xfrm>
            <a:prstGeom prst="rect">
              <a:avLst/>
            </a:prstGeom>
            <a:noFill/>
          </p:spPr>
          <p:txBody>
            <a:bodyPr wrap="none" rtlCol="0">
              <a:spAutoFit/>
            </a:bodyPr>
            <a:lstStyle/>
            <a:p>
              <a:r>
                <a:rPr lang="en-US" dirty="0"/>
                <a:t>Texas</a:t>
              </a:r>
            </a:p>
          </p:txBody>
        </p:sp>
      </p:grpSp>
      <p:grpSp>
        <p:nvGrpSpPr>
          <p:cNvPr id="15" name="Group 14"/>
          <p:cNvGrpSpPr/>
          <p:nvPr/>
        </p:nvGrpSpPr>
        <p:grpSpPr>
          <a:xfrm>
            <a:off x="895056" y="3202410"/>
            <a:ext cx="1613838" cy="546686"/>
            <a:chOff x="2099603" y="3187477"/>
            <a:chExt cx="1613838" cy="546686"/>
          </a:xfrm>
        </p:grpSpPr>
        <p:pic>
          <p:nvPicPr>
            <p:cNvPr id="6" name="Picture 5" descr="excelfile png definición de excel celda rango etiquetas de hoja"/>
            <p:cNvPicPr>
              <a:picLocks noChangeAspect="1"/>
            </p:cNvPicPr>
            <p:nvPr/>
          </p:nvPicPr>
          <p:blipFill>
            <a:blip r:embed="rId3"/>
            <a:stretch>
              <a:fillRect/>
            </a:stretch>
          </p:blipFill>
          <p:spPr>
            <a:xfrm>
              <a:off x="2099603" y="3187477"/>
              <a:ext cx="546686" cy="546686"/>
            </a:xfrm>
            <a:prstGeom prst="rect">
              <a:avLst/>
            </a:prstGeom>
          </p:spPr>
        </p:pic>
        <p:sp>
          <p:nvSpPr>
            <p:cNvPr id="7" name="TextBox 6"/>
            <p:cNvSpPr txBox="1"/>
            <p:nvPr/>
          </p:nvSpPr>
          <p:spPr>
            <a:xfrm>
              <a:off x="2646289" y="3276154"/>
              <a:ext cx="1067152" cy="369332"/>
            </a:xfrm>
            <a:prstGeom prst="rect">
              <a:avLst/>
            </a:prstGeom>
            <a:noFill/>
          </p:spPr>
          <p:txBody>
            <a:bodyPr wrap="none" rtlCol="0">
              <a:spAutoFit/>
            </a:bodyPr>
            <a:lstStyle/>
            <a:p>
              <a:r>
                <a:rPr lang="en-US" dirty="0"/>
                <a:t>New York</a:t>
              </a:r>
            </a:p>
          </p:txBody>
        </p:sp>
      </p:grpSp>
      <p:grpSp>
        <p:nvGrpSpPr>
          <p:cNvPr id="16" name="Group 15"/>
          <p:cNvGrpSpPr/>
          <p:nvPr/>
        </p:nvGrpSpPr>
        <p:grpSpPr>
          <a:xfrm>
            <a:off x="895056" y="3852706"/>
            <a:ext cx="1624160" cy="546686"/>
            <a:chOff x="2099603" y="3882572"/>
            <a:chExt cx="1624160" cy="546686"/>
          </a:xfrm>
        </p:grpSpPr>
        <p:pic>
          <p:nvPicPr>
            <p:cNvPr id="8" name="Picture 7" descr="excelfile png definición de excel celda rango etiquetas de hoja"/>
            <p:cNvPicPr>
              <a:picLocks noChangeAspect="1"/>
            </p:cNvPicPr>
            <p:nvPr/>
          </p:nvPicPr>
          <p:blipFill>
            <a:blip r:embed="rId3"/>
            <a:stretch>
              <a:fillRect/>
            </a:stretch>
          </p:blipFill>
          <p:spPr>
            <a:xfrm>
              <a:off x="2099603" y="3882572"/>
              <a:ext cx="546686" cy="546686"/>
            </a:xfrm>
            <a:prstGeom prst="rect">
              <a:avLst/>
            </a:prstGeom>
          </p:spPr>
        </p:pic>
        <p:sp>
          <p:nvSpPr>
            <p:cNvPr id="9" name="TextBox 8"/>
            <p:cNvSpPr txBox="1"/>
            <p:nvPr/>
          </p:nvSpPr>
          <p:spPr>
            <a:xfrm>
              <a:off x="2646289" y="3971249"/>
              <a:ext cx="1077474" cy="369332"/>
            </a:xfrm>
            <a:prstGeom prst="rect">
              <a:avLst/>
            </a:prstGeom>
            <a:noFill/>
          </p:spPr>
          <p:txBody>
            <a:bodyPr wrap="none" rtlCol="0">
              <a:spAutoFit/>
            </a:bodyPr>
            <a:lstStyle/>
            <a:p>
              <a:r>
                <a:rPr lang="en-US" dirty="0"/>
                <a:t>California</a:t>
              </a:r>
            </a:p>
          </p:txBody>
        </p:sp>
      </p:grpSp>
      <p:grpSp>
        <p:nvGrpSpPr>
          <p:cNvPr id="17" name="Group 16"/>
          <p:cNvGrpSpPr/>
          <p:nvPr/>
        </p:nvGrpSpPr>
        <p:grpSpPr>
          <a:xfrm>
            <a:off x="895056" y="4503002"/>
            <a:ext cx="1581008" cy="546686"/>
            <a:chOff x="2099603" y="4517935"/>
            <a:chExt cx="1581008" cy="546686"/>
          </a:xfrm>
        </p:grpSpPr>
        <p:pic>
          <p:nvPicPr>
            <p:cNvPr id="10" name="Picture 9" descr="excelfile png definición de excel celda rango etiquetas de hoja"/>
            <p:cNvPicPr>
              <a:picLocks noChangeAspect="1"/>
            </p:cNvPicPr>
            <p:nvPr/>
          </p:nvPicPr>
          <p:blipFill>
            <a:blip r:embed="rId3"/>
            <a:stretch>
              <a:fillRect/>
            </a:stretch>
          </p:blipFill>
          <p:spPr>
            <a:xfrm>
              <a:off x="2099603" y="4517935"/>
              <a:ext cx="546686" cy="546686"/>
            </a:xfrm>
            <a:prstGeom prst="rect">
              <a:avLst/>
            </a:prstGeom>
          </p:spPr>
        </p:pic>
        <p:sp>
          <p:nvSpPr>
            <p:cNvPr id="11" name="TextBox 10"/>
            <p:cNvSpPr txBox="1"/>
            <p:nvPr/>
          </p:nvSpPr>
          <p:spPr>
            <a:xfrm>
              <a:off x="2646289" y="4606612"/>
              <a:ext cx="1034322" cy="369332"/>
            </a:xfrm>
            <a:prstGeom prst="rect">
              <a:avLst/>
            </a:prstGeom>
            <a:noFill/>
          </p:spPr>
          <p:txBody>
            <a:bodyPr wrap="none" rtlCol="0">
              <a:spAutoFit/>
            </a:bodyPr>
            <a:lstStyle/>
            <a:p>
              <a:r>
                <a:rPr lang="en-US" dirty="0"/>
                <a:t>Colorado</a:t>
              </a:r>
            </a:p>
          </p:txBody>
        </p:sp>
      </p:grpSp>
      <p:grpSp>
        <p:nvGrpSpPr>
          <p:cNvPr id="18" name="Group 17"/>
          <p:cNvGrpSpPr/>
          <p:nvPr/>
        </p:nvGrpSpPr>
        <p:grpSpPr>
          <a:xfrm>
            <a:off x="1113089" y="5153298"/>
            <a:ext cx="1350817" cy="546686"/>
            <a:chOff x="2646289" y="5241975"/>
            <a:chExt cx="1350817" cy="546686"/>
          </a:xfrm>
        </p:grpSpPr>
        <p:pic>
          <p:nvPicPr>
            <p:cNvPr id="12" name="Picture 11" descr="excelfile png definición de excel celda rango etiquetas de hoja"/>
            <p:cNvPicPr>
              <a:picLocks noChangeAspect="1"/>
            </p:cNvPicPr>
            <p:nvPr/>
          </p:nvPicPr>
          <p:blipFill>
            <a:blip r:embed="rId3"/>
            <a:stretch>
              <a:fillRect/>
            </a:stretch>
          </p:blipFill>
          <p:spPr>
            <a:xfrm>
              <a:off x="3450420" y="5241975"/>
              <a:ext cx="546686" cy="546686"/>
            </a:xfrm>
            <a:prstGeom prst="rect">
              <a:avLst/>
            </a:prstGeom>
          </p:spPr>
        </p:pic>
        <p:sp>
          <p:nvSpPr>
            <p:cNvPr id="13" name="TextBox 12"/>
            <p:cNvSpPr txBox="1"/>
            <p:nvPr/>
          </p:nvSpPr>
          <p:spPr>
            <a:xfrm>
              <a:off x="2646289" y="5330652"/>
              <a:ext cx="798617" cy="369332"/>
            </a:xfrm>
            <a:prstGeom prst="rect">
              <a:avLst/>
            </a:prstGeom>
            <a:noFill/>
          </p:spPr>
          <p:txBody>
            <a:bodyPr wrap="none" rtlCol="0">
              <a:spAutoFit/>
            </a:bodyPr>
            <a:lstStyle/>
            <a:p>
              <a:r>
                <a:rPr lang="en-US" dirty="0"/>
                <a:t>… + 46</a:t>
              </a:r>
            </a:p>
          </p:txBody>
        </p:sp>
      </p:grpSp>
      <p:sp>
        <p:nvSpPr>
          <p:cNvPr id="19" name="Right Brace 18"/>
          <p:cNvSpPr/>
          <p:nvPr/>
        </p:nvSpPr>
        <p:spPr>
          <a:xfrm>
            <a:off x="2508894" y="2350003"/>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0" name="Oval 19"/>
          <p:cNvSpPr/>
          <p:nvPr/>
        </p:nvSpPr>
        <p:spPr>
          <a:xfrm>
            <a:off x="3431977" y="3357727"/>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Process</a:t>
            </a:r>
          </a:p>
        </p:txBody>
      </p:sp>
      <p:sp>
        <p:nvSpPr>
          <p:cNvPr id="21" name="Left Brace 20"/>
          <p:cNvSpPr/>
          <p:nvPr/>
        </p:nvSpPr>
        <p:spPr>
          <a:xfrm>
            <a:off x="5135566" y="2328022"/>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nvGrpSpPr>
          <p:cNvPr id="23" name="Group 22"/>
          <p:cNvGrpSpPr/>
          <p:nvPr/>
        </p:nvGrpSpPr>
        <p:grpSpPr>
          <a:xfrm>
            <a:off x="5953250" y="2652515"/>
            <a:ext cx="3159132" cy="546686"/>
            <a:chOff x="2099603" y="2552114"/>
            <a:chExt cx="3159132" cy="546686"/>
          </a:xfrm>
        </p:grpSpPr>
        <p:pic>
          <p:nvPicPr>
            <p:cNvPr id="24" name="Picture 2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25" name="TextBox 24"/>
            <p:cNvSpPr txBox="1"/>
            <p:nvPr/>
          </p:nvSpPr>
          <p:spPr>
            <a:xfrm>
              <a:off x="2646289" y="2640791"/>
              <a:ext cx="2612446" cy="369332"/>
            </a:xfrm>
            <a:prstGeom prst="rect">
              <a:avLst/>
            </a:prstGeom>
            <a:noFill/>
          </p:spPr>
          <p:txBody>
            <a:bodyPr wrap="none" rtlCol="0">
              <a:spAutoFit/>
            </a:bodyPr>
            <a:lstStyle/>
            <a:p>
              <a:r>
                <a:rPr lang="en-US" dirty="0"/>
                <a:t>Consolidated List of Leads</a:t>
              </a:r>
            </a:p>
          </p:txBody>
        </p:sp>
      </p:grpSp>
      <p:sp>
        <p:nvSpPr>
          <p:cNvPr id="28" name="TextBox 27"/>
          <p:cNvSpPr txBox="1"/>
          <p:nvPr/>
        </p:nvSpPr>
        <p:spPr>
          <a:xfrm>
            <a:off x="1216847" y="1619907"/>
            <a:ext cx="992579" cy="461665"/>
          </a:xfrm>
          <a:prstGeom prst="rect">
            <a:avLst/>
          </a:prstGeom>
          <a:noFill/>
        </p:spPr>
        <p:txBody>
          <a:bodyPr wrap="none" rtlCol="0">
            <a:spAutoFit/>
          </a:bodyPr>
          <a:lstStyle/>
          <a:p>
            <a:r>
              <a:rPr lang="en-US" sz="2400" b="1" dirty="0"/>
              <a:t>Inputs</a:t>
            </a:r>
          </a:p>
        </p:txBody>
      </p:sp>
      <p:sp>
        <p:nvSpPr>
          <p:cNvPr id="29" name="TextBox 28"/>
          <p:cNvSpPr txBox="1"/>
          <p:nvPr/>
        </p:nvSpPr>
        <p:spPr>
          <a:xfrm>
            <a:off x="6054596" y="1618967"/>
            <a:ext cx="1226618" cy="461665"/>
          </a:xfrm>
          <a:prstGeom prst="rect">
            <a:avLst/>
          </a:prstGeom>
          <a:noFill/>
        </p:spPr>
        <p:txBody>
          <a:bodyPr wrap="none" rtlCol="0">
            <a:spAutoFit/>
          </a:bodyPr>
          <a:lstStyle/>
          <a:p>
            <a:r>
              <a:rPr lang="en-US" sz="2400" b="1" dirty="0"/>
              <a:t>Outputs</a:t>
            </a:r>
          </a:p>
        </p:txBody>
      </p:sp>
      <p:sp>
        <p:nvSpPr>
          <p:cNvPr id="2" name="Title 1"/>
          <p:cNvSpPr>
            <a:spLocks noGrp="1"/>
          </p:cNvSpPr>
          <p:nvPr>
            <p:ph type="title"/>
          </p:nvPr>
        </p:nvSpPr>
        <p:spPr/>
        <p:txBody>
          <a:bodyPr/>
          <a:lstStyle/>
          <a:p>
            <a:r>
              <a:rPr lang="en-US" dirty="0"/>
              <a:t>Defining what we want</a:t>
            </a:r>
          </a:p>
        </p:txBody>
      </p:sp>
    </p:spTree>
    <p:extLst>
      <p:ext uri="{BB962C8B-B14F-4D97-AF65-F5344CB8AC3E}">
        <p14:creationId xmlns:p14="http://schemas.microsoft.com/office/powerpoint/2010/main" val="25218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1596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Case 1</a:t>
            </a:r>
            <a:endParaRPr lang="en-US" dirty="0"/>
          </a:p>
        </p:txBody>
      </p:sp>
      <p:pic>
        <p:nvPicPr>
          <p:cNvPr id="4" name="Picture 3"/>
          <p:cNvPicPr>
            <a:picLocks noChangeAspect="1"/>
          </p:cNvPicPr>
          <p:nvPr/>
        </p:nvPicPr>
        <p:blipFill>
          <a:blip r:embed="rId2"/>
          <a:stretch>
            <a:fillRect/>
          </a:stretch>
        </p:blipFill>
        <p:spPr>
          <a:xfrm>
            <a:off x="4304474" y="544530"/>
            <a:ext cx="7185140" cy="2389014"/>
          </a:xfrm>
          <a:prstGeom prst="rect">
            <a:avLst/>
          </a:prstGeom>
        </p:spPr>
      </p:pic>
      <p:sp>
        <p:nvSpPr>
          <p:cNvPr id="5" name="TextBox 4"/>
          <p:cNvSpPr txBox="1"/>
          <p:nvPr/>
        </p:nvSpPr>
        <p:spPr>
          <a:xfrm>
            <a:off x="591451" y="3052455"/>
            <a:ext cx="10898163" cy="2862322"/>
          </a:xfrm>
          <a:prstGeom prst="rect">
            <a:avLst/>
          </a:prstGeom>
          <a:noFill/>
        </p:spPr>
        <p:txBody>
          <a:bodyPr wrap="square" rtlCol="0">
            <a:spAutoFit/>
          </a:bodyPr>
          <a:lstStyle/>
          <a:p>
            <a:r>
              <a:rPr lang="en-US" dirty="0"/>
              <a:t>We’ll start by taking files that are already formatted the way we want and consolidating them into one file. There’s a couple of things we’ll need to know about to do this:</a:t>
            </a:r>
          </a:p>
          <a:p>
            <a:pPr marL="285750" indent="-285750">
              <a:buFont typeface="Arial" panose="020B0604020202020204" pitchFamily="34" charset="0"/>
              <a:buChar char="•"/>
            </a:pPr>
            <a:r>
              <a:rPr lang="en-US" dirty="0"/>
              <a:t>Reading a directory with </a:t>
            </a:r>
            <a:r>
              <a:rPr lang="en-US" dirty="0" err="1"/>
              <a:t>fs.readdir</a:t>
            </a:r>
            <a:endParaRPr lang="en-US" dirty="0"/>
          </a:p>
          <a:p>
            <a:pPr marL="285750" indent="-285750">
              <a:buFont typeface="Arial" panose="020B0604020202020204" pitchFamily="34" charset="0"/>
              <a:buChar char="•"/>
            </a:pPr>
            <a:r>
              <a:rPr lang="en-US" dirty="0"/>
              <a:t>Reading a file with </a:t>
            </a:r>
            <a:r>
              <a:rPr lang="en-US" dirty="0" err="1"/>
              <a:t>fs.readFile</a:t>
            </a:r>
            <a:endParaRPr lang="en-US" dirty="0"/>
          </a:p>
          <a:p>
            <a:pPr marL="285750" indent="-285750">
              <a:buFont typeface="Arial" panose="020B0604020202020204" pitchFamily="34" charset="0"/>
              <a:buChar char="•"/>
            </a:pPr>
            <a:r>
              <a:rPr lang="en-US" dirty="0"/>
              <a:t>Writing a file with </a:t>
            </a:r>
            <a:r>
              <a:rPr lang="en-US" dirty="0" err="1"/>
              <a:t>fs.writeFile</a:t>
            </a:r>
            <a:endParaRPr lang="en-US" dirty="0"/>
          </a:p>
          <a:p>
            <a:pPr marL="285750" indent="-285750">
              <a:buFont typeface="Arial" panose="020B0604020202020204" pitchFamily="34" charset="0"/>
              <a:buChar char="•"/>
            </a:pPr>
            <a:endParaRPr lang="en-US" dirty="0"/>
          </a:p>
          <a:p>
            <a:r>
              <a:rPr lang="en-US" dirty="0"/>
              <a:t>When we complete this case, we’ll have the bulk of automation handled as long as all team members give us the information we want in exactly the format we want it in. The solution is scalable for any number of files. This can save you a lot of time or would be a necessity depending on the scale you are working with, especially if you wanted to consolidate say 1,000 files or 10,000 for that matter. </a:t>
            </a:r>
          </a:p>
        </p:txBody>
      </p:sp>
    </p:spTree>
    <p:extLst>
      <p:ext uri="{BB962C8B-B14F-4D97-AF65-F5344CB8AC3E}">
        <p14:creationId xmlns:p14="http://schemas.microsoft.com/office/powerpoint/2010/main" val="241351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Listing</a:t>
            </a:r>
          </a:p>
        </p:txBody>
      </p:sp>
      <p:sp>
        <p:nvSpPr>
          <p:cNvPr id="3" name="Content Placeholder 2"/>
          <p:cNvSpPr>
            <a:spLocks noGrp="1"/>
          </p:cNvSpPr>
          <p:nvPr>
            <p:ph idx="1"/>
          </p:nvPr>
        </p:nvSpPr>
        <p:spPr>
          <a:xfrm>
            <a:off x="685801" y="2142067"/>
            <a:ext cx="4259178" cy="3649133"/>
          </a:xfrm>
        </p:spPr>
        <p:txBody>
          <a:bodyPr/>
          <a:lstStyle/>
          <a:p>
            <a:r>
              <a:rPr lang="en-US" dirty="0"/>
              <a:t>Require the fs module</a:t>
            </a:r>
          </a:p>
          <a:p>
            <a:r>
              <a:rPr lang="en-US" dirty="0"/>
              <a:t>Define constants</a:t>
            </a:r>
          </a:p>
          <a:p>
            <a:endParaRPr lang="en-US" dirty="0"/>
          </a:p>
        </p:txBody>
      </p:sp>
      <p:pic>
        <p:nvPicPr>
          <p:cNvPr id="5" name="Picture 4"/>
          <p:cNvPicPr>
            <a:picLocks noChangeAspect="1"/>
          </p:cNvPicPr>
          <p:nvPr/>
        </p:nvPicPr>
        <p:blipFill>
          <a:blip r:embed="rId3"/>
          <a:stretch>
            <a:fillRect/>
          </a:stretch>
        </p:blipFill>
        <p:spPr>
          <a:xfrm>
            <a:off x="3595531" y="2261023"/>
            <a:ext cx="7800569" cy="1809936"/>
          </a:xfrm>
          <a:prstGeom prst="rect">
            <a:avLst/>
          </a:prstGeom>
        </p:spPr>
      </p:pic>
    </p:spTree>
    <p:extLst>
      <p:ext uri="{BB962C8B-B14F-4D97-AF65-F5344CB8AC3E}">
        <p14:creationId xmlns:p14="http://schemas.microsoft.com/office/powerpoint/2010/main" val="291861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Sidebar – naming convention, using variables, string concatenation</a:t>
            </a:r>
          </a:p>
        </p:txBody>
      </p:sp>
      <p:grpSp>
        <p:nvGrpSpPr>
          <p:cNvPr id="14" name="Group 13"/>
          <p:cNvGrpSpPr/>
          <p:nvPr/>
        </p:nvGrpSpPr>
        <p:grpSpPr>
          <a:xfrm>
            <a:off x="142958" y="3056280"/>
            <a:ext cx="11796025" cy="3801720"/>
            <a:chOff x="55276" y="2298583"/>
            <a:chExt cx="11796025" cy="3801720"/>
          </a:xfrm>
        </p:grpSpPr>
        <p:pic>
          <p:nvPicPr>
            <p:cNvPr id="5" name="Picture 4"/>
            <p:cNvPicPr>
              <a:picLocks noChangeAspect="1"/>
            </p:cNvPicPr>
            <p:nvPr/>
          </p:nvPicPr>
          <p:blipFill rotWithShape="1">
            <a:blip r:embed="rId2"/>
            <a:srcRect b="6314"/>
            <a:stretch/>
          </p:blipFill>
          <p:spPr>
            <a:xfrm>
              <a:off x="4132575" y="2298583"/>
              <a:ext cx="7718726" cy="3050031"/>
            </a:xfrm>
            <a:prstGeom prst="rect">
              <a:avLst/>
            </a:prstGeom>
          </p:spPr>
        </p:pic>
        <p:cxnSp>
          <p:nvCxnSpPr>
            <p:cNvPr id="7" name="Straight Arrow Connector 6"/>
            <p:cNvCxnSpPr/>
            <p:nvPr/>
          </p:nvCxnSpPr>
          <p:spPr>
            <a:xfrm flipH="1">
              <a:off x="3419605" y="4546499"/>
              <a:ext cx="1047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276" y="4123126"/>
              <a:ext cx="3175400" cy="646331"/>
            </a:xfrm>
            <a:prstGeom prst="rect">
              <a:avLst/>
            </a:prstGeom>
          </p:spPr>
          <p:txBody>
            <a:bodyPr wrap="square">
              <a:spAutoFit/>
            </a:bodyPr>
            <a:lstStyle/>
            <a:p>
              <a:pPr algn="r"/>
              <a:r>
                <a:rPr lang="en-US" dirty="0">
                  <a:latin typeface="Calibri" panose="020F0502020204030204" pitchFamily="34" charset="0"/>
                  <a:cs typeface="Courier New" panose="02070309020205020404" pitchFamily="49" charset="0"/>
                </a:rPr>
                <a:t>stored value is </a:t>
              </a:r>
              <a:br>
                <a:rPr lang="en-US" dirty="0">
                  <a:latin typeface="Calibri" panose="020F0502020204030204" pitchFamily="34" charset="0"/>
                  <a:cs typeface="Courier New" panose="02070309020205020404" pitchFamily="49" charset="0"/>
                </a:rPr>
              </a:br>
              <a:r>
                <a:rPr lang="en-US" dirty="0">
                  <a:latin typeface="Courier New" panose="02070309020205020404" pitchFamily="49" charset="0"/>
                  <a:cs typeface="Courier New" panose="02070309020205020404" pitchFamily="49" charset="0"/>
                </a:rPr>
                <a:t>“Texas_GregAbbot.csv”</a:t>
              </a:r>
            </a:p>
          </p:txBody>
        </p:sp>
        <p:sp>
          <p:nvSpPr>
            <p:cNvPr id="11" name="Rectangle 10"/>
            <p:cNvSpPr/>
            <p:nvPr/>
          </p:nvSpPr>
          <p:spPr>
            <a:xfrm>
              <a:off x="5493657" y="5453972"/>
              <a:ext cx="4113803" cy="646331"/>
            </a:xfrm>
            <a:prstGeom prst="rect">
              <a:avLst/>
            </a:prstGeom>
          </p:spPr>
          <p:txBody>
            <a:bodyPr wrap="square">
              <a:spAutoFit/>
            </a:bodyPr>
            <a:lstStyle/>
            <a:p>
              <a:pPr algn="r"/>
              <a:r>
                <a:rPr lang="en-US" dirty="0">
                  <a:latin typeface="Calibri" panose="020F0502020204030204" pitchFamily="34" charset="0"/>
                  <a:cs typeface="Courier New" panose="02070309020205020404" pitchFamily="49" charset="0"/>
                </a:rPr>
                <a:t>argument passed: </a:t>
              </a:r>
              <a:br>
                <a:rPr lang="en-US" dirty="0">
                  <a:latin typeface="Calibri" panose="020F0502020204030204" pitchFamily="34" charset="0"/>
                  <a:cs typeface="Courier New" panose="02070309020205020404" pitchFamily="49" charset="0"/>
                </a:rPr>
              </a:br>
              <a:r>
                <a:rPr lang="en-US" dirty="0">
                  <a:latin typeface="Courier New" panose="02070309020205020404" pitchFamily="49" charset="0"/>
                  <a:cs typeface="Courier New" panose="02070309020205020404" pitchFamily="49" charset="0"/>
                </a:rPr>
                <a:t>“data/Texas_GregAbbot.csv”</a:t>
              </a:r>
            </a:p>
          </p:txBody>
        </p:sp>
        <p:sp>
          <p:nvSpPr>
            <p:cNvPr id="12" name="Right Brace 11"/>
            <p:cNvSpPr/>
            <p:nvPr/>
          </p:nvSpPr>
          <p:spPr>
            <a:xfrm rot="5400000">
              <a:off x="8630433" y="4083489"/>
              <a:ext cx="288097" cy="2367419"/>
            </a:xfrm>
            <a:prstGeom prst="rightBrace">
              <a:avLst>
                <a:gd name="adj1" fmla="val 8333"/>
                <a:gd name="adj2" fmla="val 520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Rectangle 12"/>
          <p:cNvSpPr/>
          <p:nvPr/>
        </p:nvSpPr>
        <p:spPr>
          <a:xfrm>
            <a:off x="685801" y="2114012"/>
            <a:ext cx="4136720" cy="2585323"/>
          </a:xfrm>
          <a:prstGeom prst="rect">
            <a:avLst/>
          </a:prstGeom>
        </p:spPr>
        <p:txBody>
          <a:bodyPr wrap="square">
            <a:spAutoFit/>
          </a:bodyPr>
          <a:lstStyle/>
          <a:p>
            <a:r>
              <a:rPr lang="en-US" dirty="0"/>
              <a:t>These include our the path to our files, and the file extension we are expecting. And the file name.  It’s important that our input files use filenames that follow a convention. </a:t>
            </a:r>
          </a:p>
          <a:p>
            <a:endParaRPr lang="en-US" dirty="0"/>
          </a:p>
          <a:p>
            <a:r>
              <a:rPr lang="en-US" dirty="0"/>
              <a:t>I’ve broken up the file name across constants to illustrate the naming convention I’ve chosen for this exercise. </a:t>
            </a:r>
          </a:p>
        </p:txBody>
      </p:sp>
    </p:spTree>
    <p:extLst>
      <p:ext uri="{BB962C8B-B14F-4D97-AF65-F5344CB8AC3E}">
        <p14:creationId xmlns:p14="http://schemas.microsoft.com/office/powerpoint/2010/main" val="325215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 Sidebar</a:t>
            </a:r>
          </a:p>
        </p:txBody>
      </p:sp>
      <p:grpSp>
        <p:nvGrpSpPr>
          <p:cNvPr id="26" name="Group 25"/>
          <p:cNvGrpSpPr/>
          <p:nvPr/>
        </p:nvGrpSpPr>
        <p:grpSpPr>
          <a:xfrm>
            <a:off x="278130" y="3017520"/>
            <a:ext cx="5600700" cy="2895600"/>
            <a:chOff x="3295650" y="1981200"/>
            <a:chExt cx="5600700" cy="2895600"/>
          </a:xfrm>
        </p:grpSpPr>
        <p:pic>
          <p:nvPicPr>
            <p:cNvPr id="4" name="Picture 3"/>
            <p:cNvPicPr>
              <a:picLocks noChangeAspect="1"/>
            </p:cNvPicPr>
            <p:nvPr/>
          </p:nvPicPr>
          <p:blipFill>
            <a:blip r:embed="rId2"/>
            <a:stretch>
              <a:fillRect/>
            </a:stretch>
          </p:blipFill>
          <p:spPr>
            <a:xfrm>
              <a:off x="3295650" y="1981200"/>
              <a:ext cx="5600700" cy="2895600"/>
            </a:xfrm>
            <a:prstGeom prst="rect">
              <a:avLst/>
            </a:prstGeom>
          </p:spPr>
        </p:pic>
        <p:cxnSp>
          <p:nvCxnSpPr>
            <p:cNvPr id="9" name="Straight Arrow Connector 8"/>
            <p:cNvCxnSpPr/>
            <p:nvPr/>
          </p:nvCxnSpPr>
          <p:spPr>
            <a:xfrm flipH="1">
              <a:off x="5468887" y="2979350"/>
              <a:ext cx="1200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4" idx="1"/>
            </p:cNvCxnSpPr>
            <p:nvPr/>
          </p:nvCxnSpPr>
          <p:spPr>
            <a:xfrm rot="10800000" flipV="1">
              <a:off x="5077968" y="2253158"/>
              <a:ext cx="916752" cy="221817"/>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94720" y="2114659"/>
              <a:ext cx="1356333" cy="276999"/>
            </a:xfrm>
            <a:prstGeom prst="rect">
              <a:avLst/>
            </a:prstGeom>
            <a:noFill/>
          </p:spPr>
          <p:txBody>
            <a:bodyPr wrap="none" rtlCol="0">
              <a:spAutoFit/>
            </a:bodyPr>
            <a:lstStyle/>
            <a:p>
              <a:r>
                <a:rPr lang="en-US" sz="1200" dirty="0"/>
                <a:t>enable strict mode</a:t>
              </a:r>
            </a:p>
          </p:txBody>
        </p:sp>
        <p:sp>
          <p:nvSpPr>
            <p:cNvPr id="15" name="TextBox 14"/>
            <p:cNvSpPr txBox="1"/>
            <p:nvPr/>
          </p:nvSpPr>
          <p:spPr>
            <a:xfrm>
              <a:off x="6793297" y="2680569"/>
              <a:ext cx="1978848" cy="646331"/>
            </a:xfrm>
            <a:prstGeom prst="rect">
              <a:avLst/>
            </a:prstGeom>
            <a:noFill/>
          </p:spPr>
          <p:txBody>
            <a:bodyPr wrap="square" rtlCol="0">
              <a:spAutoFit/>
            </a:bodyPr>
            <a:lstStyle/>
            <a:p>
              <a:r>
                <a:rPr lang="en-US" sz="1200" dirty="0"/>
                <a:t>in strict mode, an attempt to reassign a constant throws an error</a:t>
              </a:r>
            </a:p>
          </p:txBody>
        </p:sp>
      </p:grpSp>
      <p:pic>
        <p:nvPicPr>
          <p:cNvPr id="25" name="Picture 24"/>
          <p:cNvPicPr>
            <a:picLocks noChangeAspect="1"/>
          </p:cNvPicPr>
          <p:nvPr/>
        </p:nvPicPr>
        <p:blipFill rotWithShape="1">
          <a:blip r:embed="rId3"/>
          <a:srcRect r="5792"/>
          <a:stretch/>
        </p:blipFill>
        <p:spPr>
          <a:xfrm>
            <a:off x="6398350" y="3017519"/>
            <a:ext cx="5305970" cy="1927408"/>
          </a:xfrm>
          <a:prstGeom prst="rect">
            <a:avLst/>
          </a:prstGeom>
        </p:spPr>
      </p:pic>
      <p:sp>
        <p:nvSpPr>
          <p:cNvPr id="27" name="Right Arrow 26"/>
          <p:cNvSpPr/>
          <p:nvPr/>
        </p:nvSpPr>
        <p:spPr>
          <a:xfrm>
            <a:off x="5806944" y="3816949"/>
            <a:ext cx="663293" cy="32854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TextBox 27"/>
          <p:cNvSpPr txBox="1"/>
          <p:nvPr/>
        </p:nvSpPr>
        <p:spPr>
          <a:xfrm>
            <a:off x="6325937" y="5182407"/>
            <a:ext cx="1978848" cy="646331"/>
          </a:xfrm>
          <a:prstGeom prst="rect">
            <a:avLst/>
          </a:prstGeom>
          <a:noFill/>
        </p:spPr>
        <p:txBody>
          <a:bodyPr wrap="square" rtlCol="0">
            <a:spAutoFit/>
          </a:bodyPr>
          <a:lstStyle/>
          <a:p>
            <a:r>
              <a:rPr lang="en-US" sz="1200" dirty="0"/>
              <a:t>If strict mode isn’t enabled, the program will just ignore the reassignment.</a:t>
            </a:r>
          </a:p>
        </p:txBody>
      </p:sp>
    </p:spTree>
    <p:extLst>
      <p:ext uri="{BB962C8B-B14F-4D97-AF65-F5344CB8AC3E}">
        <p14:creationId xmlns:p14="http://schemas.microsoft.com/office/powerpoint/2010/main" val="175139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 | Listing</a:t>
            </a:r>
          </a:p>
        </p:txBody>
      </p:sp>
      <p:pic>
        <p:nvPicPr>
          <p:cNvPr id="4" name="Picture 3"/>
          <p:cNvPicPr>
            <a:picLocks noChangeAspect="1"/>
          </p:cNvPicPr>
          <p:nvPr/>
        </p:nvPicPr>
        <p:blipFill>
          <a:blip r:embed="rId2"/>
          <a:stretch>
            <a:fillRect/>
          </a:stretch>
        </p:blipFill>
        <p:spPr>
          <a:xfrm>
            <a:off x="4864101" y="2518833"/>
            <a:ext cx="5953125" cy="1447800"/>
          </a:xfrm>
          <a:prstGeom prst="rect">
            <a:avLst/>
          </a:prstGeom>
        </p:spPr>
      </p:pic>
    </p:spTree>
    <p:extLst>
      <p:ext uri="{BB962C8B-B14F-4D97-AF65-F5344CB8AC3E}">
        <p14:creationId xmlns:p14="http://schemas.microsoft.com/office/powerpoint/2010/main" val="131828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89752" y="2357351"/>
            <a:ext cx="6095593" cy="19810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Section 3 | Listing</a:t>
            </a:r>
          </a:p>
        </p:txBody>
      </p:sp>
      <p:sp>
        <p:nvSpPr>
          <p:cNvPr id="3" name="Content Placeholder 2"/>
          <p:cNvSpPr>
            <a:spLocks noGrp="1"/>
          </p:cNvSpPr>
          <p:nvPr>
            <p:ph idx="1"/>
          </p:nvPr>
        </p:nvSpPr>
        <p:spPr>
          <a:xfrm>
            <a:off x="802178" y="2261420"/>
            <a:ext cx="4002936" cy="3637935"/>
          </a:xfrm>
        </p:spPr>
        <p:txBody>
          <a:bodyPr>
            <a:normAutofit/>
          </a:bodyPr>
          <a:lstStyle/>
          <a:p>
            <a:pPr marL="0" indent="0">
              <a:buNone/>
            </a:pPr>
            <a:r>
              <a:rPr lang="en-US" dirty="0"/>
              <a:t>We read each file separately, storing it to a variable. Then, we concatenate the data into our </a:t>
            </a:r>
            <a:r>
              <a:rPr lang="en-US" i="1" dirty="0" err="1"/>
              <a:t>consolidatedData</a:t>
            </a:r>
            <a:r>
              <a:rPr lang="en-US" dirty="0"/>
              <a:t> </a:t>
            </a:r>
            <a:r>
              <a:rPr lang="en-US" i="1" dirty="0"/>
              <a:t>. </a:t>
            </a:r>
            <a:r>
              <a:rPr lang="en-US" dirty="0"/>
              <a:t>Lastly, we write the new file. </a:t>
            </a:r>
          </a:p>
        </p:txBody>
      </p:sp>
      <p:pic>
        <p:nvPicPr>
          <p:cNvPr id="5" name="Picture 4"/>
          <p:cNvPicPr>
            <a:picLocks noChangeAspect="1"/>
          </p:cNvPicPr>
          <p:nvPr/>
        </p:nvPicPr>
        <p:blipFill>
          <a:blip r:embed="rId3"/>
          <a:stretch>
            <a:fillRect/>
          </a:stretch>
        </p:blipFill>
        <p:spPr>
          <a:xfrm>
            <a:off x="4941401" y="106325"/>
            <a:ext cx="6827266" cy="1999414"/>
          </a:xfrm>
          <a:prstGeom prst="rect">
            <a:avLst/>
          </a:prstGeom>
        </p:spPr>
      </p:pic>
      <p:sp>
        <p:nvSpPr>
          <p:cNvPr id="6" name="TextBox 5"/>
          <p:cNvSpPr txBox="1"/>
          <p:nvPr/>
        </p:nvSpPr>
        <p:spPr>
          <a:xfrm>
            <a:off x="3009417" y="530395"/>
            <a:ext cx="856325" cy="369332"/>
          </a:xfrm>
          <a:prstGeom prst="rect">
            <a:avLst/>
          </a:prstGeom>
          <a:noFill/>
        </p:spPr>
        <p:txBody>
          <a:bodyPr wrap="none" rtlCol="0">
            <a:spAutoFit/>
          </a:bodyPr>
          <a:lstStyle/>
          <a:p>
            <a:r>
              <a:rPr lang="en-US" dirty="0"/>
              <a:t>Output</a:t>
            </a:r>
          </a:p>
        </p:txBody>
      </p:sp>
      <p:sp>
        <p:nvSpPr>
          <p:cNvPr id="7" name="Right Arrow 6"/>
          <p:cNvSpPr/>
          <p:nvPr/>
        </p:nvSpPr>
        <p:spPr>
          <a:xfrm>
            <a:off x="4028946" y="609600"/>
            <a:ext cx="625033" cy="290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49792" y="899727"/>
            <a:ext cx="7002684" cy="304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0200" y="3519230"/>
            <a:ext cx="4604803" cy="313932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We’ve accomplished the task but this doesn’t really save us much in terms of effort. Importantly, we now know how to read and write individual files.</a:t>
            </a:r>
          </a:p>
          <a:p>
            <a:endParaRPr lang="en-US" dirty="0"/>
          </a:p>
          <a:p>
            <a:r>
              <a:rPr lang="en-US" dirty="0"/>
              <a:t>Looking at our output, we see that we’ve concatenated the files. To make this output useable, we’d still have to remove the extra header rows tacked on when each file is joined. </a:t>
            </a:r>
          </a:p>
        </p:txBody>
      </p:sp>
    </p:spTree>
    <p:extLst>
      <p:ext uri="{BB962C8B-B14F-4D97-AF65-F5344CB8AC3E}">
        <p14:creationId xmlns:p14="http://schemas.microsoft.com/office/powerpoint/2010/main" val="419086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1853</TotalTime>
  <Words>593</Words>
  <Application>Microsoft Office PowerPoint</Application>
  <PresentationFormat>Custom</PresentationFormat>
  <Paragraphs>69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Lesson 1 Case 1</vt:lpstr>
      <vt:lpstr>Defining what we want</vt:lpstr>
      <vt:lpstr>Process Flow</vt:lpstr>
      <vt:lpstr>Case 1</vt:lpstr>
      <vt:lpstr>Section 1 | Listing</vt:lpstr>
      <vt:lpstr>Section 1 | Sidebar – naming convention, using variables, string concatenation</vt:lpstr>
      <vt:lpstr>Section 1 | Sidebar</vt:lpstr>
      <vt:lpstr>Section 2 | Listing</vt:lpstr>
      <vt:lpstr>Section 3 | Listing</vt:lpstr>
      <vt:lpstr>Section 4 | Listing</vt:lpstr>
      <vt:lpstr>fs.readdirSync</vt:lpstr>
      <vt:lpstr>Section 5 | Listing</vt:lpstr>
      <vt:lpstr>Section 6 | Listing</vt:lpstr>
      <vt:lpstr>Section 7 | Listing</vt:lpstr>
      <vt:lpstr>Section 8 | Listing</vt:lpstr>
      <vt:lpstr>Section 9 | Listing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Thomas Rundle</cp:lastModifiedBy>
  <cp:revision>51</cp:revision>
  <dcterms:created xsi:type="dcterms:W3CDTF">2016-06-18T22:15:01Z</dcterms:created>
  <dcterms:modified xsi:type="dcterms:W3CDTF">2016-06-28T14:13:44Z</dcterms:modified>
</cp:coreProperties>
</file>