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7"/>
  </p:notesMasterIdLst>
  <p:sldIdLst>
    <p:sldId id="256" r:id="rId2"/>
    <p:sldId id="269" r:id="rId3"/>
    <p:sldId id="257" r:id="rId4"/>
    <p:sldId id="259" r:id="rId5"/>
    <p:sldId id="258" r:id="rId6"/>
    <p:sldId id="260" r:id="rId7"/>
    <p:sldId id="262" r:id="rId8"/>
    <p:sldId id="263" r:id="rId9"/>
    <p:sldId id="264" r:id="rId10"/>
    <p:sldId id="265" r:id="rId11"/>
    <p:sldId id="266" r:id="rId12"/>
    <p:sldId id="267" r:id="rId13"/>
    <p:sldId id="268" r:id="rId14"/>
    <p:sldId id="26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059" autoAdjust="0"/>
  </p:normalViewPr>
  <p:slideViewPr>
    <p:cSldViewPr snapToGrid="0">
      <p:cViewPr varScale="1">
        <p:scale>
          <a:sx n="56" d="100"/>
          <a:sy n="56" d="100"/>
        </p:scale>
        <p:origin x="53" y="49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7/4/2016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0C4C-6DE7-4C30-A614-7C3F3C58E71A}" type="slidenum">
              <a:rPr lang="en-US" smtClean="0"/>
              <a:t>2</a:t>
            </a:fld>
            <a:endParaRPr lang="en-US"/>
          </a:p>
        </p:txBody>
      </p:sp>
    </p:spTree>
    <p:extLst>
      <p:ext uri="{BB962C8B-B14F-4D97-AF65-F5344CB8AC3E}">
        <p14:creationId xmlns:p14="http://schemas.microsoft.com/office/powerpoint/2010/main" val="288313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0C4C-6DE7-4C30-A614-7C3F3C58E71A}" type="slidenum">
              <a:rPr lang="en-US" smtClean="0"/>
              <a:t>5</a:t>
            </a:fld>
            <a:endParaRPr lang="en-US"/>
          </a:p>
        </p:txBody>
      </p:sp>
    </p:spTree>
    <p:extLst>
      <p:ext uri="{BB962C8B-B14F-4D97-AF65-F5344CB8AC3E}">
        <p14:creationId xmlns:p14="http://schemas.microsoft.com/office/powerpoint/2010/main" val="2910981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7/4/2016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2</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c2-listing6 – housekeeping</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587084" y="1890132"/>
            <a:ext cx="5851815" cy="64633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We’ll move all of our logging capabilities into a function.</a:t>
            </a:r>
          </a:p>
        </p:txBody>
      </p:sp>
    </p:spTree>
    <p:extLst>
      <p:ext uri="{BB962C8B-B14F-4D97-AF65-F5344CB8AC3E}">
        <p14:creationId xmlns:p14="http://schemas.microsoft.com/office/powerpoint/2010/main" val="115398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c2-listing7 – housekeeping part 2</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587084" y="1890132"/>
            <a:ext cx="5851815" cy="64633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We’ll move all of our logging capabilities into a function.</a:t>
            </a:r>
          </a:p>
        </p:txBody>
      </p:sp>
    </p:spTree>
    <p:extLst>
      <p:ext uri="{BB962C8B-B14F-4D97-AF65-F5344CB8AC3E}">
        <p14:creationId xmlns:p14="http://schemas.microsoft.com/office/powerpoint/2010/main" val="285368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c2-listing8 – a little extra – log formatting utility</a:t>
            </a:r>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587084" y="1890132"/>
            <a:ext cx="5851815" cy="64633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We’ll move all of our logging capabilities into a function.</a:t>
            </a:r>
          </a:p>
        </p:txBody>
      </p:sp>
    </p:spTree>
    <p:extLst>
      <p:ext uri="{BB962C8B-B14F-4D97-AF65-F5344CB8AC3E}">
        <p14:creationId xmlns:p14="http://schemas.microsoft.com/office/powerpoint/2010/main" val="252858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c2-listing9 – modularize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346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 – avoid false reports</a:t>
            </a:r>
          </a:p>
        </p:txBody>
      </p:sp>
      <p:sp>
        <p:nvSpPr>
          <p:cNvPr id="3" name="Content Placeholder 2"/>
          <p:cNvSpPr>
            <a:spLocks noGrp="1"/>
          </p:cNvSpPr>
          <p:nvPr>
            <p:ph idx="1"/>
          </p:nvPr>
        </p:nvSpPr>
        <p:spPr/>
        <p:txBody>
          <a:bodyPr/>
          <a:lstStyle/>
          <a:p>
            <a:r>
              <a:rPr lang="en-US" dirty="0"/>
              <a:t>Trimming excess whitespace</a:t>
            </a:r>
          </a:p>
          <a:p>
            <a:r>
              <a:rPr lang="en-US" dirty="0"/>
              <a:t>Handle variations of column names – “first name”, “</a:t>
            </a:r>
            <a:r>
              <a:rPr lang="en-US" dirty="0" err="1"/>
              <a:t>firstname</a:t>
            </a:r>
            <a:r>
              <a:rPr lang="en-US" dirty="0"/>
              <a:t>”,  “First Name”, “FIRST NAME”, “</a:t>
            </a:r>
            <a:r>
              <a:rPr lang="en-US" dirty="0" err="1"/>
              <a:t>first_name</a:t>
            </a:r>
            <a:r>
              <a:rPr lang="en-US" dirty="0"/>
              <a:t>”</a:t>
            </a:r>
          </a:p>
        </p:txBody>
      </p:sp>
    </p:spTree>
    <p:extLst>
      <p:ext uri="{BB962C8B-B14F-4D97-AF65-F5344CB8AC3E}">
        <p14:creationId xmlns:p14="http://schemas.microsoft.com/office/powerpoint/2010/main" val="84058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c2s20.js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046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3"/>
          <p:cNvSpPr/>
          <p:nvPr/>
        </p:nvSpPr>
        <p:spPr>
          <a:xfrm>
            <a:off x="2019300" y="2489200"/>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561539" y="5071682"/>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07919" y="2371209"/>
            <a:ext cx="1911357" cy="369332"/>
          </a:xfrm>
          <a:prstGeom prst="rect">
            <a:avLst/>
          </a:prstGeom>
          <a:noFill/>
        </p:spPr>
        <p:txBody>
          <a:bodyPr wrap="none" rtlCol="0">
            <a:spAutoFit/>
          </a:bodyPr>
          <a:lstStyle/>
          <a:p>
            <a:r>
              <a:rPr lang="en-US" dirty="0"/>
              <a:t>Expanded data set</a:t>
            </a:r>
          </a:p>
        </p:txBody>
      </p:sp>
      <p:sp>
        <p:nvSpPr>
          <p:cNvPr id="7" name="TextBox 6"/>
          <p:cNvSpPr txBox="1"/>
          <p:nvPr/>
        </p:nvSpPr>
        <p:spPr>
          <a:xfrm>
            <a:off x="3985084" y="4953691"/>
            <a:ext cx="1302151" cy="369332"/>
          </a:xfrm>
          <a:prstGeom prst="rect">
            <a:avLst/>
          </a:prstGeom>
          <a:noFill/>
        </p:spPr>
        <p:txBody>
          <a:bodyPr wrap="none" rtlCol="0">
            <a:spAutoFit/>
          </a:bodyPr>
          <a:lstStyle/>
          <a:p>
            <a:r>
              <a:rPr lang="en-US" dirty="0"/>
              <a:t>Validate API</a:t>
            </a:r>
          </a:p>
        </p:txBody>
      </p:sp>
      <p:sp>
        <p:nvSpPr>
          <p:cNvPr id="8" name="Oval 7"/>
          <p:cNvSpPr/>
          <p:nvPr/>
        </p:nvSpPr>
        <p:spPr>
          <a:xfrm>
            <a:off x="4358465" y="6194997"/>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82010" y="6077006"/>
            <a:ext cx="1270412" cy="369332"/>
          </a:xfrm>
          <a:prstGeom prst="rect">
            <a:avLst/>
          </a:prstGeom>
          <a:noFill/>
        </p:spPr>
        <p:txBody>
          <a:bodyPr wrap="none" rtlCol="0">
            <a:spAutoFit/>
          </a:bodyPr>
          <a:lstStyle/>
          <a:p>
            <a:r>
              <a:rPr lang="en-US" dirty="0"/>
              <a:t>Logging API</a:t>
            </a:r>
          </a:p>
        </p:txBody>
      </p:sp>
      <p:sp>
        <p:nvSpPr>
          <p:cNvPr id="10" name="Oval 9"/>
          <p:cNvSpPr/>
          <p:nvPr/>
        </p:nvSpPr>
        <p:spPr>
          <a:xfrm>
            <a:off x="2482647" y="3091934"/>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6192" y="2973943"/>
            <a:ext cx="1752788" cy="369332"/>
          </a:xfrm>
          <a:prstGeom prst="rect">
            <a:avLst/>
          </a:prstGeom>
          <a:noFill/>
        </p:spPr>
        <p:txBody>
          <a:bodyPr wrap="none" rtlCol="0">
            <a:spAutoFit/>
          </a:bodyPr>
          <a:lstStyle/>
          <a:p>
            <a:r>
              <a:rPr lang="en-US" dirty="0"/>
              <a:t>Logging matches</a:t>
            </a:r>
          </a:p>
        </p:txBody>
      </p:sp>
      <p:sp>
        <p:nvSpPr>
          <p:cNvPr id="12" name="Oval 11"/>
          <p:cNvSpPr/>
          <p:nvPr/>
        </p:nvSpPr>
        <p:spPr>
          <a:xfrm>
            <a:off x="3031106" y="4476449"/>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454651" y="4358458"/>
            <a:ext cx="1553630" cy="369332"/>
          </a:xfrm>
          <a:prstGeom prst="rect">
            <a:avLst/>
          </a:prstGeom>
          <a:noFill/>
        </p:spPr>
        <p:txBody>
          <a:bodyPr wrap="none" rtlCol="0">
            <a:spAutoFit/>
          </a:bodyPr>
          <a:lstStyle/>
          <a:p>
            <a:r>
              <a:rPr lang="en-US" dirty="0"/>
              <a:t>Node modules</a:t>
            </a:r>
          </a:p>
        </p:txBody>
      </p:sp>
      <p:sp>
        <p:nvSpPr>
          <p:cNvPr id="14" name="Oval 13"/>
          <p:cNvSpPr/>
          <p:nvPr/>
        </p:nvSpPr>
        <p:spPr>
          <a:xfrm>
            <a:off x="4002235" y="5646357"/>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25780" y="5528366"/>
            <a:ext cx="1505990" cy="369332"/>
          </a:xfrm>
          <a:prstGeom prst="rect">
            <a:avLst/>
          </a:prstGeom>
          <a:noFill/>
        </p:spPr>
        <p:txBody>
          <a:bodyPr wrap="none" rtlCol="0">
            <a:spAutoFit/>
          </a:bodyPr>
          <a:lstStyle/>
          <a:p>
            <a:r>
              <a:rPr lang="en-US" dirty="0"/>
              <a:t>Normalization</a:t>
            </a:r>
          </a:p>
        </p:txBody>
      </p:sp>
      <p:sp>
        <p:nvSpPr>
          <p:cNvPr id="16" name="Oval 15"/>
          <p:cNvSpPr/>
          <p:nvPr/>
        </p:nvSpPr>
        <p:spPr>
          <a:xfrm>
            <a:off x="6777997" y="5315192"/>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201542" y="5197201"/>
            <a:ext cx="2545312" cy="369332"/>
          </a:xfrm>
          <a:prstGeom prst="rect">
            <a:avLst/>
          </a:prstGeom>
          <a:noFill/>
        </p:spPr>
        <p:txBody>
          <a:bodyPr wrap="none" rtlCol="0">
            <a:spAutoFit/>
          </a:bodyPr>
          <a:lstStyle/>
          <a:p>
            <a:r>
              <a:rPr lang="en-US" dirty="0"/>
              <a:t>Fixing one type of format</a:t>
            </a:r>
          </a:p>
        </p:txBody>
      </p:sp>
      <p:sp>
        <p:nvSpPr>
          <p:cNvPr id="18" name="Oval 17"/>
          <p:cNvSpPr/>
          <p:nvPr/>
        </p:nvSpPr>
        <p:spPr>
          <a:xfrm>
            <a:off x="7304236" y="4793669"/>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27781" y="4675678"/>
            <a:ext cx="1527982" cy="369332"/>
          </a:xfrm>
          <a:prstGeom prst="rect">
            <a:avLst/>
          </a:prstGeom>
          <a:noFill/>
        </p:spPr>
        <p:txBody>
          <a:bodyPr wrap="none" rtlCol="0">
            <a:spAutoFit/>
          </a:bodyPr>
          <a:lstStyle/>
          <a:p>
            <a:r>
              <a:rPr lang="en-US" dirty="0"/>
              <a:t>Fixing another</a:t>
            </a:r>
          </a:p>
        </p:txBody>
      </p:sp>
      <p:sp>
        <p:nvSpPr>
          <p:cNvPr id="20" name="Oval 19"/>
          <p:cNvSpPr/>
          <p:nvPr/>
        </p:nvSpPr>
        <p:spPr>
          <a:xfrm>
            <a:off x="7727781" y="4286066"/>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151326" y="4168075"/>
            <a:ext cx="3772508" cy="369332"/>
          </a:xfrm>
          <a:prstGeom prst="rect">
            <a:avLst/>
          </a:prstGeom>
          <a:noFill/>
        </p:spPr>
        <p:txBody>
          <a:bodyPr wrap="none" rtlCol="0">
            <a:spAutoFit/>
          </a:bodyPr>
          <a:lstStyle/>
          <a:p>
            <a:r>
              <a:rPr lang="en-US" dirty="0"/>
              <a:t>Writing remediation </a:t>
            </a:r>
            <a:r>
              <a:rPr lang="en-US" dirty="0" err="1"/>
              <a:t>msg</a:t>
            </a:r>
            <a:r>
              <a:rPr lang="en-US" dirty="0"/>
              <a:t> to input user</a:t>
            </a:r>
          </a:p>
        </p:txBody>
      </p:sp>
      <p:sp>
        <p:nvSpPr>
          <p:cNvPr id="22" name="Oval 21"/>
          <p:cNvSpPr/>
          <p:nvPr/>
        </p:nvSpPr>
        <p:spPr>
          <a:xfrm>
            <a:off x="2835646" y="3640574"/>
            <a:ext cx="133350" cy="133350"/>
          </a:xfrm>
          <a:prstGeom prst="ellipse">
            <a:avLst/>
          </a:prstGeom>
          <a:solidFill>
            <a:schemeClr val="accent6">
              <a:lumMod val="20000"/>
              <a:lumOff val="80000"/>
            </a:schemeClr>
          </a:soli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59191" y="3522583"/>
            <a:ext cx="1653209" cy="369332"/>
          </a:xfrm>
          <a:prstGeom prst="rect">
            <a:avLst/>
          </a:prstGeom>
          <a:noFill/>
        </p:spPr>
        <p:txBody>
          <a:bodyPr wrap="none" rtlCol="0">
            <a:spAutoFit/>
          </a:bodyPr>
          <a:lstStyle/>
          <a:p>
            <a:r>
              <a:rPr lang="en-US" dirty="0"/>
              <a:t>writing a report</a:t>
            </a:r>
          </a:p>
        </p:txBody>
      </p:sp>
      <p:sp>
        <p:nvSpPr>
          <p:cNvPr id="3" name="TextBox 2"/>
          <p:cNvSpPr txBox="1"/>
          <p:nvPr/>
        </p:nvSpPr>
        <p:spPr>
          <a:xfrm>
            <a:off x="2435461" y="5541063"/>
            <a:ext cx="1530291" cy="369332"/>
          </a:xfrm>
          <a:prstGeom prst="rect">
            <a:avLst/>
          </a:prstGeom>
          <a:noFill/>
        </p:spPr>
        <p:txBody>
          <a:bodyPr wrap="none" rtlCol="0">
            <a:spAutoFit/>
          </a:bodyPr>
          <a:lstStyle/>
          <a:p>
            <a:r>
              <a:rPr lang="en-US" b="1" dirty="0">
                <a:solidFill>
                  <a:srgbClr val="FF0000"/>
                </a:solidFill>
              </a:rPr>
              <a:t>Defer this one</a:t>
            </a:r>
          </a:p>
        </p:txBody>
      </p:sp>
      <p:sp>
        <p:nvSpPr>
          <p:cNvPr id="24" name="TextBox 23"/>
          <p:cNvSpPr txBox="1"/>
          <p:nvPr/>
        </p:nvSpPr>
        <p:spPr>
          <a:xfrm>
            <a:off x="1355717" y="4402531"/>
            <a:ext cx="1530291" cy="369332"/>
          </a:xfrm>
          <a:prstGeom prst="rect">
            <a:avLst/>
          </a:prstGeom>
          <a:noFill/>
        </p:spPr>
        <p:txBody>
          <a:bodyPr wrap="none" rtlCol="0">
            <a:spAutoFit/>
          </a:bodyPr>
          <a:lstStyle/>
          <a:p>
            <a:r>
              <a:rPr lang="en-US" b="1" dirty="0">
                <a:solidFill>
                  <a:srgbClr val="FF0000"/>
                </a:solidFill>
              </a:rPr>
              <a:t>Defer this one</a:t>
            </a:r>
          </a:p>
        </p:txBody>
      </p:sp>
      <p:sp>
        <p:nvSpPr>
          <p:cNvPr id="25" name="TextBox 24"/>
          <p:cNvSpPr txBox="1"/>
          <p:nvPr/>
        </p:nvSpPr>
        <p:spPr>
          <a:xfrm>
            <a:off x="1784176" y="5012535"/>
            <a:ext cx="1530291" cy="369332"/>
          </a:xfrm>
          <a:prstGeom prst="rect">
            <a:avLst/>
          </a:prstGeom>
          <a:noFill/>
        </p:spPr>
        <p:txBody>
          <a:bodyPr wrap="none" rtlCol="0">
            <a:spAutoFit/>
          </a:bodyPr>
          <a:lstStyle/>
          <a:p>
            <a:r>
              <a:rPr lang="en-US" b="1" dirty="0">
                <a:solidFill>
                  <a:srgbClr val="FF0000"/>
                </a:solidFill>
              </a:rPr>
              <a:t>Defer this one</a:t>
            </a:r>
          </a:p>
        </p:txBody>
      </p:sp>
      <p:sp>
        <p:nvSpPr>
          <p:cNvPr id="26" name="TextBox 25"/>
          <p:cNvSpPr txBox="1"/>
          <p:nvPr/>
        </p:nvSpPr>
        <p:spPr>
          <a:xfrm>
            <a:off x="2533040" y="6027718"/>
            <a:ext cx="1530291" cy="369332"/>
          </a:xfrm>
          <a:prstGeom prst="rect">
            <a:avLst/>
          </a:prstGeom>
          <a:noFill/>
        </p:spPr>
        <p:txBody>
          <a:bodyPr wrap="none" rtlCol="0">
            <a:spAutoFit/>
          </a:bodyPr>
          <a:lstStyle/>
          <a:p>
            <a:r>
              <a:rPr lang="en-US" b="1" dirty="0">
                <a:solidFill>
                  <a:srgbClr val="FF0000"/>
                </a:solidFill>
              </a:rPr>
              <a:t>Defer this one</a:t>
            </a:r>
          </a:p>
        </p:txBody>
      </p:sp>
    </p:spTree>
    <p:extLst>
      <p:ext uri="{BB962C8B-B14F-4D97-AF65-F5344CB8AC3E}">
        <p14:creationId xmlns:p14="http://schemas.microsoft.com/office/powerpoint/2010/main" val="387349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c2listing1</a:t>
            </a:r>
          </a:p>
        </p:txBody>
      </p:sp>
      <p:sp>
        <p:nvSpPr>
          <p:cNvPr id="3" name="Content Placeholder 2"/>
          <p:cNvSpPr>
            <a:spLocks noGrp="1"/>
          </p:cNvSpPr>
          <p:nvPr>
            <p:ph idx="1"/>
          </p:nvPr>
        </p:nvSpPr>
        <p:spPr/>
        <p:txBody>
          <a:bodyPr/>
          <a:lstStyle/>
          <a:p>
            <a:pPr marL="0" indent="0">
              <a:buNone/>
            </a:pPr>
            <a:r>
              <a:rPr lang="en-US" dirty="0"/>
              <a:t>This is exactly the same as where we left off with c1l8 except that the path now points us to the data set for case 2. Run the script and notice that that it does indeed scale to handle the 10 files that are in this data set.</a:t>
            </a:r>
          </a:p>
          <a:p>
            <a:pPr marL="0" indent="0">
              <a:buNone/>
            </a:pPr>
            <a:r>
              <a:rPr lang="en-US" dirty="0"/>
              <a:t>Objective: </a:t>
            </a:r>
          </a:p>
          <a:p>
            <a:pPr marL="0" indent="0">
              <a:buNone/>
            </a:pPr>
            <a:r>
              <a:rPr lang="en-US" dirty="0"/>
              <a:t>Log discrepancies</a:t>
            </a:r>
          </a:p>
          <a:p>
            <a:pPr marL="0" indent="0">
              <a:buNone/>
            </a:pPr>
            <a:r>
              <a:rPr lang="en-US" dirty="0"/>
              <a:t>Normalize file formatting</a:t>
            </a:r>
          </a:p>
        </p:txBody>
      </p:sp>
    </p:spTree>
    <p:extLst>
      <p:ext uri="{BB962C8B-B14F-4D97-AF65-F5344CB8AC3E}">
        <p14:creationId xmlns:p14="http://schemas.microsoft.com/office/powerpoint/2010/main" val="183736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r="24940" b="12144"/>
          <a:stretch/>
        </p:blipFill>
        <p:spPr>
          <a:xfrm>
            <a:off x="426528" y="2065867"/>
            <a:ext cx="6665152" cy="4639733"/>
          </a:xfrm>
          <a:prstGeom prst="rect">
            <a:avLst/>
          </a:prstGeom>
        </p:spPr>
      </p:pic>
      <p:sp>
        <p:nvSpPr>
          <p:cNvPr id="2" name="Title 1"/>
          <p:cNvSpPr>
            <a:spLocks noGrp="1"/>
          </p:cNvSpPr>
          <p:nvPr>
            <p:ph type="title"/>
          </p:nvPr>
        </p:nvSpPr>
        <p:spPr/>
        <p:txBody>
          <a:bodyPr/>
          <a:lstStyle/>
          <a:p>
            <a:r>
              <a:rPr lang="en-US" dirty="0"/>
              <a:t>c2listing1 output</a:t>
            </a:r>
          </a:p>
        </p:txBody>
      </p:sp>
      <p:sp>
        <p:nvSpPr>
          <p:cNvPr id="5" name="TextBox 4"/>
          <p:cNvSpPr txBox="1"/>
          <p:nvPr/>
        </p:nvSpPr>
        <p:spPr>
          <a:xfrm>
            <a:off x="6617269" y="572406"/>
            <a:ext cx="5377962" cy="313932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The script scales nicely to handle the additional files. It requires no modification whatsoever to do so. Looking closer, you’ll see some discrepancies with the consolidated data. We’ve made an automation tool that works perfectly as long as our sales team members give us exactly the input we want— but what opens if they don’t?</a:t>
            </a:r>
          </a:p>
          <a:p>
            <a:endParaRPr lang="en-US" dirty="0"/>
          </a:p>
          <a:p>
            <a:r>
              <a:rPr lang="en-US" dirty="0"/>
              <a:t>If you visually inspect the output of c2-listing1.js, you’ll see that we have some issues with our report.</a:t>
            </a:r>
          </a:p>
        </p:txBody>
      </p:sp>
      <p:grpSp>
        <p:nvGrpSpPr>
          <p:cNvPr id="10" name="Group 9"/>
          <p:cNvGrpSpPr/>
          <p:nvPr/>
        </p:nvGrpSpPr>
        <p:grpSpPr>
          <a:xfrm rot="5400000">
            <a:off x="5768433" y="2899967"/>
            <a:ext cx="245534" cy="6107818"/>
            <a:chOff x="914399" y="-2952723"/>
            <a:chExt cx="245534" cy="6107818"/>
          </a:xfrm>
        </p:grpSpPr>
        <p:cxnSp>
          <p:nvCxnSpPr>
            <p:cNvPr id="11" name="Straight Connector 10"/>
            <p:cNvCxnSpPr/>
            <p:nvPr/>
          </p:nvCxnSpPr>
          <p:spPr>
            <a:xfrm rot="16200000" flipH="1">
              <a:off x="-1893976" y="-21581"/>
              <a:ext cx="5862283" cy="0"/>
            </a:xfrm>
            <a:prstGeom prst="line">
              <a:avLst/>
            </a:prstGeom>
            <a:ln w="571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12" name="Oval 11"/>
            <p:cNvSpPr/>
            <p:nvPr/>
          </p:nvSpPr>
          <p:spPr>
            <a:xfrm>
              <a:off x="914399" y="2909561"/>
              <a:ext cx="245534" cy="245534"/>
            </a:xfrm>
            <a:prstGeom prst="ellips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9154159" y="3902923"/>
            <a:ext cx="2491067" cy="369332"/>
          </a:xfrm>
          <a:prstGeom prst="rect">
            <a:avLst/>
          </a:prstGeom>
          <a:noFill/>
        </p:spPr>
        <p:txBody>
          <a:bodyPr wrap="none" rtlCol="0">
            <a:spAutoFit/>
          </a:bodyPr>
          <a:lstStyle/>
          <a:p>
            <a:r>
              <a:rPr lang="en-US" dirty="0"/>
              <a:t>expected last name here</a:t>
            </a:r>
          </a:p>
        </p:txBody>
      </p:sp>
      <p:sp>
        <p:nvSpPr>
          <p:cNvPr id="15" name="TextBox 14"/>
          <p:cNvSpPr txBox="1"/>
          <p:nvPr/>
        </p:nvSpPr>
        <p:spPr>
          <a:xfrm>
            <a:off x="9154159" y="5741000"/>
            <a:ext cx="2037994" cy="369332"/>
          </a:xfrm>
          <a:prstGeom prst="rect">
            <a:avLst/>
          </a:prstGeom>
          <a:noFill/>
        </p:spPr>
        <p:txBody>
          <a:bodyPr wrap="none" rtlCol="0">
            <a:spAutoFit/>
          </a:bodyPr>
          <a:lstStyle/>
          <a:p>
            <a:r>
              <a:rPr lang="en-US" dirty="0"/>
              <a:t>expected state here</a:t>
            </a:r>
          </a:p>
        </p:txBody>
      </p:sp>
      <p:grpSp>
        <p:nvGrpSpPr>
          <p:cNvPr id="16" name="Group 15"/>
          <p:cNvGrpSpPr/>
          <p:nvPr/>
        </p:nvGrpSpPr>
        <p:grpSpPr>
          <a:xfrm rot="5400000">
            <a:off x="5357338" y="622584"/>
            <a:ext cx="245534" cy="6930010"/>
            <a:chOff x="914399" y="-3774915"/>
            <a:chExt cx="245534" cy="6930010"/>
          </a:xfrm>
        </p:grpSpPr>
        <p:cxnSp>
          <p:nvCxnSpPr>
            <p:cNvPr id="17" name="Straight Connector 16"/>
            <p:cNvCxnSpPr/>
            <p:nvPr/>
          </p:nvCxnSpPr>
          <p:spPr>
            <a:xfrm rot="16200000" flipH="1">
              <a:off x="-2305071" y="-432678"/>
              <a:ext cx="6684473" cy="0"/>
            </a:xfrm>
            <a:prstGeom prst="line">
              <a:avLst/>
            </a:prstGeom>
            <a:ln w="571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18" name="Oval 17"/>
            <p:cNvSpPr/>
            <p:nvPr/>
          </p:nvSpPr>
          <p:spPr>
            <a:xfrm>
              <a:off x="914399" y="2909561"/>
              <a:ext cx="245534" cy="245534"/>
            </a:xfrm>
            <a:prstGeom prst="ellips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869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2617551"/>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2" y="609600"/>
            <a:ext cx="3554472" cy="1456267"/>
          </a:xfrm>
        </p:spPr>
        <p:txBody>
          <a:bodyPr/>
          <a:lstStyle/>
          <a:p>
            <a:r>
              <a:rPr lang="en-US" dirty="0"/>
              <a:t>Inspecting our</a:t>
            </a:r>
            <a:br>
              <a:rPr lang="en-US" dirty="0"/>
            </a:br>
            <a:r>
              <a:rPr lang="en-US" dirty="0"/>
              <a:t>inputs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76" y="643453"/>
            <a:ext cx="6978060" cy="174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59" y="5341380"/>
            <a:ext cx="4985516" cy="1274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Grp="1" noChangeAspect="1" noChangeArrowheads="1"/>
          </p:cNvPicPr>
          <p:nvPr>
            <p:ph idx="1"/>
          </p:nvPr>
        </p:nvPicPr>
        <p:blipFill rotWithShape="1">
          <a:blip r:embed="rId5">
            <a:extLst>
              <a:ext uri="{28A0092B-C50C-407E-A947-70E740481C1C}">
                <a14:useLocalDpi xmlns:a14="http://schemas.microsoft.com/office/drawing/2010/main" val="0"/>
              </a:ext>
            </a:extLst>
          </a:blip>
          <a:srcRect r="11756"/>
          <a:stretch/>
        </p:blipFill>
        <p:spPr bwMode="auto">
          <a:xfrm>
            <a:off x="5794085" y="3747964"/>
            <a:ext cx="5491982" cy="94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459" y="3309043"/>
            <a:ext cx="4985516" cy="153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58342" y="219129"/>
            <a:ext cx="1342034" cy="369332"/>
          </a:xfrm>
          <a:prstGeom prst="rect">
            <a:avLst/>
          </a:prstGeom>
          <a:noFill/>
        </p:spPr>
        <p:txBody>
          <a:bodyPr wrap="none" rtlCol="0">
            <a:spAutoFit/>
          </a:bodyPr>
          <a:lstStyle/>
          <a:p>
            <a:r>
              <a:rPr lang="en-US" dirty="0"/>
              <a:t>Model input</a:t>
            </a:r>
          </a:p>
        </p:txBody>
      </p:sp>
      <p:sp>
        <p:nvSpPr>
          <p:cNvPr id="3" name="Oval 2"/>
          <p:cNvSpPr/>
          <p:nvPr/>
        </p:nvSpPr>
        <p:spPr>
          <a:xfrm>
            <a:off x="1159933" y="5476846"/>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282700" y="5269942"/>
            <a:ext cx="0" cy="206904"/>
          </a:xfrm>
          <a:prstGeom prst="line">
            <a:avLst/>
          </a:prstGeom>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524933" y="4948248"/>
            <a:ext cx="2628540" cy="369332"/>
          </a:xfrm>
          <a:prstGeom prst="rect">
            <a:avLst/>
          </a:prstGeom>
          <a:noFill/>
        </p:spPr>
        <p:txBody>
          <a:bodyPr wrap="none" rtlCol="0">
            <a:spAutoFit/>
          </a:bodyPr>
          <a:lstStyle/>
          <a:p>
            <a:r>
              <a:rPr lang="en-US" dirty="0"/>
              <a:t>state column not included</a:t>
            </a:r>
          </a:p>
        </p:txBody>
      </p:sp>
      <p:grpSp>
        <p:nvGrpSpPr>
          <p:cNvPr id="9" name="Group 8"/>
          <p:cNvGrpSpPr/>
          <p:nvPr/>
        </p:nvGrpSpPr>
        <p:grpSpPr>
          <a:xfrm>
            <a:off x="685802" y="3200470"/>
            <a:ext cx="245534" cy="452438"/>
            <a:chOff x="914399" y="2702657"/>
            <a:chExt cx="245534" cy="452438"/>
          </a:xfrm>
        </p:grpSpPr>
        <p:sp>
          <p:nvSpPr>
            <p:cNvPr id="14" name="Oval 13"/>
            <p:cNvSpPr/>
            <p:nvPr/>
          </p:nvSpPr>
          <p:spPr>
            <a:xfrm>
              <a:off x="914399" y="290956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037166" y="2702657"/>
              <a:ext cx="0" cy="206904"/>
            </a:xfrm>
            <a:prstGeom prst="line">
              <a:avLst/>
            </a:prstGeom>
          </p:spPr>
          <p:style>
            <a:lnRef idx="1">
              <a:schemeClr val="accent6"/>
            </a:lnRef>
            <a:fillRef idx="0">
              <a:schemeClr val="accent6"/>
            </a:fillRef>
            <a:effectRef idx="0">
              <a:schemeClr val="accent6"/>
            </a:effectRef>
            <a:fontRef idx="minor">
              <a:schemeClr val="tx1"/>
            </a:fontRef>
          </p:style>
        </p:cxnSp>
      </p:grpSp>
      <p:sp>
        <p:nvSpPr>
          <p:cNvPr id="17" name="TextBox 16"/>
          <p:cNvSpPr txBox="1"/>
          <p:nvPr/>
        </p:nvSpPr>
        <p:spPr>
          <a:xfrm>
            <a:off x="507238" y="2821584"/>
            <a:ext cx="4482061" cy="369332"/>
          </a:xfrm>
          <a:prstGeom prst="rect">
            <a:avLst/>
          </a:prstGeom>
          <a:noFill/>
        </p:spPr>
        <p:txBody>
          <a:bodyPr wrap="none" rtlCol="0">
            <a:spAutoFit/>
          </a:bodyPr>
          <a:lstStyle/>
          <a:p>
            <a:r>
              <a:rPr lang="en-US" dirty="0"/>
              <a:t>first and last name contained in single column</a:t>
            </a:r>
          </a:p>
        </p:txBody>
      </p:sp>
      <p:sp>
        <p:nvSpPr>
          <p:cNvPr id="18" name="TextBox 17"/>
          <p:cNvSpPr txBox="1"/>
          <p:nvPr/>
        </p:nvSpPr>
        <p:spPr>
          <a:xfrm>
            <a:off x="5883571" y="3119256"/>
            <a:ext cx="3461012" cy="369332"/>
          </a:xfrm>
          <a:prstGeom prst="rect">
            <a:avLst/>
          </a:prstGeom>
          <a:noFill/>
        </p:spPr>
        <p:txBody>
          <a:bodyPr wrap="none" rtlCol="0">
            <a:spAutoFit/>
          </a:bodyPr>
          <a:lstStyle/>
          <a:p>
            <a:r>
              <a:rPr lang="en-US" dirty="0"/>
              <a:t>first and last name in reverse order</a:t>
            </a:r>
          </a:p>
        </p:txBody>
      </p:sp>
      <p:sp>
        <p:nvSpPr>
          <p:cNvPr id="10" name="Curved Down Arrow 9"/>
          <p:cNvSpPr/>
          <p:nvPr/>
        </p:nvSpPr>
        <p:spPr>
          <a:xfrm>
            <a:off x="6054494" y="3488588"/>
            <a:ext cx="911288" cy="379387"/>
          </a:xfrm>
          <a:prstGeom prst="curvedDownArrow">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5794085" y="4861932"/>
            <a:ext cx="5377962"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Looking at the inputs from the sales team, we see where the issues are coming from. However, what if we could have our script warn us when we don’t get the input we expected so don’t have to search for it ourselves?.... </a:t>
            </a:r>
          </a:p>
        </p:txBody>
      </p:sp>
      <p:cxnSp>
        <p:nvCxnSpPr>
          <p:cNvPr id="13" name="Straight Connector 12"/>
          <p:cNvCxnSpPr/>
          <p:nvPr/>
        </p:nvCxnSpPr>
        <p:spPr>
          <a:xfrm>
            <a:off x="4470400" y="426720"/>
            <a:ext cx="0" cy="17407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25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c2-listing2 checking our data and creating a log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67400" y="2345267"/>
            <a:ext cx="5791200" cy="3914775"/>
          </a:xfrm>
          <a:prstGeom prst="rect">
            <a:avLst/>
          </a:prstGeom>
        </p:spPr>
      </p:pic>
    </p:spTree>
    <p:extLst>
      <p:ext uri="{BB962C8B-B14F-4D97-AF65-F5344CB8AC3E}">
        <p14:creationId xmlns:p14="http://schemas.microsoft.com/office/powerpoint/2010/main" val="416501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c2-listing3 – naming the guilty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35350" y="2363787"/>
            <a:ext cx="8039100" cy="3933825"/>
          </a:xfrm>
          <a:prstGeom prst="rect">
            <a:avLst/>
          </a:prstGeom>
        </p:spPr>
      </p:pic>
    </p:spTree>
    <p:extLst>
      <p:ext uri="{BB962C8B-B14F-4D97-AF65-F5344CB8AC3E}">
        <p14:creationId xmlns:p14="http://schemas.microsoft.com/office/powerpoint/2010/main" val="59828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c2-listing4 – having the system tell us there’s a problem  rather than relying on us coming to our own conclusion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81300" y="2065867"/>
            <a:ext cx="8686800" cy="4543425"/>
          </a:xfrm>
          <a:prstGeom prst="rect">
            <a:avLst/>
          </a:prstGeom>
        </p:spPr>
      </p:pic>
    </p:spTree>
    <p:extLst>
      <p:ext uri="{BB962C8B-B14F-4D97-AF65-F5344CB8AC3E}">
        <p14:creationId xmlns:p14="http://schemas.microsoft.com/office/powerpoint/2010/main" val="219577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c2-listing5 – writing a log file</a:t>
            </a:r>
          </a:p>
        </p:txBody>
      </p:sp>
      <p:pic>
        <p:nvPicPr>
          <p:cNvPr id="1026" name="Picture 2" descr="C:\Users\h175225\AppData\Local\Temp\SNAGHTML9bd60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1933574"/>
            <a:ext cx="9788525" cy="4574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225" y="501269"/>
            <a:ext cx="4679950" cy="600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94084" y="4861932"/>
            <a:ext cx="5851815"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The program now barely fits on the screen– of course many complex programs will be hundreds or thousands of lines long, but in this case, we can accomplish the same result in a more concise and more readable way. Let’s take a look at how to do that.</a:t>
            </a:r>
          </a:p>
        </p:txBody>
      </p:sp>
      <p:sp>
        <p:nvSpPr>
          <p:cNvPr id="8" name="TextBox 7"/>
          <p:cNvSpPr txBox="1"/>
          <p:nvPr/>
        </p:nvSpPr>
        <p:spPr>
          <a:xfrm>
            <a:off x="399469" y="149851"/>
            <a:ext cx="6179131" cy="923330"/>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 want to have the same information that we’re printing to the console to be stored in a file. In this listing, we’ll do that.</a:t>
            </a:r>
          </a:p>
        </p:txBody>
      </p:sp>
    </p:spTree>
    <p:extLst>
      <p:ext uri="{BB962C8B-B14F-4D97-AF65-F5344CB8AC3E}">
        <p14:creationId xmlns:p14="http://schemas.microsoft.com/office/powerpoint/2010/main" val="3534063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1274</TotalTime>
  <Words>474</Words>
  <Application>Microsoft Office PowerPoint</Application>
  <PresentationFormat>Widescreen</PresentationFormat>
  <Paragraphs>52</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Lesson 1 Case 2</vt:lpstr>
      <vt:lpstr>PowerPoint Presentation</vt:lpstr>
      <vt:lpstr>c2listing1</vt:lpstr>
      <vt:lpstr>c2listing1 output</vt:lpstr>
      <vt:lpstr>Inspecting our inputs</vt:lpstr>
      <vt:lpstr>c2-listing2 checking our data and creating a log </vt:lpstr>
      <vt:lpstr>c2-listing3 – naming the guilty</vt:lpstr>
      <vt:lpstr>c2-listing4 – having the system tell us there’s a problem  rather than relying on us coming to our own conclusion</vt:lpstr>
      <vt:lpstr>c2-listing5 – writing a log file</vt:lpstr>
      <vt:lpstr>c2-listing6 – housekeeping</vt:lpstr>
      <vt:lpstr>c2-listing7 – housekeeping part 2</vt:lpstr>
      <vt:lpstr>c2-listing8 – a little extra – log formatting utility</vt:lpstr>
      <vt:lpstr>c2-listing9 – modularize</vt:lpstr>
      <vt:lpstr>c2-listing? – avoid false reports</vt:lpstr>
      <vt:lpstr>c2s20.js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Tom Rundle</cp:lastModifiedBy>
  <cp:revision>64</cp:revision>
  <dcterms:created xsi:type="dcterms:W3CDTF">2016-06-18T22:15:01Z</dcterms:created>
  <dcterms:modified xsi:type="dcterms:W3CDTF">2016-07-04T16:41:16Z</dcterms:modified>
</cp:coreProperties>
</file>