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74" d="100"/>
          <a:sy n="74" d="100"/>
        </p:scale>
        <p:origin x="-1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1 Case 1</a:t>
            </a:r>
            <a:endParaRPr lang="en-US" dirty="0"/>
          </a:p>
        </p:txBody>
      </p:sp>
      <p:sp>
        <p:nvSpPr>
          <p:cNvPr id="3" name="Subtitle 2"/>
          <p:cNvSpPr>
            <a:spLocks noGrp="1"/>
          </p:cNvSpPr>
          <p:nvPr>
            <p:ph type="subTitle" idx="1"/>
          </p:nvPr>
        </p:nvSpPr>
        <p:spPr/>
        <p:txBody>
          <a:bodyPr/>
          <a:lstStyle/>
          <a:p>
            <a:r>
              <a:rPr lang="en-US" dirty="0" smtClean="0"/>
              <a:t>Node </a:t>
            </a:r>
            <a:r>
              <a:rPr lang="en-US" dirty="0" err="1" smtClean="0"/>
              <a:t>FileSystem</a:t>
            </a:r>
            <a:r>
              <a:rPr lang="en-US" dirty="0" smtClean="0"/>
              <a:t> - csv</a:t>
            </a:r>
            <a:endParaRPr lang="en-US" dirty="0"/>
          </a:p>
        </p:txBody>
      </p:sp>
    </p:spTree>
    <p:extLst>
      <p:ext uri="{BB962C8B-B14F-4D97-AF65-F5344CB8AC3E}">
        <p14:creationId xmlns:p14="http://schemas.microsoft.com/office/powerpoint/2010/main" val="361070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5953250" y="3660419"/>
            <a:ext cx="6064447" cy="1581556"/>
          </a:xfrm>
          <a:prstGeom prst="rect">
            <a:avLst/>
          </a:prstGeom>
        </p:spPr>
      </p:pic>
      <p:sp>
        <p:nvSpPr>
          <p:cNvPr id="27" name="Curved Right Arrow 26"/>
          <p:cNvSpPr/>
          <p:nvPr/>
        </p:nvSpPr>
        <p:spPr>
          <a:xfrm>
            <a:off x="5676476" y="3010124"/>
            <a:ext cx="577838" cy="999168"/>
          </a:xfrm>
          <a:prstGeom prst="curvedRightArrow">
            <a:avLst/>
          </a:prstGeom>
          <a:ln>
            <a:solidFill>
              <a:schemeClr val="bg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895056" y="2552114"/>
            <a:ext cx="1230591" cy="546686"/>
            <a:chOff x="2099603" y="2552114"/>
            <a:chExt cx="1230591" cy="546686"/>
          </a:xfrm>
        </p:grpSpPr>
        <p:pic>
          <p:nvPicPr>
            <p:cNvPr id="4" name="Picture 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5" name="TextBox 4"/>
            <p:cNvSpPr txBox="1"/>
            <p:nvPr/>
          </p:nvSpPr>
          <p:spPr>
            <a:xfrm>
              <a:off x="2646289" y="2640791"/>
              <a:ext cx="683905" cy="369332"/>
            </a:xfrm>
            <a:prstGeom prst="rect">
              <a:avLst/>
            </a:prstGeom>
            <a:noFill/>
          </p:spPr>
          <p:txBody>
            <a:bodyPr wrap="none" rtlCol="0">
              <a:spAutoFit/>
            </a:bodyPr>
            <a:lstStyle/>
            <a:p>
              <a:r>
                <a:rPr lang="en-US" dirty="0"/>
                <a:t>Texas</a:t>
              </a:r>
            </a:p>
          </p:txBody>
        </p:sp>
      </p:grpSp>
      <p:grpSp>
        <p:nvGrpSpPr>
          <p:cNvPr id="15" name="Group 14"/>
          <p:cNvGrpSpPr/>
          <p:nvPr/>
        </p:nvGrpSpPr>
        <p:grpSpPr>
          <a:xfrm>
            <a:off x="895056" y="3202410"/>
            <a:ext cx="1613838" cy="546686"/>
            <a:chOff x="2099603" y="3187477"/>
            <a:chExt cx="1613838" cy="546686"/>
          </a:xfrm>
        </p:grpSpPr>
        <p:pic>
          <p:nvPicPr>
            <p:cNvPr id="6" name="Picture 5" descr="excelfile png definición de excel celda rango etiquetas de hoja"/>
            <p:cNvPicPr>
              <a:picLocks noChangeAspect="1"/>
            </p:cNvPicPr>
            <p:nvPr/>
          </p:nvPicPr>
          <p:blipFill>
            <a:blip r:embed="rId3"/>
            <a:stretch>
              <a:fillRect/>
            </a:stretch>
          </p:blipFill>
          <p:spPr>
            <a:xfrm>
              <a:off x="2099603" y="3187477"/>
              <a:ext cx="546686" cy="546686"/>
            </a:xfrm>
            <a:prstGeom prst="rect">
              <a:avLst/>
            </a:prstGeom>
          </p:spPr>
        </p:pic>
        <p:sp>
          <p:nvSpPr>
            <p:cNvPr id="7" name="TextBox 6"/>
            <p:cNvSpPr txBox="1"/>
            <p:nvPr/>
          </p:nvSpPr>
          <p:spPr>
            <a:xfrm>
              <a:off x="2646289" y="3276154"/>
              <a:ext cx="1067152" cy="369332"/>
            </a:xfrm>
            <a:prstGeom prst="rect">
              <a:avLst/>
            </a:prstGeom>
            <a:noFill/>
          </p:spPr>
          <p:txBody>
            <a:bodyPr wrap="none" rtlCol="0">
              <a:spAutoFit/>
            </a:bodyPr>
            <a:lstStyle/>
            <a:p>
              <a:r>
                <a:rPr lang="en-US" dirty="0"/>
                <a:t>New York</a:t>
              </a:r>
            </a:p>
          </p:txBody>
        </p:sp>
      </p:grpSp>
      <p:grpSp>
        <p:nvGrpSpPr>
          <p:cNvPr id="16" name="Group 15"/>
          <p:cNvGrpSpPr/>
          <p:nvPr/>
        </p:nvGrpSpPr>
        <p:grpSpPr>
          <a:xfrm>
            <a:off x="895056" y="3852706"/>
            <a:ext cx="1624160" cy="546686"/>
            <a:chOff x="2099603" y="3882572"/>
            <a:chExt cx="1624160" cy="546686"/>
          </a:xfrm>
        </p:grpSpPr>
        <p:pic>
          <p:nvPicPr>
            <p:cNvPr id="8" name="Picture 7" descr="excelfile png definición de excel celda rango etiquetas de hoja"/>
            <p:cNvPicPr>
              <a:picLocks noChangeAspect="1"/>
            </p:cNvPicPr>
            <p:nvPr/>
          </p:nvPicPr>
          <p:blipFill>
            <a:blip r:embed="rId3"/>
            <a:stretch>
              <a:fillRect/>
            </a:stretch>
          </p:blipFill>
          <p:spPr>
            <a:xfrm>
              <a:off x="2099603" y="3882572"/>
              <a:ext cx="546686" cy="546686"/>
            </a:xfrm>
            <a:prstGeom prst="rect">
              <a:avLst/>
            </a:prstGeom>
          </p:spPr>
        </p:pic>
        <p:sp>
          <p:nvSpPr>
            <p:cNvPr id="9" name="TextBox 8"/>
            <p:cNvSpPr txBox="1"/>
            <p:nvPr/>
          </p:nvSpPr>
          <p:spPr>
            <a:xfrm>
              <a:off x="2646289" y="3971249"/>
              <a:ext cx="1077474" cy="369332"/>
            </a:xfrm>
            <a:prstGeom prst="rect">
              <a:avLst/>
            </a:prstGeom>
            <a:noFill/>
          </p:spPr>
          <p:txBody>
            <a:bodyPr wrap="none" rtlCol="0">
              <a:spAutoFit/>
            </a:bodyPr>
            <a:lstStyle/>
            <a:p>
              <a:r>
                <a:rPr lang="en-US" dirty="0"/>
                <a:t>California</a:t>
              </a:r>
            </a:p>
          </p:txBody>
        </p:sp>
      </p:grpSp>
      <p:grpSp>
        <p:nvGrpSpPr>
          <p:cNvPr id="17" name="Group 16"/>
          <p:cNvGrpSpPr/>
          <p:nvPr/>
        </p:nvGrpSpPr>
        <p:grpSpPr>
          <a:xfrm>
            <a:off x="895056" y="4503002"/>
            <a:ext cx="1581008" cy="546686"/>
            <a:chOff x="2099603" y="4517935"/>
            <a:chExt cx="1581008" cy="546686"/>
          </a:xfrm>
        </p:grpSpPr>
        <p:pic>
          <p:nvPicPr>
            <p:cNvPr id="10" name="Picture 9" descr="excelfile png definición de excel celda rango etiquetas de hoja"/>
            <p:cNvPicPr>
              <a:picLocks noChangeAspect="1"/>
            </p:cNvPicPr>
            <p:nvPr/>
          </p:nvPicPr>
          <p:blipFill>
            <a:blip r:embed="rId3"/>
            <a:stretch>
              <a:fillRect/>
            </a:stretch>
          </p:blipFill>
          <p:spPr>
            <a:xfrm>
              <a:off x="2099603" y="4517935"/>
              <a:ext cx="546686" cy="546686"/>
            </a:xfrm>
            <a:prstGeom prst="rect">
              <a:avLst/>
            </a:prstGeom>
          </p:spPr>
        </p:pic>
        <p:sp>
          <p:nvSpPr>
            <p:cNvPr id="11" name="TextBox 10"/>
            <p:cNvSpPr txBox="1"/>
            <p:nvPr/>
          </p:nvSpPr>
          <p:spPr>
            <a:xfrm>
              <a:off x="2646289" y="4606612"/>
              <a:ext cx="1034322" cy="369332"/>
            </a:xfrm>
            <a:prstGeom prst="rect">
              <a:avLst/>
            </a:prstGeom>
            <a:noFill/>
          </p:spPr>
          <p:txBody>
            <a:bodyPr wrap="none" rtlCol="0">
              <a:spAutoFit/>
            </a:bodyPr>
            <a:lstStyle/>
            <a:p>
              <a:r>
                <a:rPr lang="en-US" dirty="0"/>
                <a:t>Colorado</a:t>
              </a:r>
            </a:p>
          </p:txBody>
        </p:sp>
      </p:grpSp>
      <p:grpSp>
        <p:nvGrpSpPr>
          <p:cNvPr id="18" name="Group 17"/>
          <p:cNvGrpSpPr/>
          <p:nvPr/>
        </p:nvGrpSpPr>
        <p:grpSpPr>
          <a:xfrm>
            <a:off x="1113089" y="5153298"/>
            <a:ext cx="1350817" cy="546686"/>
            <a:chOff x="2646289" y="5241975"/>
            <a:chExt cx="1350817" cy="546686"/>
          </a:xfrm>
        </p:grpSpPr>
        <p:pic>
          <p:nvPicPr>
            <p:cNvPr id="12" name="Picture 11" descr="excelfile png definición de excel celda rango etiquetas de hoja"/>
            <p:cNvPicPr>
              <a:picLocks noChangeAspect="1"/>
            </p:cNvPicPr>
            <p:nvPr/>
          </p:nvPicPr>
          <p:blipFill>
            <a:blip r:embed="rId3"/>
            <a:stretch>
              <a:fillRect/>
            </a:stretch>
          </p:blipFill>
          <p:spPr>
            <a:xfrm>
              <a:off x="3450420" y="5241975"/>
              <a:ext cx="546686" cy="546686"/>
            </a:xfrm>
            <a:prstGeom prst="rect">
              <a:avLst/>
            </a:prstGeom>
          </p:spPr>
        </p:pic>
        <p:sp>
          <p:nvSpPr>
            <p:cNvPr id="13" name="TextBox 12"/>
            <p:cNvSpPr txBox="1"/>
            <p:nvPr/>
          </p:nvSpPr>
          <p:spPr>
            <a:xfrm>
              <a:off x="2646289" y="5330652"/>
              <a:ext cx="798617" cy="369332"/>
            </a:xfrm>
            <a:prstGeom prst="rect">
              <a:avLst/>
            </a:prstGeom>
            <a:noFill/>
          </p:spPr>
          <p:txBody>
            <a:bodyPr wrap="none" rtlCol="0">
              <a:spAutoFit/>
            </a:bodyPr>
            <a:lstStyle/>
            <a:p>
              <a:r>
                <a:rPr lang="en-US" dirty="0"/>
                <a:t>… + 46</a:t>
              </a:r>
            </a:p>
          </p:txBody>
        </p:sp>
      </p:grpSp>
      <p:sp>
        <p:nvSpPr>
          <p:cNvPr id="19" name="Right Brace 18"/>
          <p:cNvSpPr/>
          <p:nvPr/>
        </p:nvSpPr>
        <p:spPr>
          <a:xfrm>
            <a:off x="2508894" y="2350003"/>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0" name="Oval 19"/>
          <p:cNvSpPr/>
          <p:nvPr/>
        </p:nvSpPr>
        <p:spPr>
          <a:xfrm>
            <a:off x="3431977" y="3357727"/>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Process</a:t>
            </a:r>
          </a:p>
        </p:txBody>
      </p:sp>
      <p:sp>
        <p:nvSpPr>
          <p:cNvPr id="21" name="Left Brace 20"/>
          <p:cNvSpPr/>
          <p:nvPr/>
        </p:nvSpPr>
        <p:spPr>
          <a:xfrm>
            <a:off x="5135566" y="2328022"/>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nvGrpSpPr>
          <p:cNvPr id="23" name="Group 22"/>
          <p:cNvGrpSpPr/>
          <p:nvPr/>
        </p:nvGrpSpPr>
        <p:grpSpPr>
          <a:xfrm>
            <a:off x="5953250" y="2652515"/>
            <a:ext cx="3159132" cy="546686"/>
            <a:chOff x="2099603" y="2552114"/>
            <a:chExt cx="3159132" cy="546686"/>
          </a:xfrm>
        </p:grpSpPr>
        <p:pic>
          <p:nvPicPr>
            <p:cNvPr id="24" name="Picture 23" descr="excelfile png definición de excel celda rango etiquetas de hoja"/>
            <p:cNvPicPr>
              <a:picLocks noChangeAspect="1"/>
            </p:cNvPicPr>
            <p:nvPr/>
          </p:nvPicPr>
          <p:blipFill>
            <a:blip r:embed="rId3"/>
            <a:stretch>
              <a:fillRect/>
            </a:stretch>
          </p:blipFill>
          <p:spPr>
            <a:xfrm>
              <a:off x="2099603" y="2552114"/>
              <a:ext cx="546686" cy="546686"/>
            </a:xfrm>
            <a:prstGeom prst="rect">
              <a:avLst/>
            </a:prstGeom>
          </p:spPr>
        </p:pic>
        <p:sp>
          <p:nvSpPr>
            <p:cNvPr id="25" name="TextBox 24"/>
            <p:cNvSpPr txBox="1"/>
            <p:nvPr/>
          </p:nvSpPr>
          <p:spPr>
            <a:xfrm>
              <a:off x="2646289" y="2640791"/>
              <a:ext cx="2612446" cy="369332"/>
            </a:xfrm>
            <a:prstGeom prst="rect">
              <a:avLst/>
            </a:prstGeom>
            <a:noFill/>
          </p:spPr>
          <p:txBody>
            <a:bodyPr wrap="none" rtlCol="0">
              <a:spAutoFit/>
            </a:bodyPr>
            <a:lstStyle/>
            <a:p>
              <a:r>
                <a:rPr lang="en-US" dirty="0"/>
                <a:t>Consolidated List of Leads</a:t>
              </a:r>
            </a:p>
          </p:txBody>
        </p:sp>
      </p:grpSp>
      <p:sp>
        <p:nvSpPr>
          <p:cNvPr id="28" name="TextBox 27"/>
          <p:cNvSpPr txBox="1"/>
          <p:nvPr/>
        </p:nvSpPr>
        <p:spPr>
          <a:xfrm>
            <a:off x="1216847" y="1619907"/>
            <a:ext cx="992579" cy="461665"/>
          </a:xfrm>
          <a:prstGeom prst="rect">
            <a:avLst/>
          </a:prstGeom>
          <a:noFill/>
        </p:spPr>
        <p:txBody>
          <a:bodyPr wrap="none" rtlCol="0">
            <a:spAutoFit/>
          </a:bodyPr>
          <a:lstStyle/>
          <a:p>
            <a:r>
              <a:rPr lang="en-US" sz="2400" b="1" dirty="0"/>
              <a:t>Inputs</a:t>
            </a:r>
          </a:p>
        </p:txBody>
      </p:sp>
      <p:sp>
        <p:nvSpPr>
          <p:cNvPr id="29" name="TextBox 28"/>
          <p:cNvSpPr txBox="1"/>
          <p:nvPr/>
        </p:nvSpPr>
        <p:spPr>
          <a:xfrm>
            <a:off x="6054596" y="1618967"/>
            <a:ext cx="1226618" cy="461665"/>
          </a:xfrm>
          <a:prstGeom prst="rect">
            <a:avLst/>
          </a:prstGeom>
          <a:noFill/>
        </p:spPr>
        <p:txBody>
          <a:bodyPr wrap="none" rtlCol="0">
            <a:spAutoFit/>
          </a:bodyPr>
          <a:lstStyle/>
          <a:p>
            <a:r>
              <a:rPr lang="en-US" sz="2400" b="1" dirty="0"/>
              <a:t>Outputs</a:t>
            </a:r>
          </a:p>
        </p:txBody>
      </p:sp>
    </p:spTree>
    <p:extLst>
      <p:ext uri="{BB962C8B-B14F-4D97-AF65-F5344CB8AC3E}">
        <p14:creationId xmlns:p14="http://schemas.microsoft.com/office/powerpoint/2010/main" val="25218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1596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L1 – Case 1</a:t>
            </a:r>
            <a:endParaRPr lang="en-US" dirty="0"/>
          </a:p>
        </p:txBody>
      </p:sp>
      <p:pic>
        <p:nvPicPr>
          <p:cNvPr id="4" name="Picture 3"/>
          <p:cNvPicPr>
            <a:picLocks noChangeAspect="1"/>
          </p:cNvPicPr>
          <p:nvPr/>
        </p:nvPicPr>
        <p:blipFill>
          <a:blip r:embed="rId2"/>
          <a:stretch>
            <a:fillRect/>
          </a:stretch>
        </p:blipFill>
        <p:spPr>
          <a:xfrm>
            <a:off x="4304474" y="544530"/>
            <a:ext cx="7185140" cy="2389014"/>
          </a:xfrm>
          <a:prstGeom prst="rect">
            <a:avLst/>
          </a:prstGeom>
        </p:spPr>
      </p:pic>
      <p:sp>
        <p:nvSpPr>
          <p:cNvPr id="5" name="TextBox 4"/>
          <p:cNvSpPr txBox="1"/>
          <p:nvPr/>
        </p:nvSpPr>
        <p:spPr>
          <a:xfrm>
            <a:off x="591451" y="3052455"/>
            <a:ext cx="10898163" cy="2862322"/>
          </a:xfrm>
          <a:prstGeom prst="rect">
            <a:avLst/>
          </a:prstGeom>
          <a:noFill/>
        </p:spPr>
        <p:txBody>
          <a:bodyPr wrap="square" rtlCol="0">
            <a:spAutoFit/>
          </a:bodyPr>
          <a:lstStyle/>
          <a:p>
            <a:r>
              <a:rPr lang="en-US" dirty="0"/>
              <a:t>We’ll start by taking files that are already formatted the way we want and consolidating them into one file. There’s a couple of things we’ll need to know about to do this:</a:t>
            </a:r>
          </a:p>
          <a:p>
            <a:pPr marL="285750" indent="-285750">
              <a:buFont typeface="Arial" panose="020B0604020202020204" pitchFamily="34" charset="0"/>
              <a:buChar char="•"/>
            </a:pPr>
            <a:r>
              <a:rPr lang="en-US" dirty="0"/>
              <a:t>Reading a directory with </a:t>
            </a:r>
            <a:r>
              <a:rPr lang="en-US" dirty="0" err="1"/>
              <a:t>fs.readdir</a:t>
            </a:r>
            <a:endParaRPr lang="en-US" dirty="0"/>
          </a:p>
          <a:p>
            <a:pPr marL="285750" indent="-285750">
              <a:buFont typeface="Arial" panose="020B0604020202020204" pitchFamily="34" charset="0"/>
              <a:buChar char="•"/>
            </a:pPr>
            <a:r>
              <a:rPr lang="en-US" dirty="0"/>
              <a:t>Reading a file with </a:t>
            </a:r>
            <a:r>
              <a:rPr lang="en-US" dirty="0" err="1"/>
              <a:t>fs.readFile</a:t>
            </a:r>
            <a:endParaRPr lang="en-US" dirty="0"/>
          </a:p>
          <a:p>
            <a:pPr marL="285750" indent="-285750">
              <a:buFont typeface="Arial" panose="020B0604020202020204" pitchFamily="34" charset="0"/>
              <a:buChar char="•"/>
            </a:pPr>
            <a:r>
              <a:rPr lang="en-US" dirty="0"/>
              <a:t>Writing a file with </a:t>
            </a:r>
            <a:r>
              <a:rPr lang="en-US" dirty="0" err="1" smtClean="0"/>
              <a:t>fs.writeFile</a:t>
            </a:r>
            <a:endParaRPr lang="en-US" dirty="0" smtClean="0"/>
          </a:p>
          <a:p>
            <a:pPr marL="285750" indent="-285750">
              <a:buFont typeface="Arial" panose="020B0604020202020204" pitchFamily="34" charset="0"/>
              <a:buChar char="•"/>
            </a:pPr>
            <a:endParaRPr lang="en-US" dirty="0"/>
          </a:p>
          <a:p>
            <a:r>
              <a:rPr lang="en-US" dirty="0" smtClean="0"/>
              <a:t>When we complete this case, we’ll have the bulk of automation handled provided all team members give us the information we want in exactly the format we want it in. The solution is scalable for any number of files. This can save you a lot of time or would be a necessity depending on the scale you are working with, especially if you wanted to consolidate say 1,000 files or 10,000 for that matter. </a:t>
            </a:r>
            <a:endParaRPr lang="en-US" dirty="0"/>
          </a:p>
        </p:txBody>
      </p:sp>
    </p:spTree>
    <p:extLst>
      <p:ext uri="{BB962C8B-B14F-4D97-AF65-F5344CB8AC3E}">
        <p14:creationId xmlns:p14="http://schemas.microsoft.com/office/powerpoint/2010/main" val="241351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3</a:t>
            </a:r>
          </a:p>
        </p:txBody>
      </p:sp>
      <p:pic>
        <p:nvPicPr>
          <p:cNvPr id="4" name="Picture 3"/>
          <p:cNvPicPr>
            <a:picLocks noChangeAspect="1"/>
          </p:cNvPicPr>
          <p:nvPr/>
        </p:nvPicPr>
        <p:blipFill rotWithShape="1">
          <a:blip r:embed="rId2"/>
          <a:srcRect r="20984"/>
          <a:stretch/>
        </p:blipFill>
        <p:spPr>
          <a:xfrm>
            <a:off x="588963" y="1810808"/>
            <a:ext cx="5893118" cy="4895850"/>
          </a:xfrm>
          <a:prstGeom prst="rect">
            <a:avLst/>
          </a:prstGeom>
        </p:spPr>
      </p:pic>
      <p:sp>
        <p:nvSpPr>
          <p:cNvPr id="5" name="TextBox 4"/>
          <p:cNvSpPr txBox="1"/>
          <p:nvPr/>
        </p:nvSpPr>
        <p:spPr>
          <a:xfrm>
            <a:off x="6675142" y="2209911"/>
            <a:ext cx="5377962" cy="4524315"/>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We’ve accomplished the task but this doesn’t really save us much in terms of effort. Importantly, we now know how to read and write individual files.</a:t>
            </a:r>
          </a:p>
          <a:p>
            <a:endParaRPr lang="en-US" dirty="0"/>
          </a:p>
          <a:p>
            <a:r>
              <a:rPr lang="en-US" dirty="0"/>
              <a:t>Looking at our output, we see that we’ve concatenated the files. To make this output useable, we’d still have to remove the extra header rows tacked on when each file is joined.  </a:t>
            </a:r>
          </a:p>
          <a:p>
            <a:endParaRPr lang="en-US" dirty="0"/>
          </a:p>
          <a:p>
            <a:r>
              <a:rPr lang="en-US" dirty="0"/>
              <a:t>Also, the code is hard to maintain. It’s in this structure because node executes asynchronously. It’s out of scope for this lesson to explain the asynchronous nature of node. To simplify our code, we will introduce you to synchronous read/write methods in the next listing. </a:t>
            </a:r>
          </a:p>
        </p:txBody>
      </p:sp>
      <p:pic>
        <p:nvPicPr>
          <p:cNvPr id="6" name="Picture 5"/>
          <p:cNvPicPr>
            <a:picLocks noChangeAspect="1"/>
          </p:cNvPicPr>
          <p:nvPr/>
        </p:nvPicPr>
        <p:blipFill>
          <a:blip r:embed="rId3"/>
          <a:stretch>
            <a:fillRect/>
          </a:stretch>
        </p:blipFill>
        <p:spPr>
          <a:xfrm>
            <a:off x="4941401" y="106325"/>
            <a:ext cx="6827266" cy="1999414"/>
          </a:xfrm>
          <a:prstGeom prst="rect">
            <a:avLst/>
          </a:prstGeom>
        </p:spPr>
      </p:pic>
      <p:sp>
        <p:nvSpPr>
          <p:cNvPr id="7" name="TextBox 6"/>
          <p:cNvSpPr txBox="1"/>
          <p:nvPr/>
        </p:nvSpPr>
        <p:spPr>
          <a:xfrm>
            <a:off x="3009417" y="530395"/>
            <a:ext cx="856325" cy="369332"/>
          </a:xfrm>
          <a:prstGeom prst="rect">
            <a:avLst/>
          </a:prstGeom>
          <a:noFill/>
        </p:spPr>
        <p:txBody>
          <a:bodyPr wrap="none" rtlCol="0">
            <a:spAutoFit/>
          </a:bodyPr>
          <a:lstStyle/>
          <a:p>
            <a:r>
              <a:rPr lang="en-US" dirty="0"/>
              <a:t>Output</a:t>
            </a:r>
          </a:p>
        </p:txBody>
      </p:sp>
      <p:sp>
        <p:nvSpPr>
          <p:cNvPr id="8" name="Right Arrow 7"/>
          <p:cNvSpPr/>
          <p:nvPr/>
        </p:nvSpPr>
        <p:spPr>
          <a:xfrm>
            <a:off x="4028946" y="609600"/>
            <a:ext cx="625033" cy="290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849792" y="899727"/>
            <a:ext cx="7002684" cy="304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12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4</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10593"/>
          <a:stretch/>
        </p:blipFill>
        <p:spPr>
          <a:xfrm>
            <a:off x="685801" y="2065867"/>
            <a:ext cx="8448675" cy="4155794"/>
          </a:xfrm>
          <a:prstGeom prst="rect">
            <a:avLst/>
          </a:prstGeom>
        </p:spPr>
      </p:pic>
      <p:sp>
        <p:nvSpPr>
          <p:cNvPr id="6" name="TextBox 5"/>
          <p:cNvSpPr txBox="1"/>
          <p:nvPr/>
        </p:nvSpPr>
        <p:spPr>
          <a:xfrm>
            <a:off x="6559395" y="184341"/>
            <a:ext cx="5377962" cy="923330"/>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Now the code is refactored to use synchronous fs methods. It’s much more concise and readable. </a:t>
            </a:r>
            <a:endParaRPr lang="en-US" dirty="0"/>
          </a:p>
        </p:txBody>
      </p:sp>
    </p:spTree>
    <p:extLst>
      <p:ext uri="{BB962C8B-B14F-4D97-AF65-F5344CB8AC3E}">
        <p14:creationId xmlns:p14="http://schemas.microsoft.com/office/powerpoint/2010/main" val="76108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5 – </a:t>
            </a:r>
            <a:r>
              <a:rPr lang="en-US" dirty="0" smtClean="0"/>
              <a:t>Introducing </a:t>
            </a:r>
            <a:r>
              <a:rPr lang="en-US" dirty="0" err="1"/>
              <a:t>readdir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94" y="2569861"/>
            <a:ext cx="5791200" cy="273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629047" y="3014162"/>
            <a:ext cx="5377962" cy="1200329"/>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smtClean="0"/>
              <a:t>I’ve added the synchronous read directory method. I commented out the rest of the code so that we can focus on looking at how this method works.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59" y="5505008"/>
            <a:ext cx="5189537" cy="75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47281" y="5602147"/>
            <a:ext cx="1886673" cy="656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Array of file names</a:t>
            </a:r>
            <a:endParaRPr lang="en-US" dirty="0"/>
          </a:p>
        </p:txBody>
      </p:sp>
      <p:sp>
        <p:nvSpPr>
          <p:cNvPr id="6" name="TextBox 5"/>
          <p:cNvSpPr txBox="1"/>
          <p:nvPr/>
        </p:nvSpPr>
        <p:spPr>
          <a:xfrm>
            <a:off x="6723259" y="5146468"/>
            <a:ext cx="3633871" cy="369332"/>
          </a:xfrm>
          <a:prstGeom prst="rect">
            <a:avLst/>
          </a:prstGeom>
          <a:noFill/>
        </p:spPr>
        <p:txBody>
          <a:bodyPr wrap="square" rtlCol="0">
            <a:spAutoFit/>
          </a:bodyPr>
          <a:lstStyle/>
          <a:p>
            <a:r>
              <a:rPr lang="en-US" b="1" dirty="0" smtClean="0"/>
              <a:t>Console output</a:t>
            </a:r>
            <a:endParaRPr lang="en-US" b="1" dirty="0"/>
          </a:p>
        </p:txBody>
      </p:sp>
      <p:cxnSp>
        <p:nvCxnSpPr>
          <p:cNvPr id="8" name="Straight Arrow Connector 7"/>
          <p:cNvCxnSpPr/>
          <p:nvPr/>
        </p:nvCxnSpPr>
        <p:spPr>
          <a:xfrm>
            <a:off x="5671594" y="5930609"/>
            <a:ext cx="118061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86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fs.readdirSync</a:t>
            </a:r>
            <a:endParaRPr lang="en-US" dirty="0"/>
          </a:p>
        </p:txBody>
      </p:sp>
      <p:sp>
        <p:nvSpPr>
          <p:cNvPr id="5" name="Rectangle 4"/>
          <p:cNvSpPr/>
          <p:nvPr/>
        </p:nvSpPr>
        <p:spPr>
          <a:xfrm>
            <a:off x="5845562" y="653304"/>
            <a:ext cx="6096000" cy="1815882"/>
          </a:xfrm>
          <a:prstGeom prst="rect">
            <a:avLst/>
          </a:prstGeom>
          <a:solidFill>
            <a:schemeClr val="tx1"/>
          </a:solidFill>
        </p:spPr>
        <p:txBody>
          <a:bodyPr>
            <a:spAutoFit/>
          </a:bodyPr>
          <a:lstStyle/>
          <a:p>
            <a:r>
              <a:rPr lang="en-US" sz="1600" b="1" dirty="0" err="1">
                <a:solidFill>
                  <a:sysClr val="windowText" lastClr="000000"/>
                </a:solidFill>
              </a:rPr>
              <a:t>fs.readdirSync</a:t>
            </a:r>
            <a:r>
              <a:rPr lang="en-US" sz="1600" b="1" dirty="0">
                <a:solidFill>
                  <a:sysClr val="windowText" lastClr="000000"/>
                </a:solidFill>
              </a:rPr>
              <a:t>(path[, options</a:t>
            </a:r>
            <a:r>
              <a:rPr lang="en-US" sz="1600" b="1" dirty="0" smtClean="0">
                <a:solidFill>
                  <a:sysClr val="windowText" lastClr="000000"/>
                </a:solidFill>
              </a:rPr>
              <a:t>])</a:t>
            </a:r>
            <a:endParaRPr lang="en-US" sz="1600" b="1" dirty="0">
              <a:solidFill>
                <a:sysClr val="windowText" lastClr="000000"/>
              </a:solidFill>
            </a:endParaRPr>
          </a:p>
          <a:p>
            <a:r>
              <a:rPr lang="en-US" sz="1600" dirty="0">
                <a:solidFill>
                  <a:sysClr val="windowText" lastClr="000000"/>
                </a:solidFill>
              </a:rPr>
              <a:t>Added in: v0.1.21</a:t>
            </a:r>
          </a:p>
          <a:p>
            <a:pPr marL="285750" indent="-285750">
              <a:buFont typeface="Arial" panose="020B0604020202020204" pitchFamily="34" charset="0"/>
              <a:buChar char="•"/>
            </a:pPr>
            <a:r>
              <a:rPr lang="en-US" sz="1600" dirty="0">
                <a:solidFill>
                  <a:sysClr val="windowText" lastClr="000000"/>
                </a:solidFill>
              </a:rPr>
              <a:t>path </a:t>
            </a:r>
            <a:r>
              <a:rPr lang="en-US" sz="1600" dirty="0" smtClean="0">
                <a:solidFill>
                  <a:sysClr val="windowText" lastClr="000000"/>
                </a:solidFill>
              </a:rPr>
              <a:t> &lt;</a:t>
            </a:r>
            <a:r>
              <a:rPr lang="en-US" sz="1600" dirty="0">
                <a:solidFill>
                  <a:sysClr val="windowText" lastClr="000000"/>
                </a:solidFill>
              </a:rPr>
              <a:t>String&gt; | &lt;Buffer&gt;</a:t>
            </a:r>
          </a:p>
          <a:p>
            <a:pPr marL="285750" indent="-285750">
              <a:buFont typeface="Arial" panose="020B0604020202020204" pitchFamily="34" charset="0"/>
              <a:buChar char="•"/>
            </a:pPr>
            <a:r>
              <a:rPr lang="en-US" sz="1600" dirty="0">
                <a:solidFill>
                  <a:sysClr val="windowText" lastClr="000000"/>
                </a:solidFill>
              </a:rPr>
              <a:t>options </a:t>
            </a:r>
            <a:r>
              <a:rPr lang="en-US" sz="1600" dirty="0" smtClean="0">
                <a:solidFill>
                  <a:sysClr val="windowText" lastClr="000000"/>
                </a:solidFill>
              </a:rPr>
              <a:t> &lt;</a:t>
            </a:r>
            <a:r>
              <a:rPr lang="en-US" sz="1600" dirty="0">
                <a:solidFill>
                  <a:sysClr val="windowText" lastClr="000000"/>
                </a:solidFill>
              </a:rPr>
              <a:t>String&gt; | &lt;Object&gt;</a:t>
            </a:r>
          </a:p>
          <a:p>
            <a:pPr marL="742950" lvl="1" indent="-285750">
              <a:buFont typeface="Arial" panose="020B0604020202020204" pitchFamily="34" charset="0"/>
              <a:buChar char="•"/>
            </a:pPr>
            <a:r>
              <a:rPr lang="en-US" sz="1600" dirty="0">
                <a:solidFill>
                  <a:sysClr val="windowText" lastClr="000000"/>
                </a:solidFill>
              </a:rPr>
              <a:t>encoding &lt;String&gt; default = 'utf8'</a:t>
            </a:r>
          </a:p>
          <a:p>
            <a:r>
              <a:rPr lang="en-US" sz="1600" dirty="0">
                <a:solidFill>
                  <a:sysClr val="windowText" lastClr="000000"/>
                </a:solidFill>
              </a:rPr>
              <a:t>Synchronous </a:t>
            </a:r>
            <a:r>
              <a:rPr lang="en-US" sz="1600" dirty="0" err="1">
                <a:solidFill>
                  <a:sysClr val="windowText" lastClr="000000"/>
                </a:solidFill>
              </a:rPr>
              <a:t>readdir</a:t>
            </a:r>
            <a:r>
              <a:rPr lang="en-US" sz="1600" dirty="0">
                <a:solidFill>
                  <a:sysClr val="windowText" lastClr="000000"/>
                </a:solidFill>
              </a:rPr>
              <a:t>(3). Returns an array of filenames excluding '.' and '..'.</a:t>
            </a:r>
          </a:p>
        </p:txBody>
      </p:sp>
      <p:sp>
        <p:nvSpPr>
          <p:cNvPr id="6" name="Rectangle 5"/>
          <p:cNvSpPr/>
          <p:nvPr/>
        </p:nvSpPr>
        <p:spPr>
          <a:xfrm>
            <a:off x="5809128" y="191429"/>
            <a:ext cx="3084434" cy="369332"/>
          </a:xfrm>
          <a:prstGeom prst="rect">
            <a:avLst/>
          </a:prstGeom>
        </p:spPr>
        <p:txBody>
          <a:bodyPr wrap="none">
            <a:spAutoFit/>
          </a:bodyPr>
          <a:lstStyle/>
          <a:p>
            <a:r>
              <a:rPr lang="en-US" b="1" dirty="0"/>
              <a:t>Node.js v6.2.2 Documentation</a:t>
            </a:r>
          </a:p>
        </p:txBody>
      </p:sp>
      <p:sp>
        <p:nvSpPr>
          <p:cNvPr id="7" name="Right Brace 6"/>
          <p:cNvSpPr/>
          <p:nvPr/>
        </p:nvSpPr>
        <p:spPr>
          <a:xfrm>
            <a:off x="2508894" y="2811668"/>
            <a:ext cx="756138" cy="3552092"/>
          </a:xfrm>
          <a:prstGeom prst="righ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8" name="Oval 7"/>
          <p:cNvSpPr/>
          <p:nvPr/>
        </p:nvSpPr>
        <p:spPr>
          <a:xfrm>
            <a:off x="3431977" y="3819392"/>
            <a:ext cx="1536644" cy="153664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Left Brace 8"/>
          <p:cNvSpPr/>
          <p:nvPr/>
        </p:nvSpPr>
        <p:spPr>
          <a:xfrm>
            <a:off x="5135566" y="2789687"/>
            <a:ext cx="817684" cy="3596053"/>
          </a:xfrm>
          <a:prstGeom prst="leftBrace">
            <a:avLst/>
          </a:prstGeom>
          <a:ln>
            <a:solidFill>
              <a:schemeClr val="accent1">
                <a:lumMod val="20000"/>
                <a:lumOff val="80000"/>
              </a:schemeClr>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TextBox 9"/>
          <p:cNvSpPr txBox="1"/>
          <p:nvPr/>
        </p:nvSpPr>
        <p:spPr>
          <a:xfrm>
            <a:off x="1203914" y="2580835"/>
            <a:ext cx="992579" cy="461665"/>
          </a:xfrm>
          <a:prstGeom prst="rect">
            <a:avLst/>
          </a:prstGeom>
          <a:noFill/>
        </p:spPr>
        <p:txBody>
          <a:bodyPr wrap="none" rtlCol="0">
            <a:spAutoFit/>
          </a:bodyPr>
          <a:lstStyle/>
          <a:p>
            <a:r>
              <a:rPr lang="en-US" sz="2400" b="1" dirty="0"/>
              <a:t>Inputs</a:t>
            </a:r>
          </a:p>
        </p:txBody>
      </p:sp>
      <p:sp>
        <p:nvSpPr>
          <p:cNvPr id="11" name="TextBox 10"/>
          <p:cNvSpPr txBox="1"/>
          <p:nvPr/>
        </p:nvSpPr>
        <p:spPr>
          <a:xfrm>
            <a:off x="6275576" y="2580835"/>
            <a:ext cx="1226618" cy="461665"/>
          </a:xfrm>
          <a:prstGeom prst="rect">
            <a:avLst/>
          </a:prstGeom>
          <a:noFill/>
        </p:spPr>
        <p:txBody>
          <a:bodyPr wrap="none" rtlCol="0">
            <a:spAutoFit/>
          </a:bodyPr>
          <a:lstStyle/>
          <a:p>
            <a:r>
              <a:rPr lang="en-US" sz="2400" b="1" dirty="0"/>
              <a:t>Outputs</a:t>
            </a:r>
          </a:p>
        </p:txBody>
      </p:sp>
      <p:grpSp>
        <p:nvGrpSpPr>
          <p:cNvPr id="29" name="Group 28"/>
          <p:cNvGrpSpPr/>
          <p:nvPr/>
        </p:nvGrpSpPr>
        <p:grpSpPr>
          <a:xfrm>
            <a:off x="1013460" y="3368928"/>
            <a:ext cx="1206266" cy="2437569"/>
            <a:chOff x="1013460" y="3086100"/>
            <a:chExt cx="1206266" cy="2437569"/>
          </a:xfrm>
        </p:grpSpPr>
        <p:pic>
          <p:nvPicPr>
            <p:cNvPr id="2050" name="Picture 2" descr="C:\Users\h175225\Documents\Resources\icon-sets\WindowsIcons-master\WindowsIcons-master\WindowsPhone\light\appbar.folder.png"/>
            <p:cNvPicPr>
              <a:picLocks noChangeAspect="1" noChangeArrowheads="1"/>
            </p:cNvPicPr>
            <p:nvPr/>
          </p:nvPicPr>
          <p:blipFill rotWithShape="1">
            <a:blip r:embed="rId2">
              <a:extLst>
                <a:ext uri="{28A0092B-C50C-407E-A947-70E740481C1C}">
                  <a14:useLocalDpi xmlns:a14="http://schemas.microsoft.com/office/drawing/2010/main" val="0"/>
                </a:ext>
              </a:extLst>
            </a:blip>
            <a:srcRect l="17847" t="23688" r="14997" b="23336"/>
            <a:stretch/>
          </p:blipFill>
          <p:spPr bwMode="auto">
            <a:xfrm>
              <a:off x="1013460" y="3086100"/>
              <a:ext cx="699676" cy="613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22" y="369982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225764"/>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h175225\Documents\Resources\icon-sets\WindowsIcons-master\WindowsIcons-master\WindowsPhone\light\appbar.page.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826" y="4799769"/>
              <a:ext cx="723900" cy="7239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Elbow Connector 12"/>
            <p:cNvCxnSpPr>
              <a:stCxn id="2050" idx="2"/>
              <a:endCxn id="2052" idx="1"/>
            </p:cNvCxnSpPr>
            <p:nvPr/>
          </p:nvCxnSpPr>
          <p:spPr>
            <a:xfrm rot="16200000" flipH="1">
              <a:off x="1244185" y="3818937"/>
              <a:ext cx="361950" cy="123724"/>
            </a:xfrm>
            <a:prstGeom prst="bentConnector2">
              <a:avLst/>
            </a:prstGeom>
          </p:spPr>
          <p:style>
            <a:lnRef idx="1">
              <a:schemeClr val="dk1"/>
            </a:lnRef>
            <a:fillRef idx="0">
              <a:schemeClr val="dk1"/>
            </a:fillRef>
            <a:effectRef idx="0">
              <a:schemeClr val="dk1"/>
            </a:effectRef>
            <a:fontRef idx="minor">
              <a:schemeClr val="tx1"/>
            </a:fontRef>
          </p:style>
        </p:cxnSp>
        <p:cxnSp>
          <p:nvCxnSpPr>
            <p:cNvPr id="24" name="Elbow Connector 23"/>
            <p:cNvCxnSpPr>
              <a:stCxn id="2050" idx="2"/>
              <a:endCxn id="15" idx="1"/>
            </p:cNvCxnSpPr>
            <p:nvPr/>
          </p:nvCxnSpPr>
          <p:spPr>
            <a:xfrm rot="16200000" flipH="1">
              <a:off x="985617" y="4077505"/>
              <a:ext cx="887890" cy="132528"/>
            </a:xfrm>
            <a:prstGeom prst="bentConnector2">
              <a:avLst/>
            </a:prstGeom>
          </p:spPr>
          <p:style>
            <a:lnRef idx="1">
              <a:schemeClr val="dk1"/>
            </a:lnRef>
            <a:fillRef idx="0">
              <a:schemeClr val="dk1"/>
            </a:fillRef>
            <a:effectRef idx="0">
              <a:schemeClr val="dk1"/>
            </a:effectRef>
            <a:fontRef idx="minor">
              <a:schemeClr val="tx1"/>
            </a:fontRef>
          </p:style>
        </p:cxnSp>
        <p:cxnSp>
          <p:nvCxnSpPr>
            <p:cNvPr id="27" name="Elbow Connector 26"/>
            <p:cNvCxnSpPr>
              <a:stCxn id="2050" idx="2"/>
              <a:endCxn id="16" idx="1"/>
            </p:cNvCxnSpPr>
            <p:nvPr/>
          </p:nvCxnSpPr>
          <p:spPr>
            <a:xfrm rot="16200000" flipH="1">
              <a:off x="698615" y="4364507"/>
              <a:ext cx="1461895" cy="132528"/>
            </a:xfrm>
            <a:prstGeom prst="bentConnector2">
              <a:avLst/>
            </a:prstGeom>
          </p:spPr>
          <p:style>
            <a:lnRef idx="1">
              <a:schemeClr val="dk1"/>
            </a:lnRef>
            <a:fillRef idx="0">
              <a:schemeClr val="dk1"/>
            </a:fillRef>
            <a:effectRef idx="0">
              <a:schemeClr val="dk1"/>
            </a:effectRef>
            <a:fontRef idx="minor">
              <a:schemeClr val="tx1"/>
            </a:fontRef>
          </p:style>
        </p:cxnSp>
      </p:grpSp>
      <p:sp>
        <p:nvSpPr>
          <p:cNvPr id="26" name="Rectangle 25"/>
          <p:cNvSpPr/>
          <p:nvPr/>
        </p:nvSpPr>
        <p:spPr>
          <a:xfrm>
            <a:off x="6435596" y="4949664"/>
            <a:ext cx="4069080" cy="8878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365760" rIns="365760" rtlCol="0" anchor="ctr"/>
          <a:lstStyle/>
          <a:p>
            <a:r>
              <a:rPr lang="en-US" dirty="0" smtClean="0"/>
              <a:t>[   ‘file1.csv’,  ‘file2.csv’, ‘file3.csv’  ]</a:t>
            </a:r>
            <a:endParaRPr lang="en-US" dirty="0"/>
          </a:p>
        </p:txBody>
      </p:sp>
      <p:sp>
        <p:nvSpPr>
          <p:cNvPr id="28" name="Rectangle 27"/>
          <p:cNvSpPr/>
          <p:nvPr/>
        </p:nvSpPr>
        <p:spPr>
          <a:xfrm>
            <a:off x="3447144" y="4403047"/>
            <a:ext cx="1506310" cy="369332"/>
          </a:xfrm>
          <a:prstGeom prst="rect">
            <a:avLst/>
          </a:prstGeom>
        </p:spPr>
        <p:txBody>
          <a:bodyPr wrap="none">
            <a:spAutoFit/>
          </a:bodyPr>
          <a:lstStyle/>
          <a:p>
            <a:pPr algn="ctr"/>
            <a:r>
              <a:rPr lang="en-US" dirty="0" err="1"/>
              <a:t>fs.readdirSync</a:t>
            </a:r>
            <a:endParaRPr lang="en-US" dirty="0"/>
          </a:p>
        </p:txBody>
      </p:sp>
    </p:spTree>
    <p:extLst>
      <p:ext uri="{BB962C8B-B14F-4D97-AF65-F5344CB8AC3E}">
        <p14:creationId xmlns:p14="http://schemas.microsoft.com/office/powerpoint/2010/main" val="1813583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511</TotalTime>
  <Words>398</Words>
  <Application>Microsoft Office PowerPoint</Application>
  <PresentationFormat>Custom</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Lesson 1 Case 1</vt:lpstr>
      <vt:lpstr>PowerPoint Presentation</vt:lpstr>
      <vt:lpstr>Process Flow</vt:lpstr>
      <vt:lpstr>L1 – Case 1</vt:lpstr>
      <vt:lpstr>Listing 3</vt:lpstr>
      <vt:lpstr>Listing 4</vt:lpstr>
      <vt:lpstr>Listing 5 – Introducing readdir</vt:lpstr>
      <vt:lpstr>fs.readdirSync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Thomas Rundle</cp:lastModifiedBy>
  <cp:revision>25</cp:revision>
  <dcterms:created xsi:type="dcterms:W3CDTF">2016-06-18T22:15:01Z</dcterms:created>
  <dcterms:modified xsi:type="dcterms:W3CDTF">2016-06-22T15:15:30Z</dcterms:modified>
</cp:coreProperties>
</file>