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984a10d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984a10d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9984a10d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9984a10d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9984a10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9984a10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9984a10d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9984a10d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9984a10d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9984a10d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9984a10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9984a10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9984a10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9984a10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9984a10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9984a10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9984a10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9984a10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Análisis y proyección de ventas: enero - marzo 2025</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Clr>
                <a:schemeClr val="dk1"/>
              </a:buClr>
              <a:buSzPct val="39285"/>
              <a:buFont typeface="Arial"/>
              <a:buNone/>
            </a:pPr>
            <a:r>
              <a:rPr lang="es"/>
              <a:t>ALUMNO: WINDER OSORIO</a:t>
            </a:r>
            <a:endParaRPr/>
          </a:p>
          <a:p>
            <a:pPr indent="0" lvl="0" marL="0" rtl="0" algn="ctr">
              <a:spcBef>
                <a:spcPts val="0"/>
              </a:spcBef>
              <a:spcAft>
                <a:spcPts val="0"/>
              </a:spcAft>
              <a:buClr>
                <a:schemeClr val="dk1"/>
              </a:buClr>
              <a:buSzPct val="39285"/>
              <a:buFont typeface="Arial"/>
              <a:buNone/>
            </a:pPr>
            <a:r>
              <a:rPr lang="es"/>
              <a:t>DIPLOMADO EN ANALÍTICA Y BIG DATA</a:t>
            </a:r>
            <a:endParaRPr/>
          </a:p>
          <a:p>
            <a:pPr indent="0" lvl="0" marL="0" rtl="0" algn="ctr">
              <a:spcBef>
                <a:spcPts val="0"/>
              </a:spcBef>
              <a:spcAft>
                <a:spcPts val="0"/>
              </a:spcAft>
              <a:buClr>
                <a:schemeClr val="dk1"/>
              </a:buClr>
              <a:buSzPct val="39285"/>
              <a:buFont typeface="Arial"/>
              <a:buNone/>
            </a:pPr>
            <a:r>
              <a:rPr lang="es"/>
              <a:t>FECHA:</a:t>
            </a:r>
            <a:endParaRPr/>
          </a:p>
          <a:p>
            <a:pPr indent="0" lvl="0" marL="0" rtl="0" algn="ctr">
              <a:spcBef>
                <a:spcPts val="0"/>
              </a:spcBef>
              <a:spcAft>
                <a:spcPts val="0"/>
              </a:spcAft>
              <a:buNone/>
            </a:pPr>
            <a:r>
              <a:rPr lang="es"/>
              <a:t>HERRAMIENTAS: PYTHON (VISUAL STUDIO), MATPLOTLIB, PANDAS, NUMPY, SCIKIT-LEARN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sugeridos</a:t>
            </a:r>
            <a:endParaRPr/>
          </a:p>
        </p:txBody>
      </p:sp>
      <p:sp>
        <p:nvSpPr>
          <p:cNvPr id="118" name="Google Shape;118;p22"/>
          <p:cNvSpPr txBox="1"/>
          <p:nvPr>
            <p:ph idx="1" type="body"/>
          </p:nvPr>
        </p:nvSpPr>
        <p:spPr>
          <a:xfrm>
            <a:off x="311700" y="1152475"/>
            <a:ext cx="26844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Clr>
                <a:schemeClr val="dk1"/>
              </a:buClr>
              <a:buSzPct val="100000"/>
              <a:buFont typeface="Arial"/>
              <a:buNone/>
            </a:pPr>
            <a:r>
              <a:rPr b="1" lang="es" sz="1100">
                <a:solidFill>
                  <a:schemeClr val="dk1"/>
                </a:solidFill>
              </a:rPr>
              <a:t>1. Agregar variables relevantes:</a:t>
            </a:r>
            <a:br>
              <a:rPr b="1" lang="es" sz="1100">
                <a:solidFill>
                  <a:schemeClr val="dk1"/>
                </a:solidFill>
              </a:rPr>
            </a:br>
            <a:r>
              <a:rPr lang="es" sz="1100">
                <a:solidFill>
                  <a:schemeClr val="dk1"/>
                </a:solidFill>
              </a:rPr>
              <a:t> Incluir factores como promociones, estacionalidad, indicadores económicos y tendencias de largo plazo.</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 sz="1100">
                <a:solidFill>
                  <a:schemeClr val="dk1"/>
                </a:solidFill>
              </a:rPr>
              <a:t>2. Utilizar modelos más avanzados:</a:t>
            </a:r>
            <a:br>
              <a:rPr b="1" lang="es" sz="1100">
                <a:solidFill>
                  <a:schemeClr val="dk1"/>
                </a:solidFill>
              </a:rPr>
            </a:br>
            <a:r>
              <a:rPr lang="es" sz="1100">
                <a:solidFill>
                  <a:schemeClr val="dk1"/>
                </a:solidFill>
              </a:rPr>
              <a:t> Probar ARIMA, SARIMA, Prophet, Random Forest o redes neuronales para capturar patrones complejos.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 sz="1100">
                <a:solidFill>
                  <a:schemeClr val="dk1"/>
                </a:solidFill>
              </a:rPr>
              <a:t>3. Validación y ajuste:</a:t>
            </a:r>
            <a:br>
              <a:rPr b="1" lang="es" sz="1100">
                <a:solidFill>
                  <a:schemeClr val="dk1"/>
                </a:solidFill>
              </a:rPr>
            </a:br>
            <a:r>
              <a:rPr lang="es" sz="1100">
                <a:solidFill>
                  <a:schemeClr val="dk1"/>
                </a:solidFill>
              </a:rPr>
              <a:t> Aplicar validación cruzada y ajustar hiperparámetros para mejorar la generalización del modelo.</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 sz="1100">
                <a:solidFill>
                  <a:schemeClr val="dk1"/>
                </a:solidFill>
              </a:rPr>
              <a:t>4. Capturar estacionalidad:</a:t>
            </a:r>
            <a:br>
              <a:rPr b="1" lang="es" sz="1100">
                <a:solidFill>
                  <a:schemeClr val="dk1"/>
                </a:solidFill>
              </a:rPr>
            </a:br>
            <a:r>
              <a:rPr lang="es" sz="1100">
                <a:solidFill>
                  <a:schemeClr val="dk1"/>
                </a:solidFill>
              </a:rPr>
              <a:t> Agregar variables como mes o día de la semana y considerar modelos especializados como SARIMA o Prophet.</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s" sz="1100">
                <a:solidFill>
                  <a:schemeClr val="dk1"/>
                </a:solidFill>
              </a:rPr>
              <a:t>5. Actualización continua:</a:t>
            </a:r>
            <a:br>
              <a:rPr b="1" lang="es" sz="1100">
                <a:solidFill>
                  <a:schemeClr val="dk1"/>
                </a:solidFill>
              </a:rPr>
            </a:br>
            <a:r>
              <a:rPr lang="es" sz="1100">
                <a:solidFill>
                  <a:schemeClr val="dk1"/>
                </a:solidFill>
              </a:rPr>
              <a:t> Reentrenar el modelo regularmente con nuevos datos para mantener su precisión.</a:t>
            </a:r>
            <a:endParaRPr sz="1100">
              <a:solidFill>
                <a:schemeClr val="dk1"/>
              </a:solidFill>
            </a:endParaRPr>
          </a:p>
          <a:p>
            <a:pPr indent="0" lvl="0" marL="0" rtl="0" algn="l">
              <a:spcBef>
                <a:spcPts val="1200"/>
              </a:spcBef>
              <a:spcAft>
                <a:spcPts val="1200"/>
              </a:spcAft>
              <a:buNone/>
            </a:pPr>
            <a:r>
              <a:rPr b="1" lang="es" sz="1100">
                <a:solidFill>
                  <a:schemeClr val="dk1"/>
                </a:solidFill>
              </a:rPr>
              <a:t>6. Sistema de alertas:</a:t>
            </a:r>
            <a:br>
              <a:rPr b="1" lang="es" sz="1100">
                <a:solidFill>
                  <a:schemeClr val="dk1"/>
                </a:solidFill>
              </a:rPr>
            </a:br>
            <a:r>
              <a:rPr lang="es" sz="1100">
                <a:solidFill>
                  <a:schemeClr val="dk1"/>
                </a:solidFill>
              </a:rPr>
              <a:t> Establecer umbrales de error para detectar y notificar desviaciones significativas entre predicciones y resultados reales.</a:t>
            </a:r>
            <a:endParaRPr/>
          </a:p>
        </p:txBody>
      </p:sp>
      <p:pic>
        <p:nvPicPr>
          <p:cNvPr id="119" name="Google Shape;119;p22" title="Predicción de ventas enero.png"/>
          <p:cNvPicPr preferRelativeResize="0"/>
          <p:nvPr/>
        </p:nvPicPr>
        <p:blipFill>
          <a:blip r:embed="rId3">
            <a:alphaModFix/>
          </a:blip>
          <a:stretch>
            <a:fillRect/>
          </a:stretch>
        </p:blipFill>
        <p:spPr>
          <a:xfrm>
            <a:off x="3141125" y="830650"/>
            <a:ext cx="5843100" cy="2921550"/>
          </a:xfrm>
          <a:prstGeom prst="rect">
            <a:avLst/>
          </a:prstGeom>
          <a:noFill/>
          <a:ln>
            <a:noFill/>
          </a:ln>
        </p:spPr>
      </p:pic>
      <p:pic>
        <p:nvPicPr>
          <p:cNvPr id="120" name="Google Shape;120;p22"/>
          <p:cNvPicPr preferRelativeResize="0"/>
          <p:nvPr/>
        </p:nvPicPr>
        <p:blipFill>
          <a:blip r:embed="rId4">
            <a:alphaModFix/>
          </a:blip>
          <a:stretch>
            <a:fillRect/>
          </a:stretch>
        </p:blipFill>
        <p:spPr>
          <a:xfrm>
            <a:off x="3595300" y="3752200"/>
            <a:ext cx="1333500" cy="102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 al problema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s"/>
              <a:t>En el contexto empresarial contemporáneo, la habilidad para anticipar comportamientos futuros a partir de datos pasados es esencial para la toma de decisiones fundamentadas. En este sentido, se lleva a cabo el análisis y la modelización de las ventas promedio mensuales correspondientes al año 2024, con el fin de proyectar el desempeño de las ventas durante los primeros tres meses de 2025. </a:t>
            </a:r>
            <a:endParaRPr/>
          </a:p>
          <a:p>
            <a:pPr indent="0" lvl="0" marL="0" rtl="0" algn="l">
              <a:spcBef>
                <a:spcPts val="1200"/>
              </a:spcBef>
              <a:spcAft>
                <a:spcPts val="0"/>
              </a:spcAft>
              <a:buClr>
                <a:schemeClr val="dk1"/>
              </a:buClr>
              <a:buSzPct val="61111"/>
              <a:buFont typeface="Arial"/>
              <a:buNone/>
            </a:pPr>
            <a:r>
              <a:rPr lang="es"/>
              <a:t>Para lograr este objetivo, se implementó un modelo de regresión lineal, una técnica que, aunque es simple, resulta eficaz en el ámbito del aprendizaje automático, ya que permite identificar patrones y realizar previsiones basadas en series temporales. </a:t>
            </a:r>
            <a:endParaRPr/>
          </a:p>
          <a:p>
            <a:pPr indent="0" lvl="0" marL="0" rtl="0" algn="l">
              <a:spcBef>
                <a:spcPts val="1200"/>
              </a:spcBef>
              <a:spcAft>
                <a:spcPts val="0"/>
              </a:spcAft>
              <a:buClr>
                <a:schemeClr val="dk1"/>
              </a:buClr>
              <a:buSzPct val="61111"/>
              <a:buFont typeface="Arial"/>
              <a:buNone/>
            </a:pPr>
            <a:r>
              <a:rPr lang="es"/>
              <a:t>Los datos utilizados provienen del archivo Ventas. xlsx, que incluye las cifras promedio de ventas registradas mes a mes a lo largo del año 2024. Con base en esta información histórica, se desarrolló un modelo predictivo para calcular las ventas proyectadas para enero, febrero y marzo de 2025. </a:t>
            </a:r>
            <a:endParaRPr/>
          </a:p>
          <a:p>
            <a:pPr indent="0" lvl="0" marL="0" rtl="0" algn="l">
              <a:spcBef>
                <a:spcPts val="1200"/>
              </a:spcBef>
              <a:spcAft>
                <a:spcPts val="1200"/>
              </a:spcAft>
              <a:buNone/>
            </a:pPr>
            <a:r>
              <a:rPr lang="es"/>
              <a:t>Este tipo de análisis puede ser utilizado en situaciones reales para diseñar estrategias comerciales, gestionar existencias, elaborar planes financieros y optimizar la toma de decisiones a corto plazo.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Justificación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s"/>
              <a:t>La estimación de ventas es una herramienta esencial para la planificación tanto estratégica como operativa de cualquier negocio. En esta situación, se justifica el uso de un modelo simple de predicción como la regresión lineal, debido a su habilidad para reconocer patrones generales en datos temporales, como las ventas por mes. </a:t>
            </a:r>
            <a:endParaRPr/>
          </a:p>
          <a:p>
            <a:pPr indent="0" lvl="0" marL="0" rtl="0" algn="l">
              <a:spcBef>
                <a:spcPts val="1200"/>
              </a:spcBef>
              <a:spcAft>
                <a:spcPts val="0"/>
              </a:spcAft>
              <a:buClr>
                <a:schemeClr val="dk1"/>
              </a:buClr>
              <a:buSzPct val="61111"/>
              <a:buFont typeface="Arial"/>
              <a:buNone/>
            </a:pPr>
            <a:r>
              <a:rPr lang="es"/>
              <a:t>El estudio se llevó a cabo usando información real del año 2024 que se obtuvo del archivo Ventas. xlsx, en el que se anotan las ventas mensuales promedio. Esta información permite formar un modelo que, aunque no es complejo, proporciona una buena estimación de cómo podrían desarrollarse las ventas en los primeros meses del 2025. </a:t>
            </a:r>
            <a:endParaRPr/>
          </a:p>
          <a:p>
            <a:pPr indent="0" lvl="0" marL="0" rtl="0" algn="l">
              <a:spcBef>
                <a:spcPts val="1200"/>
              </a:spcBef>
              <a:spcAft>
                <a:spcPts val="0"/>
              </a:spcAft>
              <a:buClr>
                <a:schemeClr val="dk1"/>
              </a:buClr>
              <a:buSzPct val="61111"/>
              <a:buFont typeface="Arial"/>
              <a:buNone/>
            </a:pPr>
            <a:r>
              <a:rPr lang="es"/>
              <a:t>Este tipo de método es particularmente valioso para:</a:t>
            </a:r>
            <a:endParaRPr/>
          </a:p>
          <a:p>
            <a:pPr indent="0" lvl="0" marL="0" rtl="0" algn="l">
              <a:spcBef>
                <a:spcPts val="1200"/>
              </a:spcBef>
              <a:spcAft>
                <a:spcPts val="0"/>
              </a:spcAft>
              <a:buClr>
                <a:schemeClr val="dk1"/>
              </a:buClr>
              <a:buSzPct val="61111"/>
              <a:buFont typeface="Arial"/>
              <a:buNone/>
            </a:pPr>
            <a:r>
              <a:rPr lang="es"/>
              <a:t>Tomar mejores decisiones: tener una proyección ayuda a prever posibles situaciones. </a:t>
            </a:r>
            <a:endParaRPr/>
          </a:p>
          <a:p>
            <a:pPr indent="0" lvl="0" marL="0" rtl="0" algn="l">
              <a:spcBef>
                <a:spcPts val="1200"/>
              </a:spcBef>
              <a:spcAft>
                <a:spcPts val="0"/>
              </a:spcAft>
              <a:buClr>
                <a:schemeClr val="dk1"/>
              </a:buClr>
              <a:buSzPct val="61111"/>
              <a:buFont typeface="Arial"/>
              <a:buNone/>
            </a:pPr>
            <a:r>
              <a:rPr lang="es"/>
              <a:t>Planificación de ventas: ajustar las tácticas de ventas, marketing y distribución según lo que se espera de la demanda. </a:t>
            </a:r>
            <a:endParaRPr/>
          </a:p>
          <a:p>
            <a:pPr indent="0" lvl="0" marL="0" rtl="0" algn="l">
              <a:spcBef>
                <a:spcPts val="1200"/>
              </a:spcBef>
              <a:spcAft>
                <a:spcPts val="0"/>
              </a:spcAft>
              <a:buClr>
                <a:schemeClr val="dk1"/>
              </a:buClr>
              <a:buSzPct val="61111"/>
              <a:buFont typeface="Arial"/>
              <a:buNone/>
            </a:pPr>
            <a:r>
              <a:rPr lang="es"/>
              <a:t>Manejo de inventarios: mejorar los niveles de stock basándose en predicciones confiables. </a:t>
            </a:r>
            <a:endParaRPr/>
          </a:p>
          <a:p>
            <a:pPr indent="0" lvl="0" marL="0" rtl="0" algn="l">
              <a:spcBef>
                <a:spcPts val="1200"/>
              </a:spcBef>
              <a:spcAft>
                <a:spcPts val="0"/>
              </a:spcAft>
              <a:buClr>
                <a:schemeClr val="dk1"/>
              </a:buClr>
              <a:buSzPct val="61111"/>
              <a:buFont typeface="Arial"/>
              <a:buNone/>
            </a:pPr>
            <a:r>
              <a:rPr lang="es"/>
              <a:t>Apoyo académico o empresarial: mostrar cómo se pueden aplicar con éxito técnicas simples de análisis de datos en situaciones reales. </a:t>
            </a:r>
            <a:endParaRPr/>
          </a:p>
          <a:p>
            <a:pPr indent="0" lvl="0" marL="0" rtl="0" algn="l">
              <a:spcBef>
                <a:spcPts val="1200"/>
              </a:spcBef>
              <a:spcAft>
                <a:spcPts val="1200"/>
              </a:spcAft>
              <a:buNone/>
            </a:pPr>
            <a:r>
              <a:rPr lang="es"/>
              <a:t>Por todas estas razones, es relevante y valioso llevar a cabo este tipo de análisis, ya que no solo ayuda a entender el comportamiento pasado de las ventas, sino que también proporciona una base numérica para la planificación futura.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Exploración y estructura de datos</a:t>
            </a:r>
            <a:endParaRPr/>
          </a:p>
        </p:txBody>
      </p:sp>
      <p:sp>
        <p:nvSpPr>
          <p:cNvPr id="73" name="Google Shape;73;p16"/>
          <p:cNvSpPr txBox="1"/>
          <p:nvPr>
            <p:ph idx="1" type="body"/>
          </p:nvPr>
        </p:nvSpPr>
        <p:spPr>
          <a:xfrm>
            <a:off x="311700" y="1152475"/>
            <a:ext cx="23007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s" sz="1100">
                <a:solidFill>
                  <a:schemeClr val="dk1"/>
                </a:solidFill>
              </a:rPr>
              <a:t>Ingreso de Datos:</a:t>
            </a:r>
            <a:br>
              <a:rPr b="1" lang="es" sz="1100">
                <a:solidFill>
                  <a:schemeClr val="dk1"/>
                </a:solidFill>
              </a:rPr>
            </a:br>
            <a:r>
              <a:rPr lang="es" sz="1100">
                <a:solidFill>
                  <a:schemeClr val="dk1"/>
                </a:solidFill>
              </a:rPr>
              <a:t> Los datos se cargaron directamente en el código mediante un diccionario para facilitar la replicabilidad y evitar archivos externos.</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Número de Registros:</a:t>
            </a:r>
            <a:br>
              <a:rPr b="1" lang="es" sz="1100">
                <a:solidFill>
                  <a:schemeClr val="dk1"/>
                </a:solidFill>
              </a:rPr>
            </a:br>
            <a:r>
              <a:rPr lang="es" sz="1100">
                <a:solidFill>
                  <a:schemeClr val="dk1"/>
                </a:solidFill>
              </a:rPr>
              <a:t> 12 (uno por cada mes del 2024).</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Variables:</a:t>
            </a:r>
            <a:br>
              <a:rPr b="1" lang="es" sz="1100">
                <a:solidFill>
                  <a:schemeClr val="dk1"/>
                </a:solidFill>
              </a:rPr>
            </a:br>
            <a:endParaRPr b="1" sz="1100">
              <a:solidFill>
                <a:schemeClr val="dk1"/>
              </a:solidFill>
            </a:endParaRPr>
          </a:p>
          <a:p>
            <a:pPr indent="-261778" lvl="0" marL="457200" rtl="0" algn="l">
              <a:spcBef>
                <a:spcPts val="1200"/>
              </a:spcBef>
              <a:spcAft>
                <a:spcPts val="0"/>
              </a:spcAft>
              <a:buClr>
                <a:schemeClr val="dk1"/>
              </a:buClr>
              <a:buSzPct val="100000"/>
              <a:buChar char="●"/>
            </a:pPr>
            <a:r>
              <a:rPr b="1" lang="es" sz="1100">
                <a:solidFill>
                  <a:schemeClr val="dk1"/>
                </a:solidFill>
              </a:rPr>
              <a:t>Mes:</a:t>
            </a:r>
            <a:r>
              <a:rPr lang="es" sz="1100">
                <a:solidFill>
                  <a:schemeClr val="dk1"/>
                </a:solidFill>
              </a:rPr>
              <a:t> Formato YYYY-MM.</a:t>
            </a:r>
            <a:br>
              <a:rPr lang="es" sz="1100">
                <a:solidFill>
                  <a:schemeClr val="dk1"/>
                </a:solidFill>
              </a:rPr>
            </a:br>
            <a:endParaRPr sz="1100">
              <a:solidFill>
                <a:schemeClr val="dk1"/>
              </a:solidFill>
            </a:endParaRPr>
          </a:p>
          <a:p>
            <a:pPr indent="-261778" lvl="0" marL="457200" rtl="0" algn="l">
              <a:spcBef>
                <a:spcPts val="0"/>
              </a:spcBef>
              <a:spcAft>
                <a:spcPts val="0"/>
              </a:spcAft>
              <a:buClr>
                <a:schemeClr val="dk1"/>
              </a:buClr>
              <a:buSzPct val="100000"/>
              <a:buChar char="●"/>
            </a:pPr>
            <a:r>
              <a:rPr b="1" lang="es" sz="1100">
                <a:solidFill>
                  <a:schemeClr val="dk1"/>
                </a:solidFill>
              </a:rPr>
              <a:t>Ventas:</a:t>
            </a:r>
            <a:r>
              <a:rPr lang="es" sz="1100">
                <a:solidFill>
                  <a:schemeClr val="dk1"/>
                </a:solidFill>
              </a:rPr>
              <a:t> Promedio mensual de ventas.</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Análisis Exploratorio:</a:t>
            </a:r>
            <a:br>
              <a:rPr b="1" lang="es" sz="1100">
                <a:solidFill>
                  <a:schemeClr val="dk1"/>
                </a:solidFill>
              </a:rPr>
            </a:br>
            <a:endParaRPr b="1" sz="1100">
              <a:solidFill>
                <a:schemeClr val="dk1"/>
              </a:solidFill>
            </a:endParaRPr>
          </a:p>
          <a:p>
            <a:pPr indent="-261778" lvl="0" marL="457200" rtl="0" algn="l">
              <a:spcBef>
                <a:spcPts val="1200"/>
              </a:spcBef>
              <a:spcAft>
                <a:spcPts val="0"/>
              </a:spcAft>
              <a:buClr>
                <a:schemeClr val="dk1"/>
              </a:buClr>
              <a:buSzPct val="100000"/>
              <a:buChar char="●"/>
            </a:pPr>
            <a:r>
              <a:rPr lang="es" sz="1100">
                <a:solidFill>
                  <a:schemeClr val="dk1"/>
                </a:solidFill>
              </a:rPr>
              <a:t>Sin valores faltantes ni inconsistencias (datos manuales).</a:t>
            </a:r>
            <a:br>
              <a:rPr lang="es" sz="1100">
                <a:solidFill>
                  <a:schemeClr val="dk1"/>
                </a:solidFill>
              </a:rPr>
            </a:br>
            <a:endParaRPr sz="1100">
              <a:solidFill>
                <a:schemeClr val="dk1"/>
              </a:solidFill>
            </a:endParaRPr>
          </a:p>
          <a:p>
            <a:pPr indent="-261778" lvl="0" marL="457200" rtl="0" algn="l">
              <a:spcBef>
                <a:spcPts val="0"/>
              </a:spcBef>
              <a:spcAft>
                <a:spcPts val="0"/>
              </a:spcAft>
              <a:buClr>
                <a:schemeClr val="dk1"/>
              </a:buClr>
              <a:buSzPct val="100000"/>
              <a:buChar char="●"/>
            </a:pPr>
            <a:r>
              <a:rPr lang="es" sz="1100">
                <a:solidFill>
                  <a:schemeClr val="dk1"/>
                </a:solidFill>
              </a:rPr>
              <a:t>Tendencia estable con algunas fluctuaciones mensuales.</a:t>
            </a:r>
            <a:br>
              <a:rPr lang="es" sz="1100">
                <a:solidFill>
                  <a:schemeClr val="dk1"/>
                </a:solidFill>
              </a:rPr>
            </a:br>
            <a:endParaRPr sz="1100">
              <a:solidFill>
                <a:schemeClr val="dk1"/>
              </a:solidFill>
            </a:endParaRPr>
          </a:p>
          <a:p>
            <a:pPr indent="-261778" lvl="0" marL="457200" rtl="0" algn="l">
              <a:spcBef>
                <a:spcPts val="0"/>
              </a:spcBef>
              <a:spcAft>
                <a:spcPts val="0"/>
              </a:spcAft>
              <a:buClr>
                <a:schemeClr val="dk1"/>
              </a:buClr>
              <a:buSzPct val="100000"/>
              <a:buChar char="●"/>
            </a:pPr>
            <a:r>
              <a:rPr lang="es" sz="1100">
                <a:solidFill>
                  <a:schemeClr val="dk1"/>
                </a:solidFill>
              </a:rPr>
              <a:t>Valor máximo en </a:t>
            </a:r>
            <a:r>
              <a:rPr b="1" lang="es" sz="1100">
                <a:solidFill>
                  <a:schemeClr val="dk1"/>
                </a:solidFill>
              </a:rPr>
              <a:t>marzo (59.2)</a:t>
            </a:r>
            <a:r>
              <a:rPr lang="es" sz="1100">
                <a:solidFill>
                  <a:schemeClr val="dk1"/>
                </a:solidFill>
              </a:rPr>
              <a:t> y mínimo en </a:t>
            </a:r>
            <a:r>
              <a:rPr b="1" lang="es" sz="1100">
                <a:solidFill>
                  <a:schemeClr val="dk1"/>
                </a:solidFill>
              </a:rPr>
              <a:t>octubre (47.2)</a:t>
            </a:r>
            <a:r>
              <a:rPr lang="es" sz="1100">
                <a:solidFill>
                  <a:schemeClr val="dk1"/>
                </a:solidFill>
              </a:rPr>
              <a:t>.</a:t>
            </a:r>
            <a:br>
              <a:rPr lang="es" sz="1100">
                <a:solidFill>
                  <a:schemeClr val="dk1"/>
                </a:solidFill>
              </a:rPr>
            </a:br>
            <a:endParaRPr sz="1100">
              <a:solidFill>
                <a:schemeClr val="dk1"/>
              </a:solidFill>
            </a:endParaRPr>
          </a:p>
          <a:p>
            <a:pPr indent="-261778" lvl="0" marL="457200" rtl="0" algn="l">
              <a:spcBef>
                <a:spcPts val="0"/>
              </a:spcBef>
              <a:spcAft>
                <a:spcPts val="0"/>
              </a:spcAft>
              <a:buClr>
                <a:schemeClr val="dk1"/>
              </a:buClr>
              <a:buSzPct val="100000"/>
              <a:buChar char="●"/>
            </a:pPr>
            <a:r>
              <a:rPr lang="es" sz="1100">
                <a:solidFill>
                  <a:schemeClr val="dk1"/>
                </a:solidFill>
              </a:rPr>
              <a:t>Se identificó posible estacionalidad, aunque se optó por un modelo predictivo sencillo (regresión lineal) para proyectar ventas de </a:t>
            </a:r>
            <a:r>
              <a:rPr b="1" lang="es" sz="1100">
                <a:solidFill>
                  <a:schemeClr val="dk1"/>
                </a:solidFill>
              </a:rPr>
              <a:t>enero a marzo 2025</a:t>
            </a:r>
            <a:r>
              <a:rPr lang="es" sz="1100">
                <a:solidFill>
                  <a:schemeClr val="dk1"/>
                </a:solidFill>
              </a:rPr>
              <a:t>.</a:t>
            </a:r>
            <a:endParaRPr/>
          </a:p>
        </p:txBody>
      </p:sp>
      <p:pic>
        <p:nvPicPr>
          <p:cNvPr id="74" name="Google Shape;74;p16"/>
          <p:cNvPicPr preferRelativeResize="0"/>
          <p:nvPr/>
        </p:nvPicPr>
        <p:blipFill>
          <a:blip r:embed="rId3">
            <a:alphaModFix/>
          </a:blip>
          <a:stretch>
            <a:fillRect/>
          </a:stretch>
        </p:blipFill>
        <p:spPr>
          <a:xfrm>
            <a:off x="2647850" y="2239225"/>
            <a:ext cx="6184450" cy="105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Herramientas utilizadas</a:t>
            </a:r>
            <a:endParaRPr/>
          </a:p>
        </p:txBody>
      </p:sp>
      <p:sp>
        <p:nvSpPr>
          <p:cNvPr id="80" name="Google Shape;80;p17"/>
          <p:cNvSpPr txBox="1"/>
          <p:nvPr>
            <p:ph idx="1" type="body"/>
          </p:nvPr>
        </p:nvSpPr>
        <p:spPr>
          <a:xfrm>
            <a:off x="311700" y="1152475"/>
            <a:ext cx="24852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 sz="1100">
                <a:solidFill>
                  <a:schemeClr val="dk1"/>
                </a:solidFill>
              </a:rPr>
              <a:t>Python:</a:t>
            </a:r>
            <a:br>
              <a:rPr b="1" lang="es" sz="1100">
                <a:solidFill>
                  <a:schemeClr val="dk1"/>
                </a:solidFill>
              </a:rPr>
            </a:br>
            <a:r>
              <a:rPr lang="es" sz="1100">
                <a:solidFill>
                  <a:schemeClr val="dk1"/>
                </a:solidFill>
              </a:rPr>
              <a:t> Lenguaje principal por su capacidad en análisis de datos, visualización y modelado estadístico.</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NumPy:</a:t>
            </a:r>
            <a:br>
              <a:rPr b="1" lang="es" sz="1100">
                <a:solidFill>
                  <a:schemeClr val="dk1"/>
                </a:solidFill>
              </a:rPr>
            </a:br>
            <a:r>
              <a:rPr lang="es" sz="1100">
                <a:solidFill>
                  <a:schemeClr val="dk1"/>
                </a:solidFill>
              </a:rPr>
              <a:t> Para operaciones matemáticas y manejo de arreglos numéricos necesarios para entrenar el modelo.</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Matplotlib:</a:t>
            </a:r>
            <a:br>
              <a:rPr b="1" lang="es" sz="1100">
                <a:solidFill>
                  <a:schemeClr val="dk1"/>
                </a:solidFill>
              </a:rPr>
            </a:br>
            <a:r>
              <a:rPr lang="es" sz="1100">
                <a:solidFill>
                  <a:schemeClr val="dk1"/>
                </a:solidFill>
              </a:rPr>
              <a:t> Generación de gráficos para visualizar datos reales y predicciones.</a:t>
            </a:r>
            <a:br>
              <a:rPr lang="es" sz="1100">
                <a:solidFill>
                  <a:schemeClr val="dk1"/>
                </a:solidFill>
              </a:rPr>
            </a:br>
            <a:endParaRPr sz="1100">
              <a:solidFill>
                <a:schemeClr val="dk1"/>
              </a:solidFill>
            </a:endParaRPr>
          </a:p>
          <a:p>
            <a:pPr indent="0" lvl="0" marL="0" rtl="0" algn="l">
              <a:spcBef>
                <a:spcPts val="1200"/>
              </a:spcBef>
              <a:spcAft>
                <a:spcPts val="1200"/>
              </a:spcAft>
              <a:buNone/>
            </a:pPr>
            <a:r>
              <a:rPr b="1" lang="es" sz="1100">
                <a:solidFill>
                  <a:schemeClr val="dk1"/>
                </a:solidFill>
              </a:rPr>
              <a:t>Scikit-learn (LinearRegression):</a:t>
            </a:r>
            <a:br>
              <a:rPr b="1" lang="es" sz="1100">
                <a:solidFill>
                  <a:schemeClr val="dk1"/>
                </a:solidFill>
              </a:rPr>
            </a:br>
            <a:r>
              <a:rPr lang="es" sz="1100">
                <a:solidFill>
                  <a:schemeClr val="dk1"/>
                </a:solidFill>
              </a:rPr>
              <a:t> Librería de machine learning utilizada para construir y entrenar el modelo de regresión lineal.</a:t>
            </a:r>
            <a:endParaRPr/>
          </a:p>
        </p:txBody>
      </p:sp>
      <p:pic>
        <p:nvPicPr>
          <p:cNvPr id="81" name="Google Shape;81;p17"/>
          <p:cNvPicPr preferRelativeResize="0"/>
          <p:nvPr/>
        </p:nvPicPr>
        <p:blipFill>
          <a:blip r:embed="rId3">
            <a:alphaModFix/>
          </a:blip>
          <a:stretch>
            <a:fillRect/>
          </a:stretch>
        </p:blipFill>
        <p:spPr>
          <a:xfrm>
            <a:off x="3548425" y="2289600"/>
            <a:ext cx="4738725" cy="1142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Desarrollo del modelo</a:t>
            </a:r>
            <a:endParaRPr/>
          </a:p>
        </p:txBody>
      </p:sp>
      <p:sp>
        <p:nvSpPr>
          <p:cNvPr id="87" name="Google Shape;87;p18"/>
          <p:cNvSpPr txBox="1"/>
          <p:nvPr>
            <p:ph idx="1" type="body"/>
          </p:nvPr>
        </p:nvSpPr>
        <p:spPr>
          <a:xfrm>
            <a:off x="311700" y="1152475"/>
            <a:ext cx="30681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es" sz="1100">
                <a:solidFill>
                  <a:schemeClr val="dk1"/>
                </a:solidFill>
              </a:rPr>
              <a:t>Se utilizó un </a:t>
            </a:r>
            <a:r>
              <a:rPr b="1" lang="es" sz="1100">
                <a:solidFill>
                  <a:schemeClr val="dk1"/>
                </a:solidFill>
              </a:rPr>
              <a:t>modelo de regresión lineal simple</a:t>
            </a:r>
            <a:r>
              <a:rPr lang="es" sz="1100">
                <a:solidFill>
                  <a:schemeClr val="dk1"/>
                </a:solidFill>
              </a:rPr>
              <a:t> con los datos de ventas mensuales de 2024 para predecir las ventas promedio de enero, febrero y marzo de 2025.</a:t>
            </a:r>
            <a:endParaRPr sz="1100">
              <a:solidFill>
                <a:schemeClr val="dk1"/>
              </a:solidFill>
            </a:endParaRPr>
          </a:p>
          <a:p>
            <a:pPr indent="0" lvl="0" marL="0" rtl="0" algn="l">
              <a:spcBef>
                <a:spcPts val="1200"/>
              </a:spcBef>
              <a:spcAft>
                <a:spcPts val="0"/>
              </a:spcAft>
              <a:buNone/>
            </a:pPr>
            <a:r>
              <a:rPr b="1" lang="es" sz="1100">
                <a:solidFill>
                  <a:schemeClr val="dk1"/>
                </a:solidFill>
              </a:rPr>
              <a:t>Variables utilizadas:</a:t>
            </a:r>
            <a:endParaRPr b="1" sz="1100">
              <a:solidFill>
                <a:schemeClr val="dk1"/>
              </a:solidFill>
            </a:endParaRPr>
          </a:p>
          <a:p>
            <a:pPr indent="-272256" lvl="0" marL="457200" rtl="0" algn="l">
              <a:spcBef>
                <a:spcPts val="1200"/>
              </a:spcBef>
              <a:spcAft>
                <a:spcPts val="0"/>
              </a:spcAft>
              <a:buClr>
                <a:schemeClr val="dk1"/>
              </a:buClr>
              <a:buSzPct val="100000"/>
              <a:buChar char="●"/>
            </a:pPr>
            <a:r>
              <a:rPr b="1" lang="es" sz="1100">
                <a:solidFill>
                  <a:schemeClr val="dk1"/>
                </a:solidFill>
              </a:rPr>
              <a:t>Variable independiente (X):</a:t>
            </a:r>
            <a:r>
              <a:rPr lang="es" sz="1100">
                <a:solidFill>
                  <a:schemeClr val="dk1"/>
                </a:solidFill>
              </a:rPr>
              <a:t> Número de mes (enero=0, diciembre=11).</a:t>
            </a:r>
            <a:br>
              <a:rPr lang="es" sz="1100">
                <a:solidFill>
                  <a:schemeClr val="dk1"/>
                </a:solidFill>
              </a:rPr>
            </a:br>
            <a:endParaRPr sz="1100">
              <a:solidFill>
                <a:schemeClr val="dk1"/>
              </a:solidFill>
            </a:endParaRPr>
          </a:p>
          <a:p>
            <a:pPr indent="-272256" lvl="0" marL="457200" rtl="0" algn="l">
              <a:spcBef>
                <a:spcPts val="0"/>
              </a:spcBef>
              <a:spcAft>
                <a:spcPts val="0"/>
              </a:spcAft>
              <a:buClr>
                <a:schemeClr val="dk1"/>
              </a:buClr>
              <a:buSzPct val="100000"/>
              <a:buChar char="●"/>
            </a:pPr>
            <a:r>
              <a:rPr b="1" lang="es" sz="1100">
                <a:solidFill>
                  <a:schemeClr val="dk1"/>
                </a:solidFill>
              </a:rPr>
              <a:t>Variable dependiente (Y):</a:t>
            </a:r>
            <a:r>
              <a:rPr lang="es" sz="1100">
                <a:solidFill>
                  <a:schemeClr val="dk1"/>
                </a:solidFill>
              </a:rPr>
              <a:t> Ventas promedio mensuales de 2024.</a:t>
            </a:r>
            <a:br>
              <a:rPr lang="es" sz="1100">
                <a:solidFill>
                  <a:schemeClr val="dk1"/>
                </a:solidFill>
              </a:rPr>
            </a:br>
            <a:endParaRPr sz="1100">
              <a:solidFill>
                <a:schemeClr val="dk1"/>
              </a:solidFill>
            </a:endParaRPr>
          </a:p>
          <a:p>
            <a:pPr indent="0" lvl="0" marL="0" rtl="0" algn="l">
              <a:spcBef>
                <a:spcPts val="1200"/>
              </a:spcBef>
              <a:spcAft>
                <a:spcPts val="0"/>
              </a:spcAft>
              <a:buNone/>
            </a:pPr>
            <a:r>
              <a:rPr b="1" lang="es" sz="1100">
                <a:solidFill>
                  <a:schemeClr val="dk1"/>
                </a:solidFill>
              </a:rPr>
              <a:t>Proceso:</a:t>
            </a:r>
            <a:endParaRPr b="1" sz="1100">
              <a:solidFill>
                <a:schemeClr val="dk1"/>
              </a:solidFill>
            </a:endParaRPr>
          </a:p>
          <a:p>
            <a:pPr indent="-272256" lvl="0" marL="457200" rtl="0" algn="l">
              <a:spcBef>
                <a:spcPts val="1200"/>
              </a:spcBef>
              <a:spcAft>
                <a:spcPts val="0"/>
              </a:spcAft>
              <a:buClr>
                <a:schemeClr val="dk1"/>
              </a:buClr>
              <a:buSzPct val="100000"/>
              <a:buAutoNum type="arabicPeriod"/>
            </a:pPr>
            <a:r>
              <a:rPr lang="es" sz="1100">
                <a:solidFill>
                  <a:schemeClr val="dk1"/>
                </a:solidFill>
              </a:rPr>
              <a:t>Se creó un dataset en el código con las ventas promedio y los números de mes.</a:t>
            </a:r>
            <a:br>
              <a:rPr lang="es" sz="1100">
                <a:solidFill>
                  <a:schemeClr val="dk1"/>
                </a:solidFill>
              </a:rPr>
            </a:br>
            <a:endParaRPr sz="1100">
              <a:solidFill>
                <a:schemeClr val="dk1"/>
              </a:solidFill>
            </a:endParaRPr>
          </a:p>
          <a:p>
            <a:pPr indent="-272256" lvl="0" marL="457200" rtl="0" algn="l">
              <a:spcBef>
                <a:spcPts val="0"/>
              </a:spcBef>
              <a:spcAft>
                <a:spcPts val="0"/>
              </a:spcAft>
              <a:buClr>
                <a:schemeClr val="dk1"/>
              </a:buClr>
              <a:buSzPct val="100000"/>
              <a:buAutoNum type="arabicPeriod"/>
            </a:pPr>
            <a:r>
              <a:rPr lang="es" sz="1100">
                <a:solidFill>
                  <a:schemeClr val="dk1"/>
                </a:solidFill>
              </a:rPr>
              <a:t>Se transformaron los meses a valores numéricos consecutivos.</a:t>
            </a:r>
            <a:br>
              <a:rPr lang="es" sz="1100">
                <a:solidFill>
                  <a:schemeClr val="dk1"/>
                </a:solidFill>
              </a:rPr>
            </a:br>
            <a:endParaRPr sz="1100">
              <a:solidFill>
                <a:schemeClr val="dk1"/>
              </a:solidFill>
            </a:endParaRPr>
          </a:p>
          <a:p>
            <a:pPr indent="-272256" lvl="0" marL="457200" rtl="0" algn="l">
              <a:spcBef>
                <a:spcPts val="0"/>
              </a:spcBef>
              <a:spcAft>
                <a:spcPts val="0"/>
              </a:spcAft>
              <a:buClr>
                <a:schemeClr val="dk1"/>
              </a:buClr>
              <a:buSzPct val="100000"/>
              <a:buAutoNum type="arabicPeriod"/>
            </a:pPr>
            <a:r>
              <a:rPr lang="es" sz="1100">
                <a:solidFill>
                  <a:schemeClr val="dk1"/>
                </a:solidFill>
              </a:rPr>
              <a:t>Se entrenó un modelo de regresión lineal usando </a:t>
            </a:r>
            <a:r>
              <a:rPr b="1" lang="es" sz="1100">
                <a:solidFill>
                  <a:schemeClr val="dk1"/>
                </a:solidFill>
              </a:rPr>
              <a:t>scikit-learn</a:t>
            </a:r>
            <a:r>
              <a:rPr lang="es" sz="1100">
                <a:solidFill>
                  <a:schemeClr val="dk1"/>
                </a:solidFill>
              </a:rPr>
              <a:t>.</a:t>
            </a:r>
            <a:br>
              <a:rPr lang="es" sz="1100">
                <a:solidFill>
                  <a:schemeClr val="dk1"/>
                </a:solidFill>
              </a:rPr>
            </a:br>
            <a:endParaRPr sz="1100">
              <a:solidFill>
                <a:schemeClr val="dk1"/>
              </a:solidFill>
            </a:endParaRPr>
          </a:p>
          <a:p>
            <a:pPr indent="-272256" lvl="0" marL="457200" rtl="0" algn="l">
              <a:spcBef>
                <a:spcPts val="0"/>
              </a:spcBef>
              <a:spcAft>
                <a:spcPts val="0"/>
              </a:spcAft>
              <a:buClr>
                <a:schemeClr val="dk1"/>
              </a:buClr>
              <a:buSzPct val="100000"/>
              <a:buAutoNum type="arabicPeriod"/>
            </a:pPr>
            <a:r>
              <a:rPr lang="es" sz="1100">
                <a:solidFill>
                  <a:schemeClr val="dk1"/>
                </a:solidFill>
              </a:rPr>
              <a:t>Se realizaron predicciones para los meses </a:t>
            </a:r>
            <a:r>
              <a:rPr b="1" lang="es" sz="1100">
                <a:solidFill>
                  <a:schemeClr val="dk1"/>
                </a:solidFill>
              </a:rPr>
              <a:t>12, 13 y 14</a:t>
            </a:r>
            <a:r>
              <a:rPr lang="es" sz="1100">
                <a:solidFill>
                  <a:schemeClr val="dk1"/>
                </a:solidFill>
              </a:rPr>
              <a:t> (enero-marzo 2025).</a:t>
            </a:r>
            <a:br>
              <a:rPr lang="es" sz="1100">
                <a:solidFill>
                  <a:schemeClr val="dk1"/>
                </a:solidFill>
              </a:rPr>
            </a:br>
            <a:endParaRPr sz="1100">
              <a:solidFill>
                <a:schemeClr val="dk1"/>
              </a:solidFill>
            </a:endParaRPr>
          </a:p>
          <a:p>
            <a:pPr indent="-272256" lvl="0" marL="457200" rtl="0" algn="l">
              <a:spcBef>
                <a:spcPts val="0"/>
              </a:spcBef>
              <a:spcAft>
                <a:spcPts val="0"/>
              </a:spcAft>
              <a:buClr>
                <a:schemeClr val="dk1"/>
              </a:buClr>
              <a:buSzPct val="100000"/>
              <a:buAutoNum type="arabicPeriod"/>
            </a:pPr>
            <a:r>
              <a:rPr lang="es" sz="1100">
                <a:solidFill>
                  <a:schemeClr val="dk1"/>
                </a:solidFill>
              </a:rPr>
              <a:t>Los resultados se almacenaron en un </a:t>
            </a:r>
            <a:r>
              <a:rPr b="1" lang="es" sz="1100">
                <a:solidFill>
                  <a:schemeClr val="dk1"/>
                </a:solidFill>
              </a:rPr>
              <a:t>DataFrame</a:t>
            </a:r>
            <a:r>
              <a:rPr lang="es" sz="1100">
                <a:solidFill>
                  <a:schemeClr val="dk1"/>
                </a:solidFill>
              </a:rPr>
              <a:t> y se redondearon a dos decimales.</a:t>
            </a:r>
            <a:endParaRPr/>
          </a:p>
        </p:txBody>
      </p:sp>
      <p:pic>
        <p:nvPicPr>
          <p:cNvPr id="88" name="Google Shape;88;p18"/>
          <p:cNvPicPr preferRelativeResize="0"/>
          <p:nvPr/>
        </p:nvPicPr>
        <p:blipFill>
          <a:blip r:embed="rId3">
            <a:alphaModFix/>
          </a:blip>
          <a:stretch>
            <a:fillRect/>
          </a:stretch>
        </p:blipFill>
        <p:spPr>
          <a:xfrm>
            <a:off x="3571350" y="2175550"/>
            <a:ext cx="5298800" cy="520350"/>
          </a:xfrm>
          <a:prstGeom prst="rect">
            <a:avLst/>
          </a:prstGeom>
          <a:noFill/>
          <a:ln>
            <a:noFill/>
          </a:ln>
        </p:spPr>
      </p:pic>
      <p:pic>
        <p:nvPicPr>
          <p:cNvPr id="89" name="Google Shape;89;p18"/>
          <p:cNvPicPr preferRelativeResize="0"/>
          <p:nvPr/>
        </p:nvPicPr>
        <p:blipFill>
          <a:blip r:embed="rId4">
            <a:alphaModFix/>
          </a:blip>
          <a:stretch>
            <a:fillRect/>
          </a:stretch>
        </p:blipFill>
        <p:spPr>
          <a:xfrm>
            <a:off x="3571350" y="2695900"/>
            <a:ext cx="4553475" cy="726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
              <a:t>Evaluación del modelo</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33042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es"/>
              <a:t>La gráfica compara las ventas reales de 2024 y las predicciones para enero, febrero y marzo de 2025.</a:t>
            </a:r>
            <a:endParaRPr/>
          </a:p>
          <a:p>
            <a:pPr indent="0" lvl="0" marL="0" rtl="0" algn="l">
              <a:spcBef>
                <a:spcPts val="1200"/>
              </a:spcBef>
              <a:spcAft>
                <a:spcPts val="0"/>
              </a:spcAft>
              <a:buClr>
                <a:schemeClr val="dk1"/>
              </a:buClr>
              <a:buSzPct val="61111"/>
              <a:buFont typeface="Arial"/>
              <a:buNone/>
            </a:pPr>
            <a:r>
              <a:rPr lang="es"/>
              <a:t>Ventas 2024: Presentan fluctuaciones con picos en marzo (59.2) y julio (54.2), y caídas en mayo (49.5) y octubre (47.2), manteniéndose entre 48 y 54 en promedio.</a:t>
            </a:r>
            <a:endParaRPr/>
          </a:p>
          <a:p>
            <a:pPr indent="0" lvl="0" marL="0" rtl="0" algn="l">
              <a:spcBef>
                <a:spcPts val="1200"/>
              </a:spcBef>
              <a:spcAft>
                <a:spcPts val="0"/>
              </a:spcAft>
              <a:buClr>
                <a:schemeClr val="dk1"/>
              </a:buClr>
              <a:buSzPct val="61111"/>
              <a:buFont typeface="Arial"/>
              <a:buNone/>
            </a:pPr>
            <a:r>
              <a:rPr lang="es"/>
              <a:t>Predicciones 2025: El modelo estima valores estables de aproximadamente 51 para los tres primeros meses, sin grandes variaciones.</a:t>
            </a:r>
            <a:endParaRPr/>
          </a:p>
          <a:p>
            <a:pPr indent="0" lvl="0" marL="0" rtl="0" algn="l">
              <a:spcBef>
                <a:spcPts val="1200"/>
              </a:spcBef>
              <a:spcAft>
                <a:spcPts val="0"/>
              </a:spcAft>
              <a:buClr>
                <a:schemeClr val="dk1"/>
              </a:buClr>
              <a:buSzPct val="61111"/>
              <a:buFont typeface="Arial"/>
              <a:buNone/>
            </a:pPr>
            <a:r>
              <a:rPr lang="es"/>
              <a:t>Interpretación del modelo:</a:t>
            </a:r>
            <a:endParaRPr/>
          </a:p>
          <a:p>
            <a:pPr indent="0" lvl="0" marL="0" rtl="0" algn="l">
              <a:spcBef>
                <a:spcPts val="1200"/>
              </a:spcBef>
              <a:spcAft>
                <a:spcPts val="1200"/>
              </a:spcAft>
              <a:buNone/>
            </a:pPr>
            <a:r>
              <a:rPr lang="es"/>
              <a:t>Se utilizó una regresión lineal simple, útil por su simplicidad y claridad, aunque limitada para capturar patrones estacionales o fluctuaciones complejas que sí se observan en los datos reales.</a:t>
            </a:r>
            <a:endParaRPr/>
          </a:p>
        </p:txBody>
      </p:sp>
      <p:pic>
        <p:nvPicPr>
          <p:cNvPr id="96" name="Google Shape;96;p19" title="Predicción de ventas enero.png"/>
          <p:cNvPicPr preferRelativeResize="0"/>
          <p:nvPr/>
        </p:nvPicPr>
        <p:blipFill>
          <a:blip r:embed="rId3">
            <a:alphaModFix/>
          </a:blip>
          <a:stretch>
            <a:fillRect/>
          </a:stretch>
        </p:blipFill>
        <p:spPr>
          <a:xfrm>
            <a:off x="3783075" y="1305525"/>
            <a:ext cx="5223300" cy="2611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Visualización de resultados</a:t>
            </a:r>
            <a:endParaRPr/>
          </a:p>
        </p:txBody>
      </p:sp>
      <p:sp>
        <p:nvSpPr>
          <p:cNvPr id="102" name="Google Shape;102;p20"/>
          <p:cNvSpPr txBox="1"/>
          <p:nvPr>
            <p:ph idx="1" type="body"/>
          </p:nvPr>
        </p:nvSpPr>
        <p:spPr>
          <a:xfrm>
            <a:off x="311700" y="1152475"/>
            <a:ext cx="33855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es"/>
              <a:t>La gráfica muestra tanto las ventas reales del año 2024 como las predicciones para los primeros tres meses de 2025 , realizadas mediante un modelo de regresión lineal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s"/>
              <a:t>Características principales:</a:t>
            </a:r>
            <a:endParaRPr/>
          </a:p>
          <a:p>
            <a:pPr indent="0" lvl="0" marL="0" rtl="0" algn="l">
              <a:spcBef>
                <a:spcPts val="1200"/>
              </a:spcBef>
              <a:spcAft>
                <a:spcPts val="0"/>
              </a:spcAft>
              <a:buClr>
                <a:schemeClr val="dk1"/>
              </a:buClr>
              <a:buSzPct val="61111"/>
              <a:buFont typeface="Arial"/>
              <a:buNone/>
            </a:pPr>
            <a:r>
              <a:rPr lang="es"/>
              <a:t>Ventas reales 2024: Presentan una tendencia fluctuante, con picos en marzo (59.2) y julio (54.2), y valles en mayo (49.5) y octubre (47.2).</a:t>
            </a:r>
            <a:endParaRPr/>
          </a:p>
          <a:p>
            <a:pPr indent="0" lvl="0" marL="0" rtl="0" algn="l">
              <a:spcBef>
                <a:spcPts val="1200"/>
              </a:spcBef>
              <a:spcAft>
                <a:spcPts val="0"/>
              </a:spcAft>
              <a:buClr>
                <a:schemeClr val="dk1"/>
              </a:buClr>
              <a:buSzPct val="61111"/>
              <a:buFont typeface="Arial"/>
              <a:buNone/>
            </a:pPr>
            <a:r>
              <a:rPr lang="es"/>
              <a:t>Predicciones 2025: El modelo predice un valor estable de aproximadamente 51 para enero, febrero y marzo de 2025, sin grandes variaciones.</a:t>
            </a:r>
            <a:endParaRPr/>
          </a:p>
          <a:p>
            <a:pPr indent="0" lvl="0" marL="0" rtl="0" algn="l">
              <a:spcBef>
                <a:spcPts val="1200"/>
              </a:spcBef>
              <a:spcAft>
                <a:spcPts val="0"/>
              </a:spcAft>
              <a:buClr>
                <a:schemeClr val="dk1"/>
              </a:buClr>
              <a:buSzPct val="61111"/>
              <a:buFont typeface="Arial"/>
              <a:buNone/>
            </a:pPr>
            <a:r>
              <a:rPr lang="es"/>
              <a:t>Observaciones:</a:t>
            </a:r>
            <a:endParaRPr/>
          </a:p>
          <a:p>
            <a:pPr indent="0" lvl="0" marL="0" rtl="0" algn="l">
              <a:spcBef>
                <a:spcPts val="1200"/>
              </a:spcBef>
              <a:spcAft>
                <a:spcPts val="0"/>
              </a:spcAft>
              <a:buClr>
                <a:schemeClr val="dk1"/>
              </a:buClr>
              <a:buSzPct val="61111"/>
              <a:buFont typeface="Arial"/>
              <a:buNone/>
            </a:pPr>
            <a:r>
              <a:rPr lang="es"/>
              <a:t>El modelo asume una relación lineal simple, lo que resulta en predicciones planas y estables.</a:t>
            </a:r>
            <a:endParaRPr/>
          </a:p>
          <a:p>
            <a:pPr indent="0" lvl="0" marL="0" rtl="0" algn="l">
              <a:spcBef>
                <a:spcPts val="1200"/>
              </a:spcBef>
              <a:spcAft>
                <a:spcPts val="1200"/>
              </a:spcAft>
              <a:buNone/>
            </a:pPr>
            <a:r>
              <a:rPr lang="es"/>
              <a:t>Las predicciones tienden a sobrestimar ligeramente las ventas futuras, dado que no capturan la volatilidad mensual observada en los datos históricos.</a:t>
            </a:r>
            <a:endParaRPr/>
          </a:p>
        </p:txBody>
      </p:sp>
      <p:pic>
        <p:nvPicPr>
          <p:cNvPr id="103" name="Google Shape;103;p20" title="Predicción de ventas enero.png"/>
          <p:cNvPicPr preferRelativeResize="0"/>
          <p:nvPr/>
        </p:nvPicPr>
        <p:blipFill>
          <a:blip r:embed="rId3">
            <a:alphaModFix/>
          </a:blip>
          <a:stretch>
            <a:fillRect/>
          </a:stretch>
        </p:blipFill>
        <p:spPr>
          <a:xfrm>
            <a:off x="3797950" y="1152475"/>
            <a:ext cx="5142000" cy="2571000"/>
          </a:xfrm>
          <a:prstGeom prst="rect">
            <a:avLst/>
          </a:prstGeom>
          <a:noFill/>
          <a:ln>
            <a:noFill/>
          </a:ln>
        </p:spPr>
      </p:pic>
      <p:pic>
        <p:nvPicPr>
          <p:cNvPr id="104" name="Google Shape;104;p20"/>
          <p:cNvPicPr preferRelativeResize="0"/>
          <p:nvPr/>
        </p:nvPicPr>
        <p:blipFill>
          <a:blip r:embed="rId4">
            <a:alphaModFix/>
          </a:blip>
          <a:stretch>
            <a:fillRect/>
          </a:stretch>
        </p:blipFill>
        <p:spPr>
          <a:xfrm>
            <a:off x="4513750" y="3787300"/>
            <a:ext cx="1333500" cy="102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110" name="Google Shape;110;p21"/>
          <p:cNvSpPr txBox="1"/>
          <p:nvPr>
            <p:ph idx="1" type="body"/>
          </p:nvPr>
        </p:nvSpPr>
        <p:spPr>
          <a:xfrm>
            <a:off x="311700" y="1152475"/>
            <a:ext cx="24777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1200"/>
              </a:spcBef>
              <a:spcAft>
                <a:spcPts val="0"/>
              </a:spcAft>
              <a:buClr>
                <a:schemeClr val="dk1"/>
              </a:buClr>
              <a:buSzPct val="100000"/>
              <a:buFont typeface="Arial"/>
              <a:buNone/>
            </a:pPr>
            <a:r>
              <a:rPr lang="es" sz="1100">
                <a:solidFill>
                  <a:schemeClr val="dk1"/>
                </a:solidFill>
              </a:rPr>
              <a:t>Se utilizó un modelo de </a:t>
            </a:r>
            <a:r>
              <a:rPr b="1" lang="es" sz="1100">
                <a:solidFill>
                  <a:schemeClr val="dk1"/>
                </a:solidFill>
              </a:rPr>
              <a:t>regresión lineal simple</a:t>
            </a:r>
            <a:r>
              <a:rPr lang="es" sz="1100">
                <a:solidFill>
                  <a:schemeClr val="dk1"/>
                </a:solidFill>
              </a:rPr>
              <a:t> basado en los datos de ventas de 2024 para predecir las ventas de </a:t>
            </a:r>
            <a:r>
              <a:rPr b="1" lang="es" sz="1100">
                <a:solidFill>
                  <a:schemeClr val="dk1"/>
                </a:solidFill>
              </a:rPr>
              <a:t>enero a marzo de 2025</a:t>
            </a:r>
            <a:r>
              <a:rPr lang="es" sz="1100">
                <a:solidFill>
                  <a:schemeClr val="dk1"/>
                </a:solidFill>
              </a:rPr>
              <a:t>. Los resultados indican una tendencia </a:t>
            </a:r>
            <a:r>
              <a:rPr b="1" lang="es" sz="1100">
                <a:solidFill>
                  <a:schemeClr val="dk1"/>
                </a:solidFill>
              </a:rPr>
              <a:t>estable alrededor de 51 unidades</a:t>
            </a:r>
            <a:r>
              <a:rPr lang="es" sz="1100">
                <a:solidFill>
                  <a:schemeClr val="dk1"/>
                </a:solidFill>
              </a:rPr>
              <a:t>, sin variaciones significativas mes a mes.</a:t>
            </a:r>
            <a:endParaRPr sz="1100">
              <a:solidFill>
                <a:schemeClr val="dk1"/>
              </a:solidFill>
            </a:endParaRPr>
          </a:p>
          <a:p>
            <a:pPr indent="0" lvl="0" marL="0" rtl="0" algn="l">
              <a:spcBef>
                <a:spcPts val="1400"/>
              </a:spcBef>
              <a:spcAft>
                <a:spcPts val="0"/>
              </a:spcAft>
              <a:buClr>
                <a:schemeClr val="dk1"/>
              </a:buClr>
              <a:buSzPct val="84615"/>
              <a:buFont typeface="Arial"/>
              <a:buNone/>
            </a:pPr>
            <a:r>
              <a:rPr b="1" lang="es" sz="1300">
                <a:solidFill>
                  <a:schemeClr val="dk1"/>
                </a:solidFill>
              </a:rPr>
              <a:t>Principales hallazgos:</a:t>
            </a:r>
            <a:endParaRPr b="1" sz="1300">
              <a:solidFill>
                <a:schemeClr val="dk1"/>
              </a:solidFill>
            </a:endParaRPr>
          </a:p>
          <a:p>
            <a:pPr indent="-256540" lvl="0" marL="457200" rtl="0" algn="l">
              <a:spcBef>
                <a:spcPts val="1200"/>
              </a:spcBef>
              <a:spcAft>
                <a:spcPts val="0"/>
              </a:spcAft>
              <a:buClr>
                <a:schemeClr val="dk1"/>
              </a:buClr>
              <a:buSzPct val="100000"/>
              <a:buChar char="●"/>
            </a:pPr>
            <a:r>
              <a:rPr b="1" lang="es" sz="1100">
                <a:solidFill>
                  <a:schemeClr val="dk1"/>
                </a:solidFill>
              </a:rPr>
              <a:t>2024 mostró fluctuaciones</a:t>
            </a:r>
            <a:r>
              <a:rPr lang="es" sz="1100">
                <a:solidFill>
                  <a:schemeClr val="dk1"/>
                </a:solidFill>
              </a:rPr>
              <a:t> mensuales, con picos en marzo (59.2) y julio (54.2), y caídas en mayo (49.5) y octubre (47.2).</a:t>
            </a:r>
            <a:br>
              <a:rPr lang="es" sz="1100">
                <a:solidFill>
                  <a:schemeClr val="dk1"/>
                </a:solidFill>
              </a:rPr>
            </a:br>
            <a:endParaRPr sz="1100">
              <a:solidFill>
                <a:schemeClr val="dk1"/>
              </a:solidFill>
            </a:endParaRPr>
          </a:p>
          <a:p>
            <a:pPr indent="-256540" lvl="0" marL="457200" rtl="0" algn="l">
              <a:spcBef>
                <a:spcPts val="0"/>
              </a:spcBef>
              <a:spcAft>
                <a:spcPts val="0"/>
              </a:spcAft>
              <a:buClr>
                <a:schemeClr val="dk1"/>
              </a:buClr>
              <a:buSzPct val="100000"/>
              <a:buChar char="●"/>
            </a:pPr>
            <a:r>
              <a:rPr lang="es" sz="1100">
                <a:solidFill>
                  <a:schemeClr val="dk1"/>
                </a:solidFill>
              </a:rPr>
              <a:t>El modelo </a:t>
            </a:r>
            <a:r>
              <a:rPr b="1" lang="es" sz="1100">
                <a:solidFill>
                  <a:schemeClr val="dk1"/>
                </a:solidFill>
              </a:rPr>
              <a:t>sobrestima ligeramente</a:t>
            </a:r>
            <a:r>
              <a:rPr lang="es" sz="1100">
                <a:solidFill>
                  <a:schemeClr val="dk1"/>
                </a:solidFill>
              </a:rPr>
              <a:t> las ventas y </a:t>
            </a:r>
            <a:r>
              <a:rPr b="1" lang="es" sz="1100">
                <a:solidFill>
                  <a:schemeClr val="dk1"/>
                </a:solidFill>
              </a:rPr>
              <a:t>no captura la estacionalidad</a:t>
            </a:r>
            <a:r>
              <a:rPr lang="es" sz="1100">
                <a:solidFill>
                  <a:schemeClr val="dk1"/>
                </a:solidFill>
              </a:rPr>
              <a:t> observada en los datos históricos.</a:t>
            </a:r>
            <a:br>
              <a:rPr lang="es" sz="1100">
                <a:solidFill>
                  <a:schemeClr val="dk1"/>
                </a:solidFill>
              </a:rPr>
            </a:br>
            <a:endParaRPr sz="1100">
              <a:solidFill>
                <a:schemeClr val="dk1"/>
              </a:solidFill>
            </a:endParaRPr>
          </a:p>
          <a:p>
            <a:pPr indent="0" lvl="0" marL="0" rtl="0" algn="l">
              <a:spcBef>
                <a:spcPts val="1400"/>
              </a:spcBef>
              <a:spcAft>
                <a:spcPts val="0"/>
              </a:spcAft>
              <a:buClr>
                <a:schemeClr val="dk1"/>
              </a:buClr>
              <a:buSzPct val="84615"/>
              <a:buFont typeface="Arial"/>
              <a:buNone/>
            </a:pPr>
            <a:r>
              <a:rPr b="1" lang="es" sz="1300">
                <a:solidFill>
                  <a:schemeClr val="dk1"/>
                </a:solidFill>
              </a:rPr>
              <a:t>Recomendaciones:</a:t>
            </a:r>
            <a:endParaRPr b="1" sz="1300">
              <a:solidFill>
                <a:schemeClr val="dk1"/>
              </a:solidFill>
            </a:endParaRPr>
          </a:p>
          <a:p>
            <a:pPr indent="-256540" lvl="0" marL="457200" rtl="0" algn="l">
              <a:spcBef>
                <a:spcPts val="1200"/>
              </a:spcBef>
              <a:spcAft>
                <a:spcPts val="0"/>
              </a:spcAft>
              <a:buClr>
                <a:schemeClr val="dk1"/>
              </a:buClr>
              <a:buSzPct val="100000"/>
              <a:buChar char="●"/>
            </a:pPr>
            <a:r>
              <a:rPr lang="es" sz="1100">
                <a:solidFill>
                  <a:schemeClr val="dk1"/>
                </a:solidFill>
              </a:rPr>
              <a:t>Incluir </a:t>
            </a:r>
            <a:r>
              <a:rPr b="1" lang="es" sz="1100">
                <a:solidFill>
                  <a:schemeClr val="dk1"/>
                </a:solidFill>
              </a:rPr>
              <a:t>factores externos</a:t>
            </a:r>
            <a:r>
              <a:rPr lang="es" sz="1100">
                <a:solidFill>
                  <a:schemeClr val="dk1"/>
                </a:solidFill>
              </a:rPr>
              <a:t> (promociones, eventos, economía).</a:t>
            </a:r>
            <a:br>
              <a:rPr lang="es" sz="1100">
                <a:solidFill>
                  <a:schemeClr val="dk1"/>
                </a:solidFill>
              </a:rPr>
            </a:br>
            <a:endParaRPr sz="1100">
              <a:solidFill>
                <a:schemeClr val="dk1"/>
              </a:solidFill>
            </a:endParaRPr>
          </a:p>
          <a:p>
            <a:pPr indent="-256540" lvl="0" marL="457200" rtl="0" algn="l">
              <a:spcBef>
                <a:spcPts val="0"/>
              </a:spcBef>
              <a:spcAft>
                <a:spcPts val="0"/>
              </a:spcAft>
              <a:buClr>
                <a:schemeClr val="dk1"/>
              </a:buClr>
              <a:buSzPct val="100000"/>
              <a:buChar char="●"/>
            </a:pPr>
            <a:r>
              <a:rPr lang="es" sz="1100">
                <a:solidFill>
                  <a:schemeClr val="dk1"/>
                </a:solidFill>
              </a:rPr>
              <a:t>Aplicar </a:t>
            </a:r>
            <a:r>
              <a:rPr b="1" lang="es" sz="1100">
                <a:solidFill>
                  <a:schemeClr val="dk1"/>
                </a:solidFill>
              </a:rPr>
              <a:t>modelos más avanzados</a:t>
            </a:r>
            <a:r>
              <a:rPr lang="es" sz="1100">
                <a:solidFill>
                  <a:schemeClr val="dk1"/>
                </a:solidFill>
              </a:rPr>
              <a:t> (ARIMA, redes neuronales).</a:t>
            </a:r>
            <a:br>
              <a:rPr lang="es" sz="1100">
                <a:solidFill>
                  <a:schemeClr val="dk1"/>
                </a:solidFill>
              </a:rPr>
            </a:br>
            <a:endParaRPr sz="1100">
              <a:solidFill>
                <a:schemeClr val="dk1"/>
              </a:solidFill>
            </a:endParaRPr>
          </a:p>
          <a:p>
            <a:pPr indent="-256540" lvl="0" marL="457200" rtl="0" algn="l">
              <a:spcBef>
                <a:spcPts val="0"/>
              </a:spcBef>
              <a:spcAft>
                <a:spcPts val="0"/>
              </a:spcAft>
              <a:buClr>
                <a:schemeClr val="dk1"/>
              </a:buClr>
              <a:buSzPct val="100000"/>
              <a:buChar char="●"/>
            </a:pPr>
            <a:r>
              <a:rPr lang="es" sz="1100">
                <a:solidFill>
                  <a:schemeClr val="dk1"/>
                </a:solidFill>
              </a:rPr>
              <a:t>Usar </a:t>
            </a:r>
            <a:r>
              <a:rPr b="1" lang="es" sz="1100">
                <a:solidFill>
                  <a:schemeClr val="dk1"/>
                </a:solidFill>
              </a:rPr>
              <a:t>métricas de error</a:t>
            </a:r>
            <a:r>
              <a:rPr lang="es" sz="1100">
                <a:solidFill>
                  <a:schemeClr val="dk1"/>
                </a:solidFill>
              </a:rPr>
              <a:t> (RMSE, MAE) y </a:t>
            </a:r>
            <a:r>
              <a:rPr b="1" lang="es" sz="1100">
                <a:solidFill>
                  <a:schemeClr val="dk1"/>
                </a:solidFill>
              </a:rPr>
              <a:t>validación cruzada</a:t>
            </a:r>
            <a:r>
              <a:rPr lang="es" sz="1100">
                <a:solidFill>
                  <a:schemeClr val="dk1"/>
                </a:solidFill>
              </a:rPr>
              <a:t>.</a:t>
            </a:r>
            <a:br>
              <a:rPr lang="es" sz="1100">
                <a:solidFill>
                  <a:schemeClr val="dk1"/>
                </a:solidFill>
              </a:rPr>
            </a:br>
            <a:endParaRPr sz="1100">
              <a:solidFill>
                <a:schemeClr val="dk1"/>
              </a:solidFill>
            </a:endParaRPr>
          </a:p>
          <a:p>
            <a:pPr indent="0" lvl="0" marL="0" rtl="0" algn="l">
              <a:spcBef>
                <a:spcPts val="1400"/>
              </a:spcBef>
              <a:spcAft>
                <a:spcPts val="0"/>
              </a:spcAft>
              <a:buClr>
                <a:schemeClr val="dk1"/>
              </a:buClr>
              <a:buSzPct val="84615"/>
              <a:buFont typeface="Arial"/>
              <a:buNone/>
            </a:pPr>
            <a:r>
              <a:rPr b="1" lang="es" sz="1300">
                <a:solidFill>
                  <a:schemeClr val="dk1"/>
                </a:solidFill>
              </a:rPr>
              <a:t>Aplicaciones prácticas:</a:t>
            </a:r>
            <a:endParaRPr b="1" sz="1300">
              <a:solidFill>
                <a:schemeClr val="dk1"/>
              </a:solidFill>
            </a:endParaRPr>
          </a:p>
          <a:p>
            <a:pPr indent="-256540" lvl="0" marL="457200" rtl="0" algn="l">
              <a:spcBef>
                <a:spcPts val="1200"/>
              </a:spcBef>
              <a:spcAft>
                <a:spcPts val="0"/>
              </a:spcAft>
              <a:buClr>
                <a:schemeClr val="dk1"/>
              </a:buClr>
              <a:buSzPct val="100000"/>
              <a:buChar char="●"/>
            </a:pPr>
            <a:r>
              <a:rPr lang="es" sz="1100">
                <a:solidFill>
                  <a:schemeClr val="dk1"/>
                </a:solidFill>
              </a:rPr>
              <a:t>Apoyo en </a:t>
            </a:r>
            <a:r>
              <a:rPr b="1" lang="es" sz="1100">
                <a:solidFill>
                  <a:schemeClr val="dk1"/>
                </a:solidFill>
              </a:rPr>
              <a:t>planificación, operaciones y uso de recursos</a:t>
            </a:r>
            <a:r>
              <a:rPr lang="es" sz="1100">
                <a:solidFill>
                  <a:schemeClr val="dk1"/>
                </a:solidFill>
              </a:rPr>
              <a:t>.</a:t>
            </a:r>
            <a:br>
              <a:rPr lang="es" sz="1100">
                <a:solidFill>
                  <a:schemeClr val="dk1"/>
                </a:solidFill>
              </a:rPr>
            </a:br>
            <a:endParaRPr sz="1100">
              <a:solidFill>
                <a:schemeClr val="dk1"/>
              </a:solidFill>
            </a:endParaRPr>
          </a:p>
          <a:p>
            <a:pPr indent="-256540" lvl="0" marL="457200" rtl="0" algn="l">
              <a:spcBef>
                <a:spcPts val="0"/>
              </a:spcBef>
              <a:spcAft>
                <a:spcPts val="0"/>
              </a:spcAft>
              <a:buClr>
                <a:schemeClr val="dk1"/>
              </a:buClr>
              <a:buSzPct val="100000"/>
              <a:buChar char="●"/>
            </a:pPr>
            <a:r>
              <a:rPr lang="es" sz="1100">
                <a:solidFill>
                  <a:schemeClr val="dk1"/>
                </a:solidFill>
              </a:rPr>
              <a:t>Útil como </a:t>
            </a:r>
            <a:r>
              <a:rPr b="1" lang="es" sz="1100">
                <a:solidFill>
                  <a:schemeClr val="dk1"/>
                </a:solidFill>
              </a:rPr>
              <a:t>herramienta complementaria</a:t>
            </a:r>
            <a:r>
              <a:rPr lang="es" sz="1100">
                <a:solidFill>
                  <a:schemeClr val="dk1"/>
                </a:solidFill>
              </a:rPr>
              <a:t>, no como única base para decisiones.</a:t>
            </a:r>
            <a:br>
              <a:rPr lang="es" sz="1100">
                <a:solidFill>
                  <a:schemeClr val="dk1"/>
                </a:solidFill>
              </a:rPr>
            </a:br>
            <a:endParaRPr sz="1100">
              <a:solidFill>
                <a:schemeClr val="dk1"/>
              </a:solidFill>
            </a:endParaRPr>
          </a:p>
          <a:p>
            <a:pPr indent="0" lvl="0" marL="0" rtl="0" algn="l">
              <a:spcBef>
                <a:spcPts val="1400"/>
              </a:spcBef>
              <a:spcAft>
                <a:spcPts val="0"/>
              </a:spcAft>
              <a:buClr>
                <a:schemeClr val="dk1"/>
              </a:buClr>
              <a:buSzPct val="84615"/>
              <a:buFont typeface="Arial"/>
              <a:buNone/>
            </a:pPr>
            <a:r>
              <a:rPr b="1" lang="es" sz="1300">
                <a:solidFill>
                  <a:schemeClr val="dk1"/>
                </a:solidFill>
              </a:rPr>
              <a:t>Conclusión:</a:t>
            </a:r>
            <a:endParaRPr b="1" sz="1300">
              <a:solidFill>
                <a:schemeClr val="dk1"/>
              </a:solidFill>
            </a:endParaRPr>
          </a:p>
          <a:p>
            <a:pPr indent="0" lvl="0" marL="0" rtl="0" algn="l">
              <a:spcBef>
                <a:spcPts val="1200"/>
              </a:spcBef>
              <a:spcAft>
                <a:spcPts val="1200"/>
              </a:spcAft>
              <a:buNone/>
            </a:pPr>
            <a:r>
              <a:rPr lang="es" sz="1100">
                <a:solidFill>
                  <a:schemeClr val="dk1"/>
                </a:solidFill>
              </a:rPr>
              <a:t>Aunque el modelo lineal es útil para una visión general, se recomienda usar técnicas más complejas para captar mejor los patrones reales de comportamiento de ventas.</a:t>
            </a:r>
            <a:endParaRPr/>
          </a:p>
        </p:txBody>
      </p:sp>
      <p:pic>
        <p:nvPicPr>
          <p:cNvPr id="111" name="Google Shape;111;p21" title="Predicción de ventas enero.png"/>
          <p:cNvPicPr preferRelativeResize="0"/>
          <p:nvPr/>
        </p:nvPicPr>
        <p:blipFill>
          <a:blip r:embed="rId3">
            <a:alphaModFix/>
          </a:blip>
          <a:stretch>
            <a:fillRect/>
          </a:stretch>
        </p:blipFill>
        <p:spPr>
          <a:xfrm>
            <a:off x="3665100" y="1261013"/>
            <a:ext cx="4920201" cy="2460101"/>
          </a:xfrm>
          <a:prstGeom prst="rect">
            <a:avLst/>
          </a:prstGeom>
          <a:noFill/>
          <a:ln>
            <a:noFill/>
          </a:ln>
        </p:spPr>
      </p:pic>
      <p:pic>
        <p:nvPicPr>
          <p:cNvPr id="112" name="Google Shape;112;p21"/>
          <p:cNvPicPr preferRelativeResize="0"/>
          <p:nvPr/>
        </p:nvPicPr>
        <p:blipFill>
          <a:blip r:embed="rId4">
            <a:alphaModFix/>
          </a:blip>
          <a:stretch>
            <a:fillRect/>
          </a:stretch>
        </p:blipFill>
        <p:spPr>
          <a:xfrm>
            <a:off x="3905250" y="3868450"/>
            <a:ext cx="1333500" cy="102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