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WineClubReviews.net</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Exploratory Data Analysis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Observations of revenue over time, continued</a:t>
            </a:r>
          </a:p>
        </p:txBody>
      </p:sp>
      <p:sp>
        <p:nvSpPr>
          <p:cNvPr id="122" name="Shape 122"/>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Conversely, these two clubs have had their revenue curves basically flatten out, with little to no sales in the past two years.</a:t>
            </a:r>
          </a:p>
          <a:p>
            <a:pPr indent="-228600" lvl="0" marL="457200" rtl="0">
              <a:spcBef>
                <a:spcPts val="0"/>
              </a:spcBef>
            </a:pPr>
            <a:r>
              <a:rPr lang="en"/>
              <a:t>Club 51 has made $203 since July 2014</a:t>
            </a:r>
          </a:p>
          <a:p>
            <a:pPr indent="-228600" lvl="0" marL="457200" rtl="0">
              <a:spcBef>
                <a:spcPts val="0"/>
              </a:spcBef>
            </a:pPr>
            <a:r>
              <a:rPr lang="en"/>
              <a:t>Club 70 made ⅓ of its total revenue in the first 2 months, and 95% of it before the end of 2014. There have been very few sales since the beginning of 2015, despite this being the 6th highest club group in revenue in the past 4.5 years.</a:t>
            </a:r>
          </a:p>
        </p:txBody>
      </p:sp>
      <p:pic>
        <p:nvPicPr>
          <p:cNvPr id="123" name="Shape 123"/>
          <p:cNvPicPr preferRelativeResize="0"/>
          <p:nvPr/>
        </p:nvPicPr>
        <p:blipFill>
          <a:blip r:embed="rId3">
            <a:alphaModFix/>
          </a:blip>
          <a:stretch>
            <a:fillRect/>
          </a:stretch>
        </p:blipFill>
        <p:spPr>
          <a:xfrm>
            <a:off x="4858313" y="1017724"/>
            <a:ext cx="3973985" cy="1988423"/>
          </a:xfrm>
          <a:prstGeom prst="rect">
            <a:avLst/>
          </a:prstGeom>
          <a:noFill/>
          <a:ln>
            <a:noFill/>
          </a:ln>
        </p:spPr>
      </p:pic>
      <p:pic>
        <p:nvPicPr>
          <p:cNvPr id="124" name="Shape 124"/>
          <p:cNvPicPr preferRelativeResize="0"/>
          <p:nvPr/>
        </p:nvPicPr>
        <p:blipFill>
          <a:blip r:embed="rId4">
            <a:alphaModFix/>
          </a:blip>
          <a:stretch>
            <a:fillRect/>
          </a:stretch>
        </p:blipFill>
        <p:spPr>
          <a:xfrm>
            <a:off x="4858315" y="3006152"/>
            <a:ext cx="3973986" cy="1988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Recommendations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57200" rtl="0" algn="just">
              <a:spcBef>
                <a:spcPts val="0"/>
              </a:spcBef>
              <a:spcAft>
                <a:spcPts val="1000"/>
              </a:spcAft>
              <a:buClr>
                <a:srgbClr val="000000"/>
              </a:buClr>
              <a:buSzPct val="100000"/>
              <a:buFont typeface="Verdana"/>
              <a:buAutoNum type="arabicPeriod"/>
            </a:pPr>
            <a:r>
              <a:rPr lang="en" sz="1200">
                <a:solidFill>
                  <a:srgbClr val="000000"/>
                </a:solidFill>
                <a:latin typeface="Verdana"/>
                <a:ea typeface="Verdana"/>
                <a:cs typeface="Verdana"/>
                <a:sym typeface="Verdana"/>
              </a:rPr>
              <a:t>Try to understand why clubs 49 and 112 have had significant upticks in revenue since the beginning of 2015, and see if there is any way to influence the same factors for other clubs.</a:t>
            </a:r>
          </a:p>
          <a:p>
            <a:pPr indent="-304800" lvl="0" marL="457200" rtl="0" algn="just">
              <a:spcBef>
                <a:spcPts val="0"/>
              </a:spcBef>
              <a:spcAft>
                <a:spcPts val="1000"/>
              </a:spcAft>
              <a:buClr>
                <a:srgbClr val="000000"/>
              </a:buClr>
              <a:buSzPct val="100000"/>
              <a:buFont typeface="Verdana"/>
              <a:buAutoNum type="arabicPeriod"/>
            </a:pPr>
            <a:r>
              <a:rPr lang="en" sz="1200">
                <a:solidFill>
                  <a:srgbClr val="000000"/>
                </a:solidFill>
                <a:latin typeface="Verdana"/>
                <a:ea typeface="Verdana"/>
                <a:cs typeface="Verdana"/>
                <a:sym typeface="Verdana"/>
              </a:rPr>
              <a:t>Focus marketing efforts on clubs that offer red wine in their offerings, as they outsell white only or even champagne or rosé clubs by 48:1.</a:t>
            </a:r>
          </a:p>
          <a:p>
            <a:pPr indent="-304800" lvl="0" marL="457200" rtl="0" algn="just">
              <a:spcBef>
                <a:spcPts val="0"/>
              </a:spcBef>
              <a:spcAft>
                <a:spcPts val="1000"/>
              </a:spcAft>
              <a:buClr>
                <a:srgbClr val="000000"/>
              </a:buClr>
              <a:buSzPct val="100000"/>
              <a:buFont typeface="Verdana"/>
              <a:buAutoNum type="arabicPeriod"/>
            </a:pPr>
            <a:r>
              <a:rPr lang="en" sz="1200">
                <a:solidFill>
                  <a:srgbClr val="000000"/>
                </a:solidFill>
                <a:latin typeface="Verdana"/>
                <a:ea typeface="Verdana"/>
                <a:cs typeface="Verdana"/>
                <a:sym typeface="Verdana"/>
              </a:rPr>
              <a:t>Focus efforts on clubs that offer smaller shipment sizes, as these outsell even the next most common shipment size (albeit those are shipments with 12 bottles) by 2:1. Or more likely, recommend to the wine clubs themselves that 2 bottle and 12 bottle shipments are the most purchased, outselling all others by 5:1.</a:t>
            </a:r>
          </a:p>
          <a:p>
            <a:pPr indent="-304800" lvl="0" marL="457200" rtl="0" algn="just">
              <a:spcBef>
                <a:spcPts val="0"/>
              </a:spcBef>
              <a:spcAft>
                <a:spcPts val="1000"/>
              </a:spcAft>
              <a:buClr>
                <a:srgbClr val="000000"/>
              </a:buClr>
              <a:buSzPct val="100000"/>
              <a:buFont typeface="Verdana"/>
              <a:buAutoNum type="arabicPeriod"/>
            </a:pPr>
            <a:r>
              <a:rPr lang="en" sz="1200">
                <a:solidFill>
                  <a:srgbClr val="000000"/>
                </a:solidFill>
                <a:latin typeface="Verdana"/>
                <a:ea typeface="Verdana"/>
                <a:cs typeface="Verdana"/>
                <a:sym typeface="Verdana"/>
              </a:rPr>
              <a:t>Focus efforts on clubs offering a price per bottle of around $25, as there is a distinct grouping there. </a:t>
            </a:r>
          </a:p>
          <a:p>
            <a:pPr indent="-304800" lvl="0" marL="457200" algn="just">
              <a:spcBef>
                <a:spcPts val="0"/>
              </a:spcBef>
              <a:spcAft>
                <a:spcPts val="1000"/>
              </a:spcAft>
              <a:buClr>
                <a:srgbClr val="000000"/>
              </a:buClr>
              <a:buSzPct val="100000"/>
              <a:buFont typeface="Verdana"/>
              <a:buAutoNum type="arabicPeriod"/>
            </a:pPr>
            <a:r>
              <a:rPr lang="en" sz="1200">
                <a:solidFill>
                  <a:srgbClr val="000000"/>
                </a:solidFill>
                <a:latin typeface="Verdana"/>
                <a:ea typeface="Verdana"/>
                <a:cs typeface="Verdana"/>
                <a:sym typeface="Verdana"/>
              </a:rPr>
              <a:t>Don’t worry too much about shipping costs impacting sales, though shipping costs should stay around $10-15 for clubs in the $38-72 range. Above that point the data doesn’t indicate what the preferred shipping price limit might be.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Summary of data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635,000 click data observations, including 77 variables</a:t>
            </a:r>
          </a:p>
          <a:p>
            <a:pPr indent="-228600" lvl="0" marL="457200" rtl="0">
              <a:spcBef>
                <a:spcPts val="0"/>
              </a:spcBef>
            </a:pPr>
            <a:r>
              <a:rPr lang="en"/>
              <a:t>832 club observations, including 66 variables</a:t>
            </a:r>
          </a:p>
          <a:p>
            <a:pPr indent="-228600" lvl="0" marL="457200" rtl="0">
              <a:spcBef>
                <a:spcPts val="0"/>
              </a:spcBef>
            </a:pPr>
            <a:r>
              <a:rPr lang="en"/>
              <a:t>27,704 sales</a:t>
            </a:r>
          </a:p>
          <a:p>
            <a:pPr indent="-228600" lvl="0" marL="457200" rtl="0">
              <a:spcBef>
                <a:spcPts val="0"/>
              </a:spcBef>
            </a:pPr>
            <a:r>
              <a:rPr lang="en"/>
              <a:t>Most of the data analysis is centered around the following variables:</a:t>
            </a:r>
          </a:p>
          <a:p>
            <a:pPr indent="-228600" lvl="1" marL="914400" rtl="0">
              <a:spcBef>
                <a:spcPts val="0"/>
              </a:spcBef>
            </a:pPr>
            <a:r>
              <a:rPr lang="en"/>
              <a:t>Club group (clubgroup_id.x)</a:t>
            </a:r>
          </a:p>
          <a:p>
            <a:pPr indent="-228600" lvl="1" marL="914400" rtl="0">
              <a:spcBef>
                <a:spcPts val="0"/>
              </a:spcBef>
            </a:pPr>
            <a:r>
              <a:rPr lang="en"/>
              <a:t>Commission (total)</a:t>
            </a:r>
          </a:p>
          <a:p>
            <a:pPr indent="-228600" lvl="1" marL="914400" rtl="0">
              <a:spcBef>
                <a:spcPts val="0"/>
              </a:spcBef>
            </a:pPr>
            <a:r>
              <a:rPr lang="en"/>
              <a:t>Revenue by club group (revenue)</a:t>
            </a:r>
          </a:p>
          <a:p>
            <a:pPr indent="-228600" lvl="1" marL="914400" rtl="0">
              <a:spcBef>
                <a:spcPts val="0"/>
              </a:spcBef>
            </a:pPr>
            <a:r>
              <a:rPr lang="en"/>
              <a:t>Conversion date (cdate)</a:t>
            </a:r>
          </a:p>
          <a:p>
            <a:pPr indent="-228600" lvl="1" marL="914400" rtl="0">
              <a:spcBef>
                <a:spcPts val="0"/>
              </a:spcBef>
            </a:pPr>
            <a:r>
              <a:rPr lang="en"/>
              <a:t>Club group offerings, including color selection and number of bottles (selcolor.name, bottles)</a:t>
            </a:r>
          </a:p>
          <a:p>
            <a:pPr indent="-228600" lvl="1" marL="914400">
              <a:spcBef>
                <a:spcPts val="0"/>
              </a:spcBef>
            </a:pPr>
            <a:r>
              <a:rPr lang="en"/>
              <a:t>Average price per bottle (price_per_bottle) for within each club group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Variable correlations</a:t>
            </a:r>
          </a:p>
        </p:txBody>
      </p:sp>
      <p:pic>
        <p:nvPicPr>
          <p:cNvPr descr="pairs panels 1.PNG" id="72" name="Shape 72"/>
          <p:cNvPicPr preferRelativeResize="0"/>
          <p:nvPr/>
        </p:nvPicPr>
        <p:blipFill>
          <a:blip r:embed="rId3">
            <a:alphaModFix/>
          </a:blip>
          <a:stretch>
            <a:fillRect/>
          </a:stretch>
        </p:blipFill>
        <p:spPr>
          <a:xfrm>
            <a:off x="1511974" y="1152475"/>
            <a:ext cx="5661274" cy="33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Top 20 club groups by revenue</a:t>
            </a:r>
          </a:p>
        </p:txBody>
      </p:sp>
      <p:pic>
        <p:nvPicPr>
          <p:cNvPr id="78" name="Shape 78"/>
          <p:cNvPicPr preferRelativeResize="0"/>
          <p:nvPr/>
        </p:nvPicPr>
        <p:blipFill>
          <a:blip r:embed="rId3">
            <a:alphaModFix/>
          </a:blip>
          <a:stretch>
            <a:fillRect/>
          </a:stretch>
        </p:blipFill>
        <p:spPr>
          <a:xfrm>
            <a:off x="703550" y="1285437"/>
            <a:ext cx="2200275" cy="3181350"/>
          </a:xfrm>
          <a:prstGeom prst="rect">
            <a:avLst/>
          </a:prstGeom>
          <a:noFill/>
          <a:ln>
            <a:noFill/>
          </a:ln>
        </p:spPr>
      </p:pic>
      <p:pic>
        <p:nvPicPr>
          <p:cNvPr id="79" name="Shape 79"/>
          <p:cNvPicPr preferRelativeResize="0"/>
          <p:nvPr/>
        </p:nvPicPr>
        <p:blipFill>
          <a:blip r:embed="rId4">
            <a:alphaModFix/>
          </a:blip>
          <a:stretch>
            <a:fillRect/>
          </a:stretch>
        </p:blipFill>
        <p:spPr>
          <a:xfrm>
            <a:off x="3352800" y="1340287"/>
            <a:ext cx="5344025" cy="3071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Total revenue by month</a:t>
            </a:r>
          </a:p>
        </p:txBody>
      </p:sp>
      <p:pic>
        <p:nvPicPr>
          <p:cNvPr id="85" name="Shape 85"/>
          <p:cNvPicPr preferRelativeResize="0"/>
          <p:nvPr/>
        </p:nvPicPr>
        <p:blipFill>
          <a:blip r:embed="rId3">
            <a:alphaModFix/>
          </a:blip>
          <a:stretch>
            <a:fillRect/>
          </a:stretch>
        </p:blipFill>
        <p:spPr>
          <a:xfrm>
            <a:off x="1558450" y="1137775"/>
            <a:ext cx="6027100" cy="362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Other revenue breakdowns</a:t>
            </a:r>
          </a:p>
        </p:txBody>
      </p:sp>
      <p:sp>
        <p:nvSpPr>
          <p:cNvPr id="91" name="Shape 91"/>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a:t>Revenue by club wine color choices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
              <a:t>Customers prefer clubs that offer choices including red wine by over 48:1</a:t>
            </a:r>
          </a:p>
        </p:txBody>
      </p:sp>
      <p:sp>
        <p:nvSpPr>
          <p:cNvPr id="92" name="Shape 92"/>
          <p:cNvSpPr txBox="1"/>
          <p:nvPr>
            <p:ph idx="2" type="body"/>
          </p:nvPr>
        </p:nvSpPr>
        <p:spPr>
          <a:xfrm>
            <a:off x="4634625" y="1152475"/>
            <a:ext cx="4197600" cy="3416400"/>
          </a:xfrm>
          <a:prstGeom prst="rect">
            <a:avLst/>
          </a:prstGeom>
        </p:spPr>
        <p:txBody>
          <a:bodyPr anchorCtr="0" anchor="t" bIns="91425" lIns="91425" rIns="91425" tIns="91425">
            <a:noAutofit/>
          </a:bodyPr>
          <a:lstStyle/>
          <a:p>
            <a:pPr lvl="0">
              <a:spcBef>
                <a:spcPts val="0"/>
              </a:spcBef>
              <a:buNone/>
            </a:pPr>
            <a:r>
              <a:rPr lang="en"/>
              <a:t>Revenue by number of bottles per shipment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
              <a:t>2 bottle shipments account for more than 2x the next highest shipment quantity, and 2 and 12 bottle shipments combined account for over 80% of revenue over the past 4.5 years</a:t>
            </a:r>
          </a:p>
        </p:txBody>
      </p:sp>
      <p:pic>
        <p:nvPicPr>
          <p:cNvPr id="93" name="Shape 93"/>
          <p:cNvPicPr preferRelativeResize="0"/>
          <p:nvPr/>
        </p:nvPicPr>
        <p:blipFill>
          <a:blip r:embed="rId3">
            <a:alphaModFix/>
          </a:blip>
          <a:stretch>
            <a:fillRect/>
          </a:stretch>
        </p:blipFill>
        <p:spPr>
          <a:xfrm>
            <a:off x="587625" y="1770062"/>
            <a:ext cx="3448050" cy="2181225"/>
          </a:xfrm>
          <a:prstGeom prst="rect">
            <a:avLst/>
          </a:prstGeom>
          <a:noFill/>
          <a:ln>
            <a:noFill/>
          </a:ln>
        </p:spPr>
      </p:pic>
      <p:pic>
        <p:nvPicPr>
          <p:cNvPr id="94" name="Shape 94"/>
          <p:cNvPicPr preferRelativeResize="0"/>
          <p:nvPr/>
        </p:nvPicPr>
        <p:blipFill>
          <a:blip r:embed="rId4">
            <a:alphaModFix/>
          </a:blip>
          <a:stretch>
            <a:fillRect/>
          </a:stretch>
        </p:blipFill>
        <p:spPr>
          <a:xfrm>
            <a:off x="6060825" y="1833562"/>
            <a:ext cx="1543050" cy="147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Scatterplot of Revenue by Avg Price/Bottle</a:t>
            </a:r>
          </a:p>
        </p:txBody>
      </p:sp>
      <p:pic>
        <p:nvPicPr>
          <p:cNvPr id="100" name="Shape 100"/>
          <p:cNvPicPr preferRelativeResize="0"/>
          <p:nvPr/>
        </p:nvPicPr>
        <p:blipFill>
          <a:blip r:embed="rId3">
            <a:alphaModFix/>
          </a:blip>
          <a:stretch>
            <a:fillRect/>
          </a:stretch>
        </p:blipFill>
        <p:spPr>
          <a:xfrm>
            <a:off x="1561575" y="1017724"/>
            <a:ext cx="6020849" cy="3289849"/>
          </a:xfrm>
          <a:prstGeom prst="rect">
            <a:avLst/>
          </a:prstGeom>
          <a:noFill/>
          <a:ln>
            <a:noFill/>
          </a:ln>
        </p:spPr>
      </p:pic>
      <p:sp>
        <p:nvSpPr>
          <p:cNvPr id="101" name="Shape 101"/>
          <p:cNvSpPr/>
          <p:nvPr/>
        </p:nvSpPr>
        <p:spPr>
          <a:xfrm>
            <a:off x="3031300" y="1021575"/>
            <a:ext cx="826800" cy="13362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
              <a:t>Notice the cluster around $22-25/bottle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Plots of cumulative revenue for top 6 clubs</a:t>
            </a:r>
          </a:p>
        </p:txBody>
      </p:sp>
      <p:pic>
        <p:nvPicPr>
          <p:cNvPr descr="plots_running totals_top 6 clubs by revenue.PNG" id="108" name="Shape 108"/>
          <p:cNvPicPr preferRelativeResize="0"/>
          <p:nvPr/>
        </p:nvPicPr>
        <p:blipFill>
          <a:blip r:embed="rId3">
            <a:alphaModFix/>
          </a:blip>
          <a:stretch>
            <a:fillRect/>
          </a:stretch>
        </p:blipFill>
        <p:spPr>
          <a:xfrm>
            <a:off x="1600200" y="1017723"/>
            <a:ext cx="5943600" cy="380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Observations of revenue over time</a:t>
            </a:r>
          </a:p>
        </p:txBody>
      </p:sp>
      <p:sp>
        <p:nvSpPr>
          <p:cNvPr id="114" name="Shape 114"/>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These two clubs can be seen having accelerated growth, including having their most successful periods at the end of 2014 (for club 112) and end of 2015 (for club 49).</a:t>
            </a:r>
          </a:p>
          <a:p>
            <a:pPr indent="-228600" lvl="0" marL="457200" rtl="0">
              <a:spcBef>
                <a:spcPts val="0"/>
              </a:spcBef>
            </a:pPr>
            <a:r>
              <a:rPr lang="en"/>
              <a:t>Many clubs had a significant spike in December 2014, including club 112, so it is interesting to see the largest spike for club 49 in December 2015. </a:t>
            </a:r>
          </a:p>
          <a:p>
            <a:pPr indent="-228600" lvl="0" marL="457200">
              <a:spcBef>
                <a:spcPts val="0"/>
              </a:spcBef>
            </a:pPr>
            <a:r>
              <a:rPr lang="en"/>
              <a:t>The slope of the line for for club 49 in 2016 is still going up, which means this is tracking to be a successful year.</a:t>
            </a:r>
          </a:p>
        </p:txBody>
      </p:sp>
      <p:pic>
        <p:nvPicPr>
          <p:cNvPr id="115" name="Shape 115"/>
          <p:cNvPicPr preferRelativeResize="0"/>
          <p:nvPr/>
        </p:nvPicPr>
        <p:blipFill>
          <a:blip r:embed="rId3">
            <a:alphaModFix/>
          </a:blip>
          <a:stretch>
            <a:fillRect/>
          </a:stretch>
        </p:blipFill>
        <p:spPr>
          <a:xfrm>
            <a:off x="4858325" y="1017725"/>
            <a:ext cx="3973972" cy="1988423"/>
          </a:xfrm>
          <a:prstGeom prst="rect">
            <a:avLst/>
          </a:prstGeom>
          <a:noFill/>
          <a:ln>
            <a:noFill/>
          </a:ln>
        </p:spPr>
      </p:pic>
      <p:pic>
        <p:nvPicPr>
          <p:cNvPr id="116" name="Shape 116"/>
          <p:cNvPicPr preferRelativeResize="0"/>
          <p:nvPr/>
        </p:nvPicPr>
        <p:blipFill>
          <a:blip r:embed="rId4">
            <a:alphaModFix/>
          </a:blip>
          <a:stretch>
            <a:fillRect/>
          </a:stretch>
        </p:blipFill>
        <p:spPr>
          <a:xfrm>
            <a:off x="4858314" y="3006149"/>
            <a:ext cx="3973986" cy="19884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