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71" r:id="rId4"/>
    <p:sldId id="288" r:id="rId5"/>
    <p:sldId id="274" r:id="rId6"/>
    <p:sldId id="282" r:id="rId7"/>
    <p:sldId id="289" r:id="rId8"/>
    <p:sldId id="284" r:id="rId9"/>
    <p:sldId id="290" r:id="rId10"/>
    <p:sldId id="283" r:id="rId11"/>
    <p:sldId id="285" r:id="rId12"/>
    <p:sldId id="286" r:id="rId13"/>
    <p:sldId id="287"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0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0F232-2142-4EB6-90E5-7030932026FB}" type="datetimeFigureOut">
              <a:rPr lang="en-GB" smtClean="0"/>
              <a:t>16/03/2017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867AEE-5B10-4C27-805F-F8657CFCDC4D}" type="slidenum">
              <a:rPr lang="en-GB" smtClean="0"/>
              <a:t>‹#›</a:t>
            </a:fld>
            <a:endParaRPr lang="en-GB"/>
          </a:p>
        </p:txBody>
      </p:sp>
    </p:spTree>
    <p:extLst>
      <p:ext uri="{BB962C8B-B14F-4D97-AF65-F5344CB8AC3E}">
        <p14:creationId xmlns:p14="http://schemas.microsoft.com/office/powerpoint/2010/main" val="11211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Who has a mobile – IOS Apple </a:t>
            </a:r>
            <a:r>
              <a:rPr lang="en-GB" smtClean="0"/>
              <a:t>(Object-C) or Windows (C++) </a:t>
            </a:r>
            <a:r>
              <a:rPr lang="en-GB" dirty="0" smtClean="0"/>
              <a:t>or Android (</a:t>
            </a:r>
            <a:r>
              <a:rPr lang="en-GB" smtClean="0"/>
              <a:t>code in Java</a:t>
            </a:r>
            <a:r>
              <a:rPr lang="en-GB" dirty="0" smtClean="0"/>
              <a:t>)</a:t>
            </a:r>
            <a:endParaRPr lang="en-GB" dirty="0"/>
          </a:p>
        </p:txBody>
      </p:sp>
      <p:sp>
        <p:nvSpPr>
          <p:cNvPr id="4" name="Slide Number Placeholder 3"/>
          <p:cNvSpPr>
            <a:spLocks noGrp="1"/>
          </p:cNvSpPr>
          <p:nvPr>
            <p:ph type="sldNum" sz="quarter" idx="10"/>
          </p:nvPr>
        </p:nvSpPr>
        <p:spPr/>
        <p:txBody>
          <a:bodyPr/>
          <a:lstStyle/>
          <a:p>
            <a:fld id="{A9867AEE-5B10-4C27-805F-F8657CFCDC4D}" type="slidenum">
              <a:rPr lang="en-GB" smtClean="0"/>
              <a:t>6</a:t>
            </a:fld>
            <a:endParaRPr lang="en-GB"/>
          </a:p>
        </p:txBody>
      </p:sp>
    </p:spTree>
    <p:extLst>
      <p:ext uri="{BB962C8B-B14F-4D97-AF65-F5344CB8AC3E}">
        <p14:creationId xmlns:p14="http://schemas.microsoft.com/office/powerpoint/2010/main" val="2366303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Who has a mobile – IOS Apple </a:t>
            </a:r>
            <a:r>
              <a:rPr lang="en-GB" smtClean="0"/>
              <a:t>(Object-C) or Windows (C++) </a:t>
            </a:r>
            <a:r>
              <a:rPr lang="en-GB" dirty="0" smtClean="0"/>
              <a:t>or Android (</a:t>
            </a:r>
            <a:r>
              <a:rPr lang="en-GB" smtClean="0"/>
              <a:t>code in Java</a:t>
            </a:r>
            <a:r>
              <a:rPr lang="en-GB" dirty="0" smtClean="0"/>
              <a:t>)</a:t>
            </a:r>
            <a:endParaRPr lang="en-GB" dirty="0"/>
          </a:p>
        </p:txBody>
      </p:sp>
      <p:sp>
        <p:nvSpPr>
          <p:cNvPr id="4" name="Slide Number Placeholder 3"/>
          <p:cNvSpPr>
            <a:spLocks noGrp="1"/>
          </p:cNvSpPr>
          <p:nvPr>
            <p:ph type="sldNum" sz="quarter" idx="10"/>
          </p:nvPr>
        </p:nvSpPr>
        <p:spPr/>
        <p:txBody>
          <a:bodyPr/>
          <a:lstStyle/>
          <a:p>
            <a:fld id="{A9867AEE-5B10-4C27-805F-F8657CFCDC4D}" type="slidenum">
              <a:rPr lang="en-GB" smtClean="0"/>
              <a:t>7</a:t>
            </a:fld>
            <a:endParaRPr lang="en-GB"/>
          </a:p>
        </p:txBody>
      </p:sp>
    </p:spTree>
    <p:extLst>
      <p:ext uri="{BB962C8B-B14F-4D97-AF65-F5344CB8AC3E}">
        <p14:creationId xmlns:p14="http://schemas.microsoft.com/office/powerpoint/2010/main" val="2366303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7D1A8-A9ED-4DF1-B58E-D65EA198C88F}" type="datetimeFigureOut">
              <a:rPr lang="en-US" smtClean="0"/>
              <a:pPr/>
              <a:t>3/16/2017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05D8C1F-9698-4AC1-86E1-2374F1A26300}" type="slidenum">
              <a:rPr lang="en-GB" smtClean="0"/>
              <a:pPr/>
              <a:t>‹#›</a:t>
            </a:fld>
            <a:endParaRPr lang="en-GB"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7D1A8-A9ED-4DF1-B58E-D65EA198C88F}" type="datetimeFigureOut">
              <a:rPr lang="en-US" smtClean="0"/>
              <a:pPr/>
              <a:t>3/16/2017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D8C1F-9698-4AC1-86E1-2374F1A26300}"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obiledevices.about.com/od/marketingapps/tp/Ways-to-Achieve-Success-in-the-Mobile-App-Marketplace.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obiledevices.about.com/od/kindattentiondevelopers/tp/Creating-Apps-For-Different-Mobile-Systems.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mobiledevices.about.com/od/mobileappbasics/a/All-About-The-Cost-Of-Developing-Mobile-Apps.ht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ebtrends.about.com/od/Mobile-Web-Beginner/a/Mobile-Web-Vs-Mobile-Apps.htm" TargetMode="External"/><Relationship Id="rId2" Type="http://schemas.openxmlformats.org/officeDocument/2006/relationships/hyperlink" Target="http://mobiledevices.about.com/od/glossary/g/The-Apple-App-Store.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chemeClr val="tx1">
                    <a:lumMod val="65000"/>
                    <a:lumOff val="35000"/>
                  </a:schemeClr>
                </a:solidFill>
              </a:rPr>
              <a:t>Unit Introduction</a:t>
            </a:r>
            <a:endParaRPr lang="en-GB" dirty="0">
              <a:solidFill>
                <a:schemeClr val="tx1">
                  <a:lumMod val="65000"/>
                  <a:lumOff val="35000"/>
                </a:schemeClr>
              </a:solidFill>
            </a:endParaRPr>
          </a:p>
        </p:txBody>
      </p:sp>
      <p:sp>
        <p:nvSpPr>
          <p:cNvPr id="3" name="Subtitle 2"/>
          <p:cNvSpPr>
            <a:spLocks noGrp="1"/>
          </p:cNvSpPr>
          <p:nvPr>
            <p:ph type="subTitle" idx="1"/>
          </p:nvPr>
        </p:nvSpPr>
        <p:spPr>
          <a:xfrm>
            <a:off x="323528" y="3501008"/>
            <a:ext cx="8496944" cy="1752600"/>
          </a:xfrm>
        </p:spPr>
        <p:txBody>
          <a:bodyPr/>
          <a:lstStyle/>
          <a:p>
            <a:r>
              <a:rPr lang="en-GB" dirty="0" smtClean="0"/>
              <a:t> </a:t>
            </a:r>
            <a:r>
              <a:rPr lang="en-GB" b="1" dirty="0" smtClean="0">
                <a:solidFill>
                  <a:schemeClr val="tx2"/>
                </a:solidFill>
              </a:rPr>
              <a:t>MOBILE TECHNOLOGY</a:t>
            </a:r>
            <a:endParaRPr lang="en-GB" dirty="0"/>
          </a:p>
          <a:p>
            <a:r>
              <a:rPr lang="en-GB" dirty="0"/>
              <a:t> </a:t>
            </a:r>
            <a:r>
              <a:rPr lang="en-GB" dirty="0" smtClean="0"/>
              <a:t>H17R 35 </a:t>
            </a:r>
            <a:endParaRPr lang="en-GB"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solidFill>
                  <a:schemeClr val="tx2"/>
                </a:solidFill>
              </a:rPr>
              <a:t>Assessment 1</a:t>
            </a:r>
            <a:endParaRPr lang="en-GB" b="1" dirty="0">
              <a:solidFill>
                <a:schemeClr val="tx2"/>
              </a:solidFill>
            </a:endParaRPr>
          </a:p>
        </p:txBody>
      </p:sp>
      <p:sp>
        <p:nvSpPr>
          <p:cNvPr id="3" name="Content Placeholder 2"/>
          <p:cNvSpPr>
            <a:spLocks noGrp="1"/>
          </p:cNvSpPr>
          <p:nvPr>
            <p:ph idx="1"/>
          </p:nvPr>
        </p:nvSpPr>
        <p:spPr>
          <a:xfrm>
            <a:off x="467544" y="1412776"/>
            <a:ext cx="8352928" cy="4824536"/>
          </a:xfrm>
        </p:spPr>
        <p:txBody>
          <a:bodyPr>
            <a:normAutofit lnSpcReduction="10000"/>
          </a:bodyPr>
          <a:lstStyle/>
          <a:p>
            <a:pPr marL="0" indent="0" algn="ctr">
              <a:buNone/>
            </a:pPr>
            <a:r>
              <a:rPr lang="en-GB" sz="2400" dirty="0" smtClean="0"/>
              <a:t>Legislation and the Law</a:t>
            </a:r>
          </a:p>
          <a:p>
            <a:pPr marL="0" indent="0">
              <a:buNone/>
            </a:pPr>
            <a:r>
              <a:rPr lang="en-GB" sz="2400" b="1" dirty="0"/>
              <a:t>Copyright, Designs and Patents Act</a:t>
            </a:r>
            <a:endParaRPr lang="en-GB" sz="2400" b="1" i="1" dirty="0"/>
          </a:p>
          <a:p>
            <a:pPr marL="0" indent="0">
              <a:buNone/>
            </a:pPr>
            <a:r>
              <a:rPr lang="en-GB" sz="1800" dirty="0"/>
              <a:t>“The Copyright, Designs and Patents Act was enacted in 1988 as an update to the 1956 Copyright Act. It is designed to protect all types of intellectual property (IP) and ensure that the authors or creators of a piece of work receive both credit and compensation</a:t>
            </a:r>
            <a:r>
              <a:rPr lang="en-GB" sz="1800" dirty="0" smtClean="0"/>
              <a:t>.</a:t>
            </a:r>
          </a:p>
          <a:p>
            <a:pPr marL="0" indent="0">
              <a:buNone/>
            </a:pPr>
            <a:r>
              <a:rPr lang="en-GB" sz="2400" b="1" dirty="0"/>
              <a:t>International and national legislation of capturing user data.</a:t>
            </a:r>
          </a:p>
          <a:p>
            <a:pPr marL="0" indent="0">
              <a:buNone/>
            </a:pPr>
            <a:r>
              <a:rPr lang="en-GB" sz="1800" dirty="0"/>
              <a:t>“Information privacy or data protection laws prohibit the disclosure or misuse of </a:t>
            </a:r>
            <a:r>
              <a:rPr lang="en-GB" sz="1800" u="sng" dirty="0"/>
              <a:t>information</a:t>
            </a:r>
            <a:r>
              <a:rPr lang="en-GB" sz="1800" dirty="0"/>
              <a:t> held on private individuals. Over 80 countries and independent territories have now adopted comprehensive data protection laws including nearly every country in Europe and many in Latin America and the Caribbean, Asia and Africa</a:t>
            </a:r>
            <a:endParaRPr lang="en-GB" sz="1800" dirty="0" smtClean="0"/>
          </a:p>
          <a:p>
            <a:pPr marL="0" indent="0">
              <a:buNone/>
            </a:pPr>
            <a:endParaRPr lang="en-GB" sz="2400" dirty="0" smtClean="0"/>
          </a:p>
          <a:p>
            <a:pPr marL="0" indent="0">
              <a:buNone/>
            </a:pPr>
            <a:r>
              <a:rPr lang="en-GB" sz="1800" dirty="0" smtClean="0"/>
              <a:t>Some other acts may be applicable. For example, the Freedom </a:t>
            </a:r>
            <a:r>
              <a:rPr lang="en-GB" sz="1800" dirty="0"/>
              <a:t>of Information Act covers the rights of the public to see information held by public </a:t>
            </a:r>
            <a:r>
              <a:rPr lang="en-GB" sz="1800" dirty="0" smtClean="0"/>
              <a:t>bodies. And, relatively new legislation exist regarding the storing of Cookies on the client machine and the use of a user’s location data.</a:t>
            </a:r>
            <a:endParaRPr lang="en-GB" sz="1800" dirty="0"/>
          </a:p>
        </p:txBody>
      </p:sp>
      <p:sp>
        <p:nvSpPr>
          <p:cNvPr id="4" name="TextBox 3"/>
          <p:cNvSpPr txBox="1"/>
          <p:nvPr/>
        </p:nvSpPr>
        <p:spPr>
          <a:xfrm>
            <a:off x="2699792" y="955272"/>
            <a:ext cx="3744416" cy="461665"/>
          </a:xfrm>
          <a:prstGeom prst="rect">
            <a:avLst/>
          </a:prstGeom>
          <a:noFill/>
        </p:spPr>
        <p:txBody>
          <a:bodyPr wrap="square" rtlCol="0">
            <a:spAutoFit/>
          </a:bodyPr>
          <a:lstStyle/>
          <a:p>
            <a:r>
              <a:rPr lang="en-GB" sz="2400" dirty="0" smtClean="0">
                <a:solidFill>
                  <a:schemeClr val="tx2"/>
                </a:solidFill>
              </a:rPr>
              <a:t>This topic is not mandatory</a:t>
            </a:r>
            <a:endParaRPr lang="en-GB" sz="2400" dirty="0">
              <a:solidFill>
                <a:schemeClr val="tx2"/>
              </a:solidFill>
            </a:endParaRPr>
          </a:p>
        </p:txBody>
      </p:sp>
    </p:spTree>
    <p:extLst>
      <p:ext uri="{BB962C8B-B14F-4D97-AF65-F5344CB8AC3E}">
        <p14:creationId xmlns:p14="http://schemas.microsoft.com/office/powerpoint/2010/main" val="2141333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solidFill>
                  <a:schemeClr val="tx2"/>
                </a:solidFill>
              </a:rPr>
              <a:t>Assessment 1</a:t>
            </a:r>
            <a:endParaRPr lang="en-GB" b="1" dirty="0">
              <a:solidFill>
                <a:schemeClr val="tx2"/>
              </a:solidFill>
            </a:endParaRPr>
          </a:p>
        </p:txBody>
      </p:sp>
      <p:sp>
        <p:nvSpPr>
          <p:cNvPr id="3" name="Content Placeholder 2"/>
          <p:cNvSpPr>
            <a:spLocks noGrp="1"/>
          </p:cNvSpPr>
          <p:nvPr>
            <p:ph idx="1"/>
          </p:nvPr>
        </p:nvSpPr>
        <p:spPr>
          <a:xfrm>
            <a:off x="467544" y="1412776"/>
            <a:ext cx="8352928" cy="4824536"/>
          </a:xfrm>
        </p:spPr>
        <p:txBody>
          <a:bodyPr>
            <a:normAutofit/>
          </a:bodyPr>
          <a:lstStyle/>
          <a:p>
            <a:pPr marL="0" indent="0" algn="ctr">
              <a:buNone/>
            </a:pPr>
            <a:r>
              <a:rPr lang="en-GB" sz="2400" dirty="0"/>
              <a:t>Social and Ethical issues</a:t>
            </a:r>
          </a:p>
          <a:p>
            <a:pPr marL="0" indent="0">
              <a:buNone/>
            </a:pPr>
            <a:r>
              <a:rPr lang="en-GB" sz="2400" b="1" dirty="0" smtClean="0"/>
              <a:t>Discussion about the ethical a non-ethical methods of obtaining, storing and using user information</a:t>
            </a:r>
          </a:p>
          <a:p>
            <a:pPr marL="0" indent="0">
              <a:buNone/>
            </a:pPr>
            <a:endParaRPr lang="en-GB" sz="2400" b="1" dirty="0" smtClean="0"/>
          </a:p>
          <a:p>
            <a:r>
              <a:rPr lang="en-US" sz="1800" dirty="0" smtClean="0"/>
              <a:t>Obtaining users permission.</a:t>
            </a:r>
          </a:p>
          <a:p>
            <a:r>
              <a:rPr lang="en-US" sz="1800" dirty="0" smtClean="0"/>
              <a:t>Concerns </a:t>
            </a:r>
            <a:r>
              <a:rPr lang="en-US" sz="1800" dirty="0"/>
              <a:t>about privacy and intrusion and </a:t>
            </a:r>
            <a:r>
              <a:rPr lang="en-US" sz="1800" dirty="0" smtClean="0"/>
              <a:t>making unsolicited </a:t>
            </a:r>
            <a:r>
              <a:rPr lang="en-US" sz="1800" dirty="0"/>
              <a:t>e-mail approaches to </a:t>
            </a:r>
            <a:r>
              <a:rPr lang="en-US" sz="1800" dirty="0" smtClean="0"/>
              <a:t>respondents.</a:t>
            </a:r>
          </a:p>
          <a:p>
            <a:r>
              <a:rPr lang="en-GB" sz="1800" dirty="0" smtClean="0"/>
              <a:t>Privacy </a:t>
            </a:r>
            <a:r>
              <a:rPr lang="en-GB" sz="1800" dirty="0"/>
              <a:t>policy </a:t>
            </a:r>
            <a:r>
              <a:rPr lang="en-GB" sz="1800" dirty="0" smtClean="0"/>
              <a:t>statement.</a:t>
            </a:r>
          </a:p>
          <a:p>
            <a:r>
              <a:rPr lang="en-US" sz="1800" dirty="0" smtClean="0"/>
              <a:t>Sensitive </a:t>
            </a:r>
            <a:r>
              <a:rPr lang="en-US" sz="1800" dirty="0"/>
              <a:t>to concerns of parents, consumer groups and legislators about the potential exploitation of children and young </a:t>
            </a:r>
            <a:r>
              <a:rPr lang="en-US" sz="1800" dirty="0" smtClean="0"/>
              <a:t>people.</a:t>
            </a:r>
          </a:p>
          <a:p>
            <a:r>
              <a:rPr lang="en-US" sz="1800" dirty="0"/>
              <a:t>O</a:t>
            </a:r>
            <a:r>
              <a:rPr lang="en-US" sz="1800" dirty="0" smtClean="0"/>
              <a:t>bserve </a:t>
            </a:r>
            <a:r>
              <a:rPr lang="en-US" sz="1800" dirty="0"/>
              <a:t>all relevant laws and national </a:t>
            </a:r>
            <a:r>
              <a:rPr lang="en-US" sz="1800" dirty="0" smtClean="0"/>
              <a:t>codes.</a:t>
            </a:r>
          </a:p>
          <a:p>
            <a:r>
              <a:rPr lang="en-US" sz="1800" dirty="0" smtClean="0"/>
              <a:t>Protecting the confidentiality </a:t>
            </a:r>
            <a:r>
              <a:rPr lang="en-US" sz="1800" dirty="0"/>
              <a:t>and the identity of </a:t>
            </a:r>
            <a:r>
              <a:rPr lang="en-US" sz="1800" dirty="0" smtClean="0"/>
              <a:t>respondents.</a:t>
            </a:r>
          </a:p>
          <a:p>
            <a:r>
              <a:rPr lang="en-US" sz="1800" dirty="0"/>
              <a:t>GPS tracking devices and </a:t>
            </a:r>
            <a:r>
              <a:rPr lang="en-US" sz="1800" dirty="0" err="1"/>
              <a:t>geolocation</a:t>
            </a:r>
            <a:r>
              <a:rPr lang="en-US" sz="1800" dirty="0"/>
              <a:t> </a:t>
            </a:r>
            <a:r>
              <a:rPr lang="en-US" sz="1800" dirty="0" smtClean="0"/>
              <a:t>technologies.</a:t>
            </a:r>
            <a:endParaRPr lang="en-GB" sz="1800" dirty="0"/>
          </a:p>
        </p:txBody>
      </p:sp>
      <p:sp>
        <p:nvSpPr>
          <p:cNvPr id="4" name="TextBox 3"/>
          <p:cNvSpPr txBox="1"/>
          <p:nvPr/>
        </p:nvSpPr>
        <p:spPr>
          <a:xfrm>
            <a:off x="2699792" y="955272"/>
            <a:ext cx="3744416" cy="461665"/>
          </a:xfrm>
          <a:prstGeom prst="rect">
            <a:avLst/>
          </a:prstGeom>
          <a:noFill/>
        </p:spPr>
        <p:txBody>
          <a:bodyPr wrap="square" rtlCol="0">
            <a:spAutoFit/>
          </a:bodyPr>
          <a:lstStyle/>
          <a:p>
            <a:r>
              <a:rPr lang="en-GB" sz="2400" dirty="0" smtClean="0">
                <a:solidFill>
                  <a:schemeClr val="tx2"/>
                </a:solidFill>
              </a:rPr>
              <a:t>This topic is not mandatory</a:t>
            </a:r>
            <a:endParaRPr lang="en-GB" sz="2400" dirty="0">
              <a:solidFill>
                <a:schemeClr val="tx2"/>
              </a:solidFill>
            </a:endParaRPr>
          </a:p>
        </p:txBody>
      </p:sp>
    </p:spTree>
    <p:extLst>
      <p:ext uri="{BB962C8B-B14F-4D97-AF65-F5344CB8AC3E}">
        <p14:creationId xmlns:p14="http://schemas.microsoft.com/office/powerpoint/2010/main" val="3037044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solidFill>
                  <a:schemeClr val="tx2"/>
                </a:solidFill>
              </a:rPr>
              <a:t>Assessment 1</a:t>
            </a:r>
            <a:endParaRPr lang="en-GB" b="1" dirty="0">
              <a:solidFill>
                <a:schemeClr val="tx2"/>
              </a:solidFill>
            </a:endParaRPr>
          </a:p>
        </p:txBody>
      </p:sp>
      <p:sp>
        <p:nvSpPr>
          <p:cNvPr id="3" name="Content Placeholder 2"/>
          <p:cNvSpPr>
            <a:spLocks noGrp="1"/>
          </p:cNvSpPr>
          <p:nvPr>
            <p:ph idx="1"/>
          </p:nvPr>
        </p:nvSpPr>
        <p:spPr>
          <a:xfrm>
            <a:off x="467544" y="1412776"/>
            <a:ext cx="8352928" cy="4824536"/>
          </a:xfrm>
        </p:spPr>
        <p:txBody>
          <a:bodyPr>
            <a:normAutofit/>
          </a:bodyPr>
          <a:lstStyle/>
          <a:p>
            <a:pPr marL="0" indent="0" algn="ctr">
              <a:buNone/>
            </a:pPr>
            <a:r>
              <a:rPr lang="en-GB" sz="2400" dirty="0" smtClean="0"/>
              <a:t>Security Issues</a:t>
            </a:r>
            <a:endParaRPr lang="en-GB" sz="2400" dirty="0"/>
          </a:p>
          <a:p>
            <a:pPr marL="0" indent="0">
              <a:buNone/>
            </a:pPr>
            <a:endParaRPr lang="en-GB" sz="2400" b="1" dirty="0" smtClean="0"/>
          </a:p>
          <a:p>
            <a:pPr marL="0" indent="0">
              <a:buNone/>
            </a:pPr>
            <a:r>
              <a:rPr lang="en-GB" sz="2400" b="1" dirty="0" smtClean="0"/>
              <a:t>Describe security concerns of mobile technology</a:t>
            </a:r>
          </a:p>
          <a:p>
            <a:pPr marL="0" indent="0">
              <a:buNone/>
            </a:pPr>
            <a:endParaRPr lang="en-GB" sz="2400" b="1" dirty="0" smtClean="0"/>
          </a:p>
          <a:p>
            <a:r>
              <a:rPr lang="en-US" sz="1800" dirty="0" smtClean="0"/>
              <a:t>Outside threats.</a:t>
            </a:r>
          </a:p>
          <a:p>
            <a:r>
              <a:rPr lang="en-US" sz="1800" dirty="0" smtClean="0"/>
              <a:t>Protecting the </a:t>
            </a:r>
            <a:r>
              <a:rPr lang="en-US" sz="1800" dirty="0"/>
              <a:t>identity of </a:t>
            </a:r>
            <a:r>
              <a:rPr lang="en-US" sz="1800" dirty="0" smtClean="0"/>
              <a:t>users data/devices.</a:t>
            </a:r>
          </a:p>
          <a:p>
            <a:r>
              <a:rPr lang="en-US" sz="1800" dirty="0" smtClean="0"/>
              <a:t>Using GPS </a:t>
            </a:r>
            <a:r>
              <a:rPr lang="en-US" sz="1800" dirty="0"/>
              <a:t>tracking devices and </a:t>
            </a:r>
            <a:r>
              <a:rPr lang="en-US" sz="1800" dirty="0" err="1"/>
              <a:t>geolocation</a:t>
            </a:r>
            <a:r>
              <a:rPr lang="en-US" sz="1800" dirty="0"/>
              <a:t> </a:t>
            </a:r>
            <a:r>
              <a:rPr lang="en-US" sz="1800" dirty="0" smtClean="0"/>
              <a:t>technologies.</a:t>
            </a:r>
            <a:endParaRPr lang="en-GB" sz="1800" dirty="0"/>
          </a:p>
        </p:txBody>
      </p:sp>
      <p:sp>
        <p:nvSpPr>
          <p:cNvPr id="4" name="TextBox 3"/>
          <p:cNvSpPr txBox="1"/>
          <p:nvPr/>
        </p:nvSpPr>
        <p:spPr>
          <a:xfrm>
            <a:off x="2699792" y="955272"/>
            <a:ext cx="3744416" cy="461665"/>
          </a:xfrm>
          <a:prstGeom prst="rect">
            <a:avLst/>
          </a:prstGeom>
          <a:noFill/>
        </p:spPr>
        <p:txBody>
          <a:bodyPr wrap="square" rtlCol="0">
            <a:spAutoFit/>
          </a:bodyPr>
          <a:lstStyle/>
          <a:p>
            <a:r>
              <a:rPr lang="en-GB" sz="2400" dirty="0" smtClean="0">
                <a:solidFill>
                  <a:schemeClr val="tx2"/>
                </a:solidFill>
              </a:rPr>
              <a:t>This topic is not mandatory</a:t>
            </a:r>
            <a:endParaRPr lang="en-GB" sz="2400" dirty="0">
              <a:solidFill>
                <a:schemeClr val="tx2"/>
              </a:solidFill>
            </a:endParaRPr>
          </a:p>
        </p:txBody>
      </p:sp>
    </p:spTree>
    <p:extLst>
      <p:ext uri="{BB962C8B-B14F-4D97-AF65-F5344CB8AC3E}">
        <p14:creationId xmlns:p14="http://schemas.microsoft.com/office/powerpoint/2010/main" val="39050907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solidFill>
                  <a:schemeClr val="tx2"/>
                </a:solidFill>
              </a:rPr>
              <a:t>Assessment 1</a:t>
            </a:r>
            <a:endParaRPr lang="en-GB" b="1" dirty="0">
              <a:solidFill>
                <a:schemeClr val="tx2"/>
              </a:solidFill>
            </a:endParaRPr>
          </a:p>
        </p:txBody>
      </p:sp>
      <p:sp>
        <p:nvSpPr>
          <p:cNvPr id="3" name="Content Placeholder 2"/>
          <p:cNvSpPr>
            <a:spLocks noGrp="1"/>
          </p:cNvSpPr>
          <p:nvPr>
            <p:ph idx="1"/>
          </p:nvPr>
        </p:nvSpPr>
        <p:spPr>
          <a:xfrm>
            <a:off x="467544" y="1412776"/>
            <a:ext cx="8352928" cy="4824536"/>
          </a:xfrm>
        </p:spPr>
        <p:txBody>
          <a:bodyPr>
            <a:normAutofit/>
          </a:bodyPr>
          <a:lstStyle/>
          <a:p>
            <a:pPr marL="0" indent="0" algn="ctr">
              <a:buNone/>
            </a:pPr>
            <a:r>
              <a:rPr lang="en-GB" sz="2400" dirty="0" smtClean="0"/>
              <a:t>Network Technologies</a:t>
            </a:r>
            <a:endParaRPr lang="en-GB" sz="2400" dirty="0"/>
          </a:p>
          <a:p>
            <a:pPr marL="0" indent="0">
              <a:buNone/>
            </a:pPr>
            <a:endParaRPr lang="en-GB" sz="2400" b="1" dirty="0" smtClean="0"/>
          </a:p>
          <a:p>
            <a:pPr marL="0" indent="0">
              <a:buNone/>
            </a:pPr>
            <a:r>
              <a:rPr lang="en-GB" sz="2400" b="1" dirty="0" smtClean="0"/>
              <a:t>Describe the various networking technologies</a:t>
            </a:r>
          </a:p>
          <a:p>
            <a:pPr marL="0" indent="0">
              <a:buNone/>
            </a:pPr>
            <a:endParaRPr lang="en-GB" sz="2400" b="1" dirty="0" smtClean="0"/>
          </a:p>
          <a:p>
            <a:r>
              <a:rPr lang="en-US" sz="1800" dirty="0" smtClean="0"/>
              <a:t>Description of the main mobile networks and their drawbacks – lack of speed, coverage etc..</a:t>
            </a:r>
          </a:p>
          <a:p>
            <a:r>
              <a:rPr lang="en-US" sz="1800" dirty="0" smtClean="0"/>
              <a:t>Influence on design/functionality of an app.</a:t>
            </a:r>
          </a:p>
        </p:txBody>
      </p:sp>
      <p:sp>
        <p:nvSpPr>
          <p:cNvPr id="4" name="TextBox 3"/>
          <p:cNvSpPr txBox="1"/>
          <p:nvPr/>
        </p:nvSpPr>
        <p:spPr>
          <a:xfrm>
            <a:off x="2699792" y="955272"/>
            <a:ext cx="3744416" cy="461665"/>
          </a:xfrm>
          <a:prstGeom prst="rect">
            <a:avLst/>
          </a:prstGeom>
          <a:noFill/>
        </p:spPr>
        <p:txBody>
          <a:bodyPr wrap="square" rtlCol="0">
            <a:spAutoFit/>
          </a:bodyPr>
          <a:lstStyle/>
          <a:p>
            <a:r>
              <a:rPr lang="en-GB" sz="2400" dirty="0" smtClean="0">
                <a:solidFill>
                  <a:schemeClr val="tx2"/>
                </a:solidFill>
              </a:rPr>
              <a:t>This topic is not mandatory</a:t>
            </a:r>
            <a:endParaRPr lang="en-GB" sz="2400" dirty="0">
              <a:solidFill>
                <a:schemeClr val="tx2"/>
              </a:solidFill>
            </a:endParaRPr>
          </a:p>
        </p:txBody>
      </p:sp>
    </p:spTree>
    <p:extLst>
      <p:ext uri="{BB962C8B-B14F-4D97-AF65-F5344CB8AC3E}">
        <p14:creationId xmlns:p14="http://schemas.microsoft.com/office/powerpoint/2010/main" val="815856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1143000"/>
          </a:xfrm>
        </p:spPr>
        <p:txBody>
          <a:bodyPr/>
          <a:lstStyle/>
          <a:p>
            <a:r>
              <a:rPr lang="en-GB" b="1" dirty="0" smtClean="0">
                <a:solidFill>
                  <a:schemeClr val="tx2"/>
                </a:solidFill>
              </a:rPr>
              <a:t>ANY QUESTIONS</a:t>
            </a:r>
            <a:endParaRPr lang="en-GB" b="1" dirty="0">
              <a:solidFill>
                <a:schemeClr val="tx2"/>
              </a:solidFill>
            </a:endParaRPr>
          </a:p>
        </p:txBody>
      </p:sp>
      <p:sp>
        <p:nvSpPr>
          <p:cNvPr id="3" name="Content Placeholder 2"/>
          <p:cNvSpPr>
            <a:spLocks noGrp="1"/>
          </p:cNvSpPr>
          <p:nvPr>
            <p:ph idx="1"/>
          </p:nvPr>
        </p:nvSpPr>
        <p:spPr>
          <a:xfrm>
            <a:off x="539552" y="2348880"/>
            <a:ext cx="8229600" cy="2620888"/>
          </a:xfrm>
        </p:spPr>
        <p:txBody>
          <a:bodyPr>
            <a:normAutofit/>
          </a:bodyPr>
          <a:lstStyle/>
          <a:p>
            <a:pPr algn="ctr">
              <a:buNone/>
            </a:pPr>
            <a:r>
              <a:rPr lang="en-GB" sz="9600" dirty="0" smtClean="0">
                <a:solidFill>
                  <a:schemeClr val="tx2"/>
                </a:solidFill>
              </a:rPr>
              <a:t>?</a:t>
            </a:r>
            <a:endParaRPr lang="en-GB" sz="9600" dirty="0">
              <a:solidFill>
                <a:schemeClr val="tx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2"/>
                </a:solidFill>
              </a:rPr>
              <a:t>Unit Purpose</a:t>
            </a:r>
            <a:endParaRPr lang="en-GB" b="1" dirty="0">
              <a:solidFill>
                <a:schemeClr val="tx2"/>
              </a:solidFill>
            </a:endParaRPr>
          </a:p>
        </p:txBody>
      </p:sp>
      <p:sp>
        <p:nvSpPr>
          <p:cNvPr id="3" name="Content Placeholder 2"/>
          <p:cNvSpPr>
            <a:spLocks noGrp="1"/>
          </p:cNvSpPr>
          <p:nvPr>
            <p:ph idx="1"/>
          </p:nvPr>
        </p:nvSpPr>
        <p:spPr>
          <a:xfrm>
            <a:off x="323528" y="1556792"/>
            <a:ext cx="8373616" cy="4968552"/>
          </a:xfrm>
        </p:spPr>
        <p:txBody>
          <a:bodyPr>
            <a:normAutofit/>
          </a:bodyPr>
          <a:lstStyle/>
          <a:p>
            <a:pPr marL="0" indent="0" algn="just">
              <a:buNone/>
            </a:pPr>
            <a:r>
              <a:rPr lang="en-US" dirty="0" smtClean="0"/>
              <a:t>Introduce you to the </a:t>
            </a:r>
            <a:r>
              <a:rPr lang="en-US" dirty="0"/>
              <a:t>fundamentals of mobile technology. </a:t>
            </a:r>
            <a:r>
              <a:rPr lang="en-US" dirty="0" smtClean="0"/>
              <a:t>The </a:t>
            </a:r>
            <a:r>
              <a:rPr lang="en-US" dirty="0"/>
              <a:t>module is split into two main sections. </a:t>
            </a:r>
            <a:endParaRPr lang="en-US" dirty="0" smtClean="0"/>
          </a:p>
          <a:p>
            <a:pPr marL="0" indent="0" algn="just">
              <a:buNone/>
            </a:pPr>
            <a:r>
              <a:rPr lang="en-US" dirty="0" smtClean="0">
                <a:solidFill>
                  <a:srgbClr val="FF0000"/>
                </a:solidFill>
              </a:rPr>
              <a:t>The </a:t>
            </a:r>
            <a:r>
              <a:rPr lang="en-US" dirty="0">
                <a:solidFill>
                  <a:srgbClr val="FF0000"/>
                </a:solidFill>
              </a:rPr>
              <a:t>first section is </a:t>
            </a:r>
            <a:r>
              <a:rPr lang="en-US" b="1" dirty="0">
                <a:solidFill>
                  <a:srgbClr val="FF0000"/>
                </a:solidFill>
              </a:rPr>
              <a:t>theoretical</a:t>
            </a:r>
            <a:r>
              <a:rPr lang="en-US" dirty="0">
                <a:solidFill>
                  <a:srgbClr val="FF0000"/>
                </a:solidFill>
              </a:rPr>
              <a:t> </a:t>
            </a:r>
            <a:r>
              <a:rPr lang="en-US" dirty="0"/>
              <a:t>covering many aspects surrounding mobile technology such as networks, hardware, social and ethical issues. </a:t>
            </a:r>
            <a:endParaRPr lang="en-US" dirty="0" smtClean="0"/>
          </a:p>
          <a:p>
            <a:pPr marL="0" indent="0" algn="just">
              <a:buNone/>
            </a:pPr>
            <a:r>
              <a:rPr lang="en-US" dirty="0" smtClean="0">
                <a:solidFill>
                  <a:srgbClr val="FF0000"/>
                </a:solidFill>
              </a:rPr>
              <a:t>The </a:t>
            </a:r>
            <a:r>
              <a:rPr lang="en-US" dirty="0">
                <a:solidFill>
                  <a:srgbClr val="FF0000"/>
                </a:solidFill>
              </a:rPr>
              <a:t>second section is</a:t>
            </a:r>
            <a:r>
              <a:rPr lang="en-US" dirty="0"/>
              <a:t> </a:t>
            </a:r>
            <a:r>
              <a:rPr lang="en-US" b="1" dirty="0">
                <a:solidFill>
                  <a:srgbClr val="FF0000"/>
                </a:solidFill>
              </a:rPr>
              <a:t>practical</a:t>
            </a:r>
            <a:r>
              <a:rPr lang="en-US" dirty="0"/>
              <a:t> and focuses on the design and implementation of </a:t>
            </a:r>
            <a:r>
              <a:rPr lang="en-US" dirty="0" smtClean="0"/>
              <a:t>a mobile app.</a:t>
            </a:r>
            <a:endParaRPr lang="en-GB"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2"/>
                </a:solidFill>
              </a:rPr>
              <a:t>Outcomes</a:t>
            </a:r>
            <a:endParaRPr lang="en-GB" b="1" dirty="0">
              <a:solidFill>
                <a:schemeClr val="tx2"/>
              </a:solidFill>
            </a:endParaRPr>
          </a:p>
        </p:txBody>
      </p:sp>
      <p:sp>
        <p:nvSpPr>
          <p:cNvPr id="3" name="Content Placeholder 2"/>
          <p:cNvSpPr>
            <a:spLocks noGrp="1"/>
          </p:cNvSpPr>
          <p:nvPr>
            <p:ph idx="1"/>
          </p:nvPr>
        </p:nvSpPr>
        <p:spPr>
          <a:xfrm>
            <a:off x="647056" y="1700808"/>
            <a:ext cx="8101408" cy="3805883"/>
          </a:xfrm>
        </p:spPr>
        <p:txBody>
          <a:bodyPr>
            <a:normAutofit fontScale="92500"/>
          </a:bodyPr>
          <a:lstStyle/>
          <a:p>
            <a:pPr marL="514350" indent="-514350">
              <a:lnSpc>
                <a:spcPct val="200000"/>
              </a:lnSpc>
              <a:buFont typeface="+mj-lt"/>
              <a:buAutoNum type="arabicPeriod"/>
            </a:pPr>
            <a:r>
              <a:rPr lang="en-US" dirty="0" smtClean="0"/>
              <a:t>Describe </a:t>
            </a:r>
            <a:r>
              <a:rPr lang="en-US" dirty="0"/>
              <a:t>factors relating to mobile </a:t>
            </a:r>
            <a:r>
              <a:rPr lang="en-US" dirty="0" smtClean="0"/>
              <a:t>technology</a:t>
            </a:r>
            <a:r>
              <a:rPr lang="en-GB" dirty="0" smtClean="0"/>
              <a:t>. </a:t>
            </a:r>
            <a:endParaRPr lang="en-GB" dirty="0"/>
          </a:p>
          <a:p>
            <a:pPr marL="514350" indent="-514350">
              <a:lnSpc>
                <a:spcPct val="200000"/>
              </a:lnSpc>
              <a:buFont typeface="+mj-lt"/>
              <a:buAutoNum type="arabicPeriod"/>
            </a:pPr>
            <a:r>
              <a:rPr lang="en-US" dirty="0" smtClean="0"/>
              <a:t>Design </a:t>
            </a:r>
            <a:r>
              <a:rPr lang="en-US" dirty="0"/>
              <a:t>an application for a mobile </a:t>
            </a:r>
            <a:r>
              <a:rPr lang="en-US" dirty="0" smtClean="0"/>
              <a:t>device.</a:t>
            </a:r>
          </a:p>
          <a:p>
            <a:pPr marL="514350" indent="-514350">
              <a:lnSpc>
                <a:spcPct val="200000"/>
              </a:lnSpc>
              <a:buFont typeface="+mj-lt"/>
              <a:buAutoNum type="arabicPeriod"/>
            </a:pPr>
            <a:r>
              <a:rPr lang="en-US" dirty="0" smtClean="0"/>
              <a:t>Implement </a:t>
            </a:r>
            <a:r>
              <a:rPr lang="en-US" dirty="0"/>
              <a:t>a functional </a:t>
            </a:r>
            <a:r>
              <a:rPr lang="en-US" dirty="0" smtClean="0"/>
              <a:t>application.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chemeClr val="tx2"/>
                </a:solidFill>
              </a:rPr>
              <a:t>Assessment</a:t>
            </a:r>
            <a:br>
              <a:rPr lang="en-GB" b="1" dirty="0" smtClean="0">
                <a:solidFill>
                  <a:schemeClr val="tx2"/>
                </a:solidFill>
              </a:rPr>
            </a:br>
            <a:r>
              <a:rPr lang="en-GB" sz="2700" b="1" dirty="0" smtClean="0">
                <a:solidFill>
                  <a:schemeClr val="tx1">
                    <a:lumMod val="65000"/>
                    <a:lumOff val="35000"/>
                  </a:schemeClr>
                </a:solidFill>
              </a:rPr>
              <a:t>there are two assessments</a:t>
            </a:r>
            <a:endParaRPr lang="en-GB" sz="2700" b="1" dirty="0">
              <a:solidFill>
                <a:schemeClr val="tx1">
                  <a:lumMod val="65000"/>
                  <a:lumOff val="35000"/>
                </a:schemeClr>
              </a:solidFill>
            </a:endParaRPr>
          </a:p>
        </p:txBody>
      </p:sp>
      <p:sp>
        <p:nvSpPr>
          <p:cNvPr id="3" name="Content Placeholder 2"/>
          <p:cNvSpPr>
            <a:spLocks noGrp="1"/>
          </p:cNvSpPr>
          <p:nvPr>
            <p:ph idx="1"/>
          </p:nvPr>
        </p:nvSpPr>
        <p:spPr>
          <a:xfrm>
            <a:off x="395536" y="1772816"/>
            <a:ext cx="8424936" cy="4392488"/>
          </a:xfrm>
        </p:spPr>
        <p:txBody>
          <a:bodyPr>
            <a:normAutofit fontScale="92500" lnSpcReduction="10000"/>
          </a:bodyPr>
          <a:lstStyle/>
          <a:p>
            <a:pPr marL="0" lvl="1" indent="0">
              <a:buNone/>
            </a:pPr>
            <a:r>
              <a:rPr lang="en-GB" b="1" dirty="0" smtClean="0"/>
              <a:t>Assessment 1</a:t>
            </a:r>
            <a:r>
              <a:rPr lang="en-GB" dirty="0" smtClean="0"/>
              <a:t> - </a:t>
            </a:r>
            <a:r>
              <a:rPr lang="en-GB" b="1" dirty="0" smtClean="0"/>
              <a:t>1,000 word Formal Report</a:t>
            </a:r>
          </a:p>
          <a:p>
            <a:pPr marL="0" lvl="1" indent="0">
              <a:buNone/>
            </a:pPr>
            <a:r>
              <a:rPr lang="en-US" dirty="0" smtClean="0"/>
              <a:t>Carry out research into the pros and cons of web and native apps.</a:t>
            </a:r>
          </a:p>
          <a:p>
            <a:pPr marL="0" lvl="1" indent="0">
              <a:buNone/>
            </a:pPr>
            <a:r>
              <a:rPr lang="en-US" dirty="0" smtClean="0"/>
              <a:t>Report on the feasibility of creating a mobile app on behalf of the local council to mirror their current Web portal.</a:t>
            </a:r>
          </a:p>
          <a:p>
            <a:pPr marL="0" lvl="1" indent="0">
              <a:buNone/>
            </a:pPr>
            <a:endParaRPr lang="en-GB" dirty="0" smtClean="0"/>
          </a:p>
          <a:p>
            <a:pPr marL="0" lvl="1" indent="0">
              <a:buNone/>
            </a:pPr>
            <a:r>
              <a:rPr lang="en-GB" b="1" dirty="0" smtClean="0"/>
              <a:t>Assessment 2</a:t>
            </a:r>
            <a:r>
              <a:rPr lang="en-GB" dirty="0" smtClean="0"/>
              <a:t> - </a:t>
            </a:r>
            <a:r>
              <a:rPr lang="en-GB" b="1" dirty="0" smtClean="0"/>
              <a:t>Create a Prototype Web App</a:t>
            </a:r>
          </a:p>
          <a:p>
            <a:pPr marL="0" lvl="1" indent="0">
              <a:buNone/>
            </a:pPr>
            <a:r>
              <a:rPr lang="en-GB" u="sng" dirty="0"/>
              <a:t>Analyse</a:t>
            </a:r>
            <a:r>
              <a:rPr lang="en-GB" dirty="0"/>
              <a:t> a given scenario and produce a </a:t>
            </a:r>
            <a:r>
              <a:rPr lang="en-GB" u="sng" dirty="0" smtClean="0"/>
              <a:t>Design</a:t>
            </a:r>
            <a:r>
              <a:rPr lang="en-GB" dirty="0" smtClean="0"/>
              <a:t> </a:t>
            </a:r>
            <a:r>
              <a:rPr lang="en-GB" dirty="0"/>
              <a:t>for a usable mobile </a:t>
            </a:r>
            <a:r>
              <a:rPr lang="en-GB" dirty="0" smtClean="0"/>
              <a:t>application. </a:t>
            </a:r>
            <a:r>
              <a:rPr lang="en-GB" u="sng" dirty="0"/>
              <a:t>Produce</a:t>
            </a:r>
            <a:r>
              <a:rPr lang="en-GB" dirty="0"/>
              <a:t> a functioning prototype </a:t>
            </a:r>
            <a:r>
              <a:rPr lang="en-GB" dirty="0" smtClean="0"/>
              <a:t>application from your design. </a:t>
            </a:r>
            <a:endParaRPr lang="en-GB" dirty="0" smtClean="0">
              <a:solidFill>
                <a:schemeClr val="tx1">
                  <a:lumMod val="95000"/>
                  <a:lumOff val="5000"/>
                </a:schemeClr>
              </a:solidFill>
            </a:endParaRPr>
          </a:p>
        </p:txBody>
      </p:sp>
    </p:spTree>
    <p:extLst>
      <p:ext uri="{BB962C8B-B14F-4D97-AF65-F5344CB8AC3E}">
        <p14:creationId xmlns:p14="http://schemas.microsoft.com/office/powerpoint/2010/main" val="2981698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solidFill>
                  <a:schemeClr val="tx2"/>
                </a:solidFill>
              </a:rPr>
              <a:t>Assessment 1</a:t>
            </a:r>
            <a:endParaRPr lang="en-GB" b="1" dirty="0">
              <a:solidFill>
                <a:schemeClr val="tx2"/>
              </a:solidFill>
            </a:endParaRPr>
          </a:p>
        </p:txBody>
      </p:sp>
      <p:sp>
        <p:nvSpPr>
          <p:cNvPr id="3" name="Content Placeholder 2"/>
          <p:cNvSpPr>
            <a:spLocks noGrp="1"/>
          </p:cNvSpPr>
          <p:nvPr>
            <p:ph idx="1"/>
          </p:nvPr>
        </p:nvSpPr>
        <p:spPr>
          <a:xfrm>
            <a:off x="878904" y="2276872"/>
            <a:ext cx="8229600" cy="2376264"/>
          </a:xfrm>
        </p:spPr>
        <p:txBody>
          <a:bodyPr>
            <a:normAutofit/>
          </a:bodyPr>
          <a:lstStyle/>
          <a:p>
            <a:pPr marL="457200" indent="-457200">
              <a:buFont typeface="+mj-lt"/>
              <a:buAutoNum type="arabicPeriod"/>
            </a:pPr>
            <a:r>
              <a:rPr lang="en-GB" sz="2400" dirty="0" smtClean="0"/>
              <a:t>Web apps v Native apps</a:t>
            </a:r>
          </a:p>
          <a:p>
            <a:pPr marL="457200" indent="-457200">
              <a:buFont typeface="+mj-lt"/>
              <a:buAutoNum type="arabicPeriod"/>
            </a:pPr>
            <a:r>
              <a:rPr lang="en-GB" sz="2400" dirty="0" smtClean="0"/>
              <a:t>The law on the collection and storage of user data</a:t>
            </a:r>
          </a:p>
          <a:p>
            <a:pPr marL="457200" indent="-457200">
              <a:buFont typeface="+mj-lt"/>
              <a:buAutoNum type="arabicPeriod"/>
            </a:pPr>
            <a:r>
              <a:rPr lang="en-GB" sz="2400" dirty="0" smtClean="0"/>
              <a:t>Social and Ethical issues</a:t>
            </a:r>
          </a:p>
          <a:p>
            <a:pPr marL="457200" indent="-457200">
              <a:buFont typeface="+mj-lt"/>
              <a:buAutoNum type="arabicPeriod"/>
            </a:pPr>
            <a:r>
              <a:rPr lang="en-GB" sz="2400" dirty="0" smtClean="0"/>
              <a:t>Security concerns</a:t>
            </a:r>
          </a:p>
          <a:p>
            <a:pPr marL="457200" indent="-457200">
              <a:buFont typeface="+mj-lt"/>
              <a:buAutoNum type="arabicPeriod"/>
            </a:pPr>
            <a:r>
              <a:rPr lang="en-GB" sz="2400" dirty="0" smtClean="0"/>
              <a:t>Available networking and connectivity technologies</a:t>
            </a:r>
          </a:p>
        </p:txBody>
      </p:sp>
      <p:sp>
        <p:nvSpPr>
          <p:cNvPr id="4" name="TextBox 3"/>
          <p:cNvSpPr txBox="1"/>
          <p:nvPr/>
        </p:nvSpPr>
        <p:spPr>
          <a:xfrm>
            <a:off x="611560" y="908720"/>
            <a:ext cx="7992888" cy="1200329"/>
          </a:xfrm>
          <a:prstGeom prst="rect">
            <a:avLst/>
          </a:prstGeom>
          <a:noFill/>
        </p:spPr>
        <p:txBody>
          <a:bodyPr wrap="square" rtlCol="0">
            <a:spAutoFit/>
          </a:bodyPr>
          <a:lstStyle/>
          <a:p>
            <a:r>
              <a:rPr lang="en-GB" sz="2400" dirty="0" smtClean="0">
                <a:solidFill>
                  <a:schemeClr val="tx2"/>
                </a:solidFill>
              </a:rPr>
              <a:t>The report for Assessment 1 is to inform a local council group that are considering a mobile app. They are interested in five related topics - </a:t>
            </a:r>
            <a:endParaRPr lang="en-GB" sz="2400" dirty="0">
              <a:solidFill>
                <a:schemeClr val="tx2"/>
              </a:solidFill>
            </a:endParaRPr>
          </a:p>
        </p:txBody>
      </p:sp>
      <p:sp>
        <p:nvSpPr>
          <p:cNvPr id="5" name="TextBox 4"/>
          <p:cNvSpPr txBox="1"/>
          <p:nvPr/>
        </p:nvSpPr>
        <p:spPr>
          <a:xfrm>
            <a:off x="611560" y="5013176"/>
            <a:ext cx="7992888" cy="461665"/>
          </a:xfrm>
          <a:prstGeom prst="rect">
            <a:avLst/>
          </a:prstGeom>
          <a:noFill/>
        </p:spPr>
        <p:txBody>
          <a:bodyPr wrap="square" rtlCol="0">
            <a:spAutoFit/>
          </a:bodyPr>
          <a:lstStyle/>
          <a:p>
            <a:r>
              <a:rPr lang="en-GB" sz="2400" dirty="0" smtClean="0">
                <a:solidFill>
                  <a:schemeClr val="tx2"/>
                </a:solidFill>
              </a:rPr>
              <a:t>Option 1 is mandatory, choose three from the other four.</a:t>
            </a:r>
            <a:endParaRPr lang="en-GB" sz="2400" dirty="0">
              <a:solidFill>
                <a:schemeClr val="tx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solidFill>
                  <a:schemeClr val="tx2"/>
                </a:solidFill>
              </a:rPr>
              <a:t>Assessment 1</a:t>
            </a:r>
            <a:endParaRPr lang="en-GB" b="1" dirty="0">
              <a:solidFill>
                <a:schemeClr val="tx2"/>
              </a:solidFill>
            </a:endParaRPr>
          </a:p>
        </p:txBody>
      </p:sp>
      <p:sp>
        <p:nvSpPr>
          <p:cNvPr id="3" name="Content Placeholder 2"/>
          <p:cNvSpPr>
            <a:spLocks noGrp="1"/>
          </p:cNvSpPr>
          <p:nvPr>
            <p:ph idx="1"/>
          </p:nvPr>
        </p:nvSpPr>
        <p:spPr>
          <a:xfrm>
            <a:off x="467544" y="1412776"/>
            <a:ext cx="8229600" cy="4824536"/>
          </a:xfrm>
        </p:spPr>
        <p:txBody>
          <a:bodyPr>
            <a:normAutofit/>
          </a:bodyPr>
          <a:lstStyle/>
          <a:p>
            <a:pPr marL="0" indent="0" algn="ctr">
              <a:buNone/>
            </a:pPr>
            <a:r>
              <a:rPr lang="en-GB" sz="2400" dirty="0" smtClean="0"/>
              <a:t>Web apps v Native apps</a:t>
            </a:r>
          </a:p>
          <a:p>
            <a:pPr marL="0" indent="0">
              <a:buNone/>
            </a:pPr>
            <a:r>
              <a:rPr lang="en-GB" sz="2400" dirty="0" smtClean="0"/>
              <a:t>Outline the pros and cons of each with regard to development and deployment – </a:t>
            </a:r>
            <a:r>
              <a:rPr lang="en-GB" sz="2400" b="1" dirty="0" smtClean="0"/>
              <a:t>Native Apps</a:t>
            </a:r>
            <a:r>
              <a:rPr lang="en-GB" sz="2400" dirty="0" smtClean="0"/>
              <a:t>.</a:t>
            </a:r>
          </a:p>
          <a:p>
            <a:pPr marL="0" indent="0">
              <a:buNone/>
            </a:pPr>
            <a:r>
              <a:rPr lang="en-GB" sz="2400" dirty="0" smtClean="0"/>
              <a:t>Some pros </a:t>
            </a:r>
            <a:r>
              <a:rPr lang="en-GB" sz="2400" dirty="0" smtClean="0"/>
              <a:t>– </a:t>
            </a:r>
          </a:p>
          <a:p>
            <a:r>
              <a:rPr lang="en-GB" sz="2400" dirty="0" smtClean="0"/>
              <a:t>native </a:t>
            </a:r>
            <a:r>
              <a:rPr lang="en-GB" sz="2400" dirty="0" smtClean="0"/>
              <a:t>apps can perform </a:t>
            </a:r>
            <a:r>
              <a:rPr lang="en-GB" sz="2400" dirty="0"/>
              <a:t>faster </a:t>
            </a:r>
            <a:r>
              <a:rPr lang="en-GB" sz="2400" dirty="0" smtClean="0"/>
              <a:t>as already on </a:t>
            </a:r>
            <a:r>
              <a:rPr lang="en-GB" sz="2400" dirty="0"/>
              <a:t>the </a:t>
            </a:r>
            <a:r>
              <a:rPr lang="en-GB" sz="2400" dirty="0" smtClean="0"/>
              <a:t>device, </a:t>
            </a:r>
            <a:endParaRPr lang="en-GB" sz="2400" dirty="0" smtClean="0"/>
          </a:p>
          <a:p>
            <a:r>
              <a:rPr lang="en-GB" sz="2400" dirty="0" smtClean="0"/>
              <a:t>get </a:t>
            </a:r>
            <a:r>
              <a:rPr lang="en-GB" sz="2400" dirty="0"/>
              <a:t>full support from the concerned </a:t>
            </a:r>
            <a:r>
              <a:rPr lang="en-GB" sz="2400" dirty="0">
                <a:hlinkClick r:id="rId3"/>
              </a:rPr>
              <a:t>app </a:t>
            </a:r>
            <a:r>
              <a:rPr lang="en-GB" sz="2400" dirty="0" smtClean="0">
                <a:hlinkClick r:id="rId3"/>
              </a:rPr>
              <a:t>stores</a:t>
            </a:r>
            <a:r>
              <a:rPr lang="en-GB" sz="2400" dirty="0" smtClean="0"/>
              <a:t>, </a:t>
            </a:r>
            <a:endParaRPr lang="en-GB" sz="2400" dirty="0" smtClean="0"/>
          </a:p>
          <a:p>
            <a:r>
              <a:rPr lang="en-GB" sz="2400" dirty="0" smtClean="0"/>
              <a:t>easily </a:t>
            </a:r>
            <a:r>
              <a:rPr lang="en-GB" sz="2400" dirty="0"/>
              <a:t>find and download apps </a:t>
            </a:r>
            <a:r>
              <a:rPr lang="en-GB" sz="2400" dirty="0" smtClean="0"/>
              <a:t>in store, </a:t>
            </a:r>
            <a:endParaRPr lang="en-GB" sz="2400" dirty="0" smtClean="0"/>
          </a:p>
          <a:p>
            <a:r>
              <a:rPr lang="en-GB" sz="2400" dirty="0" smtClean="0"/>
              <a:t>checked </a:t>
            </a:r>
            <a:r>
              <a:rPr lang="en-GB" sz="2400" dirty="0" smtClean="0"/>
              <a:t>and approved by app store so safety </a:t>
            </a:r>
            <a:r>
              <a:rPr lang="en-GB" sz="2400" dirty="0"/>
              <a:t>and security of the </a:t>
            </a:r>
            <a:r>
              <a:rPr lang="en-GB" sz="2400" dirty="0" smtClean="0"/>
              <a:t>app is assured, </a:t>
            </a:r>
            <a:endParaRPr lang="en-GB" sz="2400" dirty="0" smtClean="0"/>
          </a:p>
          <a:p>
            <a:r>
              <a:rPr lang="en-GB" sz="2400" dirty="0" smtClean="0"/>
              <a:t>loads </a:t>
            </a:r>
            <a:r>
              <a:rPr lang="en-GB" sz="2400" dirty="0" smtClean="0"/>
              <a:t>of development tools available.</a:t>
            </a:r>
          </a:p>
          <a:p>
            <a:pPr marL="0" indent="0">
              <a:buNone/>
            </a:pPr>
            <a:endParaRPr lang="en-GB" sz="2400" dirty="0" smtClean="0"/>
          </a:p>
        </p:txBody>
      </p:sp>
      <p:sp>
        <p:nvSpPr>
          <p:cNvPr id="4" name="TextBox 3"/>
          <p:cNvSpPr txBox="1"/>
          <p:nvPr/>
        </p:nvSpPr>
        <p:spPr>
          <a:xfrm>
            <a:off x="2987824" y="955272"/>
            <a:ext cx="3240360" cy="461665"/>
          </a:xfrm>
          <a:prstGeom prst="rect">
            <a:avLst/>
          </a:prstGeom>
          <a:noFill/>
        </p:spPr>
        <p:txBody>
          <a:bodyPr wrap="square" rtlCol="0">
            <a:spAutoFit/>
          </a:bodyPr>
          <a:lstStyle/>
          <a:p>
            <a:r>
              <a:rPr lang="en-GB" sz="2400" dirty="0" smtClean="0">
                <a:solidFill>
                  <a:schemeClr val="tx2"/>
                </a:solidFill>
              </a:rPr>
              <a:t>This topic is mandatory</a:t>
            </a:r>
            <a:endParaRPr lang="en-GB" sz="2400" dirty="0">
              <a:solidFill>
                <a:schemeClr val="tx2"/>
              </a:solidFill>
            </a:endParaRPr>
          </a:p>
        </p:txBody>
      </p:sp>
    </p:spTree>
    <p:extLst>
      <p:ext uri="{BB962C8B-B14F-4D97-AF65-F5344CB8AC3E}">
        <p14:creationId xmlns:p14="http://schemas.microsoft.com/office/powerpoint/2010/main" val="876087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solidFill>
                  <a:schemeClr val="tx2"/>
                </a:solidFill>
              </a:rPr>
              <a:t>Assessment 1</a:t>
            </a:r>
            <a:endParaRPr lang="en-GB" b="1" dirty="0">
              <a:solidFill>
                <a:schemeClr val="tx2"/>
              </a:solidFill>
            </a:endParaRPr>
          </a:p>
        </p:txBody>
      </p:sp>
      <p:sp>
        <p:nvSpPr>
          <p:cNvPr id="3" name="Content Placeholder 2"/>
          <p:cNvSpPr>
            <a:spLocks noGrp="1"/>
          </p:cNvSpPr>
          <p:nvPr>
            <p:ph idx="1"/>
          </p:nvPr>
        </p:nvSpPr>
        <p:spPr>
          <a:xfrm>
            <a:off x="467544" y="1412776"/>
            <a:ext cx="8229600" cy="4824536"/>
          </a:xfrm>
        </p:spPr>
        <p:txBody>
          <a:bodyPr>
            <a:normAutofit/>
          </a:bodyPr>
          <a:lstStyle/>
          <a:p>
            <a:pPr marL="0" indent="0" algn="ctr">
              <a:buNone/>
            </a:pPr>
            <a:r>
              <a:rPr lang="en-GB" sz="2400" dirty="0" smtClean="0"/>
              <a:t>Web apps v Native apps</a:t>
            </a:r>
          </a:p>
          <a:p>
            <a:pPr marL="0" indent="0">
              <a:buNone/>
            </a:pPr>
            <a:r>
              <a:rPr lang="en-GB" sz="2400" dirty="0" smtClean="0"/>
              <a:t>Outline the pros and cons of each with regard to development and deployment – </a:t>
            </a:r>
            <a:r>
              <a:rPr lang="en-GB" sz="2400" b="1" dirty="0" smtClean="0"/>
              <a:t>Native Apps</a:t>
            </a:r>
            <a:r>
              <a:rPr lang="en-GB" sz="2400" dirty="0" smtClean="0"/>
              <a:t>.</a:t>
            </a:r>
          </a:p>
          <a:p>
            <a:pPr marL="0" indent="0">
              <a:buNone/>
            </a:pPr>
            <a:r>
              <a:rPr lang="en-GB" sz="2400" dirty="0" smtClean="0"/>
              <a:t>Cons </a:t>
            </a:r>
            <a:r>
              <a:rPr lang="en-GB" sz="2400" dirty="0" smtClean="0"/>
              <a:t>– </a:t>
            </a:r>
            <a:endParaRPr lang="en-GB" sz="2400" dirty="0" smtClean="0"/>
          </a:p>
          <a:p>
            <a:r>
              <a:rPr lang="en-GB" sz="2400" dirty="0" smtClean="0"/>
              <a:t>can </a:t>
            </a:r>
            <a:r>
              <a:rPr lang="en-GB" sz="2400" dirty="0" smtClean="0"/>
              <a:t>be expensive to develop if </a:t>
            </a:r>
            <a:r>
              <a:rPr lang="en-GB" sz="2400" dirty="0"/>
              <a:t>app to be </a:t>
            </a:r>
            <a:r>
              <a:rPr lang="en-GB" sz="2400" dirty="0" smtClean="0"/>
              <a:t>compatible with</a:t>
            </a:r>
            <a:r>
              <a:rPr lang="en-GB" sz="2400" dirty="0"/>
              <a:t> </a:t>
            </a:r>
            <a:r>
              <a:rPr lang="en-GB" sz="2400" dirty="0">
                <a:hlinkClick r:id="rId3"/>
              </a:rPr>
              <a:t>multiple mobile devices</a:t>
            </a:r>
            <a:r>
              <a:rPr lang="en-GB" sz="2400" dirty="0"/>
              <a:t> and </a:t>
            </a:r>
            <a:r>
              <a:rPr lang="en-GB" sz="2400" dirty="0" smtClean="0"/>
              <a:t>cross </a:t>
            </a:r>
            <a:r>
              <a:rPr lang="en-GB" sz="2400" dirty="0" smtClean="0"/>
              <a:t>platforms </a:t>
            </a:r>
          </a:p>
          <a:p>
            <a:r>
              <a:rPr lang="en-GB" sz="2400" dirty="0" smtClean="0">
                <a:hlinkClick r:id="rId4"/>
              </a:rPr>
              <a:t>cost </a:t>
            </a:r>
            <a:r>
              <a:rPr lang="en-GB" sz="2400" dirty="0">
                <a:hlinkClick r:id="rId4"/>
              </a:rPr>
              <a:t>of app maintenance</a:t>
            </a:r>
            <a:r>
              <a:rPr lang="en-GB" sz="2400" dirty="0"/>
              <a:t> and app </a:t>
            </a:r>
            <a:r>
              <a:rPr lang="en-GB" sz="2400" dirty="0" smtClean="0"/>
              <a:t>updating can be </a:t>
            </a:r>
            <a:r>
              <a:rPr lang="en-GB" sz="2400" dirty="0" smtClean="0"/>
              <a:t>expensive</a:t>
            </a:r>
          </a:p>
          <a:p>
            <a:r>
              <a:rPr lang="en-GB" sz="2400" dirty="0" smtClean="0"/>
              <a:t>process </a:t>
            </a:r>
            <a:r>
              <a:rPr lang="en-GB" sz="2400" dirty="0"/>
              <a:t>of getting the app </a:t>
            </a:r>
            <a:r>
              <a:rPr lang="en-GB" sz="2400" dirty="0" smtClean="0"/>
              <a:t>approved</a:t>
            </a:r>
            <a:r>
              <a:rPr lang="en-GB" sz="2400" dirty="0"/>
              <a:t> can prove to be long and </a:t>
            </a:r>
            <a:r>
              <a:rPr lang="en-GB" sz="2400" dirty="0" smtClean="0"/>
              <a:t>tedious.</a:t>
            </a:r>
          </a:p>
          <a:p>
            <a:pPr marL="0" indent="0">
              <a:buNone/>
            </a:pPr>
            <a:endParaRPr lang="en-GB" sz="2400" dirty="0" smtClean="0"/>
          </a:p>
        </p:txBody>
      </p:sp>
      <p:sp>
        <p:nvSpPr>
          <p:cNvPr id="4" name="TextBox 3"/>
          <p:cNvSpPr txBox="1"/>
          <p:nvPr/>
        </p:nvSpPr>
        <p:spPr>
          <a:xfrm>
            <a:off x="2987824" y="955272"/>
            <a:ext cx="3240360" cy="461665"/>
          </a:xfrm>
          <a:prstGeom prst="rect">
            <a:avLst/>
          </a:prstGeom>
          <a:noFill/>
        </p:spPr>
        <p:txBody>
          <a:bodyPr wrap="square" rtlCol="0">
            <a:spAutoFit/>
          </a:bodyPr>
          <a:lstStyle/>
          <a:p>
            <a:r>
              <a:rPr lang="en-GB" sz="2400" dirty="0" smtClean="0">
                <a:solidFill>
                  <a:schemeClr val="tx2"/>
                </a:solidFill>
              </a:rPr>
              <a:t>This topic is mandatory</a:t>
            </a:r>
            <a:endParaRPr lang="en-GB" sz="2400" dirty="0">
              <a:solidFill>
                <a:schemeClr val="tx2"/>
              </a:solidFill>
            </a:endParaRPr>
          </a:p>
        </p:txBody>
      </p:sp>
    </p:spTree>
    <p:extLst>
      <p:ext uri="{BB962C8B-B14F-4D97-AF65-F5344CB8AC3E}">
        <p14:creationId xmlns:p14="http://schemas.microsoft.com/office/powerpoint/2010/main" val="2780577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solidFill>
                  <a:schemeClr val="tx2"/>
                </a:solidFill>
              </a:rPr>
              <a:t>Assessment 1</a:t>
            </a:r>
            <a:endParaRPr lang="en-GB" b="1" dirty="0">
              <a:solidFill>
                <a:schemeClr val="tx2"/>
              </a:solidFill>
            </a:endParaRPr>
          </a:p>
        </p:txBody>
      </p:sp>
      <p:sp>
        <p:nvSpPr>
          <p:cNvPr id="3" name="Content Placeholder 2"/>
          <p:cNvSpPr>
            <a:spLocks noGrp="1"/>
          </p:cNvSpPr>
          <p:nvPr>
            <p:ph idx="1"/>
          </p:nvPr>
        </p:nvSpPr>
        <p:spPr>
          <a:xfrm>
            <a:off x="467544" y="1412776"/>
            <a:ext cx="8229600" cy="4824536"/>
          </a:xfrm>
        </p:spPr>
        <p:txBody>
          <a:bodyPr>
            <a:normAutofit/>
          </a:bodyPr>
          <a:lstStyle/>
          <a:p>
            <a:pPr marL="0" indent="0" algn="ctr">
              <a:buNone/>
            </a:pPr>
            <a:r>
              <a:rPr lang="en-GB" sz="2400" dirty="0" smtClean="0"/>
              <a:t>Web apps v Native apps</a:t>
            </a:r>
          </a:p>
          <a:p>
            <a:pPr marL="0" indent="0">
              <a:buNone/>
            </a:pPr>
            <a:r>
              <a:rPr lang="en-GB" sz="2400" dirty="0" smtClean="0"/>
              <a:t>Outline the pros and cons of each with regard to development and deployment  - </a:t>
            </a:r>
            <a:r>
              <a:rPr lang="en-GB" sz="2400" b="1" dirty="0" smtClean="0"/>
              <a:t>Web Apps</a:t>
            </a:r>
            <a:r>
              <a:rPr lang="en-GB" sz="2400" dirty="0" smtClean="0"/>
              <a:t>.</a:t>
            </a:r>
          </a:p>
          <a:p>
            <a:pPr marL="0" indent="0">
              <a:buNone/>
            </a:pPr>
            <a:r>
              <a:rPr lang="en-GB" sz="2400" dirty="0" smtClean="0"/>
              <a:t>Some pros – </a:t>
            </a:r>
            <a:endParaRPr lang="en-GB" sz="2400" dirty="0" smtClean="0"/>
          </a:p>
          <a:p>
            <a:r>
              <a:rPr lang="en-GB" sz="2400" dirty="0" smtClean="0"/>
              <a:t>web </a:t>
            </a:r>
            <a:r>
              <a:rPr lang="en-GB" sz="2400" dirty="0" smtClean="0"/>
              <a:t>apps common </a:t>
            </a:r>
            <a:r>
              <a:rPr lang="en-GB" sz="2400" dirty="0"/>
              <a:t>code base across multiple mobile </a:t>
            </a:r>
            <a:r>
              <a:rPr lang="en-GB" sz="2400" dirty="0" smtClean="0"/>
              <a:t>platforms are therefore </a:t>
            </a:r>
            <a:r>
              <a:rPr lang="en-GB" sz="2400" dirty="0"/>
              <a:t>much easier to maintain</a:t>
            </a:r>
            <a:r>
              <a:rPr lang="en-GB" sz="2400" dirty="0" smtClean="0"/>
              <a:t>, </a:t>
            </a:r>
            <a:endParaRPr lang="en-GB" sz="2400" dirty="0" smtClean="0"/>
          </a:p>
          <a:p>
            <a:r>
              <a:rPr lang="en-GB" sz="2400" dirty="0" smtClean="0"/>
              <a:t>can </a:t>
            </a:r>
            <a:r>
              <a:rPr lang="en-GB" sz="2400" dirty="0" smtClean="0"/>
              <a:t>be made </a:t>
            </a:r>
            <a:r>
              <a:rPr lang="en-GB" sz="2400" dirty="0"/>
              <a:t>compatible with any older mobile </a:t>
            </a:r>
            <a:r>
              <a:rPr lang="en-GB" sz="2400" dirty="0" smtClean="0"/>
              <a:t>device, </a:t>
            </a:r>
            <a:endParaRPr lang="en-GB" sz="2400" dirty="0" smtClean="0"/>
          </a:p>
          <a:p>
            <a:r>
              <a:rPr lang="en-GB" sz="2400" dirty="0" smtClean="0"/>
              <a:t>Web </a:t>
            </a:r>
            <a:r>
              <a:rPr lang="en-GB" sz="2400" dirty="0"/>
              <a:t>apps do not require </a:t>
            </a:r>
            <a:r>
              <a:rPr lang="en-GB" sz="2400" dirty="0" smtClean="0"/>
              <a:t>to  be </a:t>
            </a:r>
            <a:r>
              <a:rPr lang="en-GB" sz="2400" dirty="0"/>
              <a:t> </a:t>
            </a:r>
            <a:r>
              <a:rPr lang="en-GB" sz="2400" dirty="0" smtClean="0"/>
              <a:t>submitted</a:t>
            </a:r>
            <a:r>
              <a:rPr lang="en-GB" sz="2400" dirty="0"/>
              <a:t> to any app store </a:t>
            </a:r>
            <a:r>
              <a:rPr lang="en-GB" sz="2400" dirty="0" smtClean="0"/>
              <a:t>so can be deployed immediately, </a:t>
            </a:r>
            <a:endParaRPr lang="en-GB" sz="2400" dirty="0" smtClean="0"/>
          </a:p>
          <a:p>
            <a:r>
              <a:rPr lang="en-GB" sz="2400" dirty="0" smtClean="0">
                <a:hlinkClick r:id="rId2"/>
              </a:rPr>
              <a:t>Apple </a:t>
            </a:r>
            <a:r>
              <a:rPr lang="en-GB" sz="2400" dirty="0">
                <a:hlinkClick r:id="rId2"/>
              </a:rPr>
              <a:t>App Store</a:t>
            </a:r>
            <a:r>
              <a:rPr lang="en-GB" sz="2400" dirty="0"/>
              <a:t> does feature </a:t>
            </a:r>
            <a:r>
              <a:rPr lang="en-GB" sz="2400" dirty="0" smtClean="0"/>
              <a:t>Web apps, </a:t>
            </a:r>
            <a:endParaRPr lang="en-GB" sz="2400" dirty="0" smtClean="0"/>
          </a:p>
          <a:p>
            <a:r>
              <a:rPr lang="en-GB" sz="2400" dirty="0" smtClean="0"/>
              <a:t>users </a:t>
            </a:r>
            <a:r>
              <a:rPr lang="en-GB" sz="2400" dirty="0" smtClean="0"/>
              <a:t>don’t need to download</a:t>
            </a:r>
            <a:r>
              <a:rPr lang="en-GB" sz="2400" dirty="0"/>
              <a:t> </a:t>
            </a:r>
            <a:r>
              <a:rPr lang="en-GB" sz="2400" dirty="0" smtClean="0"/>
              <a:t>or store or buy </a:t>
            </a:r>
            <a:r>
              <a:rPr lang="en-GB" sz="2400" dirty="0" smtClean="0">
                <a:hlinkClick r:id="rId3"/>
              </a:rPr>
              <a:t>Web </a:t>
            </a:r>
            <a:r>
              <a:rPr lang="en-GB" sz="2400" dirty="0">
                <a:hlinkClick r:id="rId3"/>
              </a:rPr>
              <a:t>apps</a:t>
            </a:r>
            <a:r>
              <a:rPr lang="en-GB" sz="2400" dirty="0" smtClean="0"/>
              <a:t>.</a:t>
            </a:r>
          </a:p>
          <a:p>
            <a:pPr marL="0" indent="0">
              <a:buNone/>
            </a:pPr>
            <a:endParaRPr lang="en-GB" sz="2400" dirty="0" smtClean="0"/>
          </a:p>
        </p:txBody>
      </p:sp>
      <p:sp>
        <p:nvSpPr>
          <p:cNvPr id="4" name="TextBox 3"/>
          <p:cNvSpPr txBox="1"/>
          <p:nvPr/>
        </p:nvSpPr>
        <p:spPr>
          <a:xfrm>
            <a:off x="2987824" y="955272"/>
            <a:ext cx="3240360" cy="461665"/>
          </a:xfrm>
          <a:prstGeom prst="rect">
            <a:avLst/>
          </a:prstGeom>
          <a:noFill/>
        </p:spPr>
        <p:txBody>
          <a:bodyPr wrap="square" rtlCol="0">
            <a:spAutoFit/>
          </a:bodyPr>
          <a:lstStyle/>
          <a:p>
            <a:r>
              <a:rPr lang="en-GB" sz="2400" dirty="0" smtClean="0">
                <a:solidFill>
                  <a:schemeClr val="tx2"/>
                </a:solidFill>
              </a:rPr>
              <a:t>This topic is mandatory</a:t>
            </a:r>
            <a:endParaRPr lang="en-GB" sz="2400" dirty="0">
              <a:solidFill>
                <a:schemeClr val="tx2"/>
              </a:solidFill>
            </a:endParaRPr>
          </a:p>
        </p:txBody>
      </p:sp>
    </p:spTree>
    <p:extLst>
      <p:ext uri="{BB962C8B-B14F-4D97-AF65-F5344CB8AC3E}">
        <p14:creationId xmlns:p14="http://schemas.microsoft.com/office/powerpoint/2010/main" val="1741928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solidFill>
                  <a:schemeClr val="tx2"/>
                </a:solidFill>
              </a:rPr>
              <a:t>Assessment 1</a:t>
            </a:r>
            <a:endParaRPr lang="en-GB" b="1" dirty="0">
              <a:solidFill>
                <a:schemeClr val="tx2"/>
              </a:solidFill>
            </a:endParaRPr>
          </a:p>
        </p:txBody>
      </p:sp>
      <p:sp>
        <p:nvSpPr>
          <p:cNvPr id="3" name="Content Placeholder 2"/>
          <p:cNvSpPr>
            <a:spLocks noGrp="1"/>
          </p:cNvSpPr>
          <p:nvPr>
            <p:ph idx="1"/>
          </p:nvPr>
        </p:nvSpPr>
        <p:spPr>
          <a:xfrm>
            <a:off x="467544" y="1412776"/>
            <a:ext cx="8229600" cy="4824536"/>
          </a:xfrm>
        </p:spPr>
        <p:txBody>
          <a:bodyPr>
            <a:normAutofit/>
          </a:bodyPr>
          <a:lstStyle/>
          <a:p>
            <a:pPr marL="0" indent="0" algn="ctr">
              <a:buNone/>
            </a:pPr>
            <a:r>
              <a:rPr lang="en-GB" sz="2400" dirty="0" smtClean="0"/>
              <a:t>Web apps v Native apps</a:t>
            </a:r>
          </a:p>
          <a:p>
            <a:pPr marL="0" indent="0">
              <a:buNone/>
            </a:pPr>
            <a:r>
              <a:rPr lang="en-GB" sz="2400" dirty="0" smtClean="0"/>
              <a:t>Outline the pros and cons of each with regard to development and deployment  - </a:t>
            </a:r>
            <a:r>
              <a:rPr lang="en-GB" sz="2400" b="1" dirty="0" smtClean="0"/>
              <a:t>Web Apps</a:t>
            </a:r>
            <a:r>
              <a:rPr lang="en-GB" sz="2400" dirty="0" smtClean="0"/>
              <a:t>.</a:t>
            </a:r>
          </a:p>
          <a:p>
            <a:pPr marL="0" indent="0">
              <a:buNone/>
            </a:pPr>
            <a:r>
              <a:rPr lang="en-GB" sz="2400" dirty="0" smtClean="0"/>
              <a:t>Cons </a:t>
            </a:r>
            <a:r>
              <a:rPr lang="en-GB" sz="2400" dirty="0" smtClean="0"/>
              <a:t>– </a:t>
            </a:r>
            <a:endParaRPr lang="en-GB" sz="2400" dirty="0" smtClean="0"/>
          </a:p>
          <a:p>
            <a:r>
              <a:rPr lang="en-GB" sz="2400" dirty="0" smtClean="0"/>
              <a:t>have </a:t>
            </a:r>
            <a:r>
              <a:rPr lang="en-GB" sz="2400" dirty="0"/>
              <a:t>limited scope as far as accessing a mobile device’s </a:t>
            </a:r>
            <a:r>
              <a:rPr lang="en-GB" sz="2400" dirty="0" smtClean="0"/>
              <a:t>features</a:t>
            </a:r>
          </a:p>
          <a:p>
            <a:r>
              <a:rPr lang="en-GB" sz="2400" dirty="0" smtClean="0"/>
              <a:t>users </a:t>
            </a:r>
            <a:r>
              <a:rPr lang="en-GB" sz="2400" dirty="0"/>
              <a:t>work with different mobile </a:t>
            </a:r>
            <a:r>
              <a:rPr lang="en-GB" sz="2400" dirty="0" smtClean="0"/>
              <a:t>browsers</a:t>
            </a:r>
            <a:r>
              <a:rPr lang="en-GB" sz="2400" dirty="0" smtClean="0"/>
              <a:t>,</a:t>
            </a:r>
          </a:p>
          <a:p>
            <a:r>
              <a:rPr lang="en-GB" sz="2400" dirty="0" smtClean="0"/>
              <a:t>users </a:t>
            </a:r>
            <a:r>
              <a:rPr lang="en-GB" sz="2400" dirty="0"/>
              <a:t>may </a:t>
            </a:r>
            <a:r>
              <a:rPr lang="en-GB" sz="2400" dirty="0" smtClean="0"/>
              <a:t>find </a:t>
            </a:r>
            <a:r>
              <a:rPr lang="en-GB" sz="2400" dirty="0"/>
              <a:t>it difficult to discover a Web </a:t>
            </a:r>
            <a:r>
              <a:rPr lang="en-GB" sz="2400" dirty="0" smtClean="0"/>
              <a:t>app </a:t>
            </a:r>
          </a:p>
          <a:p>
            <a:r>
              <a:rPr lang="en-GB" sz="2400" dirty="0" smtClean="0"/>
              <a:t>no quality </a:t>
            </a:r>
            <a:r>
              <a:rPr lang="en-GB" sz="2400" dirty="0"/>
              <a:t>control system for Web </a:t>
            </a:r>
            <a:r>
              <a:rPr lang="en-GB" sz="2400" dirty="0" smtClean="0"/>
              <a:t>apps</a:t>
            </a:r>
            <a:endParaRPr lang="en-GB" sz="2400" dirty="0" smtClean="0"/>
          </a:p>
          <a:p>
            <a:pPr marL="0" indent="0">
              <a:buNone/>
            </a:pPr>
            <a:endParaRPr lang="en-GB" sz="2400" dirty="0" smtClean="0"/>
          </a:p>
        </p:txBody>
      </p:sp>
      <p:sp>
        <p:nvSpPr>
          <p:cNvPr id="4" name="TextBox 3"/>
          <p:cNvSpPr txBox="1"/>
          <p:nvPr/>
        </p:nvSpPr>
        <p:spPr>
          <a:xfrm>
            <a:off x="2987824" y="955272"/>
            <a:ext cx="3240360" cy="461665"/>
          </a:xfrm>
          <a:prstGeom prst="rect">
            <a:avLst/>
          </a:prstGeom>
          <a:noFill/>
        </p:spPr>
        <p:txBody>
          <a:bodyPr wrap="square" rtlCol="0">
            <a:spAutoFit/>
          </a:bodyPr>
          <a:lstStyle/>
          <a:p>
            <a:r>
              <a:rPr lang="en-GB" sz="2400" dirty="0" smtClean="0">
                <a:solidFill>
                  <a:schemeClr val="tx2"/>
                </a:solidFill>
              </a:rPr>
              <a:t>This topic is mandatory</a:t>
            </a:r>
            <a:endParaRPr lang="en-GB" sz="2400" dirty="0">
              <a:solidFill>
                <a:schemeClr val="tx2"/>
              </a:solidFill>
            </a:endParaRPr>
          </a:p>
        </p:txBody>
      </p:sp>
    </p:spTree>
    <p:extLst>
      <p:ext uri="{BB962C8B-B14F-4D97-AF65-F5344CB8AC3E}">
        <p14:creationId xmlns:p14="http://schemas.microsoft.com/office/powerpoint/2010/main" val="1028561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2453</TotalTime>
  <Words>678</Words>
  <Application>Microsoft Office PowerPoint</Application>
  <PresentationFormat>On-screen Show (4:3)</PresentationFormat>
  <Paragraphs>107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Unit Introduction</vt:lpstr>
      <vt:lpstr>Unit Purpose</vt:lpstr>
      <vt:lpstr>Outcomes</vt:lpstr>
      <vt:lpstr>Assessment there are two assessments</vt:lpstr>
      <vt:lpstr>Assessment 1</vt:lpstr>
      <vt:lpstr>Assessment 1</vt:lpstr>
      <vt:lpstr>Assessment 1</vt:lpstr>
      <vt:lpstr>Assessment 1</vt:lpstr>
      <vt:lpstr>Assessment 1</vt:lpstr>
      <vt:lpstr>Assessment 1</vt:lpstr>
      <vt:lpstr>Assessment 1</vt:lpstr>
      <vt:lpstr>Assessment 1</vt:lpstr>
      <vt:lpstr>Assessment 1</vt:lpstr>
      <vt:lpstr>ANY QUESTIONS</vt:lpstr>
    </vt:vector>
  </TitlesOfParts>
  <Company>RKC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Unit</dc:title>
  <dc:creator>mbarrett</dc:creator>
  <cp:lastModifiedBy>Jim McGarry</cp:lastModifiedBy>
  <cp:revision>187</cp:revision>
  <dcterms:created xsi:type="dcterms:W3CDTF">2010-01-25T11:37:06Z</dcterms:created>
  <dcterms:modified xsi:type="dcterms:W3CDTF">2017-03-16T11:53:03Z</dcterms:modified>
</cp:coreProperties>
</file>