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2" r:id="rId1"/>
    <p:sldMasterId id="2147483864" r:id="rId2"/>
  </p:sldMasterIdLst>
  <p:notesMasterIdLst>
    <p:notesMasterId r:id="rId22"/>
  </p:notesMasterIdLst>
  <p:sldIdLst>
    <p:sldId id="342" r:id="rId3"/>
    <p:sldId id="308" r:id="rId4"/>
    <p:sldId id="323" r:id="rId5"/>
    <p:sldId id="333" r:id="rId6"/>
    <p:sldId id="325" r:id="rId7"/>
    <p:sldId id="326" r:id="rId8"/>
    <p:sldId id="327" r:id="rId9"/>
    <p:sldId id="331" r:id="rId10"/>
    <p:sldId id="328" r:id="rId11"/>
    <p:sldId id="329" r:id="rId12"/>
    <p:sldId id="337" r:id="rId13"/>
    <p:sldId id="336" r:id="rId14"/>
    <p:sldId id="341" r:id="rId15"/>
    <p:sldId id="340" r:id="rId16"/>
    <p:sldId id="334" r:id="rId17"/>
    <p:sldId id="339" r:id="rId18"/>
    <p:sldId id="338" r:id="rId19"/>
    <p:sldId id="312" r:id="rId20"/>
    <p:sldId id="294" r:id="rId21"/>
  </p:sldIdLst>
  <p:sldSz cx="13004800" cy="9753600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1pPr>
    <a:lvl2pPr marL="4572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2pPr>
    <a:lvl3pPr marL="9144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3pPr>
    <a:lvl4pPr marL="13716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4pPr>
    <a:lvl5pPr marL="1828800" algn="ctr" rtl="0" fontAlgn="base">
      <a:lnSpc>
        <a:spcPct val="90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Open Sans Light" charset="0"/>
        <a:ea typeface="ヒラギノ角ゴ ProN W3" charset="0"/>
        <a:cs typeface="ヒラギノ角ゴ ProN W3" charset="0"/>
        <a:sym typeface="Open Sans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38"/>
  </p:normalViewPr>
  <p:slideViewPr>
    <p:cSldViewPr>
      <p:cViewPr varScale="1">
        <p:scale>
          <a:sx n="81" d="100"/>
          <a:sy n="81" d="100"/>
        </p:scale>
        <p:origin x="1356" y="11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3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A78220-816A-964C-A372-11E673A98736}" type="datetimeFigureOut">
              <a:rPr lang="en-US"/>
              <a:pPr>
                <a:defRPr/>
              </a:pPr>
              <a:t>10/25/2015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11B370-14E8-EF4C-9AA2-64A5C8F9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2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7684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A460E-1626-DA4F-8DE3-CFF9D8A21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14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A17861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0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1231900" y="4114800"/>
            <a:ext cx="105537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 spc="-190" dirty="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1225550" y="6361113"/>
            <a:ext cx="105648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795338"/>
            <a:ext cx="40386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196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6781800"/>
            <a:ext cx="7772400" cy="2197100"/>
          </a:xfrm>
        </p:spPr>
        <p:txBody>
          <a:bodyPr/>
          <a:lstStyle>
            <a:lvl1pPr algn="ctr">
              <a:lnSpc>
                <a:spcPct val="120000"/>
              </a:lnSpc>
              <a:defRPr sz="2800" i="1"/>
            </a:lvl1pPr>
            <a:lvl2pPr algn="ctr">
              <a:lnSpc>
                <a:spcPct val="120000"/>
              </a:lnSpc>
              <a:defRPr sz="2800" i="1"/>
            </a:lvl2pPr>
            <a:lvl3pPr algn="ctr">
              <a:lnSpc>
                <a:spcPct val="120000"/>
              </a:lnSpc>
              <a:defRPr sz="2800" i="1"/>
            </a:lvl3pPr>
            <a:lvl4pPr algn="ctr">
              <a:lnSpc>
                <a:spcPct val="120000"/>
              </a:lnSpc>
              <a:defRPr sz="2800" i="1"/>
            </a:lvl4pPr>
            <a:lvl5pPr algn="ctr">
              <a:lnSpc>
                <a:spcPct val="120000"/>
              </a:lnSpc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081624" y="2667000"/>
            <a:ext cx="4853942" cy="769441"/>
          </a:xfrm>
          <a:solidFill>
            <a:schemeClr val="accent4"/>
          </a:solidFill>
        </p:spPr>
        <p:txBody>
          <a:bodyPr wrap="none" lIns="365760" tIns="228600" rIns="365760" bIns="228600" anchor="ctr">
            <a:spAutoFit/>
          </a:bodyPr>
          <a:lstStyle>
            <a:lvl1pPr algn="ctr">
              <a:lnSpc>
                <a:spcPct val="80000"/>
              </a:lnSpc>
              <a:defRPr sz="2400" b="1" i="1" spc="500" baseline="0">
                <a:solidFill>
                  <a:schemeClr val="bg1"/>
                </a:solidFill>
                <a:latin typeface="Open Sans"/>
                <a:cs typeface="Open Sans Extrabold Italic"/>
              </a:defRPr>
            </a:lvl1pPr>
            <a:lvl2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2pPr>
            <a:lvl3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3pPr>
            <a:lvl4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4pPr>
            <a:lvl5pPr>
              <a:defRPr sz="2400" b="0" i="0">
                <a:solidFill>
                  <a:schemeClr val="bg1"/>
                </a:solidFill>
                <a:latin typeface="Open Sans Extrabold Italic"/>
                <a:cs typeface="Open Sans Extrabold Italic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88920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D3AA9-1222-5E47-B347-472ECE877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4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/>
            </a:lvl2pPr>
            <a:lvl3pPr marL="342900" indent="-342900">
              <a:buClr>
                <a:schemeClr val="accent4"/>
              </a:buClr>
              <a:defRPr/>
            </a:lvl3pPr>
            <a:lvl4pPr marL="635000" indent="-292100"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368-0E8D-AD46-AC1E-3472773C8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22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4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9D3E2-3262-F641-AB24-FF4A39ED9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268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5B2CA-BCA1-9745-82ED-D38629109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115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DC83E-2C64-F44F-BCC1-220EFDC8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8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buClr>
                <a:schemeClr val="accent4"/>
              </a:buClr>
              <a:defRPr sz="3200"/>
            </a:lvl1pPr>
            <a:lvl2pPr marL="742950" indent="-742950">
              <a:lnSpc>
                <a:spcPct val="120000"/>
              </a:lnSpc>
              <a:buClr>
                <a:schemeClr val="accent4"/>
              </a:buClr>
              <a:defRPr sz="1800"/>
            </a:lvl2pPr>
            <a:lvl3pPr marL="342900" indent="-342900">
              <a:lnSpc>
                <a:spcPct val="120000"/>
              </a:lnSpc>
              <a:buClr>
                <a:schemeClr val="accent4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4"/>
              </a:buClr>
              <a:defRPr sz="1800"/>
            </a:lvl4pPr>
            <a:lvl5pPr>
              <a:lnSpc>
                <a:spcPct val="120000"/>
              </a:lnSpc>
              <a:buClr>
                <a:schemeClr val="accent4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CE79-35B8-8A4E-BF89-30FE3F5C0F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5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rgbClr val="00AA5B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7B570-2DB6-8E40-97FD-627C94FD3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90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C8F7-3B45-AC47-8AA3-16317B775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46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D82B8-896A-334C-8D91-FF9EC1998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1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B044-2569-3F43-8287-B21897D88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780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2616200" y="3200400"/>
            <a:ext cx="77835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84582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12242800" cy="1905000"/>
          </a:xfrm>
        </p:spPr>
        <p:txBody>
          <a:bodyPr>
            <a:normAutofit/>
          </a:bodyPr>
          <a:lstStyle>
            <a:lvl1pPr algn="ctr">
              <a:defRPr sz="8400" spc="-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3032625"/>
          </a:xfrm>
          <a:solidFill>
            <a:srgbClr val="00AA5B"/>
          </a:solidFill>
          <a:effectLst>
            <a:outerShdw dist="25400" dir="5400000" algn="tl" rotWithShape="0">
              <a:schemeClr val="tx1"/>
            </a:outerShdw>
          </a:effectLst>
        </p:spPr>
        <p:txBody>
          <a:bodyPr tIns="228600" bIns="228600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1pPr>
            <a:lvl2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2pPr>
            <a:lvl3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3pPr>
            <a:lvl4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4pPr>
            <a:lvl5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2800"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72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0" y="1422400"/>
            <a:ext cx="6121400" cy="7632700"/>
          </a:xfrm>
        </p:spPr>
        <p:txBody>
          <a:bodyPr/>
          <a:lstStyle>
            <a:lvl2pPr marL="742950" indent="-742950">
              <a:lnSpc>
                <a:spcPct val="120000"/>
              </a:lnSpc>
              <a:defRPr/>
            </a:lvl2pPr>
            <a:lvl3pPr marL="342900" indent="-342900">
              <a:buClr>
                <a:schemeClr val="accent2"/>
              </a:buClr>
              <a:defRPr/>
            </a:lvl3pPr>
            <a:lvl4pPr marL="635000" indent="-292100"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3CEF2-A3ED-E143-BC1A-64ED8E21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36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 userDrawn="1"/>
        </p:nvSpPr>
        <p:spPr bwMode="auto">
          <a:xfrm rot="10800000" flipH="1">
            <a:off x="393700" y="1192213"/>
            <a:ext cx="122301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20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1pPr>
            <a:lvl2pPr marL="10287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2pPr>
            <a:lvl3pPr marL="1549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3pPr>
            <a:lvl4pPr marL="20574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4pPr>
            <a:lvl5pPr marL="2578100" indent="-520700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Font typeface="Wingdings" charset="2"/>
              <a:buChar char=""/>
              <a:defRPr sz="3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F36E-6169-FB48-ADBF-1C5327902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4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black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762000"/>
            <a:ext cx="40386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/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1pPr>
            <a:lvl2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2pPr>
            <a:lvl3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3pPr>
            <a:lvl4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4pPr>
            <a:lvl5pPr>
              <a:lnSpc>
                <a:spcPct val="120000"/>
              </a:lnSpc>
              <a:defRPr sz="2800" b="0" i="1"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797F7-8343-6A4F-B427-8F2B68D54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996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lt - Revers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 userDrawn="1"/>
        </p:nvSpPr>
        <p:spPr bwMode="auto">
          <a:xfrm>
            <a:off x="533400" y="7745413"/>
            <a:ext cx="11938000" cy="1587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5" descr="TW_Logo_NoTag_wht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762000"/>
            <a:ext cx="4114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750" y="1911350"/>
            <a:ext cx="11925300" cy="5651500"/>
          </a:xfrm>
        </p:spPr>
        <p:txBody>
          <a:bodyPr anchor="b"/>
          <a:lstStyle>
            <a:lvl1pPr marL="0" marR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600" cap="all" spc="-400">
                <a:solidFill>
                  <a:srgbClr val="FFFFFF"/>
                </a:solidFill>
              </a:defRPr>
            </a:lvl1pPr>
          </a:lstStyle>
          <a:p>
            <a:r>
              <a:rPr lang="en-US" noProof="0" dirty="0" smtClean="0">
                <a:sym typeface="Open Sans Extrabold" charset="0"/>
              </a:rPr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8039100"/>
            <a:ext cx="11938000" cy="1143000"/>
          </a:xfrm>
        </p:spPr>
        <p:txBody>
          <a:bodyPr/>
          <a:lstStyle>
            <a:lvl1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1pPr>
            <a:lvl2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2pPr>
            <a:lvl3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3pPr>
            <a:lvl4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4pPr>
            <a:lvl5pPr>
              <a:lnSpc>
                <a:spcPct val="110000"/>
              </a:lnSpc>
              <a:defRPr sz="2800" b="0" i="1">
                <a:solidFill>
                  <a:srgbClr val="FFFFF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9FF49-2D39-C94A-8C45-5A004EE3C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57200"/>
            <a:ext cx="3149600" cy="7239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300" y="381000"/>
            <a:ext cx="8826500" cy="8674100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  <a:lvl2pPr marL="742950" indent="-742950">
              <a:lnSpc>
                <a:spcPct val="120000"/>
              </a:lnSpc>
              <a:defRPr sz="1800"/>
            </a:lvl2pPr>
            <a:lvl3pPr marL="342900" indent="-342900">
              <a:lnSpc>
                <a:spcPct val="120000"/>
              </a:lnSpc>
              <a:buClr>
                <a:schemeClr val="accent2"/>
              </a:buClr>
              <a:defRPr sz="1800"/>
            </a:lvl3pPr>
            <a:lvl4pPr marL="635000" indent="-292100">
              <a:lnSpc>
                <a:spcPct val="120000"/>
              </a:lnSpc>
              <a:buClr>
                <a:schemeClr val="accent2"/>
              </a:buClr>
              <a:defRPr sz="1800"/>
            </a:lvl4pPr>
            <a:lvl5pPr>
              <a:lnSpc>
                <a:spcPct val="120000"/>
              </a:lnSpc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34898-47EB-9D4D-B4E7-AC69392EF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062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082800" y="3276600"/>
            <a:ext cx="8839200" cy="3199850"/>
          </a:xfrm>
        </p:spPr>
        <p:txBody>
          <a:bodyPr anchor="ctr">
            <a:spAutoFit/>
          </a:bodyPr>
          <a:lstStyle>
            <a:lvl1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1pPr>
            <a:lvl2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2pPr>
            <a:lvl3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3pPr>
            <a:lvl4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4pPr>
            <a:lvl5pPr marL="0" indent="0" algn="ctr">
              <a:buFontTx/>
              <a:buNone/>
              <a:defRPr b="0" i="1">
                <a:solidFill>
                  <a:schemeClr val="accent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53BBB-A620-3745-8A1C-E5BE83716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696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2017713" y="15732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 userDrawn="1"/>
        </p:nvSpPr>
        <p:spPr bwMode="auto">
          <a:xfrm rot="10800000" flipH="1">
            <a:off x="2017713" y="366713"/>
            <a:ext cx="8980487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0" y="673100"/>
            <a:ext cx="8991600" cy="7239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802D0-E7DB-5948-8D4C-BFB468D0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0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C4D8162-F20D-264B-9B22-634840B07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67" r:id="rId7"/>
    <p:sldLayoutId id="2147484168" r:id="rId8"/>
    <p:sldLayoutId id="2147484187" r:id="rId9"/>
    <p:sldLayoutId id="2147484169" r:id="rId10"/>
    <p:sldLayoutId id="2147484188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chemeClr val="accent2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accent2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chemeClr val="accent2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12242800" cy="723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Extrabold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12242800" cy="76327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Open Sans Light" charset="0"/>
              </a:rPr>
              <a:t>Click to edit Master text styles</a:t>
            </a:r>
          </a:p>
          <a:p>
            <a:pPr lvl="1"/>
            <a:r>
              <a:rPr lang="en-US" dirty="0">
                <a:sym typeface="Open Sans Light" charset="0"/>
              </a:rPr>
              <a:t>Second level</a:t>
            </a:r>
          </a:p>
          <a:p>
            <a:pPr lvl="2"/>
            <a:r>
              <a:rPr lang="en-US" dirty="0">
                <a:sym typeface="Open Sans Light" charset="0"/>
              </a:rPr>
              <a:t>Third level</a:t>
            </a:r>
          </a:p>
          <a:p>
            <a:pPr lvl="3"/>
            <a:r>
              <a:rPr lang="en-US" dirty="0">
                <a:sym typeface="Open Sans Light" charset="0"/>
              </a:rPr>
              <a:t>Fourth level</a:t>
            </a:r>
          </a:p>
          <a:p>
            <a:pPr lvl="4"/>
            <a:r>
              <a:rPr lang="en-US" dirty="0">
                <a:sym typeface="Open Sans Light" charset="0"/>
              </a:rPr>
              <a:t>Fifth level</a:t>
            </a:r>
          </a:p>
        </p:txBody>
      </p:sp>
      <p:sp>
        <p:nvSpPr>
          <p:cNvPr id="4100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355513" y="9258300"/>
            <a:ext cx="268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 b="0" i="1">
                <a:solidFill>
                  <a:srgbClr val="808184"/>
                </a:solidFill>
                <a:latin typeface="Open Sans Light"/>
                <a:ea typeface="ＭＳ Ｐゴシック" charset="0"/>
                <a:cs typeface="Open Sans Light"/>
                <a:sym typeface="Open Sans Italic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7A190D75-D3FD-2A44-9981-88C47E18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70" r:id="rId7"/>
    <p:sldLayoutId id="2147484171" r:id="rId8"/>
    <p:sldLayoutId id="2147484195" r:id="rId9"/>
    <p:sldLayoutId id="2147484172" r:id="rId10"/>
    <p:sldLayoutId id="2147484196" r:id="rId11"/>
  </p:sldLayoutIdLst>
  <p:transition/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 cap="all" spc="-90">
          <a:solidFill>
            <a:srgbClr val="00AA5B"/>
          </a:solidFill>
          <a:latin typeface="+mj-lt"/>
          <a:ea typeface="+mj-ea"/>
          <a:cs typeface="+mj-cs"/>
          <a:sym typeface="Open Sans Extrabold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rgbClr val="00AA5B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Open Sans Extrabold" charset="0"/>
          <a:ea typeface="ヒラギノ角ゴ ProN W6" charset="0"/>
          <a:cs typeface="ヒラギノ角ゴ ProN W6" charset="0"/>
          <a:sym typeface="Open Sans Extrabold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1pPr>
      <a:lvl2pPr marL="742950" indent="-742950" algn="l" rtl="0" eaLnBrk="0" fontAlgn="base" hangingPunct="0">
        <a:lnSpc>
          <a:spcPct val="120000"/>
        </a:lnSpc>
        <a:spcBef>
          <a:spcPts val="24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2pPr>
      <a:lvl3pPr marL="342900" indent="-3429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■"/>
        <a:defRPr sz="26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3pPr>
      <a:lvl4pPr marL="635000" indent="-2921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●"/>
        <a:defRPr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4pPr>
      <a:lvl5pPr marL="952500" indent="-317500" algn="l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00AA5B"/>
        </a:buClr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5pPr>
      <a:lvl6pPr marL="14097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6pPr>
      <a:lvl7pPr marL="18669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7pPr>
      <a:lvl8pPr marL="23241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8pPr>
      <a:lvl9pPr marL="2781300" indent="-317500" algn="l" rtl="0" fontAlgn="base">
        <a:spcBef>
          <a:spcPts val="1200"/>
        </a:spcBef>
        <a:spcAft>
          <a:spcPct val="0"/>
        </a:spcAft>
        <a:buSzPct val="100000"/>
        <a:buFont typeface="Lucida Grande" charset="0"/>
        <a:buChar char="-"/>
        <a:defRPr sz="1400">
          <a:solidFill>
            <a:schemeClr val="tx1"/>
          </a:solidFill>
          <a:latin typeface="+mn-lt"/>
          <a:ea typeface="+mn-ea"/>
          <a:cs typeface="+mn-cs"/>
          <a:sym typeface="Open Sans 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huawei.com/wireless-oss-training/OOBP-SH.git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 </a:t>
            </a:r>
            <a:r>
              <a:rPr lang="en-US" altLang="zh-CN" cap="none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Boot Camp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Lesson 3 –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Parking Lot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DC83E-2C64-F44F-BCC1-220EFDC81178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998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Parking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Boy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有不同的习惯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有的会选择空位最多的停车场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的会选择最大的停车场</a:t>
            </a:r>
            <a:endParaRPr lang="zh-CN" altLang="en-US" dirty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10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10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 Method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11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http://docs.groovy-lang.org/docs/next/html/documentation/assets/img/TemplateMethodClass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66" y="2356520"/>
            <a:ext cx="10905468" cy="539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899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Strategy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https://www.clear.rice.edu/comp212/00-fall/handouts/week04/design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2" y="2021628"/>
            <a:ext cx="11669555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581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重构到模式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概要</a:t>
            </a:r>
          </a:p>
          <a:p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动机</a:t>
            </a:r>
          </a:p>
          <a:p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09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接口设计原则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只对外暴露必要的接口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仔细斟酌接口参数和返回值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策略模式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(Strategy)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(Template method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重构到模式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217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SOLID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单一责任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(SRP)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开放封闭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(OCP)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里氏替换原则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(LSP)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接口分离原则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(ISP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依赖倒置原则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(DIP)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1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单一责任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(SRP)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SingleResponsibilityPrinciple2_710608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04" y="1404000"/>
            <a:ext cx="10729192" cy="79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04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开放封闭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(OCP)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17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0" name="Picture 4" descr="OpenClosedPrinciple2_2C596E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6" y="1404000"/>
            <a:ext cx="10994708" cy="776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297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1858779"/>
          </a:xfrm>
        </p:spPr>
        <p:txBody>
          <a:bodyPr/>
          <a:lstStyle/>
          <a:p>
            <a:r>
              <a:rPr lang="en-US" altLang="zh-CN" sz="8400" i="0" cap="all" spc="-400" dirty="0">
                <a:solidFill>
                  <a:srgbClr val="FFFFFF"/>
                </a:solidFill>
                <a:latin typeface="Open Sans Extrabold"/>
                <a:sym typeface="Open Sans Extrabold" charset="0"/>
              </a:rPr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38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3284533"/>
            <a:ext cx="7772400" cy="201285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For questions or suggestions: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Liu </a:t>
            </a:r>
            <a:r>
              <a:rPr lang="en-US" altLang="en-US" dirty="0" err="1" smtClean="0"/>
              <a:t>Jie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jieliu@thoughtworks.com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7050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F5B2CA-BCA1-9745-82ED-D3862910942D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2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689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 Object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i="1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marL="0" indent="0">
              <a:buNone/>
            </a:pP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marL="0" indent="0">
              <a:buNone/>
            </a:pP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In 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P of EAA I described Value Object as a small object such as a Money or date range object. Their key property is that they follow value semantics 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rather 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than reference semantics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                                                     ———   </a:t>
            </a:r>
            <a:r>
              <a:rPr lang="en-US" altLang="zh-CN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Martin 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Fowler</a:t>
            </a: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3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166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好开发习惯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用接口确认输入和输出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接口是和“甲方”的契约，在整个开发过程中应该是稳定的，也是要实现的目标。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用测试用例确认场景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用例是对客户需求的确认，用例应该描述使用场景，是对前面已经确认的接口具体应用。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在没有同“甲方”确认的情况下，不引入额外的知识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需求不会明确所有前置条件，在开发过程中发现依赖项应该尽快同“甲方”确认，并制定出合理方案，尽可能保持接口稳定。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4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549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Patterns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F5B2CA-BCA1-9745-82ED-D3862910942D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5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346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hangingPunct="1">
              <a:spcBef>
                <a:spcPct val="20000"/>
              </a:spcBef>
              <a:buSzPct val="10000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marL="0" lvl="0" indent="0" eaLnBrk="1" hangingPunct="1">
              <a:spcBef>
                <a:spcPct val="20000"/>
              </a:spcBef>
              <a:buSzPct val="100000"/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marL="0" lvl="0" indent="0" eaLnBrk="1" hangingPunct="1">
              <a:spcBef>
                <a:spcPct val="20000"/>
              </a:spcBef>
              <a:buSzPct val="100000"/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Georgia"/>
              </a:rPr>
              <a:t>写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Georgia"/>
              </a:rPr>
              <a:t>一个停车场程序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Georgia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Georgia"/>
              </a:rPr>
              <a:t>这个停车场可以停车可以取车，没有空余车位就不能停车</a:t>
            </a: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932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Tasking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7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内容占位符 2"/>
          <p:cNvSpPr>
            <a:spLocks noGrp="1"/>
          </p:cNvSpPr>
          <p:nvPr>
            <p:ph idx="1"/>
          </p:nvPr>
        </p:nvSpPr>
        <p:spPr>
          <a:xfrm>
            <a:off x="381000" y="1422400"/>
            <a:ext cx="12242800" cy="7632700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SzPct val="100000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marL="0" indent="0" eaLnBrk="1" hangingPunct="1">
              <a:spcBef>
                <a:spcPct val="20000"/>
              </a:spcBef>
              <a:buSzPct val="100000"/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Georgia"/>
              </a:rPr>
              <a:t>当停车场有空位的时候可以停车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Georgia"/>
              </a:rPr>
              <a:t>当停车场没有空位的时候不能继续停车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Georgia"/>
              </a:rPr>
              <a:t>当车在停车场的时候可以取车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Georgia"/>
              </a:rPr>
              <a:t>当车不在停车场的时候不能取车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eaLnBrk="1" hangingPunct="1">
              <a:spcBef>
                <a:spcPct val="20000"/>
              </a:spcBef>
              <a:buSzPct val="100000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eaLnBrk="1" hangingPunct="1">
              <a:spcBef>
                <a:spcPct val="20000"/>
              </a:spcBef>
              <a:buSzPct val="100000"/>
            </a:pPr>
            <a:endParaRPr lang="en-US" altLang="zh-CN" dirty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eaLnBrk="1" hangingPunct="1">
              <a:spcBef>
                <a:spcPct val="20000"/>
              </a:spcBef>
              <a:buSzPct val="100000"/>
            </a:pPr>
            <a:endParaRPr lang="en-US" altLang="zh-CN" dirty="0" smtClean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Georgia"/>
              </a:rPr>
              <a:t>http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  <a:cs typeface="Georgia"/>
              </a:rPr>
              <a:t>://github/OOBP-SH/issues/4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52195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只对外暴露必要的接口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仔细斟酌接口参数和返回值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尽量不用传出参数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如果用传出参数，将输入参数放到前面，并用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标记，传出参数放到后面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8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830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lvl="0"/>
            <a:endParaRPr lang="en-US" altLang="zh-CN" dirty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lvl="0"/>
            <a:endParaRPr lang="en-US" altLang="zh-CN" dirty="0" smtClean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Georgia"/>
              </a:rPr>
              <a:t>增加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Georgia"/>
              </a:rPr>
              <a:t>停车服务生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Georgia"/>
              </a:rPr>
              <a:t>(Parking Boy), Parking Boy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Georgia"/>
              </a:rPr>
              <a:t>熟悉多个停车场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Georgia"/>
              </a:rPr>
              <a:t>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Georgia"/>
              </a:rPr>
              <a:t>并帮你选择一个空闲的停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Georgia"/>
              </a:rPr>
              <a:t>入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lvl="0"/>
            <a:endParaRPr lang="en-US" altLang="zh-CN" dirty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lvl="0"/>
            <a:endParaRPr lang="en-US" altLang="zh-CN" dirty="0" smtClean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pPr lvl="0"/>
            <a:endParaRPr lang="en-US" altLang="zh-CN" dirty="0" smtClean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remote add source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://github/OOBP-SH.git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pull source master</a:t>
            </a:r>
          </a:p>
          <a:p>
            <a:pPr lvl="0"/>
            <a:endParaRPr lang="zh-CN" altLang="en-US" dirty="0">
              <a:latin typeface="微软雅黑" pitchFamily="34" charset="-122"/>
              <a:ea typeface="微软雅黑" pitchFamily="34" charset="-122"/>
              <a:cs typeface="Georgia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9D3E2-3262-F641-AB24-FF4A39ED94B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9</a:t>
            </a:fld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128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W - Black">
  <a:themeElements>
    <a:clrScheme name="ThoughtWorks 1">
      <a:dk1>
        <a:srgbClr val="000000"/>
      </a:dk1>
      <a:lt1>
        <a:srgbClr val="FFFFFF"/>
      </a:lt1>
      <a:dk2>
        <a:srgbClr val="808184"/>
      </a:dk2>
      <a:lt2>
        <a:srgbClr val="EEEEEE"/>
      </a:lt2>
      <a:accent1>
        <a:srgbClr val="00BCCD"/>
      </a:accent1>
      <a:accent2>
        <a:srgbClr val="A17861"/>
      </a:accent2>
      <a:accent3>
        <a:srgbClr val="F58A33"/>
      </a:accent3>
      <a:accent4>
        <a:srgbClr val="00AA5B"/>
      </a:accent4>
      <a:accent5>
        <a:srgbClr val="B51B58"/>
      </a:accent5>
      <a:accent6>
        <a:srgbClr val="EE5BA0"/>
      </a:accent6>
      <a:hlink>
        <a:srgbClr val="0078BF"/>
      </a:hlink>
      <a:folHlink>
        <a:srgbClr val="702269"/>
      </a:folHlink>
    </a:clrScheme>
    <a:fontScheme name="Content - Black">
      <a:majorFont>
        <a:latin typeface="Open Sans Extrabold"/>
        <a:ea typeface="ヒラギノ角ゴ ProN W6"/>
        <a:cs typeface="ヒラギノ角ゴ ProN W6"/>
      </a:majorFont>
      <a:minorFont>
        <a:latin typeface="Open Sans Ligh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</a:ln>
      </a:spPr>
      <a:bodyPr lIns="457200" tIns="228600" rIns="457200" bIns="228600" rtlCol="0" anchor="ctr"/>
      <a:lstStyle>
        <a:defPPr algn="ctr">
          <a:lnSpc>
            <a:spcPct val="100000"/>
          </a:lnSpc>
          <a:defRPr dirty="0" smtClean="0">
            <a:solidFill>
              <a:schemeClr val="tx1"/>
            </a:solidFill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EEEEE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Open Sans Light" charset="0"/>
            <a:ea typeface="ヒラギノ角ゴ ProN W3" charset="0"/>
            <a:cs typeface="ヒラギノ角ゴ ProN W3" charset="0"/>
            <a:sym typeface="Open Sans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 smtClean="0"/>
        </a:defPPr>
      </a:lstStyle>
    </a:txDef>
  </a:objectDefaults>
  <a:extraClrSchemeLst>
    <a:extraClrScheme>
      <a:clrScheme name="Content - Bla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2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3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ppt/theme/themeOverride4.xml><?xml version="1.0" encoding="utf-8"?>
<a:themeOverride xmlns:a="http://schemas.openxmlformats.org/drawingml/2006/main">
  <a:clrScheme name="ThoughtWorks 1">
    <a:dk1>
      <a:srgbClr val="000000"/>
    </a:dk1>
    <a:lt1>
      <a:srgbClr val="FFFFFF"/>
    </a:lt1>
    <a:dk2>
      <a:srgbClr val="808184"/>
    </a:dk2>
    <a:lt2>
      <a:srgbClr val="EEEEEE"/>
    </a:lt2>
    <a:accent1>
      <a:srgbClr val="00BCCD"/>
    </a:accent1>
    <a:accent2>
      <a:srgbClr val="A17861"/>
    </a:accent2>
    <a:accent3>
      <a:srgbClr val="F58A33"/>
    </a:accent3>
    <a:accent4>
      <a:srgbClr val="00AA5B"/>
    </a:accent4>
    <a:accent5>
      <a:srgbClr val="B51B58"/>
    </a:accent5>
    <a:accent6>
      <a:srgbClr val="EE5BA0"/>
    </a:accent6>
    <a:hlink>
      <a:srgbClr val="0078BF"/>
    </a:hlink>
    <a:folHlink>
      <a:srgbClr val="70226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tw-ppt-template</Template>
  <TotalTime>393</TotalTime>
  <Pages>0</Pages>
  <Words>401</Words>
  <Characters>0</Characters>
  <Application>Microsoft Office PowerPoint</Application>
  <PresentationFormat>自定义</PresentationFormat>
  <Lines>0</Lines>
  <Paragraphs>99</Paragraphs>
  <Slides>19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Lucida Grande</vt:lpstr>
      <vt:lpstr>ＭＳ Ｐゴシック</vt:lpstr>
      <vt:lpstr>Open Sans</vt:lpstr>
      <vt:lpstr>Open Sans Extrabold</vt:lpstr>
      <vt:lpstr>Open Sans Extrabold Italic</vt:lpstr>
      <vt:lpstr>Open Sans Italic</vt:lpstr>
      <vt:lpstr>Open Sans Light</vt:lpstr>
      <vt:lpstr>ヒラギノ角ゴ ProN W3</vt:lpstr>
      <vt:lpstr>ヒラギノ角ゴ ProN W6</vt:lpstr>
      <vt:lpstr>宋体</vt:lpstr>
      <vt:lpstr>微软雅黑</vt:lpstr>
      <vt:lpstr>Calibri</vt:lpstr>
      <vt:lpstr>Ebrima</vt:lpstr>
      <vt:lpstr>Georgia</vt:lpstr>
      <vt:lpstr>Wingdings</vt:lpstr>
      <vt:lpstr>2_TW - Black</vt:lpstr>
      <vt:lpstr>4_TW - Black</vt:lpstr>
      <vt:lpstr>OO Boot Camp</vt:lpstr>
      <vt:lpstr>Review</vt:lpstr>
      <vt:lpstr>Value Object</vt:lpstr>
      <vt:lpstr>好开发习惯</vt:lpstr>
      <vt:lpstr>Patterns</vt:lpstr>
      <vt:lpstr>Exercise</vt:lpstr>
      <vt:lpstr>Tasking</vt:lpstr>
      <vt:lpstr>接口设计</vt:lpstr>
      <vt:lpstr>Exercise</vt:lpstr>
      <vt:lpstr>Exercise</vt:lpstr>
      <vt:lpstr>Template Method</vt:lpstr>
      <vt:lpstr>Strategy</vt:lpstr>
      <vt:lpstr>重构到模式</vt:lpstr>
      <vt:lpstr>Summary</vt:lpstr>
      <vt:lpstr>面向对象设计的SOLID原则</vt:lpstr>
      <vt:lpstr>单一责任原则(SRP)</vt:lpstr>
      <vt:lpstr>开放封闭原则(OCP)</vt:lpstr>
      <vt:lpstr>PowerPoint 演示文稿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More Effcient</dc:title>
  <dc:subject/>
  <dc:creator>Coney Wu</dc:creator>
  <cp:keywords/>
  <dc:description/>
  <cp:lastModifiedBy>Wukun (Coney)</cp:lastModifiedBy>
  <cp:revision>199</cp:revision>
  <dcterms:created xsi:type="dcterms:W3CDTF">2015-03-25T17:05:23Z</dcterms:created>
  <dcterms:modified xsi:type="dcterms:W3CDTF">2015-10-25T07:48:05Z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1436247704</vt:lpwstr>
  </property>
</Properties>
</file>