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842" r:id="rId2"/>
    <p:sldMasterId id="2147483864" r:id="rId3"/>
  </p:sldMasterIdLst>
  <p:notesMasterIdLst>
    <p:notesMasterId r:id="rId23"/>
  </p:notesMasterIdLst>
  <p:sldIdLst>
    <p:sldId id="262" r:id="rId4"/>
    <p:sldId id="309" r:id="rId5"/>
    <p:sldId id="310" r:id="rId6"/>
    <p:sldId id="325" r:id="rId7"/>
    <p:sldId id="326" r:id="rId8"/>
    <p:sldId id="324" r:id="rId9"/>
    <p:sldId id="327" r:id="rId10"/>
    <p:sldId id="323" r:id="rId11"/>
    <p:sldId id="329" r:id="rId12"/>
    <p:sldId id="330" r:id="rId13"/>
    <p:sldId id="261" r:id="rId14"/>
    <p:sldId id="298" r:id="rId15"/>
    <p:sldId id="318" r:id="rId16"/>
    <p:sldId id="319" r:id="rId17"/>
    <p:sldId id="320" r:id="rId18"/>
    <p:sldId id="321" r:id="rId19"/>
    <p:sldId id="322" r:id="rId20"/>
    <p:sldId id="295" r:id="rId21"/>
    <p:sldId id="256" r:id="rId22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88928" autoAdjust="0"/>
  </p:normalViewPr>
  <p:slideViewPr>
    <p:cSldViewPr>
      <p:cViewPr varScale="1">
        <p:scale>
          <a:sx n="77" d="100"/>
          <a:sy n="77" d="100"/>
        </p:scale>
        <p:origin x="1530" y="8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10/25/2015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 smtClean="0"/>
              <a:t>介绍新需求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3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1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Han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tx1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75024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DD80C-99F1-0E47-BA51-BB25AE8C7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3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Han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chemeClr val="bg2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9E053-A9C9-5E43-89F1-83E618EAF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395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4DCD-506D-1D43-A52D-140307FFE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750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6BA1-A7B4-7B4F-846F-93E3CD698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3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77875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zh-Hans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D283-0FF3-A748-9CA6-F44D05BA5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40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zh-Hans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F2B78-E99E-DC49-B248-2CE847588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zh-Han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defRPr sz="1800"/>
            </a:lvl3pPr>
            <a:lvl4pPr marL="635000" indent="-292100"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71149-C6B6-DA41-AB69-4C8E97C93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3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542C-AEB8-BA46-B512-07A2C30EF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59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Hans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65D2-9F26-544F-B0BB-22EBCFEF5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011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Hans" altLang="en-US" smtClean="0">
                <a:sym typeface="Open Sans Extrabold" charset="0"/>
              </a:rPr>
              <a:t>单击此处编辑母版标题样式</a:t>
            </a:r>
            <a:endParaRPr lang="en-US" dirty="0">
              <a:sym typeface="Open Sans Extrabol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s" altLang="en-US" smtClean="0">
                <a:sym typeface="Open Sans Light" charset="0"/>
              </a:rPr>
              <a:t>单击此处编辑母版文本样式</a:t>
            </a:r>
          </a:p>
          <a:p>
            <a:pPr lvl="1"/>
            <a:r>
              <a:rPr lang="zh-Hans" altLang="en-US" smtClean="0">
                <a:sym typeface="Open Sans Light" charset="0"/>
              </a:rPr>
              <a:t>第二级</a:t>
            </a:r>
          </a:p>
          <a:p>
            <a:pPr lvl="2"/>
            <a:r>
              <a:rPr lang="zh-Hans" altLang="en-US" smtClean="0">
                <a:sym typeface="Open Sans Light" charset="0"/>
              </a:rPr>
              <a:t>第三级</a:t>
            </a:r>
          </a:p>
          <a:p>
            <a:pPr lvl="3"/>
            <a:r>
              <a:rPr lang="zh-Hans" altLang="en-US" smtClean="0">
                <a:sym typeface="Open Sans Light" charset="0"/>
              </a:rPr>
              <a:t>第四级</a:t>
            </a:r>
          </a:p>
          <a:p>
            <a:pPr lvl="4"/>
            <a:r>
              <a:rPr lang="zh-Hans" altLang="en-US" smtClean="0">
                <a:sym typeface="Open Sans Light" charset="0"/>
              </a:rPr>
              <a:t>第五级</a:t>
            </a:r>
            <a:endParaRPr lang="en-US" dirty="0">
              <a:sym typeface="Open Sans Light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22DD661-AB68-054B-90D3-A6202D4B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64" r:id="rId7"/>
    <p:sldLayoutId id="2147484165" r:id="rId8"/>
    <p:sldLayoutId id="2147484179" r:id="rId9"/>
    <p:sldLayoutId id="2147484166" r:id="rId10"/>
    <p:sldLayoutId id="2147484180" r:id="rId11"/>
  </p:sldLayoutIdLst>
  <p:transition/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tx1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oglemock/wiki/CookBook" TargetMode="External"/><Relationship Id="rId2" Type="http://schemas.openxmlformats.org/officeDocument/2006/relationships/hyperlink" Target="https://code.google.com/p/googlemock/wiki/CheatSheet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9600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Advanced Mocking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295168" y="2673404"/>
            <a:ext cx="4427174" cy="75713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 Unit Testing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spcBef>
                <a:spcPts val="1200"/>
              </a:spcBef>
              <a:buClr>
                <a:schemeClr val="tx2"/>
              </a:buClr>
            </a:pPr>
            <a:endParaRPr lang="zh-Hans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从原始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上更新代码</a:t>
            </a:r>
            <a:endParaRPr lang="en-US" altLang="zh-Han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0750" lvl="1" indent="-520700" latinLnBrk="1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git remote add source http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://github/DT.git</a:t>
            </a:r>
            <a:r>
              <a:rPr lang="en-US" altLang="zh-Han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 </a:t>
            </a:r>
            <a:endParaRPr lang="en-US" altLang="zh-Hans" sz="1000" dirty="0">
              <a:latin typeface="微软雅黑" panose="020B0503020204020204" pitchFamily="34" charset="-122"/>
              <a:ea typeface="微软雅黑" panose="020B0503020204020204" pitchFamily="34" charset="-122"/>
              <a:cs typeface="Open Sans" charset="0"/>
            </a:endParaRPr>
          </a:p>
          <a:p>
            <a:pPr marL="920750" lvl="1" indent="-520700" latinLnBrk="1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Hans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git</a:t>
            </a: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 pull source </a:t>
            </a:r>
            <a:r>
              <a:rPr lang="en-US" altLang="zh-Han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master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  <a:p>
            <a:pPr marL="920750" lvl="1" indent="-520700" latinLnBrk="1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  <a:p>
            <a:pPr marL="520700" indent="-520700" latinLnBrk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Mock </a:t>
            </a:r>
            <a:r>
              <a:rPr lang="en-US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RecommendEngine</a:t>
            </a:r>
            <a:r>
              <a:rPr 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,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完善</a:t>
            </a:r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Librarian::recommend()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的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测试</a:t>
            </a:r>
            <a:endParaRPr lang="en-US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  <a:p>
            <a:pPr marL="520700" indent="-520700" latinLnBrk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Mock </a:t>
            </a:r>
            <a:r>
              <a:rPr lang="en-US" altLang="zh-Hans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SearchEngine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::Search, 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完善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Librarian::recommend()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的测试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(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通过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function &amp; bind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)</a:t>
            </a:r>
            <a:endParaRPr lang="en-US" altLang="zh-Hans" sz="22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  <a:p>
            <a:pPr marL="520700" indent="-520700" latinLnBrk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要求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: 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Librarian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::recommend()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的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集成测试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代码不能修改并且要保证运行通过</a:t>
            </a:r>
            <a:endParaRPr lang="en-US" altLang="zh-Hans" sz="36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  <a:p>
            <a:pPr marL="920750" lvl="1" indent="-520700" latinLnBrk="1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en-US" altLang="zh-Hans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Hans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73433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Advanced Mocking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Deep Into Google Mock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97" y="7255768"/>
            <a:ext cx="7515225" cy="23145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pc="-21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Mocking Template Class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52" y="1391995"/>
            <a:ext cx="7115175" cy="2714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97" y="4347694"/>
            <a:ext cx="7981950" cy="2667000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1358447" y="5020816"/>
            <a:ext cx="8300843" cy="847471"/>
            <a:chOff x="1358447" y="5020816"/>
            <a:chExt cx="8300843" cy="847471"/>
          </a:xfrm>
        </p:grpSpPr>
        <p:sp>
          <p:nvSpPr>
            <p:cNvPr id="20" name="Rectangle 25"/>
            <p:cNvSpPr/>
            <p:nvPr/>
          </p:nvSpPr>
          <p:spPr>
            <a:xfrm>
              <a:off x="3345510" y="5020816"/>
              <a:ext cx="6313780" cy="5355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Mock with </a:t>
              </a:r>
              <a:r>
                <a:rPr lang="en-US" sz="3200" dirty="0" err="1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MOCK_METHODn_T</a:t>
              </a:r>
              <a:endParaRPr 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Straight Connector 26"/>
            <p:cNvCxnSpPr/>
            <p:nvPr/>
          </p:nvCxnSpPr>
          <p:spPr bwMode="auto">
            <a:xfrm>
              <a:off x="1358447" y="5868287"/>
              <a:ext cx="7285800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1389832" y="7540616"/>
            <a:ext cx="11404283" cy="535531"/>
            <a:chOff x="1389832" y="7540616"/>
            <a:chExt cx="11404283" cy="535531"/>
          </a:xfrm>
        </p:grpSpPr>
        <p:sp>
          <p:nvSpPr>
            <p:cNvPr id="22" name="Rectangle 25"/>
            <p:cNvSpPr/>
            <p:nvPr/>
          </p:nvSpPr>
          <p:spPr>
            <a:xfrm>
              <a:off x="5926336" y="7540616"/>
              <a:ext cx="6867779" cy="5355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32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Initialize with template arguments</a:t>
              </a:r>
              <a:endParaRPr 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Straight Connector 26"/>
            <p:cNvCxnSpPr/>
            <p:nvPr/>
          </p:nvCxnSpPr>
          <p:spPr bwMode="auto">
            <a:xfrm>
              <a:off x="1389832" y="7993022"/>
              <a:ext cx="4248472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6453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pc="-21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MOCKING AUTO_PTR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60" y="1422400"/>
            <a:ext cx="10210800" cy="38385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60" y="5654675"/>
            <a:ext cx="9677400" cy="320992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384324" y="3724672"/>
            <a:ext cx="8254836" cy="1218628"/>
            <a:chOff x="1358447" y="4633034"/>
            <a:chExt cx="8254836" cy="1218628"/>
          </a:xfrm>
        </p:grpSpPr>
        <p:sp>
          <p:nvSpPr>
            <p:cNvPr id="13" name="Rectangle 25"/>
            <p:cNvSpPr/>
            <p:nvPr/>
          </p:nvSpPr>
          <p:spPr>
            <a:xfrm>
              <a:off x="5821283" y="4633034"/>
              <a:ext cx="3792000" cy="5355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Compilation Error!</a:t>
              </a:r>
              <a:endParaRPr 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Straight Connector 26"/>
            <p:cNvCxnSpPr/>
            <p:nvPr/>
          </p:nvCxnSpPr>
          <p:spPr bwMode="auto">
            <a:xfrm>
              <a:off x="1358447" y="5851662"/>
              <a:ext cx="7638356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1384324" y="6600625"/>
            <a:ext cx="9282781" cy="813080"/>
            <a:chOff x="1384324" y="6600625"/>
            <a:chExt cx="9282781" cy="813080"/>
          </a:xfrm>
        </p:grpSpPr>
        <p:sp>
          <p:nvSpPr>
            <p:cNvPr id="19" name="Rectangle 25"/>
            <p:cNvSpPr/>
            <p:nvPr/>
          </p:nvSpPr>
          <p:spPr>
            <a:xfrm>
              <a:off x="4819222" y="6600625"/>
              <a:ext cx="5847883" cy="5355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Non-</a:t>
              </a:r>
              <a:r>
                <a:rPr lang="en-US" sz="3200" dirty="0" err="1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en-US" sz="32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Copy Constructor</a:t>
              </a:r>
              <a:endParaRPr 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Straight Connector 26"/>
            <p:cNvCxnSpPr/>
            <p:nvPr/>
          </p:nvCxnSpPr>
          <p:spPr bwMode="auto">
            <a:xfrm>
              <a:off x="1384324" y="7413705"/>
              <a:ext cx="6486228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60" y="5470605"/>
            <a:ext cx="9363075" cy="388620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1396435" y="5682730"/>
            <a:ext cx="9524839" cy="846330"/>
            <a:chOff x="1384324" y="6600625"/>
            <a:chExt cx="9524839" cy="846330"/>
          </a:xfrm>
        </p:grpSpPr>
        <p:sp>
          <p:nvSpPr>
            <p:cNvPr id="27" name="Rectangle 25"/>
            <p:cNvSpPr/>
            <p:nvPr/>
          </p:nvSpPr>
          <p:spPr>
            <a:xfrm>
              <a:off x="4577172" y="6600625"/>
              <a:ext cx="6331991" cy="5355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Proxy method with raw-pointer</a:t>
              </a:r>
              <a:endParaRPr 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Straight Connector 26"/>
            <p:cNvCxnSpPr/>
            <p:nvPr/>
          </p:nvCxnSpPr>
          <p:spPr bwMode="auto">
            <a:xfrm>
              <a:off x="1384324" y="7446955"/>
              <a:ext cx="8130301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4596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pc="-21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MOCKING AUTO_PTR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60" y="1420416"/>
            <a:ext cx="9363075" cy="3886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60" y="5524872"/>
            <a:ext cx="12011025" cy="38481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389832" y="5743293"/>
            <a:ext cx="11233968" cy="1149731"/>
            <a:chOff x="1389832" y="5743293"/>
            <a:chExt cx="11233968" cy="1149731"/>
          </a:xfrm>
        </p:grpSpPr>
        <p:sp>
          <p:nvSpPr>
            <p:cNvPr id="16" name="Rectangle 25"/>
            <p:cNvSpPr/>
            <p:nvPr/>
          </p:nvSpPr>
          <p:spPr>
            <a:xfrm>
              <a:off x="5672248" y="5743293"/>
              <a:ext cx="6939720" cy="5355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Set expectations on proxy method</a:t>
              </a:r>
              <a:endParaRPr 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Straight Connector 26"/>
            <p:cNvCxnSpPr/>
            <p:nvPr/>
          </p:nvCxnSpPr>
          <p:spPr bwMode="auto">
            <a:xfrm>
              <a:off x="1389832" y="6893024"/>
              <a:ext cx="11233968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7845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pc="-21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Advanced </a:t>
            </a:r>
            <a:r>
              <a:rPr lang="en-US" altLang="zh-CN" spc="-21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Mathers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68" y="1442783"/>
            <a:ext cx="8477250" cy="1724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68" y="3413193"/>
            <a:ext cx="8982075" cy="17430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25" y="5402653"/>
            <a:ext cx="93154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49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pc="-21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Advanced Actions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95" y="1441723"/>
            <a:ext cx="10401300" cy="2066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95" y="3659169"/>
            <a:ext cx="10858500" cy="20859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95" y="5895665"/>
            <a:ext cx="99250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30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pc="-2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Expectation Order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37" y="1437041"/>
            <a:ext cx="6800850" cy="1733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37" y="3578932"/>
            <a:ext cx="7229475" cy="1714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37" y="5701773"/>
            <a:ext cx="96583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02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Mock Cheat Sheet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0" latinLnBrk="1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code.google.com/p/googlemock/wiki/CheatSheet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0" latinLnBrk="1">
              <a:buNone/>
            </a:pP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Han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 </a:t>
            </a:r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Mock Cook Book</a:t>
            </a:r>
            <a:endParaRPr lang="en-US" altLang="zh-Han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0" latinLnBrk="1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code.google.com/p/googlemock/wiki/CookBook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2616200" y="3284538"/>
            <a:ext cx="7772400" cy="252992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</a:rPr>
              <a:t>For questions or suggestions:</a:t>
            </a:r>
          </a:p>
          <a:p>
            <a:pPr>
              <a:spcBef>
                <a:spcPct val="0"/>
              </a:spcBef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</a:rPr>
              <a:t>Wu Kun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</a:rPr>
              <a:t>kunwu@thoughtworks.com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Painless Refactoring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Make Less Changes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446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Side </a:t>
            </a:r>
            <a:r>
              <a:rPr lang="en-US" altLang="zh-Han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Effect OF Dependency Injection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68" y="1671763"/>
            <a:ext cx="4305300" cy="1524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68" y="3849233"/>
            <a:ext cx="4133850" cy="26479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150" y="2153121"/>
            <a:ext cx="6724650" cy="34671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4962" y="6893024"/>
            <a:ext cx="47148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681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968" y="6423786"/>
            <a:ext cx="6486525" cy="18764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Factory Method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54668"/>
            <a:ext cx="4686300" cy="234315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557007" y="2361046"/>
            <a:ext cx="7231893" cy="2695575"/>
            <a:chOff x="5557007" y="2361046"/>
            <a:chExt cx="7231893" cy="26955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2400" y="2361046"/>
              <a:ext cx="6286500" cy="2695575"/>
            </a:xfrm>
            <a:prstGeom prst="rect">
              <a:avLst/>
            </a:prstGeom>
          </p:spPr>
        </p:pic>
        <p:sp>
          <p:nvSpPr>
            <p:cNvPr id="6" name="右箭头 5"/>
            <p:cNvSpPr/>
            <p:nvPr/>
          </p:nvSpPr>
          <p:spPr bwMode="auto">
            <a:xfrm>
              <a:off x="5557007" y="3382722"/>
              <a:ext cx="648072" cy="560225"/>
            </a:xfrm>
            <a:prstGeom prst="rightArrow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 smtClean="0">
                <a:solidFill>
                  <a:schemeClr val="tx1"/>
                </a:solidFill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5374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52168"/>
            <a:ext cx="6039383" cy="31137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Constructor Default Parameters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78364" y="1868249"/>
            <a:ext cx="6445436" cy="3481627"/>
            <a:chOff x="6178364" y="1868249"/>
            <a:chExt cx="6445436" cy="348162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8515" y="1868249"/>
              <a:ext cx="5945285" cy="3481627"/>
            </a:xfrm>
            <a:prstGeom prst="rect">
              <a:avLst/>
            </a:prstGeom>
          </p:spPr>
        </p:pic>
        <p:sp>
          <p:nvSpPr>
            <p:cNvPr id="6" name="右箭头 5"/>
            <p:cNvSpPr/>
            <p:nvPr/>
          </p:nvSpPr>
          <p:spPr bwMode="auto">
            <a:xfrm>
              <a:off x="6178364" y="3451423"/>
              <a:ext cx="648072" cy="560225"/>
            </a:xfrm>
            <a:prstGeom prst="rightArrow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 smtClean="0">
                <a:solidFill>
                  <a:schemeClr val="tx1"/>
                </a:solidFill>
                <a:ea typeface="ＭＳ Ｐゴシック" charset="0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962" y="6434371"/>
            <a:ext cx="4714875" cy="193357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7942560" y="2041741"/>
            <a:ext cx="4732899" cy="1210743"/>
            <a:chOff x="2198496" y="4643756"/>
            <a:chExt cx="4732899" cy="1210743"/>
          </a:xfrm>
        </p:grpSpPr>
        <p:sp>
          <p:nvSpPr>
            <p:cNvPr id="15" name="Rectangle 25"/>
            <p:cNvSpPr/>
            <p:nvPr/>
          </p:nvSpPr>
          <p:spPr>
            <a:xfrm>
              <a:off x="2976273" y="4643756"/>
              <a:ext cx="3955122" cy="5355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Default parameters</a:t>
              </a:r>
              <a:endParaRPr 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Straight Connector 26"/>
            <p:cNvCxnSpPr/>
            <p:nvPr/>
          </p:nvCxnSpPr>
          <p:spPr bwMode="auto">
            <a:xfrm>
              <a:off x="2198496" y="5854499"/>
              <a:ext cx="4462836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1453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MOCK STATIC Function With </a:t>
            </a:r>
            <a:r>
              <a:rPr lang="en-US" altLang="zh-Han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Han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::Function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86" y="2644552"/>
            <a:ext cx="4686300" cy="1333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876800"/>
            <a:ext cx="5029200" cy="208597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808625" y="1850901"/>
            <a:ext cx="6092540" cy="5619750"/>
            <a:chOff x="5808625" y="1850901"/>
            <a:chExt cx="6092540" cy="561975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2440" y="1850901"/>
              <a:ext cx="5038725" cy="5619750"/>
            </a:xfrm>
            <a:prstGeom prst="rect">
              <a:avLst/>
            </a:prstGeom>
          </p:spPr>
        </p:pic>
        <p:sp>
          <p:nvSpPr>
            <p:cNvPr id="14" name="右箭头 13"/>
            <p:cNvSpPr/>
            <p:nvPr/>
          </p:nvSpPr>
          <p:spPr bwMode="auto">
            <a:xfrm>
              <a:off x="5808625" y="4380663"/>
              <a:ext cx="648072" cy="560225"/>
            </a:xfrm>
            <a:prstGeom prst="rightArrow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 smtClean="0">
                <a:solidFill>
                  <a:schemeClr val="tx1"/>
                </a:solidFill>
                <a:ea typeface="ＭＳ Ｐゴシック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438329" y="2045960"/>
            <a:ext cx="4561375" cy="1210743"/>
            <a:chOff x="2198496" y="4643756"/>
            <a:chExt cx="4561375" cy="1210743"/>
          </a:xfrm>
        </p:grpSpPr>
        <p:sp>
          <p:nvSpPr>
            <p:cNvPr id="17" name="Rectangle 25"/>
            <p:cNvSpPr/>
            <p:nvPr/>
          </p:nvSpPr>
          <p:spPr>
            <a:xfrm>
              <a:off x="4113826" y="4643756"/>
              <a:ext cx="2646045" cy="5355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std</a:t>
              </a:r>
              <a:r>
                <a:rPr lang="en-US" sz="32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::function</a:t>
              </a:r>
              <a:endParaRPr 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Straight Connector 26"/>
            <p:cNvCxnSpPr/>
            <p:nvPr/>
          </p:nvCxnSpPr>
          <p:spPr bwMode="auto">
            <a:xfrm>
              <a:off x="2198496" y="5854499"/>
              <a:ext cx="4462836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5060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Pass Mocked Function With </a:t>
            </a:r>
            <a:r>
              <a:rPr lang="en-US" altLang="zh-Han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Han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::bind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68" y="1564432"/>
            <a:ext cx="7867650" cy="3505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03" y="5511552"/>
            <a:ext cx="7239000" cy="1371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64" y="7325072"/>
            <a:ext cx="8505825" cy="207645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2685976" y="7617433"/>
            <a:ext cx="9335936" cy="729239"/>
            <a:chOff x="2100184" y="5090584"/>
            <a:chExt cx="9335936" cy="729239"/>
          </a:xfrm>
        </p:grpSpPr>
        <p:sp>
          <p:nvSpPr>
            <p:cNvPr id="19" name="Rectangle 25"/>
            <p:cNvSpPr/>
            <p:nvPr/>
          </p:nvSpPr>
          <p:spPr>
            <a:xfrm>
              <a:off x="7415469" y="5090584"/>
              <a:ext cx="4020651" cy="5355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bind mock function</a:t>
              </a:r>
              <a:endParaRPr 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Straight Connector 26"/>
            <p:cNvCxnSpPr/>
            <p:nvPr/>
          </p:nvCxnSpPr>
          <p:spPr bwMode="auto">
            <a:xfrm>
              <a:off x="2100184" y="5819823"/>
              <a:ext cx="6264696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1389832" y="5707989"/>
            <a:ext cx="9787680" cy="841788"/>
            <a:chOff x="2100184" y="4994660"/>
            <a:chExt cx="9787680" cy="841788"/>
          </a:xfrm>
        </p:grpSpPr>
        <p:sp>
          <p:nvSpPr>
            <p:cNvPr id="22" name="Rectangle 25"/>
            <p:cNvSpPr/>
            <p:nvPr/>
          </p:nvSpPr>
          <p:spPr>
            <a:xfrm>
              <a:off x="6276648" y="4994660"/>
              <a:ext cx="5611216" cy="5355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 a new mock function</a:t>
              </a:r>
              <a:endParaRPr 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Straight Connector 26"/>
            <p:cNvCxnSpPr/>
            <p:nvPr/>
          </p:nvCxnSpPr>
          <p:spPr bwMode="auto">
            <a:xfrm>
              <a:off x="2100184" y="5836448"/>
              <a:ext cx="6653671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2252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Extract Interface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14" y="5272089"/>
            <a:ext cx="4562475" cy="1733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14" y="7360446"/>
            <a:ext cx="8181975" cy="2095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14" y="1383507"/>
            <a:ext cx="6772275" cy="353377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6178364" y="5545894"/>
            <a:ext cx="6445436" cy="978729"/>
            <a:chOff x="6178364" y="5545894"/>
            <a:chExt cx="6445436" cy="978729"/>
          </a:xfrm>
        </p:grpSpPr>
        <p:sp>
          <p:nvSpPr>
            <p:cNvPr id="15" name="Rectangle 25"/>
            <p:cNvSpPr/>
            <p:nvPr/>
          </p:nvSpPr>
          <p:spPr>
            <a:xfrm>
              <a:off x="7034834" y="5545894"/>
              <a:ext cx="5588966" cy="9787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Using this interface for </a:t>
              </a:r>
            </a:p>
            <a:p>
              <a:pPr algn="ctr"/>
              <a:r>
                <a:rPr lang="en-US" sz="32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programming and mocking</a:t>
              </a:r>
              <a:endParaRPr 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右箭头 15"/>
            <p:cNvSpPr/>
            <p:nvPr/>
          </p:nvSpPr>
          <p:spPr bwMode="auto">
            <a:xfrm>
              <a:off x="6178364" y="5755145"/>
              <a:ext cx="648072" cy="560225"/>
            </a:xfrm>
            <a:prstGeom prst="rightArrow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 smtClean="0">
                <a:solidFill>
                  <a:schemeClr val="tx1"/>
                </a:solidFill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740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为了更好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的服务读者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图书馆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引进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了图书查询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(SearchEngine)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和推荐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RecommendEngine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endParaRPr lang="en-US" altLang="zh-Han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管理员会使用查询和推荐系统根据读者提供的关键字推荐一本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书</a:t>
            </a:r>
            <a:endParaRPr lang="en-US" altLang="zh-Han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Hans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查询系统会查询并返回所有包含指定关键字的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书籍</a:t>
            </a:r>
            <a:endParaRPr lang="en-US" altLang="zh-Han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推荐系统会选择并返回查询结果中最流行的一本书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03749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-ppt-template">
  <a:themeElements>
    <a:clrScheme name="ThoughtWorks Final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942</TotalTime>
  <Pages>0</Pages>
  <Words>260</Words>
  <Characters>0</Characters>
  <Application>Microsoft Office PowerPoint</Application>
  <PresentationFormat>自定义</PresentationFormat>
  <Lines>0</Lines>
  <Paragraphs>68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Microsoft YaHei</vt:lpstr>
      <vt:lpstr>Microsoft YaHei</vt:lpstr>
      <vt:lpstr>Arial</vt:lpstr>
      <vt:lpstr>Calibri</vt:lpstr>
      <vt:lpstr>Wingdings</vt:lpstr>
      <vt:lpstr>tw-ppt-template</vt:lpstr>
      <vt:lpstr>2_TW - Black</vt:lpstr>
      <vt:lpstr>4_TW - Black</vt:lpstr>
      <vt:lpstr>Advanced Mocking</vt:lpstr>
      <vt:lpstr>Painless Refactoring</vt:lpstr>
      <vt:lpstr>Side Effect OF Dependency Injection</vt:lpstr>
      <vt:lpstr>Factory Method</vt:lpstr>
      <vt:lpstr>Constructor Default Parameters</vt:lpstr>
      <vt:lpstr>MOCK STATIC Function With Std::Function</vt:lpstr>
      <vt:lpstr>Pass Mocked Function With std::bind</vt:lpstr>
      <vt:lpstr>Extract Interface</vt:lpstr>
      <vt:lpstr>EXERCISE</vt:lpstr>
      <vt:lpstr>EXERCISE</vt:lpstr>
      <vt:lpstr>Advanced Mocking</vt:lpstr>
      <vt:lpstr>Mocking Template Class</vt:lpstr>
      <vt:lpstr>MOCKING AUTO_PTR</vt:lpstr>
      <vt:lpstr>MOCKING AUTO_PTR</vt:lpstr>
      <vt:lpstr>Advanced Mathers</vt:lpstr>
      <vt:lpstr>Advanced Actions</vt:lpstr>
      <vt:lpstr>Expectation Order</vt:lpstr>
      <vt:lpstr>Reference</vt:lpstr>
      <vt:lpstr>THANK YOU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NICE BIG title</dc:title>
  <dc:creator>Administrator</dc:creator>
  <cp:lastModifiedBy>Wukun (Coney)</cp:lastModifiedBy>
  <cp:revision>163</cp:revision>
  <dcterms:created xsi:type="dcterms:W3CDTF">2015-01-20T01:00:40Z</dcterms:created>
  <dcterms:modified xsi:type="dcterms:W3CDTF">2015-10-25T07:44:43Z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1428890739</vt:lpwstr>
  </property>
</Properties>
</file>