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30"/>
  </p:notesMasterIdLst>
  <p:sldIdLst>
    <p:sldId id="262" r:id="rId4"/>
    <p:sldId id="261" r:id="rId5"/>
    <p:sldId id="284" r:id="rId6"/>
    <p:sldId id="285" r:id="rId7"/>
    <p:sldId id="286" r:id="rId8"/>
    <p:sldId id="287" r:id="rId9"/>
    <p:sldId id="288" r:id="rId10"/>
    <p:sldId id="291" r:id="rId11"/>
    <p:sldId id="298" r:id="rId12"/>
    <p:sldId id="293" r:id="rId13"/>
    <p:sldId id="309" r:id="rId14"/>
    <p:sldId id="294" r:id="rId15"/>
    <p:sldId id="299" r:id="rId16"/>
    <p:sldId id="308" r:id="rId17"/>
    <p:sldId id="306" r:id="rId18"/>
    <p:sldId id="307" r:id="rId19"/>
    <p:sldId id="301" r:id="rId20"/>
    <p:sldId id="300" r:id="rId21"/>
    <p:sldId id="302" r:id="rId22"/>
    <p:sldId id="304" r:id="rId23"/>
    <p:sldId id="305" r:id="rId24"/>
    <p:sldId id="292" r:id="rId25"/>
    <p:sldId id="310" r:id="rId26"/>
    <p:sldId id="295" r:id="rId27"/>
    <p:sldId id="297" r:id="rId28"/>
    <p:sldId id="256" r:id="rId29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88928" autoAdjust="0"/>
  </p:normalViewPr>
  <p:slideViewPr>
    <p:cSldViewPr>
      <p:cViewPr varScale="1">
        <p:scale>
          <a:sx n="102" d="100"/>
          <a:sy n="102" d="100"/>
        </p:scale>
        <p:origin x="2274" y="13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新增需求导致老的测试需要修改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1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Hans" altLang="en-US" noProof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Hans" altLang="en-US" noProof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/>
              <a:t>单击此处编辑母版文本样式</a:t>
            </a:r>
          </a:p>
          <a:p>
            <a:pPr lvl="1"/>
            <a:r>
              <a:rPr lang="zh-Hans" altLang="en-US"/>
              <a:t>第二级</a:t>
            </a:r>
          </a:p>
          <a:p>
            <a:pPr lvl="2"/>
            <a:r>
              <a:rPr lang="zh-Hans" altLang="en-US"/>
              <a:t>第三级</a:t>
            </a:r>
          </a:p>
          <a:p>
            <a:pPr lvl="3"/>
            <a:r>
              <a:rPr lang="zh-Hans" altLang="en-US"/>
              <a:t>第四级</a:t>
            </a:r>
          </a:p>
          <a:p>
            <a:pPr lvl="4"/>
            <a:r>
              <a:rPr lang="zh-Hans" altLang="en-US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Hans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Hans" altLang="en-US">
                <a:sym typeface="Open Sans Light" charset="0"/>
              </a:rPr>
              <a:t>第二级</a:t>
            </a:r>
          </a:p>
          <a:p>
            <a:pPr lvl="2"/>
            <a:r>
              <a:rPr lang="zh-Hans" altLang="en-US">
                <a:sym typeface="Open Sans Light" charset="0"/>
              </a:rPr>
              <a:t>第三级</a:t>
            </a:r>
          </a:p>
          <a:p>
            <a:pPr lvl="3"/>
            <a:r>
              <a:rPr lang="zh-Hans" altLang="en-US">
                <a:sym typeface="Open Sans Light" charset="0"/>
              </a:rPr>
              <a:t>第四级</a:t>
            </a:r>
          </a:p>
          <a:p>
            <a:pPr lvl="4"/>
            <a:r>
              <a:rPr lang="zh-Hans" altLang="en-US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test/wiki/AdvancedGuide" TargetMode="External"/><Relationship Id="rId2" Type="http://schemas.openxmlformats.org/officeDocument/2006/relationships/hyperlink" Target="https://code.google.com/p/googletest/wiki/Primer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de.google.com/p/googletest/wiki/FAQ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none" dirty="0"/>
              <a:t>Introduction To </a:t>
            </a:r>
            <a:r>
              <a:rPr lang="en-US" cap="none" dirty="0" err="1"/>
              <a:t>GTest</a:t>
            </a:r>
            <a:endParaRPr lang="en-US" cap="non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602143" y="2673404"/>
            <a:ext cx="3813223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/>
              <a:t>C Unit Testing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你是一名体育老师，在某次课距离下课还有五分钟时，你决定搞一个游戏。此时有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名学生在上课。游戏的规则是：</a:t>
            </a:r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你首先说出三个不同的特殊数，要求必须是个位数，比如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。之后所有学生拍成一队，然后按顺序报数。</a:t>
            </a:r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学生报数时，如果所报数字是第一个特殊数（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）的倍数，那么不能说该数字，而要说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；如果所报数字是第二个特殊数（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）的倍数，那么要说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；如果所报数字是第三个特殊数（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）的倍数，那么要说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DO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7300" y="584200"/>
            <a:ext cx="8826500" cy="8674100"/>
          </a:xfrm>
        </p:spPr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10.249.253.46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username: training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password: training</a:t>
            </a:r>
            <a:endParaRPr lang="zh-Han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目录下自己名字对应的目录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ut-01-fizz-game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完成题目需求并运行测试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make all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make test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999176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Test-Driven Development</a:t>
            </a:r>
            <a:endParaRPr lang="zh-Hans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589" y="1551103"/>
            <a:ext cx="7353622" cy="76844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7300" y="575704"/>
            <a:ext cx="8826500" cy="8674100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学生报数时，如果所报数字同时是两个特殊数的倍数情况下，也要特殊处理，比如第一个特殊数和第二个特殊数的倍数，那么不能说该数字，而是要说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FizzBuzz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以此类推。如果同时是三个特殊数的倍数，那么要说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FizzBuzzWhizz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 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p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学生报数时，如果所报数字包含了第一个特殊数，那么也不能说该数字，而是要说相应的单词，比如本例中第一个特殊数是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，那么要报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的同学应该说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。如果数字中包含了第一个特殊数，那么忽略规则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和规则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，比如要报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的同学只报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，不报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BuzzWhizz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7034381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86" y="5542874"/>
            <a:ext cx="6542857" cy="36380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Shared Variables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91118"/>
            <a:ext cx="6723809" cy="3752381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 bwMode="auto">
          <a:xfrm>
            <a:off x="957784" y="1977430"/>
            <a:ext cx="7272808" cy="0"/>
          </a:xfrm>
          <a:prstGeom prst="line">
            <a:avLst/>
          </a:prstGeom>
          <a:ln>
            <a:solidFill>
              <a:srgbClr val="FF0000"/>
            </a:solidFill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957784" y="3978796"/>
            <a:ext cx="7272808" cy="0"/>
          </a:xfrm>
          <a:prstGeom prst="line">
            <a:avLst/>
          </a:prstGeom>
          <a:ln>
            <a:solidFill>
              <a:srgbClr val="FF0000"/>
            </a:solidFill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>
            <a:off x="8230592" y="1977430"/>
            <a:ext cx="0" cy="3566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374608" y="3345010"/>
            <a:ext cx="2209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Shared Variables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406823" y="5980161"/>
            <a:ext cx="5245100" cy="3325763"/>
          </a:xfrm>
        </p:spPr>
        <p:txBody>
          <a:bodyPr/>
          <a:lstStyle/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Shared Variables need to be cleaned up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Shared variables may be changed in test cases</a:t>
            </a:r>
            <a:endParaRPr lang="zh-Hans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317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TEST Fixture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4400" dirty="0"/>
              <a:t>A test fixture allows you to </a:t>
            </a:r>
            <a:r>
              <a:rPr lang="en-US" altLang="zh-Hans" sz="4400" dirty="0">
                <a:solidFill>
                  <a:srgbClr val="FF0000"/>
                </a:solidFill>
              </a:rPr>
              <a:t>reuse</a:t>
            </a:r>
            <a:r>
              <a:rPr lang="en-US" altLang="zh-Hans" sz="4400" dirty="0"/>
              <a:t> the same configuration of objects for several different tests</a:t>
            </a:r>
          </a:p>
          <a:p>
            <a:pPr marL="0"/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84" y="2921829"/>
            <a:ext cx="7128792" cy="669586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253053" y="3464911"/>
            <a:ext cx="3305131" cy="498565"/>
            <a:chOff x="4308677" y="3896959"/>
            <a:chExt cx="3305131" cy="498565"/>
          </a:xfrm>
        </p:grpSpPr>
        <p:sp>
          <p:nvSpPr>
            <p:cNvPr id="10" name="箭头: 燕尾形 9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08677" y="3946187"/>
              <a:ext cx="2209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 Variables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94483" y="4516760"/>
            <a:ext cx="3363701" cy="498565"/>
            <a:chOff x="4250107" y="3896959"/>
            <a:chExt cx="3363701" cy="498565"/>
          </a:xfrm>
        </p:grpSpPr>
        <p:sp>
          <p:nvSpPr>
            <p:cNvPr id="13" name="箭头: 燕尾形 12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50107" y="3946187"/>
              <a:ext cx="2326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Prepare Test Data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4596" y="6284619"/>
            <a:ext cx="3883588" cy="498565"/>
            <a:chOff x="3730220" y="3896959"/>
            <a:chExt cx="3883588" cy="498565"/>
          </a:xfrm>
        </p:grpSpPr>
        <p:sp>
          <p:nvSpPr>
            <p:cNvPr id="16" name="箭头: 燕尾形 15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30220" y="394618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Clean Up Environment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23625" y="7253064"/>
            <a:ext cx="3334559" cy="498565"/>
            <a:chOff x="4279249" y="3896959"/>
            <a:chExt cx="3334559" cy="498565"/>
          </a:xfrm>
        </p:grpSpPr>
        <p:sp>
          <p:nvSpPr>
            <p:cNvPr id="19" name="箭头: 燕尾形 18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279249" y="3946187"/>
              <a:ext cx="2268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Helper Functions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7075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FIXTURE Internals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1996" y="1708596"/>
            <a:ext cx="5245100" cy="7632700"/>
          </a:xfrm>
        </p:spPr>
        <p:txBody>
          <a:bodyPr/>
          <a:lstStyle/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Google Test constructs a Student object (let's call it t1 ).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t1.SetUp() initializes t1 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the test(</a:t>
            </a:r>
            <a:r>
              <a:rPr lang="en-US" altLang="zh-Han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ShouldSayWordForSpecialNumber</a:t>
            </a:r>
            <a:r>
              <a:rPr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) </a:t>
            </a: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runs on t1.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t1.TearDown() cleans up after the test finishes.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t1 is destructed. 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Hans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SetUp</a:t>
            </a:r>
            <a:r>
              <a:rPr lang="en-US" altLang="zh-Han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() &amp; </a:t>
            </a:r>
            <a:r>
              <a:rPr lang="en-US" altLang="zh-Hans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TearDown</a:t>
            </a:r>
            <a:r>
              <a:rPr lang="en-US" altLang="zh-Han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() will be executed for each test</a:t>
            </a:r>
          </a:p>
          <a:p>
            <a:pPr latinLnBrk="1">
              <a:buClr>
                <a:schemeClr val="tx2"/>
              </a:buClr>
              <a:buFont typeface="Wingdings" pitchFamily="2" charset="2"/>
              <a:buChar char="p"/>
            </a:pPr>
            <a:endParaRPr lang="zh-Hans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05" y="1708596"/>
            <a:ext cx="7057143" cy="6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78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Case Issues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1000" y="1329531"/>
            <a:ext cx="7900952" cy="3853334"/>
            <a:chOff x="381000" y="1329531"/>
            <a:chExt cx="7900952" cy="385333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329531"/>
              <a:ext cx="7900952" cy="3853334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 bwMode="auto">
            <a:xfrm>
              <a:off x="1004392" y="2847876"/>
              <a:ext cx="5714032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>
              <a:off x="994867" y="4535810"/>
              <a:ext cx="665013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814874" y="5809490"/>
            <a:ext cx="7823238" cy="3704381"/>
            <a:chOff x="4814874" y="5809490"/>
            <a:chExt cx="7823238" cy="37043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4874" y="5809490"/>
              <a:ext cx="7823238" cy="3704381"/>
            </a:xfrm>
            <a:prstGeom prst="rect">
              <a:avLst/>
            </a:prstGeom>
          </p:spPr>
        </p:pic>
        <p:grpSp>
          <p:nvGrpSpPr>
            <p:cNvPr id="23" name="组合 22"/>
            <p:cNvGrpSpPr/>
            <p:nvPr/>
          </p:nvGrpSpPr>
          <p:grpSpPr>
            <a:xfrm>
              <a:off x="5340747" y="7219156"/>
              <a:ext cx="6058197" cy="1728192"/>
              <a:chOff x="5340747" y="7219156"/>
              <a:chExt cx="6058197" cy="1728192"/>
            </a:xfrm>
          </p:grpSpPr>
          <p:cxnSp>
            <p:nvCxnSpPr>
              <p:cNvPr id="17" name="直接连接符 16"/>
              <p:cNvCxnSpPr/>
              <p:nvPr/>
            </p:nvCxnSpPr>
            <p:spPr bwMode="auto">
              <a:xfrm>
                <a:off x="5340747" y="7219156"/>
                <a:ext cx="591418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5340747" y="8947348"/>
                <a:ext cx="605819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箭头: 燕尾形 8"/>
          <p:cNvSpPr/>
          <p:nvPr/>
        </p:nvSpPr>
        <p:spPr bwMode="auto">
          <a:xfrm rot="2700000">
            <a:off x="5206257" y="5020550"/>
            <a:ext cx="643500" cy="657754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0105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RESPONSIBILITY PRINCPILE</a:t>
            </a:r>
          </a:p>
        </p:txBody>
      </p:sp>
      <p:pic>
        <p:nvPicPr>
          <p:cNvPr id="7" name="Picture 2" descr="SingleResponsibilityPrinciple2_7106085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44" y="1492424"/>
            <a:ext cx="10009112" cy="74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51061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Responsibility of Student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23015"/>
            <a:ext cx="7638095" cy="6914286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 flipH="1">
            <a:off x="7870558" y="2504632"/>
            <a:ext cx="3412771" cy="498565"/>
            <a:chOff x="4208491" y="3896959"/>
            <a:chExt cx="3405317" cy="498565"/>
          </a:xfrm>
        </p:grpSpPr>
        <p:sp>
          <p:nvSpPr>
            <p:cNvPr id="14" name="箭头: 燕尾形 13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208491" y="3946187"/>
              <a:ext cx="2410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Special Word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7870558" y="5130876"/>
            <a:ext cx="3115766" cy="498565"/>
            <a:chOff x="4504848" y="3896959"/>
            <a:chExt cx="3108960" cy="498565"/>
          </a:xfrm>
        </p:grpSpPr>
        <p:sp>
          <p:nvSpPr>
            <p:cNvPr id="20" name="箭头: 燕尾形 19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04848" y="3946187"/>
              <a:ext cx="1817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Multiple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7870564" y="7757120"/>
            <a:ext cx="3052447" cy="498565"/>
            <a:chOff x="4568026" y="3896959"/>
            <a:chExt cx="3045782" cy="498565"/>
          </a:xfrm>
        </p:grpSpPr>
        <p:sp>
          <p:nvSpPr>
            <p:cNvPr id="23" name="箭头: 燕尾形 22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68026" y="3946187"/>
              <a:ext cx="16909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874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 Testing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/>
              <a:t>With Google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Extracting Rules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flipH="1">
            <a:off x="7870558" y="2504632"/>
            <a:ext cx="3412771" cy="498565"/>
            <a:chOff x="4208492" y="3896959"/>
            <a:chExt cx="3405316" cy="498565"/>
          </a:xfrm>
        </p:grpSpPr>
        <p:sp>
          <p:nvSpPr>
            <p:cNvPr id="14" name="箭头: 燕尾形 13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208492" y="3946187"/>
              <a:ext cx="2410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Special Word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7870558" y="5130876"/>
            <a:ext cx="3115766" cy="498565"/>
            <a:chOff x="4504848" y="3896959"/>
            <a:chExt cx="3108960" cy="498565"/>
          </a:xfrm>
        </p:grpSpPr>
        <p:sp>
          <p:nvSpPr>
            <p:cNvPr id="20" name="箭头: 燕尾形 19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04848" y="3946187"/>
              <a:ext cx="1817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Multiple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7870564" y="7757120"/>
            <a:ext cx="3052447" cy="498565"/>
            <a:chOff x="4568026" y="3896959"/>
            <a:chExt cx="3045782" cy="498565"/>
          </a:xfrm>
        </p:grpSpPr>
        <p:sp>
          <p:nvSpPr>
            <p:cNvPr id="23" name="箭头: 燕尾形 22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68026" y="3946187"/>
              <a:ext cx="16909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 Rule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76400"/>
            <a:ext cx="7310471" cy="78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490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Applying Rules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48408"/>
            <a:ext cx="7197677" cy="412688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 flipH="1">
            <a:off x="6106730" y="2331940"/>
            <a:ext cx="3023596" cy="498565"/>
            <a:chOff x="4596816" y="3896959"/>
            <a:chExt cx="3016992" cy="498565"/>
          </a:xfrm>
        </p:grpSpPr>
        <p:sp>
          <p:nvSpPr>
            <p:cNvPr id="14" name="箭头: 燕尾形 13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96816" y="3946187"/>
              <a:ext cx="163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Game Rules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942" y="6028928"/>
            <a:ext cx="696385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186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7300" y="584200"/>
            <a:ext cx="8826500" cy="8674100"/>
          </a:xfrm>
        </p:spPr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student_say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并针对不同规则进行测试</a:t>
            </a: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Fixture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重构测试用例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(bonus)</a:t>
            </a: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0571gb.com/d/file/p/d0c3fc91dc315b8cb4158d591f745d6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72" y="6378513"/>
            <a:ext cx="1657399" cy="169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After Refactoring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48408"/>
            <a:ext cx="7197677" cy="412688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 flipH="1">
            <a:off x="6106730" y="2331940"/>
            <a:ext cx="3023596" cy="498565"/>
            <a:chOff x="4596816" y="3896959"/>
            <a:chExt cx="3016992" cy="498565"/>
          </a:xfrm>
        </p:grpSpPr>
        <p:sp>
          <p:nvSpPr>
            <p:cNvPr id="14" name="箭头: 燕尾形 13"/>
            <p:cNvSpPr/>
            <p:nvPr/>
          </p:nvSpPr>
          <p:spPr bwMode="auto">
            <a:xfrm>
              <a:off x="6569831" y="3896959"/>
              <a:ext cx="1043977" cy="498565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96816" y="3946187"/>
              <a:ext cx="163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Game Rules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 flipH="1">
            <a:off x="597744" y="6562493"/>
            <a:ext cx="3240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Test </a:t>
            </a:r>
            <a:r>
              <a:rPr lang="en-US" altLang="zh-CN" sz="4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student_say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792509" y="5475293"/>
            <a:ext cx="6831291" cy="3331655"/>
            <a:chOff x="381000" y="1329531"/>
            <a:chExt cx="7900952" cy="385333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00" y="1329531"/>
              <a:ext cx="7900952" cy="3853334"/>
            </a:xfrm>
            <a:prstGeom prst="rect">
              <a:avLst/>
            </a:prstGeom>
          </p:spPr>
        </p:pic>
        <p:cxnSp>
          <p:nvCxnSpPr>
            <p:cNvPr id="15" name="直接连接符 14"/>
            <p:cNvCxnSpPr/>
            <p:nvPr/>
          </p:nvCxnSpPr>
          <p:spPr bwMode="auto">
            <a:xfrm>
              <a:off x="1004392" y="2847876"/>
              <a:ext cx="5714032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>
              <a:off x="994867" y="4535810"/>
              <a:ext cx="665013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85002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>
                <a:hlinkClick r:id="rId2"/>
              </a:rPr>
              <a:t>https://code.google.com/p/googletest/wiki/Primer</a:t>
            </a:r>
            <a:endParaRPr lang="en-US" dirty="0"/>
          </a:p>
          <a:p>
            <a:pPr latinLnBrk="1"/>
            <a:r>
              <a:rPr lang="en-US" dirty="0">
                <a:hlinkClick r:id="rId3"/>
              </a:rPr>
              <a:t>https://code.google.com/p/googletest/wiki/AdvancedGuide</a:t>
            </a:r>
            <a:endParaRPr lang="en-US" dirty="0"/>
          </a:p>
          <a:p>
            <a:pPr latinLnBrk="1"/>
            <a:r>
              <a:rPr lang="en-US" dirty="0">
                <a:hlinkClick r:id="rId4"/>
              </a:rPr>
              <a:t>https://code.google.com/p/googletest/wiki/FAQ</a:t>
            </a:r>
            <a:endParaRPr lang="en-US" dirty="0"/>
          </a:p>
          <a:p>
            <a:pPr latinLnBrk="1"/>
            <a:r>
              <a:rPr lang="en-US" altLang="zh-CN" dirty="0"/>
              <a:t>《</a:t>
            </a:r>
            <a:r>
              <a:rPr lang="zh-CN" altLang="en-US" dirty="0"/>
              <a:t>测试驱动开发</a:t>
            </a:r>
            <a:r>
              <a:rPr lang="en-US" altLang="zh-CN" dirty="0"/>
              <a:t>》</a:t>
            </a:r>
            <a:endParaRPr lang="en-US" dirty="0"/>
          </a:p>
          <a:p>
            <a:pPr marL="0" indent="0" latinLnBrk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1385507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0"/>
              </a:spcBef>
              <a:defRPr/>
            </a:pPr>
            <a:r>
              <a:rPr lang="en-US" altLang="zh-CN" sz="8400" cap="all" spc="-400" dirty="0">
                <a:latin typeface="+mj-lt"/>
                <a:ea typeface="+mj-ea"/>
                <a:cs typeface="+mj-cs"/>
                <a:sym typeface="Open Sans Extrabold" charset="0"/>
              </a:rPr>
              <a:t>Q &amp; A</a:t>
            </a:r>
            <a:endParaRPr lang="en-US" sz="8400" cap="all" spc="-400" dirty="0">
              <a:latin typeface="+mj-lt"/>
              <a:ea typeface="+mj-ea"/>
              <a:cs typeface="+mj-cs"/>
              <a:sym typeface="Open Sans Extrabold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054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Wu Kun</a:t>
            </a:r>
          </a:p>
          <a:p>
            <a:pPr>
              <a:spcBef>
                <a:spcPct val="0"/>
              </a:spcBef>
            </a:pPr>
            <a:r>
              <a:rPr lang="en-US" dirty="0" err="1">
                <a:latin typeface="Open Sans Light" charset="0"/>
                <a:ea typeface="ヒラギノ角ゴ ProN W3" charset="0"/>
                <a:cs typeface="ヒラギノ角ゴ ProN W3" charset="0"/>
              </a:rPr>
              <a:t>kunwu@thoughtworks.com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 Google Test</a:t>
            </a:r>
            <a:endParaRPr lang="zh-Hans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Test is designed to be portable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 can decide which tests to run using name patterns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Test can generate XML test result reports 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Easy to write assertions that generate informative messages</a:t>
            </a:r>
          </a:p>
          <a:p>
            <a:r>
              <a:rPr lang="en-US" altLang="zh-Han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Test automatically detects your tests and doesn't require you to enumerate them in order to run them</a:t>
            </a:r>
          </a:p>
          <a:p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BASIC CONCEPTS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4400" dirty="0">
                <a:sym typeface="Calibri"/>
              </a:rPr>
              <a:t>Start by writing </a:t>
            </a:r>
            <a:r>
              <a:rPr lang="en-US" altLang="zh-Hans" sz="4400" dirty="0">
                <a:solidFill>
                  <a:srgbClr val="FF0000"/>
                </a:solidFill>
                <a:sym typeface="Calibri"/>
              </a:rPr>
              <a:t>assertions</a:t>
            </a:r>
            <a:r>
              <a:rPr lang="en-US" altLang="zh-Hans" sz="4400" dirty="0">
                <a:sym typeface="Calibri"/>
              </a:rPr>
              <a:t>. An assertion's result can be success, nonfatal failure, or fatal failure</a:t>
            </a:r>
          </a:p>
          <a:p>
            <a:endParaRPr lang="zh-Hans" alt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808" y="4660776"/>
            <a:ext cx="1069318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ASSERTIONS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/>
              <a:t>EXPECT_* generate nonfatal failures, which don't abort the current function</a:t>
            </a:r>
          </a:p>
          <a:p>
            <a:r>
              <a:rPr lang="en-US" altLang="zh-Hans" sz="3400" dirty="0"/>
              <a:t>ASSERT_* generate fatal failures when they fail, and </a:t>
            </a:r>
            <a:r>
              <a:rPr lang="en-US" altLang="zh-Hans" sz="3400" dirty="0">
                <a:solidFill>
                  <a:srgbClr val="FF0000"/>
                </a:solidFill>
              </a:rPr>
              <a:t>abort the current function</a:t>
            </a:r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 descr="C:\Users\wWX245771\Desktop\图片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4084712"/>
            <a:ext cx="11958637" cy="5241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Requirement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/>
              <a:t>Value arguments must be comparable by the assertion's comparison operator</a:t>
            </a:r>
          </a:p>
          <a:p>
            <a:r>
              <a:rPr lang="en-US" altLang="zh-Hans" sz="3400" dirty="0"/>
              <a:t>Values must support the &lt;&lt; operator for streaming to an std::</a:t>
            </a:r>
            <a:r>
              <a:rPr lang="en-US" altLang="zh-Hans" sz="3400" dirty="0" err="1"/>
              <a:t>ostream</a:t>
            </a:r>
            <a:endParaRPr lang="en-US" altLang="zh-Hans" sz="3400" dirty="0"/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824" y="4372744"/>
            <a:ext cx="10729192" cy="46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TEST STRUCTURE</a:t>
            </a:r>
            <a:endParaRPr lang="zh-Han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6" name="Group 207"/>
          <p:cNvGrpSpPr/>
          <p:nvPr/>
        </p:nvGrpSpPr>
        <p:grpSpPr>
          <a:xfrm>
            <a:off x="711199" y="4267200"/>
            <a:ext cx="11582401" cy="4978400"/>
            <a:chOff x="0" y="0"/>
            <a:chExt cx="11582400" cy="4978400"/>
          </a:xfrm>
        </p:grpSpPr>
        <p:sp>
          <p:nvSpPr>
            <p:cNvPr id="27" name="Shape 187"/>
            <p:cNvSpPr/>
            <p:nvPr/>
          </p:nvSpPr>
          <p:spPr>
            <a:xfrm>
              <a:off x="0" y="0"/>
              <a:ext cx="11582400" cy="4978400"/>
            </a:xfrm>
            <a:prstGeom prst="rect">
              <a:avLst/>
            </a:prstGeom>
            <a:gradFill flip="none"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0"/>
            </a:gradFill>
            <a:ln w="12700" cap="flat">
              <a:solidFill>
                <a:srgbClr val="4A7EBB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8" name="Shape 188"/>
            <p:cNvSpPr/>
            <p:nvPr/>
          </p:nvSpPr>
          <p:spPr>
            <a:xfrm>
              <a:off x="0" y="22885"/>
              <a:ext cx="11582400" cy="4932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Test Program</a:t>
              </a:r>
            </a:p>
          </p:txBody>
        </p:sp>
        <p:sp>
          <p:nvSpPr>
            <p:cNvPr id="29" name="Shape 189"/>
            <p:cNvSpPr/>
            <p:nvPr/>
          </p:nvSpPr>
          <p:spPr>
            <a:xfrm>
              <a:off x="2032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0" name="Shape 190"/>
            <p:cNvSpPr/>
            <p:nvPr/>
          </p:nvSpPr>
          <p:spPr>
            <a:xfrm>
              <a:off x="2032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Test Case</a:t>
              </a:r>
            </a:p>
          </p:txBody>
        </p:sp>
        <p:sp>
          <p:nvSpPr>
            <p:cNvPr id="31" name="Shape 191"/>
            <p:cNvSpPr/>
            <p:nvPr/>
          </p:nvSpPr>
          <p:spPr>
            <a:xfrm>
              <a:off x="59944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2" name="Shape 192"/>
            <p:cNvSpPr/>
            <p:nvPr/>
          </p:nvSpPr>
          <p:spPr>
            <a:xfrm>
              <a:off x="59944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Test Case</a:t>
              </a:r>
            </a:p>
          </p:txBody>
        </p:sp>
        <p:sp>
          <p:nvSpPr>
            <p:cNvPr id="33" name="Shape 193"/>
            <p:cNvSpPr/>
            <p:nvPr/>
          </p:nvSpPr>
          <p:spPr>
            <a:xfrm>
              <a:off x="6096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4" name="Shape 194"/>
            <p:cNvSpPr/>
            <p:nvPr/>
          </p:nvSpPr>
          <p:spPr>
            <a:xfrm>
              <a:off x="6096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5" name="Shape 195"/>
            <p:cNvSpPr/>
            <p:nvPr/>
          </p:nvSpPr>
          <p:spPr>
            <a:xfrm>
              <a:off x="609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6" name="Shape 196"/>
            <p:cNvSpPr/>
            <p:nvPr/>
          </p:nvSpPr>
          <p:spPr>
            <a:xfrm>
              <a:off x="609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7" name="Shape 197"/>
            <p:cNvSpPr/>
            <p:nvPr/>
          </p:nvSpPr>
          <p:spPr>
            <a:xfrm>
              <a:off x="32512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" name="Shape 198"/>
            <p:cNvSpPr/>
            <p:nvPr/>
          </p:nvSpPr>
          <p:spPr>
            <a:xfrm>
              <a:off x="32512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9" name="Shape 199"/>
            <p:cNvSpPr/>
            <p:nvPr/>
          </p:nvSpPr>
          <p:spPr>
            <a:xfrm>
              <a:off x="7721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" name="Shape 200"/>
            <p:cNvSpPr/>
            <p:nvPr/>
          </p:nvSpPr>
          <p:spPr>
            <a:xfrm>
              <a:off x="7721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1" name="Shape 201"/>
            <p:cNvSpPr/>
            <p:nvPr/>
          </p:nvSpPr>
          <p:spPr>
            <a:xfrm>
              <a:off x="91440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2" name="Shape 202"/>
            <p:cNvSpPr/>
            <p:nvPr/>
          </p:nvSpPr>
          <p:spPr>
            <a:xfrm>
              <a:off x="91440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3" name="Shape 203"/>
            <p:cNvSpPr/>
            <p:nvPr/>
          </p:nvSpPr>
          <p:spPr>
            <a:xfrm>
              <a:off x="65024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4" name="Shape 204"/>
            <p:cNvSpPr/>
            <p:nvPr/>
          </p:nvSpPr>
          <p:spPr>
            <a:xfrm>
              <a:off x="65024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5" name="Shape 205"/>
            <p:cNvSpPr/>
            <p:nvPr/>
          </p:nvSpPr>
          <p:spPr>
            <a:xfrm>
              <a:off x="32512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6" name="Shape 206"/>
            <p:cNvSpPr/>
            <p:nvPr/>
          </p:nvSpPr>
          <p:spPr>
            <a:xfrm>
              <a:off x="32512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636440"/>
            <a:ext cx="915755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/>
              <a:t>USING GTEST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/>
              <a:t>include &lt;</a:t>
            </a:r>
            <a:r>
              <a:rPr lang="en-US" altLang="zh-Hans" sz="3400" dirty="0" err="1"/>
              <a:t>gtest</a:t>
            </a:r>
            <a:r>
              <a:rPr lang="en-US" altLang="zh-Hans" sz="3400" dirty="0"/>
              <a:t>/</a:t>
            </a:r>
            <a:r>
              <a:rPr lang="en-US" altLang="zh-Hans" sz="3400" dirty="0" err="1"/>
              <a:t>gtest.h</a:t>
            </a:r>
            <a:r>
              <a:rPr lang="en-US" altLang="zh-Hans" sz="3400" dirty="0"/>
              <a:t>&gt;</a:t>
            </a:r>
          </a:p>
          <a:p>
            <a:r>
              <a:rPr lang="en-US" altLang="zh-Hans" sz="3400" dirty="0"/>
              <a:t>write your tests in any source files</a:t>
            </a:r>
          </a:p>
          <a:p>
            <a:r>
              <a:rPr lang="en-US" altLang="zh-Hans" sz="3400" dirty="0"/>
              <a:t>initialize </a:t>
            </a:r>
            <a:r>
              <a:rPr lang="en-US" altLang="zh-Hans" sz="3400" dirty="0" err="1"/>
              <a:t>gtest</a:t>
            </a:r>
            <a:r>
              <a:rPr lang="en-US" altLang="zh-Hans" sz="3400" dirty="0"/>
              <a:t> by </a:t>
            </a:r>
            <a:r>
              <a:rPr lang="en-US" altLang="zh-Hans" sz="3400" dirty="0" err="1"/>
              <a:t>InitGoogleTest</a:t>
            </a:r>
            <a:r>
              <a:rPr lang="en-US" altLang="zh-Hans" sz="3400" dirty="0"/>
              <a:t>()</a:t>
            </a:r>
          </a:p>
          <a:p>
            <a:r>
              <a:rPr lang="en-US" altLang="zh-Hans" sz="3400" dirty="0"/>
              <a:t>call RUN_ALL_TESTS() in main() function</a:t>
            </a:r>
          </a:p>
          <a:p>
            <a:r>
              <a:rPr lang="en-US" altLang="zh-Hans" sz="3400" dirty="0"/>
              <a:t>compile and run</a:t>
            </a:r>
          </a:p>
          <a:p>
            <a:endParaRPr lang="zh-Hans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738" y="6028928"/>
            <a:ext cx="90773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Working With C Code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38358"/>
          </a:xfrm>
        </p:spPr>
        <p:txBody>
          <a:bodyPr/>
          <a:lstStyle/>
          <a:p>
            <a:r>
              <a:rPr lang="en-US" altLang="zh-Han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Wrap C headers with </a:t>
            </a:r>
            <a:r>
              <a:rPr lang="en-US" altLang="zh-Hans" sz="3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extern“C</a:t>
            </a:r>
            <a:r>
              <a:rPr lang="en-US" altLang="zh-Hans" sz="3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endParaRPr lang="zh-Hans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9425" y="2336678"/>
            <a:ext cx="5724301" cy="3048314"/>
            <a:chOff x="199425" y="2446290"/>
            <a:chExt cx="5724301" cy="304831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765" y="2941878"/>
              <a:ext cx="5407623" cy="2521396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415710" y="2446290"/>
              <a:ext cx="1888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c_code.h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: 圆角 16"/>
            <p:cNvSpPr/>
            <p:nvPr/>
          </p:nvSpPr>
          <p:spPr bwMode="auto">
            <a:xfrm>
              <a:off x="199425" y="2446290"/>
              <a:ext cx="5724301" cy="3048314"/>
            </a:xfrm>
            <a:prstGeom prst="roundRect">
              <a:avLst>
                <a:gd name="adj" fmla="val 1313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4" name="组合 6143"/>
          <p:cNvGrpSpPr/>
          <p:nvPr/>
        </p:nvGrpSpPr>
        <p:grpSpPr>
          <a:xfrm>
            <a:off x="199425" y="5704660"/>
            <a:ext cx="5724301" cy="3130646"/>
            <a:chOff x="199425" y="5697804"/>
            <a:chExt cx="5724301" cy="313064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153" y="6204699"/>
              <a:ext cx="3964509" cy="2594362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15710" y="5697804"/>
              <a:ext cx="1888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c_code.c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 bwMode="auto">
            <a:xfrm>
              <a:off x="199425" y="5780136"/>
              <a:ext cx="5724301" cy="3048314"/>
            </a:xfrm>
            <a:prstGeom prst="roundRect">
              <a:avLst>
                <a:gd name="adj" fmla="val 1313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5" name="组合 6144"/>
          <p:cNvGrpSpPr/>
          <p:nvPr/>
        </p:nvGrpSpPr>
        <p:grpSpPr>
          <a:xfrm>
            <a:off x="7171826" y="2160758"/>
            <a:ext cx="5756409" cy="5238822"/>
            <a:chOff x="7171826" y="2446290"/>
            <a:chExt cx="5756409" cy="523882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5378" y="3137734"/>
              <a:ext cx="5512857" cy="4314762"/>
            </a:xfrm>
            <a:prstGeom prst="rect">
              <a:avLst/>
            </a:prstGeom>
          </p:spPr>
        </p:pic>
        <p:sp>
          <p:nvSpPr>
            <p:cNvPr id="21" name="矩形: 圆角 20"/>
            <p:cNvSpPr/>
            <p:nvPr/>
          </p:nvSpPr>
          <p:spPr bwMode="auto">
            <a:xfrm>
              <a:off x="7171826" y="2446290"/>
              <a:ext cx="5711937" cy="5238822"/>
            </a:xfrm>
            <a:prstGeom prst="roundRect">
              <a:avLst>
                <a:gd name="adj" fmla="val 1313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354191" y="2552959"/>
              <a:ext cx="32750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c_code_test.cpp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82066" y="3539649"/>
            <a:ext cx="1083251" cy="576064"/>
            <a:chOff x="6082066" y="3868688"/>
            <a:chExt cx="1083251" cy="576064"/>
          </a:xfrm>
        </p:grpSpPr>
        <p:sp>
          <p:nvSpPr>
            <p:cNvPr id="12" name="箭头: 燕尾形 11"/>
            <p:cNvSpPr/>
            <p:nvPr/>
          </p:nvSpPr>
          <p:spPr bwMode="auto">
            <a:xfrm>
              <a:off x="6082066" y="3868688"/>
              <a:ext cx="1043977" cy="576064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87778" y="3946187"/>
              <a:ext cx="10775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include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6" name="组合 6145"/>
          <p:cNvGrpSpPr/>
          <p:nvPr/>
        </p:nvGrpSpPr>
        <p:grpSpPr>
          <a:xfrm>
            <a:off x="6099167" y="5997047"/>
            <a:ext cx="1043977" cy="576064"/>
            <a:chOff x="6099167" y="6224427"/>
            <a:chExt cx="1043977" cy="576064"/>
          </a:xfrm>
        </p:grpSpPr>
        <p:sp>
          <p:nvSpPr>
            <p:cNvPr id="24" name="箭头: 燕尾形 23"/>
            <p:cNvSpPr/>
            <p:nvPr/>
          </p:nvSpPr>
          <p:spPr bwMode="auto">
            <a:xfrm rot="19663424">
              <a:off x="6099167" y="6224427"/>
              <a:ext cx="1043977" cy="576064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 rot="19680000">
              <a:off x="6259670" y="6323552"/>
              <a:ext cx="620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link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7169900" y="7506249"/>
            <a:ext cx="5319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objdump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c.o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cpp.o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c.o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SYMBOL TABLE: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.text	0000000000000014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</a:p>
          <a:p>
            <a:pPr algn="l">
              <a:lnSpc>
                <a:spcPct val="10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cpp.o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SYMBOL TABLE: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.text	0000000000000014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_Z3addii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481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694</TotalTime>
  <Pages>0</Pages>
  <Words>669</Words>
  <Characters>0</Characters>
  <Application>Microsoft Office PowerPoint</Application>
  <PresentationFormat>自定义</PresentationFormat>
  <Lines>0</Lines>
  <Paragraphs>165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tw-ppt-template</vt:lpstr>
      <vt:lpstr>2_TW - Black</vt:lpstr>
      <vt:lpstr>4_TW - Black</vt:lpstr>
      <vt:lpstr>Introduction To GTest</vt:lpstr>
      <vt:lpstr>Unit Testing</vt:lpstr>
      <vt:lpstr>Why Google Test</vt:lpstr>
      <vt:lpstr>BASIC CONCEPTS</vt:lpstr>
      <vt:lpstr>ASSERTIONS</vt:lpstr>
      <vt:lpstr>Requirement</vt:lpstr>
      <vt:lpstr>TEST STRUCTURE</vt:lpstr>
      <vt:lpstr>USING GTEST</vt:lpstr>
      <vt:lpstr>Working With C Code</vt:lpstr>
      <vt:lpstr>EXERCISE</vt:lpstr>
      <vt:lpstr>TO DO</vt:lpstr>
      <vt:lpstr>Test-Driven Development</vt:lpstr>
      <vt:lpstr>EXERCISE</vt:lpstr>
      <vt:lpstr>Shared Variables</vt:lpstr>
      <vt:lpstr>TEST Fixture</vt:lpstr>
      <vt:lpstr>TEST FIXTURE Internals</vt:lpstr>
      <vt:lpstr>Test Case Issues</vt:lpstr>
      <vt:lpstr>Single RESPONSIBILITY PRINCPILE</vt:lpstr>
      <vt:lpstr>Responsibility of Student</vt:lpstr>
      <vt:lpstr>Extracting Rules</vt:lpstr>
      <vt:lpstr>Applying Rules</vt:lpstr>
      <vt:lpstr>EXERCISE</vt:lpstr>
      <vt:lpstr>After Refactoring</vt:lpstr>
      <vt:lpstr>Reference</vt:lpstr>
      <vt:lpstr>PowerPoint 演示文稿</vt:lpstr>
      <vt:lpstr>THANK YOU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Coney</cp:lastModifiedBy>
  <cp:revision>95</cp:revision>
  <dcterms:created xsi:type="dcterms:W3CDTF">2015-01-20T01:00:40Z</dcterms:created>
  <dcterms:modified xsi:type="dcterms:W3CDTF">2016-08-11T16:54:36Z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1427937017</vt:lpwstr>
  </property>
</Properties>
</file>