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842" r:id="rId2"/>
    <p:sldMasterId id="2147483864" r:id="rId3"/>
  </p:sldMasterIdLst>
  <p:notesMasterIdLst>
    <p:notesMasterId r:id="rId28"/>
  </p:notesMasterIdLst>
  <p:sldIdLst>
    <p:sldId id="262" r:id="rId4"/>
    <p:sldId id="310" r:id="rId5"/>
    <p:sldId id="312" r:id="rId6"/>
    <p:sldId id="313" r:id="rId7"/>
    <p:sldId id="311" r:id="rId8"/>
    <p:sldId id="308" r:id="rId9"/>
    <p:sldId id="314" r:id="rId10"/>
    <p:sldId id="315" r:id="rId11"/>
    <p:sldId id="261" r:id="rId12"/>
    <p:sldId id="297" r:id="rId13"/>
    <p:sldId id="298" r:id="rId14"/>
    <p:sldId id="299" r:id="rId15"/>
    <p:sldId id="300" r:id="rId16"/>
    <p:sldId id="301" r:id="rId17"/>
    <p:sldId id="316" r:id="rId18"/>
    <p:sldId id="306" r:id="rId19"/>
    <p:sldId id="303" r:id="rId20"/>
    <p:sldId id="304" r:id="rId21"/>
    <p:sldId id="302" r:id="rId22"/>
    <p:sldId id="305" r:id="rId23"/>
    <p:sldId id="309" r:id="rId24"/>
    <p:sldId id="307" r:id="rId25"/>
    <p:sldId id="295" r:id="rId26"/>
    <p:sldId id="256" r:id="rId27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88928" autoAdjust="0"/>
  </p:normalViewPr>
  <p:slideViewPr>
    <p:cSldViewPr>
      <p:cViewPr varScale="1">
        <p:scale>
          <a:sx n="102" d="100"/>
          <a:sy n="102" d="100"/>
        </p:scale>
        <p:origin x="996" y="13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4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2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23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36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Hans" altLang="en-US" dirty="0"/>
              <a:t>通过</a:t>
            </a:r>
            <a:r>
              <a:rPr lang="en-US" altLang="zh-Hans" dirty="0"/>
              <a:t>EXPECT</a:t>
            </a:r>
            <a:r>
              <a:rPr lang="zh-Hans" altLang="en-US" dirty="0"/>
              <a:t>对传入参数设置期望</a:t>
            </a:r>
          </a:p>
          <a:p>
            <a:pPr marL="171450" indent="-171450">
              <a:buFont typeface="Arial" charset="0"/>
              <a:buChar char="•"/>
            </a:pPr>
            <a:r>
              <a:rPr lang="zh-Hans" altLang="en-US" dirty="0"/>
              <a:t>通过</a:t>
            </a:r>
            <a:r>
              <a:rPr lang="en-US" altLang="zh-Hans" dirty="0"/>
              <a:t>Times</a:t>
            </a:r>
            <a:r>
              <a:rPr lang="zh-Hans" altLang="en-US" dirty="0"/>
              <a:t>限制付款次数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Hans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tx1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zh-Hans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75024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DD80C-99F1-0E47-BA51-BB25AE8C7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3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Hans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chemeClr val="bg2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9E053-A9C9-5E43-89F1-83E618EAF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395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94DCD-506D-1D43-A52D-140307FFE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750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6BA1-A7B4-7B4F-846F-93E3CD698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3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77875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zh-Hans" altLang="en-US" noProof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D283-0FF3-A748-9CA6-F44D05BA5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40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zh-Hans" altLang="en-US" noProof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F2B78-E99E-DC49-B248-2CE847588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zh-Hans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defRPr sz="1800"/>
            </a:lvl3pPr>
            <a:lvl4pPr marL="635000" indent="-292100"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71149-C6B6-DA41-AB69-4C8E97C93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3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542C-AEB8-BA46-B512-07A2C30EF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59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Hans" altLang="en-US"/>
              <a:t>单击此处编辑母版标题样式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965D2-9F26-544F-B0BB-22EBCFEF5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011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Hans" altLang="en-US">
                <a:sym typeface="Open Sans Extrabold" charset="0"/>
              </a:rPr>
              <a:t>单击此处编辑母版标题样式</a:t>
            </a:r>
            <a:endParaRPr lang="en-US" dirty="0">
              <a:sym typeface="Open Sans Extrabold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s" altLang="en-US">
                <a:sym typeface="Open Sans Light" charset="0"/>
              </a:rPr>
              <a:t>单击此处编辑母版文本样式</a:t>
            </a:r>
          </a:p>
          <a:p>
            <a:pPr lvl="1"/>
            <a:r>
              <a:rPr lang="zh-Hans" altLang="en-US">
                <a:sym typeface="Open Sans Light" charset="0"/>
              </a:rPr>
              <a:t>第二级</a:t>
            </a:r>
          </a:p>
          <a:p>
            <a:pPr lvl="2"/>
            <a:r>
              <a:rPr lang="zh-Hans" altLang="en-US">
                <a:sym typeface="Open Sans Light" charset="0"/>
              </a:rPr>
              <a:t>第三级</a:t>
            </a:r>
          </a:p>
          <a:p>
            <a:pPr lvl="3"/>
            <a:r>
              <a:rPr lang="zh-Hans" altLang="en-US">
                <a:sym typeface="Open Sans Light" charset="0"/>
              </a:rPr>
              <a:t>第四级</a:t>
            </a:r>
          </a:p>
          <a:p>
            <a:pPr lvl="4"/>
            <a:r>
              <a:rPr lang="zh-Hans" altLang="en-US">
                <a:sym typeface="Open Sans Light" charset="0"/>
              </a:rPr>
              <a:t>第五级</a:t>
            </a:r>
            <a:endParaRPr lang="en-US" dirty="0">
              <a:sym typeface="Open Sans Light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22DD661-AB68-054B-90D3-A6202D4B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64" r:id="rId7"/>
    <p:sldLayoutId id="2147484165" r:id="rId8"/>
    <p:sldLayoutId id="2147484179" r:id="rId9"/>
    <p:sldLayoutId id="2147484166" r:id="rId10"/>
    <p:sldLayoutId id="2147484180" r:id="rId11"/>
  </p:sldLayoutIdLst>
  <p:transition/>
  <p:hf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tx1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ooglemock/wiki/ForDummies" TargetMode="External"/><Relationship Id="rId7" Type="http://schemas.openxmlformats.org/officeDocument/2006/relationships/hyperlink" Target="https://code.google.com/p/mockcpp/" TargetMode="External"/><Relationship Id="rId2" Type="http://schemas.openxmlformats.org/officeDocument/2006/relationships/hyperlink" Target="http://code.huawei.com/wireless-oss-training/DT/tree/master/02-GMock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de.google.com/p/googlemock/wiki/FrequentlyAskedQuestions" TargetMode="External"/><Relationship Id="rId5" Type="http://schemas.openxmlformats.org/officeDocument/2006/relationships/hyperlink" Target="https://code.google.com/p/googlemock/wiki/CookBook" TargetMode="External"/><Relationship Id="rId4" Type="http://schemas.openxmlformats.org/officeDocument/2006/relationships/hyperlink" Target="https://code.google.com/p/googlemock/wiki/CheatSheet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96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Stubs &amp; Mocks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593327" y="2673404"/>
            <a:ext cx="3830856" cy="75713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Unit Testing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WHY GOOGLE MOCK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 want to "mock out" your dependencies.</a:t>
            </a:r>
          </a:p>
          <a:p>
            <a:r>
              <a:rPr lang="en-US" altLang="zh-Han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tests are slow as they depend on too many libraries or use expensive resources (e.g. a database).</a:t>
            </a:r>
          </a:p>
          <a:p>
            <a:r>
              <a:rPr lang="en-US" altLang="zh-Han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tests are brittle as some resources they use are unreliable (e.g. the network, current time).</a:t>
            </a:r>
          </a:p>
          <a:p>
            <a:r>
              <a:rPr lang="en-US" altLang="zh-Han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 want to test how your code handles a failure which is not easy to trigger.</a:t>
            </a:r>
          </a:p>
          <a:p>
            <a:r>
              <a:rPr lang="en-US" altLang="zh-Han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Dependent Interface Does not yet exist or may change behavior. </a:t>
            </a:r>
          </a:p>
          <a:p>
            <a:r>
              <a:rPr lang="en-US" altLang="zh-Han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Mock is easy to use as Google Test</a:t>
            </a:r>
            <a:endParaRPr lang="zh-Hans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07385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pc="-2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MOCK Object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A </a:t>
            </a:r>
            <a:r>
              <a:rPr lang="en-US" altLang="zh-Hans" sz="3600" dirty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mock object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 implements the same interface as a real object (so it can be used as one), but lets you specify at run time </a:t>
            </a:r>
            <a:r>
              <a:rPr lang="en-US" altLang="zh-Han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how it will be used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 and </a:t>
            </a:r>
            <a:r>
              <a:rPr lang="en-US" altLang="zh-Han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what it should do</a:t>
            </a:r>
          </a:p>
          <a:p>
            <a:pPr marL="0"/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5856" y="3436640"/>
            <a:ext cx="9505056" cy="5834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172" y="7632154"/>
            <a:ext cx="190500" cy="333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672" y="7569671"/>
            <a:ext cx="6762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5319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EXPECTATIONS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Hant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the </a:t>
            </a:r>
            <a:r>
              <a:rPr lang="en-US" altLang="zh-Hant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EXPECT_CALL()</a:t>
            </a:r>
            <a:r>
              <a:rPr lang="en-US" altLang="zh-Hant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macro to set an expectation on a mock method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1363" y="3652664"/>
            <a:ext cx="898207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58895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pc="-2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Hant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return value of mock functions can be specified by </a:t>
            </a:r>
            <a:r>
              <a:rPr lang="en-US" altLang="zh-Hant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Will</a:t>
            </a:r>
            <a:r>
              <a:rPr lang="en-US" altLang="zh-Hant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Hant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Hant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Statement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5100" y="3292624"/>
            <a:ext cx="101346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880644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include </a:t>
            </a:r>
            <a:r>
              <a:rPr lang="en-US" altLang="zh-Hans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Hans" sz="3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gmock</a:t>
            </a:r>
            <a:r>
              <a:rPr lang="en-US" altLang="zh-Hans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Hans" sz="3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gmock.h</a:t>
            </a:r>
            <a:r>
              <a:rPr lang="en-US" altLang="zh-Hans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Han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 your mocks and tests</a:t>
            </a:r>
          </a:p>
          <a:p>
            <a:r>
              <a:rPr lang="en-US" altLang="zh-Han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initialize </a:t>
            </a:r>
            <a:r>
              <a:rPr lang="en-US" altLang="zh-Hans" sz="3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gmock</a:t>
            </a:r>
            <a:r>
              <a:rPr lang="en-US" altLang="zh-Han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by </a:t>
            </a:r>
            <a:r>
              <a:rPr lang="en-US" altLang="zh-Hans" sz="3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InitGoogleMock</a:t>
            </a:r>
            <a:r>
              <a:rPr lang="en-US" altLang="zh-Hans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Han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 RUN_ALL_TESTS() in main() function</a:t>
            </a:r>
          </a:p>
          <a:p>
            <a:r>
              <a:rPr lang="en-US" altLang="zh-Han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compile and run</a:t>
            </a:r>
          </a:p>
          <a:p>
            <a:endParaRPr lang="zh-Hans" altLang="en-US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1838" y="5452864"/>
            <a:ext cx="90011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pc="-2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GMOCK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1840" y="8333184"/>
            <a:ext cx="9926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Han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InitGoogleMock</a:t>
            </a: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will </a:t>
            </a:r>
            <a:r>
              <a:rPr lang="en-US" altLang="zh-Han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automatically</a:t>
            </a: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initialize Google Test</a:t>
            </a:r>
            <a:endParaRPr lang="zh-Han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59838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pc="-2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CMOCK – Google Mock Extension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081918" y="1389280"/>
            <a:ext cx="3956986" cy="1845134"/>
            <a:chOff x="7081918" y="1389280"/>
            <a:chExt cx="3956986" cy="184513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18814" y="1799702"/>
              <a:ext cx="2683193" cy="1380173"/>
            </a:xfrm>
            <a:prstGeom prst="rect">
              <a:avLst/>
            </a:prstGeom>
          </p:spPr>
        </p:pic>
        <p:sp>
          <p:nvSpPr>
            <p:cNvPr id="17" name="矩形: 圆角 16"/>
            <p:cNvSpPr/>
            <p:nvPr/>
          </p:nvSpPr>
          <p:spPr bwMode="auto">
            <a:xfrm>
              <a:off x="7081918" y="1434214"/>
              <a:ext cx="3956986" cy="1800200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937023" y="1389280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add.c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09530" y="1389280"/>
            <a:ext cx="3956986" cy="1845134"/>
            <a:chOff x="1009530" y="1389280"/>
            <a:chExt cx="3956986" cy="184513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9259" y="1688090"/>
              <a:ext cx="3077528" cy="1508760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4010690" y="1389280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add.h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: 圆角 21"/>
            <p:cNvSpPr/>
            <p:nvPr/>
          </p:nvSpPr>
          <p:spPr bwMode="auto">
            <a:xfrm>
              <a:off x="1009530" y="1434214"/>
              <a:ext cx="3956986" cy="1800200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081917" y="3638814"/>
            <a:ext cx="3956986" cy="1800200"/>
            <a:chOff x="7081918" y="3550607"/>
            <a:chExt cx="3956986" cy="180020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8742" y="4232649"/>
              <a:ext cx="3823335" cy="1105853"/>
            </a:xfrm>
            <a:prstGeom prst="rect">
              <a:avLst/>
            </a:prstGeom>
          </p:spPr>
        </p:pic>
        <p:sp>
          <p:nvSpPr>
            <p:cNvPr id="18" name="矩形: 圆角 17"/>
            <p:cNvSpPr/>
            <p:nvPr/>
          </p:nvSpPr>
          <p:spPr bwMode="auto">
            <a:xfrm>
              <a:off x="7081918" y="3550607"/>
              <a:ext cx="3956986" cy="1800200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070159" y="3615616"/>
              <a:ext cx="19687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add_mock.cpp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009530" y="3639928"/>
            <a:ext cx="3956986" cy="1800200"/>
            <a:chOff x="1009530" y="3550607"/>
            <a:chExt cx="3956986" cy="180020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0389" y="4012383"/>
              <a:ext cx="3814763" cy="1337310"/>
            </a:xfrm>
            <a:prstGeom prst="rect">
              <a:avLst/>
            </a:prstGeom>
          </p:spPr>
        </p:pic>
        <p:sp>
          <p:nvSpPr>
            <p:cNvPr id="24" name="矩形: 圆角 23"/>
            <p:cNvSpPr/>
            <p:nvPr/>
          </p:nvSpPr>
          <p:spPr bwMode="auto">
            <a:xfrm>
              <a:off x="1009530" y="3550607"/>
              <a:ext cx="3956986" cy="1800200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146048" y="3615616"/>
              <a:ext cx="16721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add_mock.h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397944" y="5811469"/>
            <a:ext cx="7618819" cy="3456384"/>
            <a:chOff x="2376183" y="5884912"/>
            <a:chExt cx="7618819" cy="345638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00331" y="6149975"/>
              <a:ext cx="7260908" cy="3043238"/>
            </a:xfrm>
            <a:prstGeom prst="rect">
              <a:avLst/>
            </a:prstGeom>
          </p:spPr>
        </p:pic>
        <p:sp>
          <p:nvSpPr>
            <p:cNvPr id="26" name="矩形: 圆角 25"/>
            <p:cNvSpPr/>
            <p:nvPr/>
          </p:nvSpPr>
          <p:spPr bwMode="auto">
            <a:xfrm>
              <a:off x="2376183" y="5884912"/>
              <a:ext cx="7560840" cy="3456384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928531" y="5949920"/>
              <a:ext cx="2066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add_test.cpp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88" name="箭头: 燕尾形 12287"/>
          <p:cNvSpPr/>
          <p:nvPr/>
        </p:nvSpPr>
        <p:spPr bwMode="auto">
          <a:xfrm rot="5400000">
            <a:off x="2809551" y="3280736"/>
            <a:ext cx="351318" cy="339981"/>
          </a:xfrm>
          <a:prstGeom prst="notchedRight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34" name="箭头: 燕尾形 33"/>
          <p:cNvSpPr/>
          <p:nvPr/>
        </p:nvSpPr>
        <p:spPr bwMode="auto">
          <a:xfrm rot="5400000">
            <a:off x="8884749" y="3280737"/>
            <a:ext cx="351318" cy="339981"/>
          </a:xfrm>
          <a:prstGeom prst="notchedRight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35" name="箭头: 燕尾形 34"/>
          <p:cNvSpPr/>
          <p:nvPr/>
        </p:nvSpPr>
        <p:spPr bwMode="auto">
          <a:xfrm rot="8100000">
            <a:off x="6973081" y="5458980"/>
            <a:ext cx="351318" cy="339981"/>
          </a:xfrm>
          <a:prstGeom prst="notchedRight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36" name="箭头: 燕尾形 35"/>
          <p:cNvSpPr/>
          <p:nvPr/>
        </p:nvSpPr>
        <p:spPr bwMode="auto">
          <a:xfrm rot="2700000">
            <a:off x="4790857" y="5458980"/>
            <a:ext cx="351318" cy="339981"/>
          </a:xfrm>
          <a:prstGeom prst="notchedRight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>
              <a:solidFill>
                <a:schemeClr val="tx1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4668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图书馆管理员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(Librarian)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会定期向书商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Hans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BookVendor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购买一些书籍来充实图书馆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书商能够提供多种图书</a:t>
            </a:r>
            <a:r>
              <a:rPr lang="en-US" altLang="zh-Han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Han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附有价格</a:t>
            </a:r>
            <a:r>
              <a:rPr lang="en-US" altLang="zh-Han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Han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供管理员进行选择</a:t>
            </a:r>
            <a:endParaRPr lang="en-US" altLang="zh-Han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Hans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管理员仅会挑选当前图书馆中不存在的书籍进行购买</a:t>
            </a:r>
            <a:endParaRPr lang="en-US" altLang="zh-Han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管理员选好图书后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会向书商支付所选书籍的总金额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1216303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Stubs Vs Mocks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Behavior Based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Verfication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00135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Doubles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Dummy</a:t>
            </a: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objects are passed around but never actually used. Usually they are just used to fill parameter lists</a:t>
            </a:r>
          </a:p>
          <a:p>
            <a:endParaRPr 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Fake</a:t>
            </a: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objects actually have working implementations, but usually take some shortcut which makes them not suitable for production</a:t>
            </a:r>
          </a:p>
          <a:p>
            <a:endParaRPr 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Stubs</a:t>
            </a: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provide canned answers to calls made during the test, usually not responding at all to anything outside what's programmed in for the test</a:t>
            </a:r>
          </a:p>
          <a:p>
            <a:endParaRPr 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Mocks</a:t>
            </a: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are objects pre-programmed with expectations which form a specification of the calls they are expected to receive</a:t>
            </a:r>
          </a:p>
          <a:p>
            <a:endParaRPr lang="zh-Hans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04014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MATCHERS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Hant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When a mock function takes arguments, we can specify the </a:t>
            </a:r>
            <a:r>
              <a:rPr lang="en-US" altLang="zh-Hant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expected arguments value</a:t>
            </a:r>
          </a:p>
          <a:p>
            <a:pPr marL="0"/>
            <a:endParaRPr lang="en-US" altLang="zh-Hant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Hant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Hant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Hant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r>
              <a:rPr lang="en-US" altLang="zh-Hant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Hant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testing::_ </a:t>
            </a:r>
            <a:r>
              <a:rPr lang="en-US" altLang="zh-Hant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will match </a:t>
            </a:r>
            <a:r>
              <a:rPr lang="en-US" altLang="zh-Hant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any</a:t>
            </a:r>
            <a:r>
              <a:rPr lang="en-US" altLang="zh-Hant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input arguments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1800" y="3436640"/>
            <a:ext cx="106299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798733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0571gb.com/d/file/p/d0c3fc91dc315b8cb4158d591f745d6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72" y="6378513"/>
            <a:ext cx="1657399" cy="169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Applying Rules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48408"/>
            <a:ext cx="7197677" cy="412688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 flipH="1">
            <a:off x="6106730" y="2331940"/>
            <a:ext cx="3023596" cy="498565"/>
            <a:chOff x="4596816" y="3896959"/>
            <a:chExt cx="3016992" cy="498565"/>
          </a:xfrm>
        </p:grpSpPr>
        <p:sp>
          <p:nvSpPr>
            <p:cNvPr id="14" name="箭头: 燕尾形 13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96816" y="3946187"/>
              <a:ext cx="1633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Game Rules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 flipH="1">
            <a:off x="597744" y="6562493"/>
            <a:ext cx="3240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Test </a:t>
            </a:r>
            <a:r>
              <a:rPr lang="en-US" altLang="zh-CN" sz="4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student_say</a:t>
            </a:r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792509" y="5475293"/>
            <a:ext cx="6831291" cy="3331655"/>
            <a:chOff x="381000" y="1329531"/>
            <a:chExt cx="7900952" cy="385333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000" y="1329531"/>
              <a:ext cx="7900952" cy="3853334"/>
            </a:xfrm>
            <a:prstGeom prst="rect">
              <a:avLst/>
            </a:prstGeom>
          </p:spPr>
        </p:pic>
        <p:cxnSp>
          <p:nvCxnSpPr>
            <p:cNvPr id="15" name="直接连接符 14"/>
            <p:cNvCxnSpPr/>
            <p:nvPr/>
          </p:nvCxnSpPr>
          <p:spPr bwMode="auto">
            <a:xfrm>
              <a:off x="1004392" y="2847876"/>
              <a:ext cx="5714032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 bwMode="auto">
            <a:xfrm>
              <a:off x="994867" y="4535810"/>
              <a:ext cx="6650136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76345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Cardinalities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Hant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the </a:t>
            </a:r>
            <a:r>
              <a:rPr lang="en-US" altLang="zh-Hant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Times()</a:t>
            </a:r>
            <a:r>
              <a:rPr lang="en-US" altLang="zh-Hant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 specify the </a:t>
            </a:r>
            <a:r>
              <a:rPr 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cardinality as it tells </a:t>
            </a:r>
            <a:r>
              <a:rPr lang="en-US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many times the call should occur</a:t>
            </a:r>
            <a:endParaRPr lang="en-US" altLang="zh-Hant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Hant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Hant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Hant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r>
              <a:rPr lang="en-US" altLang="zh-Hant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32" y="3654574"/>
            <a:ext cx="1139953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3895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cap="none" dirty="0"/>
              <a:t>Mocking With </a:t>
            </a:r>
            <a:r>
              <a:rPr lang="en-US" altLang="zh-CN" cap="none" dirty="0" err="1"/>
              <a:t>Mockcpp</a:t>
            </a:r>
            <a:endParaRPr lang="en-US" altLang="zh-Han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760" y="2356520"/>
            <a:ext cx="5524500" cy="47148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74608" y="4516760"/>
            <a:ext cx="380745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-3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Mockcpp</a:t>
            </a:r>
            <a:r>
              <a:rPr lang="en-US" altLang="zh-CN" sz="4000" b="1" cap="none" spc="-3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Mocker</a:t>
            </a:r>
            <a:endParaRPr lang="zh-CN" altLang="en-US" sz="4800" b="1" cap="none" spc="-3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右箭头 11"/>
          <p:cNvSpPr/>
          <p:nvPr/>
        </p:nvSpPr>
        <p:spPr bwMode="auto">
          <a:xfrm flipV="1">
            <a:off x="4916444" y="4713956"/>
            <a:ext cx="3456384" cy="298535"/>
          </a:xfrm>
          <a:prstGeom prst="rightArrow">
            <a:avLst>
              <a:gd name="adj1" fmla="val 34889"/>
              <a:gd name="adj2" fmla="val 73353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>
              <a:solidFill>
                <a:schemeClr val="tx1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87399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图书馆管理员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(Librarian)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会定期向书商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Hans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BookVendor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购买一些书籍来充实图书馆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书商能够提供多种图书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附有价格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供管理员进行选择</a:t>
            </a:r>
            <a:endParaRPr lang="en-US" altLang="zh-Han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Hans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管理员仅会挑选当前图书馆中不存在的书籍进行购买</a:t>
            </a:r>
            <a:endParaRPr lang="en-US" altLang="zh-Han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管理员选好图书后</a:t>
            </a:r>
            <a:r>
              <a:rPr lang="en-US" altLang="zh-Han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Han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会向书商支付所选书籍的总金额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1577412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http://github/DT/tree/master/02-GMock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https://code.google.com/p/googlemock/wiki/ForDummies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https://code.google.com/p/googlemock/wiki/CheatSheet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https://code.google.com/p/googlemock/wiki/CookBook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https://code.google.com/p/googlemock/wiki/FrequentlyAskedQuestions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dirty="0">
                <a:hlinkClick r:id="rId7"/>
              </a:rPr>
              <a:t>https://code.google.com/p/mockcpp/</a:t>
            </a:r>
            <a:endParaRPr lang="en-US" altLang="zh-CN" dirty="0"/>
          </a:p>
          <a:p>
            <a:pPr latinLnBrk="1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1">
              <a:buNone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2616200" y="3284538"/>
            <a:ext cx="7772400" cy="252992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</a:rPr>
              <a:t>For questions or suggestions:</a:t>
            </a:r>
          </a:p>
          <a:p>
            <a:pPr>
              <a:spcBef>
                <a:spcPct val="0"/>
              </a:spcBef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</a:rPr>
              <a:t>Wu Kun</a:t>
            </a:r>
          </a:p>
          <a:p>
            <a:pPr>
              <a:spcBef>
                <a:spcPct val="0"/>
              </a:spcBef>
            </a:pP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</a:rPr>
              <a:t>kunwu@thoughtworks.com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ヒラギノ角ゴ ProN W3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 Closed Principle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57" y="1348408"/>
            <a:ext cx="9775086" cy="78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228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Injecting Rules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48408"/>
            <a:ext cx="7197677" cy="41268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103" y="5164832"/>
            <a:ext cx="6558280" cy="309634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34" y="6051358"/>
            <a:ext cx="5432584" cy="3214211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741760" y="1996480"/>
            <a:ext cx="2664296" cy="5577384"/>
            <a:chOff x="741760" y="1996480"/>
            <a:chExt cx="2664296" cy="5577384"/>
          </a:xfrm>
        </p:grpSpPr>
        <p:sp>
          <p:nvSpPr>
            <p:cNvPr id="7" name="矩形: 圆角 6"/>
            <p:cNvSpPr/>
            <p:nvPr/>
          </p:nvSpPr>
          <p:spPr bwMode="auto">
            <a:xfrm>
              <a:off x="741760" y="1996480"/>
              <a:ext cx="2592288" cy="115212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sp>
          <p:nvSpPr>
            <p:cNvPr id="24" name="矩形: 圆角 23"/>
            <p:cNvSpPr/>
            <p:nvPr/>
          </p:nvSpPr>
          <p:spPr bwMode="auto">
            <a:xfrm>
              <a:off x="913814" y="6604992"/>
              <a:ext cx="2492242" cy="96887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ea typeface="ＭＳ Ｐゴシック" charset="0"/>
              </a:endParaRPr>
            </a:p>
          </p:txBody>
        </p:sp>
        <p:cxnSp>
          <p:nvCxnSpPr>
            <p:cNvPr id="23" name="连接符: 肘形 22"/>
            <p:cNvCxnSpPr>
              <a:stCxn id="7" idx="1"/>
              <a:endCxn id="24" idx="1"/>
            </p:cNvCxnSpPr>
            <p:nvPr/>
          </p:nvCxnSpPr>
          <p:spPr bwMode="auto">
            <a:xfrm rot="10800000" flipH="1" flipV="1">
              <a:off x="741760" y="2572544"/>
              <a:ext cx="172054" cy="4516884"/>
            </a:xfrm>
            <a:prstGeom prst="bentConnector3">
              <a:avLst>
                <a:gd name="adj1" fmla="val -264361"/>
              </a:avLst>
            </a:prstGeom>
            <a:ln>
              <a:solidFill>
                <a:srgbClr val="FF0000"/>
              </a:solidFill>
              <a:tailEnd type="triangle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 rot="20169367">
            <a:off x="4169691" y="6331269"/>
            <a:ext cx="2576583" cy="403229"/>
            <a:chOff x="5946951" y="3896959"/>
            <a:chExt cx="1666857" cy="498565"/>
          </a:xfrm>
        </p:grpSpPr>
        <p:sp>
          <p:nvSpPr>
            <p:cNvPr id="31" name="箭头: 燕尾形 30"/>
            <p:cNvSpPr/>
            <p:nvPr/>
          </p:nvSpPr>
          <p:spPr bwMode="auto">
            <a:xfrm>
              <a:off x="5946951" y="3896959"/>
              <a:ext cx="166685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487845" y="3925122"/>
              <a:ext cx="557089" cy="41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Injects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 txBox="1">
            <a:spLocks/>
          </p:cNvSpPr>
          <p:nvPr/>
        </p:nvSpPr>
        <p:spPr bwMode="auto">
          <a:xfrm>
            <a:off x="7654529" y="1708448"/>
            <a:ext cx="5112568" cy="244827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240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1pPr>
            <a:lvl2pPr marL="742950" indent="-742950" algn="l" rtl="0" eaLnBrk="1" fontAlgn="base" hangingPunct="1">
              <a:lnSpc>
                <a:spcPct val="120000"/>
              </a:lnSpc>
              <a:spcBef>
                <a:spcPts val="240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2pPr>
            <a:lvl3pPr marL="342900" indent="-342900"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■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3pPr>
            <a:lvl4pPr marL="635000" indent="-292100"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●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4pPr>
            <a:lvl5pPr marL="952500" indent="-317500"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5pPr>
            <a:lvl6pPr marL="1409700" indent="-317500" algn="l" rtl="0" eaLnBrk="1" fontAlgn="base" hangingPunct="1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6pPr>
            <a:lvl7pPr marL="1866900" indent="-317500" algn="l" rtl="0" eaLnBrk="1" fontAlgn="base" hangingPunct="1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7pPr>
            <a:lvl8pPr marL="2324100" indent="-317500" algn="l" rtl="0" eaLnBrk="1" fontAlgn="base" hangingPunct="1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8pPr>
            <a:lvl9pPr marL="2781300" indent="-317500" algn="l" rtl="0" eaLnBrk="1" fontAlgn="base" hangingPunct="1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9pPr>
          </a:lstStyle>
          <a:p>
            <a:pPr marL="0" indent="0">
              <a:spcBef>
                <a:spcPts val="1200"/>
              </a:spcBef>
              <a:buClr>
                <a:schemeClr val="tx2"/>
              </a:buClr>
            </a:pPr>
            <a:endParaRPr lang="en-US" altLang="zh-Hans" sz="5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Hans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student_say</a:t>
            </a:r>
            <a:r>
              <a:rPr lang="en-US" altLang="zh-Han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 longer creates rules</a:t>
            </a:r>
            <a:endParaRPr lang="zh-Hans" altLang="en-US" sz="5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Han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Caller(Test) creates and injects rules into </a:t>
            </a:r>
            <a:r>
              <a:rPr lang="en-US" altLang="zh-Hans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student_say</a:t>
            </a:r>
            <a:endParaRPr lang="zh-Hans" altLang="en-US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28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Dependency Injection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128" y="2716560"/>
            <a:ext cx="6392672" cy="30243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716560"/>
            <a:ext cx="4328670" cy="2522669"/>
          </a:xfrm>
          <a:prstGeom prst="rect">
            <a:avLst/>
          </a:prstGeom>
        </p:spPr>
      </p:pic>
      <p:sp>
        <p:nvSpPr>
          <p:cNvPr id="15" name="箭头: 燕尾形 14"/>
          <p:cNvSpPr/>
          <p:nvPr/>
        </p:nvSpPr>
        <p:spPr bwMode="auto">
          <a:xfrm rot="10800000" flipH="1">
            <a:off x="5422280" y="3977894"/>
            <a:ext cx="720080" cy="498565"/>
          </a:xfrm>
          <a:prstGeom prst="notchedRight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226893" y="6028928"/>
            <a:ext cx="5905377" cy="1396726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Han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MovieLister</a:t>
            </a:r>
            <a:r>
              <a:rPr lang="en-US" altLang="zh-Han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uses </a:t>
            </a:r>
            <a:r>
              <a:rPr lang="en-US" altLang="zh-Han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MovieFinder</a:t>
            </a:r>
            <a:endParaRPr lang="zh-Hans" altLang="en-US" sz="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Han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MovieLister</a:t>
            </a:r>
            <a:r>
              <a:rPr lang="en-US" altLang="zh-Han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creates </a:t>
            </a:r>
            <a:r>
              <a:rPr lang="en-US" altLang="zh-Han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MovieFinderImpl</a:t>
            </a:r>
            <a:endParaRPr lang="en-US" altLang="zh-Han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Han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6519242" y="6028928"/>
            <a:ext cx="5905377" cy="244827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240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1pPr>
            <a:lvl2pPr marL="742950" indent="-742950" algn="l" rtl="0" eaLnBrk="1" fontAlgn="base" hangingPunct="1">
              <a:lnSpc>
                <a:spcPct val="120000"/>
              </a:lnSpc>
              <a:spcBef>
                <a:spcPts val="240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2pPr>
            <a:lvl3pPr marL="342900" indent="-342900"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■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3pPr>
            <a:lvl4pPr marL="635000" indent="-292100"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●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4pPr>
            <a:lvl5pPr marL="952500" indent="-317500"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5pPr>
            <a:lvl6pPr marL="1409700" indent="-317500" algn="l" rtl="0" eaLnBrk="1" fontAlgn="base" hangingPunct="1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6pPr>
            <a:lvl7pPr marL="1866900" indent="-317500" algn="l" rtl="0" eaLnBrk="1" fontAlgn="base" hangingPunct="1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7pPr>
            <a:lvl8pPr marL="2324100" indent="-317500" algn="l" rtl="0" eaLnBrk="1" fontAlgn="base" hangingPunct="1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8pPr>
            <a:lvl9pPr marL="2781300" indent="-317500" algn="l" rtl="0" eaLnBrk="1" fontAlgn="base" hangingPunct="1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9pPr>
          </a:lstStyle>
          <a:p>
            <a:pPr marL="0" indent="0">
              <a:spcBef>
                <a:spcPts val="1200"/>
              </a:spcBef>
              <a:buClr>
                <a:schemeClr val="tx2"/>
              </a:buClr>
            </a:pPr>
            <a:endParaRPr lang="en-US" altLang="zh-Hans" sz="5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Hans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MovieLister</a:t>
            </a:r>
            <a:r>
              <a:rPr lang="en-US" altLang="zh-Han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uses </a:t>
            </a:r>
            <a:r>
              <a:rPr lang="en-US" altLang="zh-Hans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MovieFinder</a:t>
            </a:r>
            <a:endParaRPr lang="zh-Hans" altLang="en-US" sz="5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Han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Assembler creates </a:t>
            </a:r>
            <a:r>
              <a:rPr lang="en-US" altLang="zh-Hans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MovieFinderImpl</a:t>
            </a:r>
            <a:endParaRPr lang="en-US" altLang="zh-Hans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Han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Assembler inject </a:t>
            </a:r>
            <a:r>
              <a:rPr lang="en-US" altLang="zh-Hans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MovieFinderImpl</a:t>
            </a:r>
            <a:r>
              <a:rPr lang="en-US" altLang="zh-Han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into </a:t>
            </a:r>
            <a:r>
              <a:rPr lang="en-US" altLang="zh-Hans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MovieLister</a:t>
            </a:r>
            <a:endParaRPr lang="en-US" altLang="zh-Hans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Hans" altLang="en-US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41437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Advantages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Dependency Injection decreases coupling between a class and its dependency.</a:t>
            </a:r>
          </a:p>
          <a:p>
            <a:r>
              <a:rPr lang="en-US" altLang="zh-Han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Dependency injection allows a client to remove all knowledge of a concrete implementation that it needs to use. </a:t>
            </a:r>
          </a:p>
          <a:p>
            <a:r>
              <a:rPr lang="en-US" altLang="zh-Han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Dependency injection can be used to externalize a system's configuration details into configuration files.</a:t>
            </a:r>
          </a:p>
          <a:p>
            <a:r>
              <a:rPr lang="en-US" altLang="zh-Han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Dependency injection allows concurrent or independent development.</a:t>
            </a:r>
          </a:p>
          <a:p>
            <a:r>
              <a:rPr lang="en-US" altLang="zh-Han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Easier to unit test in isolation using stubs or mock objects that simulate the dependent objects.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3348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93746" y="1599418"/>
            <a:ext cx="4756525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学生报数时，如果所报数字包含了第一个特殊数，那么也不能说该数字，而是要说相应的单词，比如本例中第一个特殊数是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，那么要报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的同学应该说</a:t>
            </a:r>
          </a:p>
        </p:txBody>
      </p:sp>
      <p:sp>
        <p:nvSpPr>
          <p:cNvPr id="36" name="矩形 35"/>
          <p:cNvSpPr/>
          <p:nvPr/>
        </p:nvSpPr>
        <p:spPr>
          <a:xfrm>
            <a:off x="2734741" y="3536881"/>
            <a:ext cx="103105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Buzz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Rule Updated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93683" y="5236840"/>
            <a:ext cx="5748677" cy="3112389"/>
            <a:chOff x="393683" y="5236840"/>
            <a:chExt cx="5748677" cy="311238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683" y="5236840"/>
              <a:ext cx="5448681" cy="3112389"/>
            </a:xfrm>
            <a:prstGeom prst="rect">
              <a:avLst/>
            </a:prstGeom>
          </p:spPr>
        </p:pic>
        <p:sp>
          <p:nvSpPr>
            <p:cNvPr id="21" name="箭头: 右 20"/>
            <p:cNvSpPr/>
            <p:nvPr/>
          </p:nvSpPr>
          <p:spPr bwMode="auto">
            <a:xfrm rot="10800000">
              <a:off x="5566296" y="6288978"/>
              <a:ext cx="576064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545536" y="4421176"/>
            <a:ext cx="6112764" cy="2591881"/>
            <a:chOff x="6545536" y="4421176"/>
            <a:chExt cx="6112764" cy="2591881"/>
          </a:xfrm>
        </p:grpSpPr>
        <p:grpSp>
          <p:nvGrpSpPr>
            <p:cNvPr id="25" name="组合 24"/>
            <p:cNvGrpSpPr/>
            <p:nvPr/>
          </p:nvGrpSpPr>
          <p:grpSpPr>
            <a:xfrm>
              <a:off x="6545536" y="4421176"/>
              <a:ext cx="6112764" cy="2591881"/>
              <a:chOff x="6545536" y="4421176"/>
              <a:chExt cx="6112764" cy="2591881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5536" y="5596880"/>
                <a:ext cx="6112764" cy="1416177"/>
              </a:xfrm>
              <a:prstGeom prst="rect">
                <a:avLst/>
              </a:prstGeom>
            </p:spPr>
          </p:pic>
          <p:sp>
            <p:nvSpPr>
              <p:cNvPr id="22" name="箭头: 右 21"/>
              <p:cNvSpPr/>
              <p:nvPr/>
            </p:nvSpPr>
            <p:spPr bwMode="auto">
              <a:xfrm rot="5400000">
                <a:off x="9130692" y="4457180"/>
                <a:ext cx="576064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457200" tIns="228600" rIns="457200" bIns="228600" rtlCol="0" anchor="ctr"/>
              <a:lstStyle/>
              <a:p>
                <a:pPr algn="ctr">
                  <a:lnSpc>
                    <a:spcPct val="100000"/>
                  </a:lnSpc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4" name="直接连接符 13"/>
            <p:cNvCxnSpPr/>
            <p:nvPr/>
          </p:nvCxnSpPr>
          <p:spPr bwMode="auto">
            <a:xfrm>
              <a:off x="8374608" y="6288978"/>
              <a:ext cx="576064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 bwMode="auto">
            <a:xfrm>
              <a:off x="8374608" y="6532984"/>
              <a:ext cx="576064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5566296" y="2002381"/>
            <a:ext cx="6832844" cy="2160270"/>
            <a:chOff x="5566296" y="2002381"/>
            <a:chExt cx="6832844" cy="2160270"/>
          </a:xfrm>
        </p:grpSpPr>
        <p:grpSp>
          <p:nvGrpSpPr>
            <p:cNvPr id="19" name="组合 18"/>
            <p:cNvGrpSpPr/>
            <p:nvPr/>
          </p:nvGrpSpPr>
          <p:grpSpPr>
            <a:xfrm>
              <a:off x="5566296" y="2002381"/>
              <a:ext cx="6832844" cy="2160270"/>
              <a:chOff x="5566296" y="2002381"/>
              <a:chExt cx="6832844" cy="2160270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0429" y="2002381"/>
                <a:ext cx="5688711" cy="2160270"/>
              </a:xfrm>
              <a:prstGeom prst="rect">
                <a:avLst/>
              </a:prstGeom>
            </p:spPr>
          </p:pic>
          <p:sp>
            <p:nvSpPr>
              <p:cNvPr id="12" name="箭头: 右 11"/>
              <p:cNvSpPr/>
              <p:nvPr/>
            </p:nvSpPr>
            <p:spPr bwMode="auto">
              <a:xfrm>
                <a:off x="5566296" y="2500536"/>
                <a:ext cx="576064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457200" tIns="228600" rIns="457200" bIns="228600" rtlCol="0" anchor="ctr"/>
              <a:lstStyle/>
              <a:p>
                <a:pPr algn="ctr">
                  <a:lnSpc>
                    <a:spcPct val="100000"/>
                  </a:lnSpc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0" name="直接连接符 29"/>
            <p:cNvCxnSpPr/>
            <p:nvPr/>
          </p:nvCxnSpPr>
          <p:spPr bwMode="auto">
            <a:xfrm>
              <a:off x="8393462" y="3415078"/>
              <a:ext cx="576064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2757984" y="3536881"/>
            <a:ext cx="82426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Fizz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151981" y="8008815"/>
            <a:ext cx="4533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 Under Test(SUT)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9022680" y="6789342"/>
            <a:ext cx="1800200" cy="1219473"/>
            <a:chOff x="9022680" y="6789342"/>
            <a:chExt cx="1800200" cy="1219473"/>
          </a:xfrm>
        </p:grpSpPr>
        <p:cxnSp>
          <p:nvCxnSpPr>
            <p:cNvPr id="41" name="直接连接符 40"/>
            <p:cNvCxnSpPr/>
            <p:nvPr/>
          </p:nvCxnSpPr>
          <p:spPr bwMode="auto">
            <a:xfrm>
              <a:off x="9022680" y="6789342"/>
              <a:ext cx="1800200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endCxn id="39" idx="0"/>
            </p:cNvCxnSpPr>
            <p:nvPr/>
          </p:nvCxnSpPr>
          <p:spPr bwMode="auto">
            <a:xfrm flipH="1">
              <a:off x="9418724" y="6789342"/>
              <a:ext cx="504056" cy="12194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4054127" y="7901136"/>
            <a:ext cx="3097854" cy="369289"/>
            <a:chOff x="4054127" y="7901136"/>
            <a:chExt cx="3097854" cy="369289"/>
          </a:xfrm>
        </p:grpSpPr>
        <p:cxnSp>
          <p:nvCxnSpPr>
            <p:cNvPr id="43" name="直接连接符 42"/>
            <p:cNvCxnSpPr/>
            <p:nvPr/>
          </p:nvCxnSpPr>
          <p:spPr bwMode="auto">
            <a:xfrm>
              <a:off x="4054127" y="7901136"/>
              <a:ext cx="1152129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连接符: 肘形 48"/>
            <p:cNvCxnSpPr>
              <a:endCxn id="39" idx="1"/>
            </p:cNvCxnSpPr>
            <p:nvPr/>
          </p:nvCxnSpPr>
          <p:spPr bwMode="auto">
            <a:xfrm>
              <a:off x="4630191" y="7901136"/>
              <a:ext cx="2521790" cy="369289"/>
            </a:xfrm>
            <a:prstGeom prst="bentConnector3">
              <a:avLst>
                <a:gd name="adj1" fmla="val -91"/>
              </a:avLst>
            </a:prstGeom>
            <a:ln>
              <a:solidFill>
                <a:srgbClr val="FF0000"/>
              </a:solidFill>
              <a:tailEnd type="triangle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59461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5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Fakes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28" y="1852464"/>
            <a:ext cx="6697980" cy="3162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596880"/>
            <a:ext cx="6339840" cy="3208020"/>
          </a:xfrm>
          <a:prstGeom prst="rect">
            <a:avLst/>
          </a:prstGeom>
        </p:spPr>
      </p:pic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7654529" y="1708448"/>
            <a:ext cx="5112568" cy="244827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240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1pPr>
            <a:lvl2pPr marL="742950" indent="-742950" algn="l" rtl="0" eaLnBrk="1" fontAlgn="base" hangingPunct="1">
              <a:lnSpc>
                <a:spcPct val="120000"/>
              </a:lnSpc>
              <a:spcBef>
                <a:spcPts val="240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2pPr>
            <a:lvl3pPr marL="342900" indent="-342900"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■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3pPr>
            <a:lvl4pPr marL="635000" indent="-292100"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●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4pPr>
            <a:lvl5pPr marL="952500" indent="-317500"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5pPr>
            <a:lvl6pPr marL="1409700" indent="-317500" algn="l" rtl="0" eaLnBrk="1" fontAlgn="base" hangingPunct="1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6pPr>
            <a:lvl7pPr marL="1866900" indent="-317500" algn="l" rtl="0" eaLnBrk="1" fontAlgn="base" hangingPunct="1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7pPr>
            <a:lvl8pPr marL="2324100" indent="-317500" algn="l" rtl="0" eaLnBrk="1" fontAlgn="base" hangingPunct="1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8pPr>
            <a:lvl9pPr marL="2781300" indent="-317500" algn="l" rtl="0" eaLnBrk="1" fontAlgn="base" hangingPunct="1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9pPr>
          </a:lstStyle>
          <a:p>
            <a:pPr marL="520700" indent="-520700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Han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Calls first rule with input number and special number</a:t>
            </a:r>
          </a:p>
          <a:p>
            <a:pPr marL="520700" indent="-520700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Han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Returns result if it is not null</a:t>
            </a:r>
          </a:p>
          <a:p>
            <a:pPr marL="520700" indent="-520700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Han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Otherwise try the next rule</a:t>
            </a:r>
            <a:endParaRPr lang="zh-Hans" altLang="en-US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7654529" y="6130280"/>
            <a:ext cx="5112568" cy="244827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240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1pPr>
            <a:lvl2pPr marL="742950" indent="-742950" algn="l" rtl="0" eaLnBrk="1" fontAlgn="base" hangingPunct="1">
              <a:lnSpc>
                <a:spcPct val="120000"/>
              </a:lnSpc>
              <a:spcBef>
                <a:spcPts val="240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2pPr>
            <a:lvl3pPr marL="342900" indent="-342900"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■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3pPr>
            <a:lvl4pPr marL="635000" indent="-292100"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●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4pPr>
            <a:lvl5pPr marL="952500" indent="-317500"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5pPr>
            <a:lvl6pPr marL="1409700" indent="-317500" algn="l" rtl="0" eaLnBrk="1" fontAlgn="base" hangingPunct="1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6pPr>
            <a:lvl7pPr marL="1866900" indent="-317500" algn="l" rtl="0" eaLnBrk="1" fontAlgn="base" hangingPunct="1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7pPr>
            <a:lvl8pPr marL="2324100" indent="-317500" algn="l" rtl="0" eaLnBrk="1" fontAlgn="base" hangingPunct="1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8pPr>
            <a:lvl9pPr marL="2781300" indent="-317500" algn="l" rtl="0" eaLnBrk="1" fontAlgn="base" hangingPunct="1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9pPr>
          </a:lstStyle>
          <a:p>
            <a:pPr marL="520700" indent="-520700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Han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Rule1 returns Hello if input equals first special number</a:t>
            </a:r>
          </a:p>
          <a:p>
            <a:pPr marL="520700" indent="-520700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Han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Rule2 always returns World</a:t>
            </a:r>
          </a:p>
        </p:txBody>
      </p:sp>
    </p:spTree>
    <p:extLst>
      <p:ext uri="{BB962C8B-B14F-4D97-AF65-F5344CB8AC3E}">
        <p14:creationId xmlns:p14="http://schemas.microsoft.com/office/powerpoint/2010/main" val="8629732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Mocking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 Google Mock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w-ppt-template">
  <a:themeElements>
    <a:clrScheme name="ThoughtWorks Final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687</TotalTime>
  <Pages>0</Pages>
  <Words>646</Words>
  <Characters>0</Characters>
  <Application>Microsoft Office PowerPoint</Application>
  <PresentationFormat>自定义</PresentationFormat>
  <Lines>0</Lines>
  <Paragraphs>145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微软雅黑</vt:lpstr>
      <vt:lpstr>Arial</vt:lpstr>
      <vt:lpstr>Calibri</vt:lpstr>
      <vt:lpstr>Wingdings</vt:lpstr>
      <vt:lpstr>tw-ppt-template</vt:lpstr>
      <vt:lpstr>2_TW - Black</vt:lpstr>
      <vt:lpstr>4_TW - Black</vt:lpstr>
      <vt:lpstr>Stubs &amp; Mocks</vt:lpstr>
      <vt:lpstr>Applying Rules</vt:lpstr>
      <vt:lpstr>Open Closed Principle</vt:lpstr>
      <vt:lpstr>Injecting Rules</vt:lpstr>
      <vt:lpstr>Dependency Injection</vt:lpstr>
      <vt:lpstr>Advantages</vt:lpstr>
      <vt:lpstr>Rule Updated</vt:lpstr>
      <vt:lpstr>Using Fakes</vt:lpstr>
      <vt:lpstr>Mocking</vt:lpstr>
      <vt:lpstr>WHY GOOGLE MOCK</vt:lpstr>
      <vt:lpstr>MOCK Object</vt:lpstr>
      <vt:lpstr>EXPECTATIONS</vt:lpstr>
      <vt:lpstr>ACTIONS</vt:lpstr>
      <vt:lpstr>USING GMOCK</vt:lpstr>
      <vt:lpstr>USING CMOCK – Google Mock Extension</vt:lpstr>
      <vt:lpstr>EXERCISE</vt:lpstr>
      <vt:lpstr>Stubs Vs Mocks</vt:lpstr>
      <vt:lpstr>Test Doubles</vt:lpstr>
      <vt:lpstr>MATCHERS</vt:lpstr>
      <vt:lpstr>Cardinalities</vt:lpstr>
      <vt:lpstr>Mocking With Mockcpp</vt:lpstr>
      <vt:lpstr>EXERCISE</vt:lpstr>
      <vt:lpstr>Reference</vt:lpstr>
      <vt:lpstr>THANK YOU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NICE BIG title</dc:title>
  <dc:creator>Administrator</dc:creator>
  <cp:lastModifiedBy>Coney</cp:lastModifiedBy>
  <cp:revision>106</cp:revision>
  <dcterms:created xsi:type="dcterms:W3CDTF">2015-01-20T01:00:40Z</dcterms:created>
  <dcterms:modified xsi:type="dcterms:W3CDTF">2016-08-09T18:03:48Z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1428479885</vt:lpwstr>
  </property>
</Properties>
</file>