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  <p:sldMasterId id="2147483842" r:id="rId2"/>
    <p:sldMasterId id="2147483864" r:id="rId3"/>
  </p:sldMasterIdLst>
  <p:notesMasterIdLst>
    <p:notesMasterId r:id="rId28"/>
  </p:notesMasterIdLst>
  <p:sldIdLst>
    <p:sldId id="262" r:id="rId4"/>
    <p:sldId id="261" r:id="rId5"/>
    <p:sldId id="284" r:id="rId6"/>
    <p:sldId id="285" r:id="rId7"/>
    <p:sldId id="286" r:id="rId8"/>
    <p:sldId id="287" r:id="rId9"/>
    <p:sldId id="288" r:id="rId10"/>
    <p:sldId id="291" r:id="rId11"/>
    <p:sldId id="298" r:id="rId12"/>
    <p:sldId id="293" r:id="rId13"/>
    <p:sldId id="294" r:id="rId14"/>
    <p:sldId id="299" r:id="rId15"/>
    <p:sldId id="308" r:id="rId16"/>
    <p:sldId id="306" r:id="rId17"/>
    <p:sldId id="307" r:id="rId18"/>
    <p:sldId id="301" r:id="rId19"/>
    <p:sldId id="300" r:id="rId20"/>
    <p:sldId id="302" r:id="rId21"/>
    <p:sldId id="304" r:id="rId22"/>
    <p:sldId id="305" r:id="rId23"/>
    <p:sldId id="292" r:id="rId24"/>
    <p:sldId id="295" r:id="rId25"/>
    <p:sldId id="297" r:id="rId26"/>
    <p:sldId id="256" r:id="rId27"/>
  </p:sldIdLst>
  <p:sldSz cx="13004800" cy="9753600"/>
  <p:notesSz cx="6858000" cy="9144000"/>
  <p:defaultTextStyle>
    <a:defPPr>
      <a:defRPr lang="en-US"/>
    </a:defPPr>
    <a:lvl1pPr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1pPr>
    <a:lvl2pPr marL="4572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2pPr>
    <a:lvl3pPr marL="9144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3pPr>
    <a:lvl4pPr marL="13716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4pPr>
    <a:lvl5pPr marL="18288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5pPr>
    <a:lvl6pPr marL="22860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6pPr>
    <a:lvl7pPr marL="27432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7pPr>
    <a:lvl8pPr marL="32004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8pPr>
    <a:lvl9pPr marL="36576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/>
    <p:restoredTop sz="88928" autoAdjust="0"/>
  </p:normalViewPr>
  <p:slideViewPr>
    <p:cSldViewPr>
      <p:cViewPr varScale="1">
        <p:scale>
          <a:sx n="102" d="100"/>
          <a:sy n="102" d="100"/>
        </p:scale>
        <p:origin x="2274" y="132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31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5A78220-816A-964C-A372-11E673A98736}" type="datetimeFigureOut">
              <a:rPr lang="en-US"/>
              <a:pPr>
                <a:defRPr/>
              </a:pPr>
              <a:t>8/10/2016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511B370-14E8-EF4C-9AA2-64A5C8F919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239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1231900" y="4114800"/>
            <a:ext cx="105537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90" dirty="0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225550" y="6361113"/>
            <a:ext cx="105648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6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762000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4196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zh-Hans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6781800"/>
            <a:ext cx="7772400" cy="2197100"/>
          </a:xfrm>
        </p:spPr>
        <p:txBody>
          <a:bodyPr/>
          <a:lstStyle>
            <a:lvl1pPr algn="ctr">
              <a:lnSpc>
                <a:spcPct val="120000"/>
              </a:lnSpc>
              <a:defRPr sz="2800" i="1"/>
            </a:lvl1pPr>
            <a:lvl2pPr algn="ctr">
              <a:lnSpc>
                <a:spcPct val="120000"/>
              </a:lnSpc>
              <a:defRPr sz="2800" i="1"/>
            </a:lvl2pPr>
            <a:lvl3pPr algn="ctr">
              <a:lnSpc>
                <a:spcPct val="120000"/>
              </a:lnSpc>
              <a:defRPr sz="2800" i="1"/>
            </a:lvl3pPr>
            <a:lvl4pPr algn="ctr">
              <a:lnSpc>
                <a:spcPct val="120000"/>
              </a:lnSpc>
              <a:defRPr sz="2800" i="1"/>
            </a:lvl4pPr>
            <a:lvl5pPr algn="ctr">
              <a:lnSpc>
                <a:spcPct val="120000"/>
              </a:lnSpc>
              <a:defRPr sz="2800" i="1"/>
            </a:lvl5pPr>
          </a:lstStyle>
          <a:p>
            <a:pPr lvl="0"/>
            <a:r>
              <a:rPr lang="zh-Hans" altLang="en-US"/>
              <a:t>单击此处编辑母版文本样式</a:t>
            </a:r>
          </a:p>
          <a:p>
            <a:pPr lvl="1"/>
            <a:r>
              <a:rPr lang="zh-Hans" altLang="en-US"/>
              <a:t>第二级</a:t>
            </a:r>
          </a:p>
          <a:p>
            <a:pPr lvl="2"/>
            <a:r>
              <a:rPr lang="zh-Hans" altLang="en-US"/>
              <a:t>第三级</a:t>
            </a:r>
          </a:p>
          <a:p>
            <a:pPr lvl="3"/>
            <a:r>
              <a:rPr lang="zh-Hans" altLang="en-US"/>
              <a:t>第四级</a:t>
            </a:r>
          </a:p>
          <a:p>
            <a:pPr lvl="4"/>
            <a:r>
              <a:rPr lang="zh-Hans" altLang="en-US"/>
              <a:t>第五级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081624" y="2667000"/>
            <a:ext cx="4853942" cy="769441"/>
          </a:xfrm>
          <a:solidFill>
            <a:schemeClr val="tx1"/>
          </a:solidFill>
        </p:spPr>
        <p:txBody>
          <a:bodyPr wrap="none" lIns="365760" tIns="228600" rIns="365760" bIns="228600" anchor="ctr">
            <a:spAutoFit/>
          </a:bodyPr>
          <a:lstStyle>
            <a:lvl1pPr algn="ctr">
              <a:lnSpc>
                <a:spcPct val="80000"/>
              </a:lnSpc>
              <a:defRPr sz="2400" b="1" i="1" spc="500" baseline="0">
                <a:solidFill>
                  <a:schemeClr val="bg1"/>
                </a:solidFill>
                <a:latin typeface="Open Sans"/>
                <a:cs typeface="Open Sans Extrabold Italic"/>
              </a:defRPr>
            </a:lvl1pPr>
            <a:lvl2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zh-Hans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8750247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9DD80C-99F1-0E47-BA51-BB25AE8C7A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035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2616200" y="3200400"/>
            <a:ext cx="77835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84582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zh-Hans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3032625"/>
          </a:xfrm>
          <a:solidFill>
            <a:schemeClr val="bg2"/>
          </a:solidFill>
          <a:effectLst>
            <a:outerShdw dist="25400" dir="5400000" algn="tl" rotWithShape="0">
              <a:schemeClr val="tx1"/>
            </a:outerShdw>
          </a:effectLst>
        </p:spPr>
        <p:txBody>
          <a:bodyPr tIns="228600" bIns="228600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5pPr>
          </a:lstStyle>
          <a:p>
            <a:pPr lvl="0"/>
            <a:r>
              <a:rPr lang="zh-Hans" altLang="en-US"/>
              <a:t>单击此处编辑母版文本样式</a:t>
            </a:r>
          </a:p>
          <a:p>
            <a:pPr lvl="1"/>
            <a:r>
              <a:rPr lang="zh-Hans" altLang="en-US"/>
              <a:t>第二级</a:t>
            </a:r>
          </a:p>
          <a:p>
            <a:pPr lvl="2"/>
            <a:r>
              <a:rPr lang="zh-Hans" altLang="en-US"/>
              <a:t>第三级</a:t>
            </a:r>
          </a:p>
          <a:p>
            <a:pPr lvl="3"/>
            <a:r>
              <a:rPr lang="zh-Hans" altLang="en-US"/>
              <a:t>第四级</a:t>
            </a:r>
          </a:p>
          <a:p>
            <a:pPr lvl="4"/>
            <a:r>
              <a:rPr lang="zh-Hans" altLang="en-US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8076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1231900" y="4114800"/>
            <a:ext cx="105537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90" dirty="0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225550" y="6361113"/>
            <a:ext cx="105648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6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338" y="795338"/>
            <a:ext cx="403860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4196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6781800"/>
            <a:ext cx="7772400" cy="2197100"/>
          </a:xfrm>
        </p:spPr>
        <p:txBody>
          <a:bodyPr/>
          <a:lstStyle>
            <a:lvl1pPr algn="ctr">
              <a:lnSpc>
                <a:spcPct val="120000"/>
              </a:lnSpc>
              <a:defRPr sz="2800" i="1"/>
            </a:lvl1pPr>
            <a:lvl2pPr algn="ctr">
              <a:lnSpc>
                <a:spcPct val="120000"/>
              </a:lnSpc>
              <a:defRPr sz="2800" i="1"/>
            </a:lvl2pPr>
            <a:lvl3pPr algn="ctr">
              <a:lnSpc>
                <a:spcPct val="120000"/>
              </a:lnSpc>
              <a:defRPr sz="2800" i="1"/>
            </a:lvl3pPr>
            <a:lvl4pPr algn="ctr">
              <a:lnSpc>
                <a:spcPct val="120000"/>
              </a:lnSpc>
              <a:defRPr sz="2800" i="1"/>
            </a:lvl4pPr>
            <a:lvl5pPr algn="ctr">
              <a:lnSpc>
                <a:spcPct val="120000"/>
              </a:lnSpc>
              <a:defRPr sz="2800" i="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081624" y="2667000"/>
            <a:ext cx="4853942" cy="769441"/>
          </a:xfrm>
          <a:solidFill>
            <a:schemeClr val="accent2"/>
          </a:solidFill>
        </p:spPr>
        <p:txBody>
          <a:bodyPr wrap="none" lIns="365760" tIns="228600" rIns="365760" bIns="228600" anchor="ctr">
            <a:spAutoFit/>
          </a:bodyPr>
          <a:lstStyle>
            <a:lvl1pPr algn="ctr">
              <a:lnSpc>
                <a:spcPct val="80000"/>
              </a:lnSpc>
              <a:defRPr sz="2400" b="1" i="1" spc="500" baseline="0">
                <a:solidFill>
                  <a:schemeClr val="bg1"/>
                </a:solidFill>
                <a:latin typeface="Open Sans"/>
                <a:cs typeface="Open Sans Extrabold Italic"/>
              </a:defRPr>
            </a:lvl1pPr>
            <a:lvl2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776848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buClr>
                <a:schemeClr val="accent2"/>
              </a:buClr>
              <a:defRPr/>
            </a:lvl3pPr>
            <a:lvl4pPr marL="635000" indent="-292100"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63C8F7-3B45-AC47-8AA3-16317B775D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6466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0" y="1422400"/>
            <a:ext cx="6121400" cy="7632700"/>
          </a:xfrm>
        </p:spPr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buClr>
                <a:schemeClr val="accent2"/>
              </a:buClr>
              <a:defRPr/>
            </a:lvl3pPr>
            <a:lvl4pPr marL="635000" indent="-292100"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E3CEF2-A3ED-E143-BC1A-64ED8E2178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73613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207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1pPr>
            <a:lvl2pPr marL="10287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2pPr>
            <a:lvl3pPr marL="15494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3pPr>
            <a:lvl4pPr marL="20574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4pPr>
            <a:lvl5pPr marL="25781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8F36E-6169-FB48-ADBF-1C5327902D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48437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762000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/>
            </a:lvl1pPr>
          </a:lstStyle>
          <a:p>
            <a:r>
              <a:rPr lang="en-US" noProof="0" dirty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8797F7-8343-6A4F-B427-8F2B68D547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99661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 - Revers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7620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>
                <a:solidFill>
                  <a:srgbClr val="FFFFFF"/>
                </a:solidFill>
              </a:defRPr>
            </a:lvl1pPr>
          </a:lstStyle>
          <a:p>
            <a:r>
              <a:rPr lang="en-US" noProof="0" dirty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9FF49-2D39-C94A-8C45-5A004EE3CF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83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57200"/>
            <a:ext cx="3149600" cy="7239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300" y="381000"/>
            <a:ext cx="8826500" cy="8674100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  <a:lvl2pPr marL="742950" indent="-742950">
              <a:lnSpc>
                <a:spcPct val="120000"/>
              </a:lnSpc>
              <a:defRPr sz="1800"/>
            </a:lvl2pPr>
            <a:lvl3pPr marL="342900" indent="-342900">
              <a:lnSpc>
                <a:spcPct val="120000"/>
              </a:lnSpc>
              <a:buClr>
                <a:schemeClr val="accent2"/>
              </a:buClr>
              <a:defRPr sz="1800"/>
            </a:lvl3pPr>
            <a:lvl4pPr marL="635000" indent="-292100">
              <a:lnSpc>
                <a:spcPct val="120000"/>
              </a:lnSpc>
              <a:buClr>
                <a:schemeClr val="accent2"/>
              </a:buClr>
              <a:defRPr sz="1800"/>
            </a:lvl4pPr>
            <a:lvl5pPr>
              <a:lnSpc>
                <a:spcPct val="120000"/>
              </a:lnSpc>
              <a:buClr>
                <a:schemeClr val="accent2"/>
              </a:buCl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B34898-47EB-9D4D-B4E7-AC69392EF6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06211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082800" y="3276600"/>
            <a:ext cx="8839200" cy="3199850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1pPr>
            <a:lvl2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2pPr>
            <a:lvl3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3pPr>
            <a:lvl4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4pPr>
            <a:lvl5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53BBB-A620-3745-8A1C-E5BE837161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6968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defRPr/>
            </a:lvl3pPr>
            <a:lvl4pPr marL="635000" indent="-292100">
              <a:defRPr/>
            </a:lvl4pPr>
          </a:lstStyle>
          <a:p>
            <a:pPr lvl="0"/>
            <a:r>
              <a:rPr lang="zh-Hans" altLang="en-US"/>
              <a:t>单击此处编辑母版文本样式</a:t>
            </a:r>
          </a:p>
          <a:p>
            <a:pPr lvl="1"/>
            <a:r>
              <a:rPr lang="zh-Hans" altLang="en-US"/>
              <a:t>第二级</a:t>
            </a:r>
          </a:p>
          <a:p>
            <a:pPr lvl="2"/>
            <a:r>
              <a:rPr lang="zh-Hans" altLang="en-US"/>
              <a:t>第三级</a:t>
            </a:r>
          </a:p>
          <a:p>
            <a:pPr lvl="3"/>
            <a:r>
              <a:rPr lang="zh-Hans" altLang="en-US"/>
              <a:t>第四级</a:t>
            </a:r>
          </a:p>
          <a:p>
            <a:pPr lvl="4"/>
            <a:r>
              <a:rPr lang="zh-Hans" altLang="en-US"/>
              <a:t>第五级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A9E053-A9C9-5E43-89F1-83E618EAF1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283950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2017713" y="15732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rot="10800000" flipH="1">
            <a:off x="2017713" y="3667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600" y="673100"/>
            <a:ext cx="8991600" cy="723900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5802D0-E7DB-5948-8D4C-BFB468D06F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8088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EA460E-1626-DA4F-8DE3-CFF9D8A21C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61472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2616200" y="3200400"/>
            <a:ext cx="77835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84582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3032625"/>
          </a:xfrm>
          <a:solidFill>
            <a:srgbClr val="A17861"/>
          </a:solidFill>
          <a:effectLst>
            <a:outerShdw dist="25400" dir="5400000" algn="tl" rotWithShape="0">
              <a:schemeClr val="tx1"/>
            </a:outerShdw>
          </a:effectLst>
        </p:spPr>
        <p:txBody>
          <a:bodyPr tIns="228600" bIns="228600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77508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1231900" y="4114800"/>
            <a:ext cx="105537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90" dirty="0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225550" y="6361113"/>
            <a:ext cx="105648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6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338" y="795338"/>
            <a:ext cx="403860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4196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6781800"/>
            <a:ext cx="7772400" cy="2197100"/>
          </a:xfrm>
        </p:spPr>
        <p:txBody>
          <a:bodyPr/>
          <a:lstStyle>
            <a:lvl1pPr algn="ctr">
              <a:lnSpc>
                <a:spcPct val="120000"/>
              </a:lnSpc>
              <a:defRPr sz="2800" i="1"/>
            </a:lvl1pPr>
            <a:lvl2pPr algn="ctr">
              <a:lnSpc>
                <a:spcPct val="120000"/>
              </a:lnSpc>
              <a:defRPr sz="2800" i="1"/>
            </a:lvl2pPr>
            <a:lvl3pPr algn="ctr">
              <a:lnSpc>
                <a:spcPct val="120000"/>
              </a:lnSpc>
              <a:defRPr sz="2800" i="1"/>
            </a:lvl3pPr>
            <a:lvl4pPr algn="ctr">
              <a:lnSpc>
                <a:spcPct val="120000"/>
              </a:lnSpc>
              <a:defRPr sz="2800" i="1"/>
            </a:lvl4pPr>
            <a:lvl5pPr algn="ctr">
              <a:lnSpc>
                <a:spcPct val="120000"/>
              </a:lnSpc>
              <a:defRPr sz="2800" i="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081624" y="2667000"/>
            <a:ext cx="4853942" cy="769441"/>
          </a:xfrm>
          <a:solidFill>
            <a:schemeClr val="accent4"/>
          </a:solidFill>
        </p:spPr>
        <p:txBody>
          <a:bodyPr wrap="none" lIns="365760" tIns="228600" rIns="365760" bIns="228600" anchor="ctr">
            <a:spAutoFit/>
          </a:bodyPr>
          <a:lstStyle>
            <a:lvl1pPr algn="ctr">
              <a:lnSpc>
                <a:spcPct val="80000"/>
              </a:lnSpc>
              <a:defRPr sz="2400" b="1" i="1" spc="500" baseline="0">
                <a:solidFill>
                  <a:schemeClr val="bg1"/>
                </a:solidFill>
                <a:latin typeface="Open Sans"/>
                <a:cs typeface="Open Sans Extrabold Italic"/>
              </a:defRPr>
            </a:lvl1pPr>
            <a:lvl2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0889207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4"/>
              </a:buClr>
              <a:defRPr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/>
            </a:lvl2pPr>
            <a:lvl3pPr marL="342900" indent="-342900">
              <a:buClr>
                <a:schemeClr val="accent4"/>
              </a:buClr>
              <a:defRPr/>
            </a:lvl3pPr>
            <a:lvl4pPr marL="635000" indent="-292100"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D3AA9-1222-5E47-B347-472ECE8774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1148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0" y="1422400"/>
            <a:ext cx="6121400" cy="7632700"/>
          </a:xfrm>
        </p:spPr>
        <p:txBody>
          <a:bodyPr/>
          <a:lstStyle>
            <a:lvl1pPr>
              <a:buClr>
                <a:schemeClr val="accent4"/>
              </a:buClr>
              <a:defRPr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/>
            </a:lvl2pPr>
            <a:lvl3pPr marL="342900" indent="-342900">
              <a:buClr>
                <a:schemeClr val="accent4"/>
              </a:buClr>
              <a:defRPr/>
            </a:lvl3pPr>
            <a:lvl4pPr marL="635000" indent="-292100"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B5F368-0E8D-AD46-AC1E-3472773C8D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22255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207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1pPr>
            <a:lvl2pPr marL="10287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2pPr>
            <a:lvl3pPr marL="15494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3pPr>
            <a:lvl4pPr marL="20574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4pPr>
            <a:lvl5pPr marL="25781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F9D3E2-3262-F641-AB24-FF4A39ED94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82686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762000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/>
            </a:lvl1pPr>
          </a:lstStyle>
          <a:p>
            <a:r>
              <a:rPr lang="en-US" noProof="0" dirty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F5B2CA-BCA1-9745-82ED-D386291094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11599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 - Reverse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7620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>
                <a:solidFill>
                  <a:srgbClr val="FFFFFF"/>
                </a:solidFill>
              </a:defRPr>
            </a:lvl1pPr>
          </a:lstStyle>
          <a:p>
            <a:r>
              <a:rPr lang="en-US" noProof="0" dirty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DC83E-2C64-F44F-BCC1-220EFDC811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38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57200"/>
            <a:ext cx="3149600" cy="7239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300" y="381000"/>
            <a:ext cx="8826500" cy="8674100"/>
          </a:xfrm>
        </p:spPr>
        <p:txBody>
          <a:bodyPr/>
          <a:lstStyle>
            <a:lvl1pPr>
              <a:lnSpc>
                <a:spcPct val="90000"/>
              </a:lnSpc>
              <a:buClr>
                <a:schemeClr val="accent4"/>
              </a:buClr>
              <a:defRPr sz="3200"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 sz="1800"/>
            </a:lvl2pPr>
            <a:lvl3pPr marL="342900" indent="-342900">
              <a:lnSpc>
                <a:spcPct val="120000"/>
              </a:lnSpc>
              <a:buClr>
                <a:schemeClr val="accent4"/>
              </a:buClr>
              <a:defRPr sz="1800"/>
            </a:lvl3pPr>
            <a:lvl4pPr marL="635000" indent="-292100">
              <a:lnSpc>
                <a:spcPct val="120000"/>
              </a:lnSpc>
              <a:buClr>
                <a:schemeClr val="accent4"/>
              </a:buClr>
              <a:defRPr sz="1800"/>
            </a:lvl4pPr>
            <a:lvl5pPr>
              <a:lnSpc>
                <a:spcPct val="120000"/>
              </a:lnSpc>
              <a:buClr>
                <a:schemeClr val="accent4"/>
              </a:buCl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5BCE79-35B8-8A4E-BF89-30FE3F5C0F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2534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0" y="1422400"/>
            <a:ext cx="6121400" cy="7632700"/>
          </a:xfrm>
        </p:spPr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defRPr/>
            </a:lvl3pPr>
            <a:lvl4pPr marL="635000" indent="-292100">
              <a:defRPr/>
            </a:lvl4pPr>
          </a:lstStyle>
          <a:p>
            <a:pPr lvl="0"/>
            <a:r>
              <a:rPr lang="zh-Hans" altLang="en-US"/>
              <a:t>单击此处编辑母版文本样式</a:t>
            </a:r>
          </a:p>
          <a:p>
            <a:pPr lvl="1"/>
            <a:r>
              <a:rPr lang="zh-Hans" altLang="en-US"/>
              <a:t>第二级</a:t>
            </a:r>
          </a:p>
          <a:p>
            <a:pPr lvl="2"/>
            <a:r>
              <a:rPr lang="zh-Hans" altLang="en-US"/>
              <a:t>第三级</a:t>
            </a:r>
          </a:p>
          <a:p>
            <a:pPr lvl="3"/>
            <a:r>
              <a:rPr lang="zh-Hans" altLang="en-US"/>
              <a:t>第四级</a:t>
            </a:r>
          </a:p>
          <a:p>
            <a:pPr lvl="4"/>
            <a:r>
              <a:rPr lang="zh-Hans" altLang="en-US"/>
              <a:t>第五级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94DCD-506D-1D43-A52D-140307FFEF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67509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082800" y="3276600"/>
            <a:ext cx="8839200" cy="3199850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1pPr>
            <a:lvl2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2pPr>
            <a:lvl3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3pPr>
            <a:lvl4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4pPr>
            <a:lvl5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7B570-2DB6-8E40-97FD-627C94FD30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19092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2017713" y="15732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rot="10800000" flipH="1">
            <a:off x="2017713" y="3667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600" y="673100"/>
            <a:ext cx="8991600" cy="723900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4D82B8-896A-334C-8D91-FF9EC1998B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66187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E4B044-2569-3F43-8287-B21897D884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97800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2616200" y="3200400"/>
            <a:ext cx="77835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84582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3032625"/>
          </a:xfrm>
          <a:solidFill>
            <a:srgbClr val="00AA5B"/>
          </a:solidFill>
          <a:effectLst>
            <a:outerShdw dist="25400" dir="5400000" algn="tl" rotWithShape="0">
              <a:schemeClr val="tx1"/>
            </a:outerShdw>
          </a:effectLst>
        </p:spPr>
        <p:txBody>
          <a:bodyPr tIns="228600" bIns="228600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10572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  <a:defRPr sz="3600"/>
            </a:lvl1pPr>
            <a:lvl2pPr marL="1028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  <a:defRPr sz="3600"/>
            </a:lvl2pPr>
            <a:lvl3pPr marL="15494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  <a:defRPr sz="3600"/>
            </a:lvl3pPr>
            <a:lvl4pPr marL="20574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  <a:defRPr sz="3600"/>
            </a:lvl4pPr>
            <a:lvl5pPr marL="25781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  <a:defRPr sz="3600"/>
            </a:lvl5pPr>
          </a:lstStyle>
          <a:p>
            <a:pPr lvl="0"/>
            <a:r>
              <a:rPr lang="zh-Hans" altLang="en-US"/>
              <a:t>单击此处编辑母版文本样式</a:t>
            </a:r>
          </a:p>
          <a:p>
            <a:pPr lvl="1"/>
            <a:r>
              <a:rPr lang="zh-Hans" altLang="en-US"/>
              <a:t>第二级</a:t>
            </a:r>
          </a:p>
          <a:p>
            <a:pPr lvl="2"/>
            <a:r>
              <a:rPr lang="zh-Hans" altLang="en-US"/>
              <a:t>第三级</a:t>
            </a:r>
          </a:p>
          <a:p>
            <a:pPr lvl="3"/>
            <a:r>
              <a:rPr lang="zh-Hans" altLang="en-US"/>
              <a:t>第四级</a:t>
            </a:r>
          </a:p>
          <a:p>
            <a:pPr lvl="4"/>
            <a:r>
              <a:rPr lang="zh-Hans" altLang="en-US"/>
              <a:t>第五级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E6BA1-A7B4-7B4F-846F-93E3CD6980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9329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777875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/>
            </a:lvl1pPr>
          </a:lstStyle>
          <a:p>
            <a:r>
              <a:rPr lang="zh-Hans" altLang="en-US" noProof="0">
                <a:sym typeface="Open Sans Extrabold" charset="0"/>
              </a:rPr>
              <a:t>单击此处编辑母版标题样式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zh-Hans" altLang="en-US"/>
              <a:t>单击此处编辑母版文本样式</a:t>
            </a:r>
          </a:p>
          <a:p>
            <a:pPr lvl="1"/>
            <a:r>
              <a:rPr lang="zh-Hans" altLang="en-US"/>
              <a:t>第二级</a:t>
            </a:r>
          </a:p>
          <a:p>
            <a:pPr lvl="2"/>
            <a:r>
              <a:rPr lang="zh-Hans" altLang="en-US"/>
              <a:t>第三级</a:t>
            </a:r>
          </a:p>
          <a:p>
            <a:pPr lvl="3"/>
            <a:r>
              <a:rPr lang="zh-Hans" altLang="en-US"/>
              <a:t>第四级</a:t>
            </a:r>
          </a:p>
          <a:p>
            <a:pPr lvl="4"/>
            <a:r>
              <a:rPr lang="zh-Hans" altLang="en-US"/>
              <a:t>第五级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04D283-0FF3-A748-9CA6-F44D05BA57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6402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 - Reverse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7620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>
                <a:solidFill>
                  <a:srgbClr val="FFFFFF"/>
                </a:solidFill>
              </a:defRPr>
            </a:lvl1pPr>
          </a:lstStyle>
          <a:p>
            <a:r>
              <a:rPr lang="zh-Hans" altLang="en-US" noProof="0">
                <a:sym typeface="Open Sans Extrabold" charset="0"/>
              </a:rPr>
              <a:t>单击此处编辑母版标题样式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zh-Hans" altLang="en-US"/>
              <a:t>单击此处编辑母版文本样式</a:t>
            </a:r>
          </a:p>
          <a:p>
            <a:pPr lvl="1"/>
            <a:r>
              <a:rPr lang="zh-Hans" altLang="en-US"/>
              <a:t>第二级</a:t>
            </a:r>
          </a:p>
          <a:p>
            <a:pPr lvl="2"/>
            <a:r>
              <a:rPr lang="zh-Hans" altLang="en-US"/>
              <a:t>第三级</a:t>
            </a:r>
          </a:p>
          <a:p>
            <a:pPr lvl="3"/>
            <a:r>
              <a:rPr lang="zh-Hans" altLang="en-US"/>
              <a:t>第四级</a:t>
            </a:r>
          </a:p>
          <a:p>
            <a:pPr lvl="4"/>
            <a:r>
              <a:rPr lang="zh-Hans" altLang="en-US"/>
              <a:t>第五级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2F2B78-E99E-DC49-B248-2CE8475881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114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57200"/>
            <a:ext cx="3149600" cy="723900"/>
          </a:xfrm>
        </p:spPr>
        <p:txBody>
          <a:bodyPr anchor="t"/>
          <a:lstStyle/>
          <a:p>
            <a:r>
              <a:rPr lang="zh-Hans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300" y="381000"/>
            <a:ext cx="8826500" cy="8674100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  <a:lvl2pPr marL="742950" indent="-742950">
              <a:lnSpc>
                <a:spcPct val="120000"/>
              </a:lnSpc>
              <a:defRPr sz="1800"/>
            </a:lvl2pPr>
            <a:lvl3pPr marL="342900" indent="-342900">
              <a:lnSpc>
                <a:spcPct val="120000"/>
              </a:lnSpc>
              <a:defRPr sz="1800"/>
            </a:lvl3pPr>
            <a:lvl4pPr marL="635000" indent="-292100">
              <a:lnSpc>
                <a:spcPct val="120000"/>
              </a:lnSpc>
              <a:defRPr sz="1800"/>
            </a:lvl4pPr>
            <a:lvl5pPr>
              <a:lnSpc>
                <a:spcPct val="120000"/>
              </a:lnSpc>
              <a:defRPr sz="1800"/>
            </a:lvl5pPr>
          </a:lstStyle>
          <a:p>
            <a:pPr lvl="0"/>
            <a:r>
              <a:rPr lang="zh-Hans" altLang="en-US"/>
              <a:t>单击此处编辑母版文本样式</a:t>
            </a:r>
          </a:p>
          <a:p>
            <a:pPr lvl="1"/>
            <a:r>
              <a:rPr lang="zh-Hans" altLang="en-US"/>
              <a:t>第二级</a:t>
            </a:r>
          </a:p>
          <a:p>
            <a:pPr lvl="2"/>
            <a:r>
              <a:rPr lang="zh-Hans" altLang="en-US"/>
              <a:t>第三级</a:t>
            </a:r>
          </a:p>
          <a:p>
            <a:pPr lvl="3"/>
            <a:r>
              <a:rPr lang="zh-Hans" altLang="en-US"/>
              <a:t>第四级</a:t>
            </a:r>
          </a:p>
          <a:p>
            <a:pPr lvl="4"/>
            <a:r>
              <a:rPr lang="zh-Hans" altLang="en-US"/>
              <a:t>第五级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D71149-C6B6-DA41-AB69-4C8E97C931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0320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082800" y="3276600"/>
            <a:ext cx="8839200" cy="3199850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1">
                <a:solidFill>
                  <a:schemeClr val="tx2"/>
                </a:solidFill>
                <a:latin typeface="Open Sans Light"/>
                <a:cs typeface="Open Sans Light"/>
              </a:defRPr>
            </a:lvl1pPr>
            <a:lvl2pPr marL="0" indent="0" algn="ctr">
              <a:buFontTx/>
              <a:buNone/>
              <a:defRPr b="0" i="1">
                <a:solidFill>
                  <a:schemeClr val="tx2"/>
                </a:solidFill>
                <a:latin typeface="Open Sans Light"/>
                <a:cs typeface="Open Sans Light"/>
              </a:defRPr>
            </a:lvl2pPr>
            <a:lvl3pPr marL="0" indent="0" algn="ctr">
              <a:buFontTx/>
              <a:buNone/>
              <a:defRPr b="0" i="1">
                <a:solidFill>
                  <a:schemeClr val="tx2"/>
                </a:solidFill>
                <a:latin typeface="Open Sans Light"/>
                <a:cs typeface="Open Sans Light"/>
              </a:defRPr>
            </a:lvl3pPr>
            <a:lvl4pPr marL="0" indent="0" algn="ctr">
              <a:buFontTx/>
              <a:buNone/>
              <a:defRPr b="0" i="1">
                <a:solidFill>
                  <a:schemeClr val="tx2"/>
                </a:solidFill>
                <a:latin typeface="Open Sans Light"/>
                <a:cs typeface="Open Sans Light"/>
              </a:defRPr>
            </a:lvl4pPr>
            <a:lvl5pPr marL="0" indent="0" algn="ctr">
              <a:buFontTx/>
              <a:buNone/>
              <a:defRPr b="0" i="1">
                <a:solidFill>
                  <a:schemeClr val="tx2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zh-Hans" altLang="en-US"/>
              <a:t>单击此处编辑母版文本样式</a:t>
            </a:r>
          </a:p>
          <a:p>
            <a:pPr lvl="1"/>
            <a:r>
              <a:rPr lang="zh-Hans" altLang="en-US"/>
              <a:t>第二级</a:t>
            </a:r>
          </a:p>
          <a:p>
            <a:pPr lvl="2"/>
            <a:r>
              <a:rPr lang="zh-Hans" altLang="en-US"/>
              <a:t>第三级</a:t>
            </a:r>
          </a:p>
          <a:p>
            <a:pPr lvl="3"/>
            <a:r>
              <a:rPr lang="zh-Hans" altLang="en-US"/>
              <a:t>第四级</a:t>
            </a:r>
          </a:p>
          <a:p>
            <a:pPr lvl="4"/>
            <a:r>
              <a:rPr lang="zh-Hans" altLang="en-US"/>
              <a:t>第五级</a:t>
            </a:r>
            <a:endParaRPr lang="en-US" dirty="0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84542C-AEB8-BA46-B512-07A2C30EF0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0590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2017713" y="15732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rot="10800000" flipH="1">
            <a:off x="2017713" y="3667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600" y="673100"/>
            <a:ext cx="8991600" cy="723900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zh-Hans" altLang="en-US"/>
              <a:t>单击此处编辑母版标题样式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A965D2-9F26-544F-B0BB-22EBCFEF5C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70117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12242800" cy="723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Hans" altLang="en-US">
                <a:sym typeface="Open Sans Extrabold" charset="0"/>
              </a:rPr>
              <a:t>单击此处编辑母版标题样式</a:t>
            </a:r>
            <a:endParaRPr lang="en-US" dirty="0">
              <a:sym typeface="Open Sans Extrabold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22400"/>
            <a:ext cx="12242800" cy="76327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Hans" altLang="en-US">
                <a:sym typeface="Open Sans Light" charset="0"/>
              </a:rPr>
              <a:t>单击此处编辑母版文本样式</a:t>
            </a:r>
          </a:p>
          <a:p>
            <a:pPr lvl="1"/>
            <a:r>
              <a:rPr lang="zh-Hans" altLang="en-US">
                <a:sym typeface="Open Sans Light" charset="0"/>
              </a:rPr>
              <a:t>第二级</a:t>
            </a:r>
          </a:p>
          <a:p>
            <a:pPr lvl="2"/>
            <a:r>
              <a:rPr lang="zh-Hans" altLang="en-US">
                <a:sym typeface="Open Sans Light" charset="0"/>
              </a:rPr>
              <a:t>第三级</a:t>
            </a:r>
          </a:p>
          <a:p>
            <a:pPr lvl="3"/>
            <a:r>
              <a:rPr lang="zh-Hans" altLang="en-US">
                <a:sym typeface="Open Sans Light" charset="0"/>
              </a:rPr>
              <a:t>第四级</a:t>
            </a:r>
          </a:p>
          <a:p>
            <a:pPr lvl="4"/>
            <a:r>
              <a:rPr lang="zh-Hans" altLang="en-US">
                <a:sym typeface="Open Sans Light" charset="0"/>
              </a:rPr>
              <a:t>第五级</a:t>
            </a:r>
            <a:endParaRPr lang="en-US" dirty="0">
              <a:sym typeface="Open Sans Light" charset="0"/>
            </a:endParaRP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55513" y="9258300"/>
            <a:ext cx="2682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100" b="0" i="1">
                <a:solidFill>
                  <a:srgbClr val="808184"/>
                </a:solidFill>
                <a:latin typeface="Open Sans Light"/>
                <a:ea typeface="ＭＳ Ｐゴシック" charset="0"/>
                <a:cs typeface="Open Sans Light"/>
                <a:sym typeface="Open Sans Italic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322DD661-AB68-054B-90D3-A6202D4B41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3" r:id="rId1"/>
    <p:sldLayoutId id="2147484174" r:id="rId2"/>
    <p:sldLayoutId id="2147484175" r:id="rId3"/>
    <p:sldLayoutId id="2147484176" r:id="rId4"/>
    <p:sldLayoutId id="2147484177" r:id="rId5"/>
    <p:sldLayoutId id="2147484178" r:id="rId6"/>
    <p:sldLayoutId id="2147484164" r:id="rId7"/>
    <p:sldLayoutId id="2147484165" r:id="rId8"/>
    <p:sldLayoutId id="2147484179" r:id="rId9"/>
    <p:sldLayoutId id="2147484166" r:id="rId10"/>
    <p:sldLayoutId id="2147484180" r:id="rId11"/>
  </p:sldLayoutIdLst>
  <p:transition/>
  <p:hf hdr="0" ftr="0" dt="0"/>
  <p:txStyles>
    <p:titleStyle>
      <a:lvl1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 cap="all" spc="-90">
          <a:solidFill>
            <a:schemeClr val="tx1"/>
          </a:solidFill>
          <a:latin typeface="+mj-lt"/>
          <a:ea typeface="+mj-ea"/>
          <a:cs typeface="+mj-cs"/>
          <a:sym typeface="Open Sans Extrabold" charset="0"/>
        </a:defRPr>
      </a:lvl1pPr>
      <a:lvl2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2pPr>
      <a:lvl3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3pPr>
      <a:lvl4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4pPr>
      <a:lvl5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ts val="240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1pPr>
      <a:lvl2pPr marL="742950" indent="-742950" algn="l" rtl="0" eaLnBrk="1" fontAlgn="base" hangingPunct="1">
        <a:lnSpc>
          <a:spcPct val="120000"/>
        </a:lnSpc>
        <a:spcBef>
          <a:spcPts val="24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2pPr>
      <a:lvl3pPr marL="342900" indent="-342900" algn="l" rtl="0" eaLnBrk="1" fontAlgn="base" hangingPunct="1">
        <a:lnSpc>
          <a:spcPct val="120000"/>
        </a:lnSpc>
        <a:spcBef>
          <a:spcPts val="1200"/>
        </a:spcBef>
        <a:spcAft>
          <a:spcPct val="0"/>
        </a:spcAft>
        <a:buSzPct val="100000"/>
        <a:buFont typeface="Lucida Grande" charset="0"/>
        <a:buChar char="■"/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3pPr>
      <a:lvl4pPr marL="635000" indent="-292100" algn="l" rtl="0" eaLnBrk="1" fontAlgn="base" hangingPunct="1">
        <a:lnSpc>
          <a:spcPct val="120000"/>
        </a:lnSpc>
        <a:spcBef>
          <a:spcPts val="1200"/>
        </a:spcBef>
        <a:spcAft>
          <a:spcPct val="0"/>
        </a:spcAft>
        <a:buSzPct val="100000"/>
        <a:buFont typeface="Lucida Grande" charset="0"/>
        <a:buChar char="●"/>
        <a:defRPr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4pPr>
      <a:lvl5pPr marL="952500" indent="-317500" algn="l" rtl="0" eaLnBrk="1" fontAlgn="base" hangingPunct="1">
        <a:lnSpc>
          <a:spcPct val="120000"/>
        </a:lnSpc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5pPr>
      <a:lvl6pPr marL="1409700" indent="-317500" algn="l" rtl="0" eaLnBrk="1" fontAlgn="base" hangingPunct="1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1866900" indent="-317500" algn="l" rtl="0" eaLnBrk="1" fontAlgn="base" hangingPunct="1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2324100" indent="-317500" algn="l" rtl="0" eaLnBrk="1" fontAlgn="base" hangingPunct="1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2781300" indent="-317500" algn="l" rtl="0" eaLnBrk="1" fontAlgn="base" hangingPunct="1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12242800" cy="723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Extrabold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22400"/>
            <a:ext cx="12242800" cy="76327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Light" charset="0"/>
              </a:rPr>
              <a:t>Click to edit Master text styles</a:t>
            </a:r>
          </a:p>
          <a:p>
            <a:pPr lvl="1"/>
            <a:r>
              <a:rPr lang="en-US" dirty="0">
                <a:sym typeface="Open Sans Light" charset="0"/>
              </a:rPr>
              <a:t>Second level</a:t>
            </a:r>
          </a:p>
          <a:p>
            <a:pPr lvl="2"/>
            <a:r>
              <a:rPr lang="en-US" dirty="0">
                <a:sym typeface="Open Sans Light" charset="0"/>
              </a:rPr>
              <a:t>Third level</a:t>
            </a:r>
          </a:p>
          <a:p>
            <a:pPr lvl="3"/>
            <a:r>
              <a:rPr lang="en-US" dirty="0">
                <a:sym typeface="Open Sans Light" charset="0"/>
              </a:rPr>
              <a:t>Fourth level</a:t>
            </a:r>
          </a:p>
          <a:p>
            <a:pPr lvl="4"/>
            <a:r>
              <a:rPr lang="en-US" dirty="0">
                <a:sym typeface="Open Sans Light" charset="0"/>
              </a:rPr>
              <a:t>Fifth level</a:t>
            </a: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55513" y="9258300"/>
            <a:ext cx="2682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100" b="0" i="1">
                <a:solidFill>
                  <a:srgbClr val="808184"/>
                </a:solidFill>
                <a:latin typeface="Open Sans Light"/>
                <a:ea typeface="ＭＳ Ｐゴシック" charset="0"/>
                <a:cs typeface="Open Sans Light"/>
                <a:sym typeface="Open Sans Italic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2C4D8162-F20D-264B-9B22-634840B078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1" r:id="rId1"/>
    <p:sldLayoutId id="2147484182" r:id="rId2"/>
    <p:sldLayoutId id="2147484183" r:id="rId3"/>
    <p:sldLayoutId id="2147484184" r:id="rId4"/>
    <p:sldLayoutId id="2147484185" r:id="rId5"/>
    <p:sldLayoutId id="2147484186" r:id="rId6"/>
    <p:sldLayoutId id="2147484167" r:id="rId7"/>
    <p:sldLayoutId id="2147484168" r:id="rId8"/>
    <p:sldLayoutId id="2147484187" r:id="rId9"/>
    <p:sldLayoutId id="2147484169" r:id="rId10"/>
    <p:sldLayoutId id="2147484188" r:id="rId11"/>
  </p:sldLayoutIdLst>
  <p:transition/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 cap="all" spc="-90">
          <a:solidFill>
            <a:schemeClr val="accent2"/>
          </a:solidFill>
          <a:latin typeface="+mj-lt"/>
          <a:ea typeface="+mj-ea"/>
          <a:cs typeface="+mj-cs"/>
          <a:sym typeface="Open Sans Extrabold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1pPr>
      <a:lvl2pPr marL="742950" indent="-74295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2pPr>
      <a:lvl3pPr marL="342900" indent="-3429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■"/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3pPr>
      <a:lvl4pPr marL="635000" indent="-2921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●"/>
        <a:defRPr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4pPr>
      <a:lvl5pPr marL="952500" indent="-3175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5pPr>
      <a:lvl6pPr marL="14097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18669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23241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27813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12242800" cy="723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Extrabold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22400"/>
            <a:ext cx="12242800" cy="76327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Light" charset="0"/>
              </a:rPr>
              <a:t>Click to edit Master text styles</a:t>
            </a:r>
          </a:p>
          <a:p>
            <a:pPr lvl="1"/>
            <a:r>
              <a:rPr lang="en-US" dirty="0">
                <a:sym typeface="Open Sans Light" charset="0"/>
              </a:rPr>
              <a:t>Second level</a:t>
            </a:r>
          </a:p>
          <a:p>
            <a:pPr lvl="2"/>
            <a:r>
              <a:rPr lang="en-US" dirty="0">
                <a:sym typeface="Open Sans Light" charset="0"/>
              </a:rPr>
              <a:t>Third level</a:t>
            </a:r>
          </a:p>
          <a:p>
            <a:pPr lvl="3"/>
            <a:r>
              <a:rPr lang="en-US" dirty="0">
                <a:sym typeface="Open Sans Light" charset="0"/>
              </a:rPr>
              <a:t>Fourth level</a:t>
            </a:r>
          </a:p>
          <a:p>
            <a:pPr lvl="4"/>
            <a:r>
              <a:rPr lang="en-US" dirty="0">
                <a:sym typeface="Open Sans Light" charset="0"/>
              </a:rPr>
              <a:t>Fifth level</a:t>
            </a: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55513" y="9258300"/>
            <a:ext cx="2682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100" b="0" i="1">
                <a:solidFill>
                  <a:srgbClr val="808184"/>
                </a:solidFill>
                <a:latin typeface="Open Sans Light"/>
                <a:ea typeface="ＭＳ Ｐゴシック" charset="0"/>
                <a:cs typeface="Open Sans Light"/>
                <a:sym typeface="Open Sans Italic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7A190D75-D3FD-2A44-9981-88C47E18B6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70" r:id="rId7"/>
    <p:sldLayoutId id="2147484171" r:id="rId8"/>
    <p:sldLayoutId id="2147484195" r:id="rId9"/>
    <p:sldLayoutId id="2147484172" r:id="rId10"/>
    <p:sldLayoutId id="2147484196" r:id="rId11"/>
  </p:sldLayoutIdLst>
  <p:transition/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 cap="all" spc="-90">
          <a:solidFill>
            <a:srgbClr val="00AA5B"/>
          </a:solidFill>
          <a:latin typeface="+mj-lt"/>
          <a:ea typeface="+mj-ea"/>
          <a:cs typeface="+mj-cs"/>
          <a:sym typeface="Open Sans Extrabold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1pPr>
      <a:lvl2pPr marL="742950" indent="-74295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2pPr>
      <a:lvl3pPr marL="342900" indent="-3429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■"/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3pPr>
      <a:lvl4pPr marL="635000" indent="-2921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●"/>
        <a:defRPr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4pPr>
      <a:lvl5pPr marL="952500" indent="-3175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5pPr>
      <a:lvl6pPr marL="14097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18669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23241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27813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p/googletest/wiki/AdvancedGuide" TargetMode="External"/><Relationship Id="rId2" Type="http://schemas.openxmlformats.org/officeDocument/2006/relationships/hyperlink" Target="https://code.google.com/p/googletest/wiki/Primer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ode.google.com/p/googletest/wiki/FAQ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cap="none" dirty="0"/>
              <a:t>Introduction To </a:t>
            </a:r>
            <a:r>
              <a:rPr lang="en-US" cap="none" dirty="0" err="1"/>
              <a:t>GTest</a:t>
            </a:r>
            <a:endParaRPr lang="en-US" cap="non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defRPr/>
            </a:pPr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4602143" y="2673404"/>
            <a:ext cx="3813223" cy="75713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dirty="0"/>
              <a:t>C Unit Testing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700336"/>
            <a:ext cx="3149600" cy="723900"/>
          </a:xfrm>
        </p:spPr>
        <p:txBody>
          <a:bodyPr/>
          <a:lstStyle/>
          <a:p>
            <a:pPr algn="ctr"/>
            <a:r>
              <a:rPr lang="en-US" altLang="zh-Han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EXERCISE</a:t>
            </a:r>
            <a:endParaRPr lang="zh-Hans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你是一名体育老师，在某次课距离下课还有五分钟时，你决定搞一个游戏。此时有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名学生在上课。游戏的规则是：</a:t>
            </a:r>
          </a:p>
          <a:p>
            <a:pPr marL="514350" indent="-514350">
              <a:buFont typeface="Wingdings" panose="05000000000000000000" pitchFamily="2" charset="2"/>
              <a:buChar char="p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你首先说出三个不同的特殊数，要求必须是个位数，比如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。之后所有学生拍成一队，然后按顺序报数。</a:t>
            </a:r>
          </a:p>
          <a:p>
            <a:pPr marL="514350" indent="-514350">
              <a:buFont typeface="Wingdings" panose="05000000000000000000" pitchFamily="2" charset="2"/>
              <a:buChar char="p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学生报数时，如果所报数字是第一个特殊数（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）的倍数，那么不能说该数字，而要说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Fizz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；如果所报数字是第二个特殊数（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）的倍数，那么要说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Buzz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；如果所报数字是第三个特殊数（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）的倍数，那么要说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Whizz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71149-C6B6-DA41-AB69-4C8E97C931F0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10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Glyph Inventory 1_go-self-servic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5233" y="1189194"/>
            <a:ext cx="3039534" cy="303953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98421001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dirty="0"/>
              <a:t>Test-Driven Development</a:t>
            </a:r>
            <a:endParaRPr lang="zh-Hans" alt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5589" y="1551103"/>
            <a:ext cx="7353622" cy="768446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A9E053-A9C9-5E43-89F1-83E618EAF16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77289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700336"/>
            <a:ext cx="3149600" cy="723900"/>
          </a:xfrm>
        </p:spPr>
        <p:txBody>
          <a:bodyPr/>
          <a:lstStyle/>
          <a:p>
            <a:pPr algn="ctr"/>
            <a:r>
              <a:rPr lang="en-US" altLang="zh-Han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EXERCISE</a:t>
            </a:r>
            <a:endParaRPr lang="zh-Hans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Wingdings" panose="05000000000000000000" pitchFamily="2" charset="2"/>
              <a:buChar char="p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学生报数时，如果所报数字同时是两个特殊数的倍数情况下，也要特殊处理，比如第一个特殊数和第二个特殊数的倍数，那么不能说该数字，而是要说</a:t>
            </a:r>
            <a:r>
              <a:rPr lang="en-US" altLang="zh-CN" sz="3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FizzBuzz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以此类推。如果同时是三个特殊数的倍数，那么要说</a:t>
            </a:r>
            <a:r>
              <a:rPr lang="en-US" altLang="zh-CN" sz="3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FizzBuzzWhizz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 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Wingdings" panose="05000000000000000000" pitchFamily="2" charset="2"/>
              <a:buChar char="p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学生报数时，如果所报数字包含了第一个特殊数，那么也不能说该数字，而是要说相应的单词，比如本例中第一个特殊数是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，那么要报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的同学应该说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Fizz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。如果数字中包含了第一个特殊数，那么忽略规则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和规则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，比如要报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35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的同学只报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Fizz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，不报</a:t>
            </a:r>
            <a:r>
              <a:rPr lang="en-US" altLang="zh-CN" sz="3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BuzzWhizz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71149-C6B6-DA41-AB69-4C8E97C931F0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12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Glyph Inventory 1_go-self-servic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5233" y="1189194"/>
            <a:ext cx="3039534" cy="303953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7034381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Shared Variables</a:t>
            </a:r>
            <a:endParaRPr lang="zh-Han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194DCD-506D-1D43-A52D-140307FFEF14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13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391118"/>
            <a:ext cx="6723809" cy="375238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086" y="5544014"/>
            <a:ext cx="6485714" cy="3714286"/>
          </a:xfrm>
          <a:prstGeom prst="rect">
            <a:avLst/>
          </a:prstGeom>
        </p:spPr>
      </p:pic>
      <p:cxnSp>
        <p:nvCxnSpPr>
          <p:cNvPr id="21" name="直接连接符 20"/>
          <p:cNvCxnSpPr/>
          <p:nvPr/>
        </p:nvCxnSpPr>
        <p:spPr bwMode="auto">
          <a:xfrm>
            <a:off x="957784" y="1977430"/>
            <a:ext cx="7272808" cy="0"/>
          </a:xfrm>
          <a:prstGeom prst="line">
            <a:avLst/>
          </a:prstGeom>
          <a:ln>
            <a:solidFill>
              <a:srgbClr val="FF0000"/>
            </a:solidFill>
          </a:ln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 bwMode="auto">
          <a:xfrm>
            <a:off x="957784" y="3978796"/>
            <a:ext cx="7272808" cy="0"/>
          </a:xfrm>
          <a:prstGeom prst="line">
            <a:avLst/>
          </a:prstGeom>
          <a:ln>
            <a:solidFill>
              <a:srgbClr val="FF0000"/>
            </a:solidFill>
          </a:ln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 bwMode="auto">
          <a:xfrm>
            <a:off x="8230592" y="1977430"/>
            <a:ext cx="0" cy="35665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8374608" y="3345010"/>
            <a:ext cx="2209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Shared Variables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内容占位符 2"/>
          <p:cNvSpPr>
            <a:spLocks noGrp="1"/>
          </p:cNvSpPr>
          <p:nvPr>
            <p:ph idx="1"/>
          </p:nvPr>
        </p:nvSpPr>
        <p:spPr>
          <a:xfrm>
            <a:off x="406823" y="5980161"/>
            <a:ext cx="5245100" cy="3325763"/>
          </a:xfrm>
        </p:spPr>
        <p:txBody>
          <a:bodyPr/>
          <a:lstStyle/>
          <a:p>
            <a:pPr latinLnBrk="1">
              <a:buClr>
                <a:schemeClr val="tx2"/>
              </a:buClr>
              <a:buFont typeface="Wingdings" pitchFamily="2" charset="2"/>
              <a:buChar char="p"/>
            </a:pPr>
            <a:r>
              <a:rPr lang="en-US" altLang="zh-Hans" sz="28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Shared Variables need to be cleaned up</a:t>
            </a:r>
          </a:p>
          <a:p>
            <a:pPr latinLnBrk="1">
              <a:buClr>
                <a:schemeClr val="tx2"/>
              </a:buClr>
              <a:buFont typeface="Wingdings" pitchFamily="2" charset="2"/>
              <a:buChar char="p"/>
            </a:pPr>
            <a:r>
              <a:rPr lang="en-US" altLang="zh-Hans" sz="28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Shared variables may be changed in test cases</a:t>
            </a:r>
            <a:endParaRPr lang="zh-Hans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63171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dirty="0"/>
              <a:t>TEST Fixture</a:t>
            </a:r>
            <a:endParaRPr lang="zh-Hans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/>
            <a:r>
              <a:rPr lang="en-US" altLang="zh-Hans" sz="4400" dirty="0"/>
              <a:t>A test fixture allows you to </a:t>
            </a:r>
            <a:r>
              <a:rPr lang="en-US" altLang="zh-Hans" sz="4400" dirty="0">
                <a:solidFill>
                  <a:srgbClr val="FF0000"/>
                </a:solidFill>
              </a:rPr>
              <a:t>reuse</a:t>
            </a:r>
            <a:r>
              <a:rPr lang="en-US" altLang="zh-Hans" sz="4400" dirty="0"/>
              <a:t> the same configuration of objects for several different tests</a:t>
            </a:r>
          </a:p>
          <a:p>
            <a:pPr marL="0"/>
            <a:endParaRPr lang="zh-Han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A9E053-A9C9-5E43-89F1-83E618EAF16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8184" y="2921829"/>
            <a:ext cx="7128792" cy="6695869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1253053" y="3464911"/>
            <a:ext cx="3305131" cy="498565"/>
            <a:chOff x="4308677" y="3896959"/>
            <a:chExt cx="3305131" cy="498565"/>
          </a:xfrm>
        </p:grpSpPr>
        <p:sp>
          <p:nvSpPr>
            <p:cNvPr id="10" name="箭头: 燕尾形 9"/>
            <p:cNvSpPr/>
            <p:nvPr/>
          </p:nvSpPr>
          <p:spPr bwMode="auto">
            <a:xfrm>
              <a:off x="6569831" y="3896959"/>
              <a:ext cx="1043977" cy="498565"/>
            </a:xfrm>
            <a:prstGeom prst="notched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457200" tIns="228600" rIns="457200" bIns="228600" rtlCol="0" anchor="ctr"/>
            <a:lstStyle/>
            <a:p>
              <a:pPr algn="ctr">
                <a:lnSpc>
                  <a:spcPct val="100000"/>
                </a:lnSpc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308677" y="3946187"/>
              <a:ext cx="22097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Shared Variables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94483" y="4516760"/>
            <a:ext cx="3363701" cy="498565"/>
            <a:chOff x="4250107" y="3896959"/>
            <a:chExt cx="3363701" cy="498565"/>
          </a:xfrm>
        </p:grpSpPr>
        <p:sp>
          <p:nvSpPr>
            <p:cNvPr id="13" name="箭头: 燕尾形 12"/>
            <p:cNvSpPr/>
            <p:nvPr/>
          </p:nvSpPr>
          <p:spPr bwMode="auto">
            <a:xfrm>
              <a:off x="6569831" y="3896959"/>
              <a:ext cx="1043977" cy="498565"/>
            </a:xfrm>
            <a:prstGeom prst="notched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457200" tIns="228600" rIns="457200" bIns="228600" rtlCol="0" anchor="ctr"/>
            <a:lstStyle/>
            <a:p>
              <a:pPr algn="ctr">
                <a:lnSpc>
                  <a:spcPct val="100000"/>
                </a:lnSpc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250107" y="3946187"/>
              <a:ext cx="23268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Prepare Test Data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74596" y="6284619"/>
            <a:ext cx="3883588" cy="498565"/>
            <a:chOff x="3730220" y="3896959"/>
            <a:chExt cx="3883588" cy="498565"/>
          </a:xfrm>
        </p:grpSpPr>
        <p:sp>
          <p:nvSpPr>
            <p:cNvPr id="16" name="箭头: 燕尾形 15"/>
            <p:cNvSpPr/>
            <p:nvPr/>
          </p:nvSpPr>
          <p:spPr bwMode="auto">
            <a:xfrm>
              <a:off x="6569831" y="3896959"/>
              <a:ext cx="1043977" cy="498565"/>
            </a:xfrm>
            <a:prstGeom prst="notched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457200" tIns="228600" rIns="457200" bIns="228600" rtlCol="0" anchor="ctr"/>
            <a:lstStyle/>
            <a:p>
              <a:pPr algn="ctr">
                <a:lnSpc>
                  <a:spcPct val="100000"/>
                </a:lnSpc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730220" y="3946187"/>
              <a:ext cx="29365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Clean Up Environment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223625" y="7253064"/>
            <a:ext cx="3334559" cy="498565"/>
            <a:chOff x="4279249" y="3896959"/>
            <a:chExt cx="3334559" cy="498565"/>
          </a:xfrm>
        </p:grpSpPr>
        <p:sp>
          <p:nvSpPr>
            <p:cNvPr id="19" name="箭头: 燕尾形 18"/>
            <p:cNvSpPr/>
            <p:nvPr/>
          </p:nvSpPr>
          <p:spPr bwMode="auto">
            <a:xfrm>
              <a:off x="6569831" y="3896959"/>
              <a:ext cx="1043977" cy="498565"/>
            </a:xfrm>
            <a:prstGeom prst="notched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457200" tIns="228600" rIns="457200" bIns="228600" rtlCol="0" anchor="ctr"/>
            <a:lstStyle/>
            <a:p>
              <a:pPr algn="ctr">
                <a:lnSpc>
                  <a:spcPct val="100000"/>
                </a:lnSpc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4279249" y="3946187"/>
              <a:ext cx="22685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Helper Functions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970755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 FIXTURE Internals</a:t>
            </a:r>
            <a:endParaRPr lang="zh-Han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21996" y="1708596"/>
            <a:ext cx="5245100" cy="7632700"/>
          </a:xfrm>
        </p:spPr>
        <p:txBody>
          <a:bodyPr/>
          <a:lstStyle/>
          <a:p>
            <a:pPr latinLnBrk="1">
              <a:buClr>
                <a:schemeClr val="tx2"/>
              </a:buClr>
              <a:buFont typeface="Wingdings" pitchFamily="2" charset="2"/>
              <a:buChar char="p"/>
            </a:pPr>
            <a:r>
              <a:rPr lang="en-US" altLang="zh-Hans" sz="28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Google Test constructs a Student object (let's call it t1 ). </a:t>
            </a:r>
          </a:p>
          <a:p>
            <a:pPr latinLnBrk="1">
              <a:buClr>
                <a:schemeClr val="tx2"/>
              </a:buClr>
              <a:buFont typeface="Wingdings" pitchFamily="2" charset="2"/>
              <a:buChar char="p"/>
            </a:pPr>
            <a:r>
              <a:rPr lang="en-US" altLang="zh-Hans" sz="28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t1.SetUp() initializes t1 . </a:t>
            </a:r>
          </a:p>
          <a:p>
            <a:pPr latinLnBrk="1">
              <a:buClr>
                <a:schemeClr val="tx2"/>
              </a:buClr>
              <a:buFont typeface="Wingdings" pitchFamily="2" charset="2"/>
              <a:buChar char="p"/>
            </a:pPr>
            <a:r>
              <a:rPr lang="en-US" altLang="zh-Hans" sz="28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the test(</a:t>
            </a:r>
            <a:r>
              <a:rPr lang="en-US" altLang="zh-Hans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ShouldSayWordForSpecialNumber</a:t>
            </a:r>
            <a:r>
              <a:rPr lang="en-US" altLang="zh-Hans" sz="2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) </a:t>
            </a:r>
            <a:r>
              <a:rPr lang="en-US" altLang="zh-Hans" sz="28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runs on t1. </a:t>
            </a:r>
          </a:p>
          <a:p>
            <a:pPr latinLnBrk="1">
              <a:buClr>
                <a:schemeClr val="tx2"/>
              </a:buClr>
              <a:buFont typeface="Wingdings" pitchFamily="2" charset="2"/>
              <a:buChar char="p"/>
            </a:pPr>
            <a:r>
              <a:rPr lang="en-US" altLang="zh-Hans" sz="28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t1.TearDown() cleans up after the test finishes. </a:t>
            </a:r>
          </a:p>
          <a:p>
            <a:pPr latinLnBrk="1">
              <a:buClr>
                <a:schemeClr val="tx2"/>
              </a:buClr>
              <a:buFont typeface="Wingdings" pitchFamily="2" charset="2"/>
              <a:buChar char="p"/>
            </a:pPr>
            <a:r>
              <a:rPr lang="en-US" altLang="zh-Hans" sz="28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t1 is destructed. </a:t>
            </a:r>
          </a:p>
          <a:p>
            <a:pPr latinLnBrk="1">
              <a:buClr>
                <a:schemeClr val="tx2"/>
              </a:buClr>
              <a:buFont typeface="Wingdings" pitchFamily="2" charset="2"/>
              <a:buChar char="p"/>
            </a:pPr>
            <a:r>
              <a:rPr lang="en-US" altLang="zh-Hans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SetUp</a:t>
            </a:r>
            <a:r>
              <a:rPr lang="en-US" altLang="zh-Han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() &amp; </a:t>
            </a:r>
            <a:r>
              <a:rPr lang="en-US" altLang="zh-Hans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TearDown</a:t>
            </a:r>
            <a:r>
              <a:rPr lang="en-US" altLang="zh-Han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() will be executed for each test</a:t>
            </a:r>
          </a:p>
          <a:p>
            <a:pPr latinLnBrk="1">
              <a:buClr>
                <a:schemeClr val="tx2"/>
              </a:buClr>
              <a:buFont typeface="Wingdings" pitchFamily="2" charset="2"/>
              <a:buChar char="p"/>
            </a:pPr>
            <a:endParaRPr lang="zh-Hans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194DCD-506D-1D43-A52D-140307FFEF14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15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05" y="1708596"/>
            <a:ext cx="7057143" cy="6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7787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 Case Issues</a:t>
            </a:r>
            <a:endParaRPr lang="zh-Han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194DCD-506D-1D43-A52D-140307FFEF14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16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381000" y="1329531"/>
            <a:ext cx="7900952" cy="3853334"/>
            <a:chOff x="381000" y="1329531"/>
            <a:chExt cx="7900952" cy="3853334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1000" y="1329531"/>
              <a:ext cx="7900952" cy="3853334"/>
            </a:xfrm>
            <a:prstGeom prst="rect">
              <a:avLst/>
            </a:prstGeom>
          </p:spPr>
        </p:pic>
        <p:cxnSp>
          <p:nvCxnSpPr>
            <p:cNvPr id="11" name="直接连接符 10"/>
            <p:cNvCxnSpPr/>
            <p:nvPr/>
          </p:nvCxnSpPr>
          <p:spPr bwMode="auto">
            <a:xfrm>
              <a:off x="1004392" y="2847876"/>
              <a:ext cx="5714032" cy="0"/>
            </a:xfrm>
            <a:prstGeom prst="line">
              <a:avLst/>
            </a:prstGeom>
            <a:ln>
              <a:solidFill>
                <a:srgbClr val="FF0000"/>
              </a:solidFill>
            </a:ln>
            <a:extLst>
              <a:ext uri="{91240B29-F687-4f45-9708-019B960494DF}">
                <a14:hiddenLine xmlns:a14="http://schemas.microsoft.com/office/drawing/2010/main" xmlns="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auto">
            <a:xfrm>
              <a:off x="994867" y="4535810"/>
              <a:ext cx="6650136" cy="0"/>
            </a:xfrm>
            <a:prstGeom prst="line">
              <a:avLst/>
            </a:prstGeom>
            <a:ln>
              <a:solidFill>
                <a:srgbClr val="FF0000"/>
              </a:solidFill>
            </a:ln>
            <a:extLst>
              <a:ext uri="{91240B29-F687-4f45-9708-019B960494DF}">
                <a14:hiddenLine xmlns:a14="http://schemas.microsoft.com/office/drawing/2010/main" xmlns="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4814874" y="5809490"/>
            <a:ext cx="7823238" cy="3704381"/>
            <a:chOff x="4814874" y="5809490"/>
            <a:chExt cx="7823238" cy="3704381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14874" y="5809490"/>
              <a:ext cx="7823238" cy="3704381"/>
            </a:xfrm>
            <a:prstGeom prst="rect">
              <a:avLst/>
            </a:prstGeom>
          </p:spPr>
        </p:pic>
        <p:grpSp>
          <p:nvGrpSpPr>
            <p:cNvPr id="23" name="组合 22"/>
            <p:cNvGrpSpPr/>
            <p:nvPr/>
          </p:nvGrpSpPr>
          <p:grpSpPr>
            <a:xfrm>
              <a:off x="5340747" y="7219156"/>
              <a:ext cx="6058197" cy="1728192"/>
              <a:chOff x="5340747" y="7219156"/>
              <a:chExt cx="6058197" cy="1728192"/>
            </a:xfrm>
          </p:grpSpPr>
          <p:cxnSp>
            <p:nvCxnSpPr>
              <p:cNvPr id="17" name="直接连接符 16"/>
              <p:cNvCxnSpPr/>
              <p:nvPr/>
            </p:nvCxnSpPr>
            <p:spPr bwMode="auto">
              <a:xfrm>
                <a:off x="5340747" y="7219156"/>
                <a:ext cx="5914181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xtLst>
                <a:ext uri="{91240B29-F687-4f45-9708-019B960494DF}">
                  <a14:hiddenLine xmlns:a14="http://schemas.microsoft.com/office/drawing/2010/main" xmlns="" w="254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 bwMode="auto">
              <a:xfrm>
                <a:off x="5340747" y="8947348"/>
                <a:ext cx="6058197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xtLst>
                <a:ext uri="{91240B29-F687-4f45-9708-019B960494DF}">
                  <a14:hiddenLine xmlns:a14="http://schemas.microsoft.com/office/drawing/2010/main" xmlns="" w="254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箭头: 燕尾形 8"/>
          <p:cNvSpPr/>
          <p:nvPr/>
        </p:nvSpPr>
        <p:spPr bwMode="auto">
          <a:xfrm rot="2700000">
            <a:off x="5206257" y="5020550"/>
            <a:ext cx="643500" cy="657754"/>
          </a:xfrm>
          <a:prstGeom prst="notch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457200" tIns="228600" rIns="457200" bIns="228600" rtlCol="0" anchor="ctr"/>
          <a:lstStyle/>
          <a:p>
            <a:pPr algn="ctr">
              <a:lnSpc>
                <a:spcPct val="100000"/>
              </a:lnSpc>
            </a:pPr>
            <a:endParaRPr lang="zh-CN" altLang="en-US" dirty="0">
              <a:solidFill>
                <a:schemeClr val="tx1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40105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Single RESPONSIBILITY PRINCPILE</a:t>
            </a:r>
          </a:p>
        </p:txBody>
      </p:sp>
      <p:pic>
        <p:nvPicPr>
          <p:cNvPr id="7" name="Picture 2" descr="SingleResponsibilityPrinciple2_7106085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844" y="1492424"/>
            <a:ext cx="10009112" cy="7459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951061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Responsibility of Student</a:t>
            </a:r>
            <a:endParaRPr lang="zh-Han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194DCD-506D-1D43-A52D-140307FFEF14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18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705010"/>
            <a:ext cx="7638095" cy="6914286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 flipH="1">
            <a:off x="7870558" y="2504632"/>
            <a:ext cx="3412771" cy="498565"/>
            <a:chOff x="4208491" y="3896959"/>
            <a:chExt cx="3405317" cy="498565"/>
          </a:xfrm>
        </p:grpSpPr>
        <p:sp>
          <p:nvSpPr>
            <p:cNvPr id="14" name="箭头: 燕尾形 13"/>
            <p:cNvSpPr/>
            <p:nvPr/>
          </p:nvSpPr>
          <p:spPr bwMode="auto">
            <a:xfrm>
              <a:off x="6569831" y="3896959"/>
              <a:ext cx="1043977" cy="498565"/>
            </a:xfrm>
            <a:prstGeom prst="notched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457200" tIns="228600" rIns="457200" bIns="228600" rtlCol="0" anchor="ctr"/>
            <a:lstStyle/>
            <a:p>
              <a:pPr algn="ctr">
                <a:lnSpc>
                  <a:spcPct val="100000"/>
                </a:lnSpc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208491" y="3946187"/>
              <a:ext cx="2410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Special Word Rule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 flipH="1">
            <a:off x="7870558" y="5130876"/>
            <a:ext cx="3115766" cy="498565"/>
            <a:chOff x="4504848" y="3896959"/>
            <a:chExt cx="3108960" cy="498565"/>
          </a:xfrm>
        </p:grpSpPr>
        <p:sp>
          <p:nvSpPr>
            <p:cNvPr id="20" name="箭头: 燕尾形 19"/>
            <p:cNvSpPr/>
            <p:nvPr/>
          </p:nvSpPr>
          <p:spPr bwMode="auto">
            <a:xfrm>
              <a:off x="6569831" y="3896959"/>
              <a:ext cx="1043977" cy="498565"/>
            </a:xfrm>
            <a:prstGeom prst="notched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457200" tIns="228600" rIns="457200" bIns="228600" rtlCol="0" anchor="ctr"/>
            <a:lstStyle/>
            <a:p>
              <a:pPr algn="ctr">
                <a:lnSpc>
                  <a:spcPct val="100000"/>
                </a:lnSpc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4504848" y="3946187"/>
              <a:ext cx="18173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Multiple Rule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 flipH="1">
            <a:off x="7870564" y="7757120"/>
            <a:ext cx="3052447" cy="498565"/>
            <a:chOff x="4568026" y="3896959"/>
            <a:chExt cx="3045782" cy="498565"/>
          </a:xfrm>
        </p:grpSpPr>
        <p:sp>
          <p:nvSpPr>
            <p:cNvPr id="23" name="箭头: 燕尾形 22"/>
            <p:cNvSpPr/>
            <p:nvPr/>
          </p:nvSpPr>
          <p:spPr bwMode="auto">
            <a:xfrm>
              <a:off x="6569831" y="3896959"/>
              <a:ext cx="1043977" cy="498565"/>
            </a:xfrm>
            <a:prstGeom prst="notched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457200" tIns="228600" rIns="457200" bIns="228600" rtlCol="0" anchor="ctr"/>
            <a:lstStyle/>
            <a:p>
              <a:pPr algn="ctr">
                <a:lnSpc>
                  <a:spcPct val="100000"/>
                </a:lnSpc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4568026" y="3946187"/>
              <a:ext cx="16909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Default Rule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887419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Extracting Rules</a:t>
            </a:r>
            <a:endParaRPr lang="zh-Han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194DCD-506D-1D43-A52D-140307FFEF14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19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 flipH="1">
            <a:off x="7870558" y="2504632"/>
            <a:ext cx="3412771" cy="498565"/>
            <a:chOff x="4208492" y="3896959"/>
            <a:chExt cx="3405316" cy="498565"/>
          </a:xfrm>
        </p:grpSpPr>
        <p:sp>
          <p:nvSpPr>
            <p:cNvPr id="14" name="箭头: 燕尾形 13"/>
            <p:cNvSpPr/>
            <p:nvPr/>
          </p:nvSpPr>
          <p:spPr bwMode="auto">
            <a:xfrm>
              <a:off x="6569831" y="3896959"/>
              <a:ext cx="1043977" cy="498565"/>
            </a:xfrm>
            <a:prstGeom prst="notched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457200" tIns="228600" rIns="457200" bIns="228600" rtlCol="0" anchor="ctr"/>
            <a:lstStyle/>
            <a:p>
              <a:pPr algn="ctr">
                <a:lnSpc>
                  <a:spcPct val="100000"/>
                </a:lnSpc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208492" y="3946187"/>
              <a:ext cx="2410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Special Word Rule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 flipH="1">
            <a:off x="7870558" y="5130876"/>
            <a:ext cx="3115766" cy="498565"/>
            <a:chOff x="4504848" y="3896959"/>
            <a:chExt cx="3108960" cy="498565"/>
          </a:xfrm>
        </p:grpSpPr>
        <p:sp>
          <p:nvSpPr>
            <p:cNvPr id="20" name="箭头: 燕尾形 19"/>
            <p:cNvSpPr/>
            <p:nvPr/>
          </p:nvSpPr>
          <p:spPr bwMode="auto">
            <a:xfrm>
              <a:off x="6569831" y="3896959"/>
              <a:ext cx="1043977" cy="498565"/>
            </a:xfrm>
            <a:prstGeom prst="notched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457200" tIns="228600" rIns="457200" bIns="228600" rtlCol="0" anchor="ctr"/>
            <a:lstStyle/>
            <a:p>
              <a:pPr algn="ctr">
                <a:lnSpc>
                  <a:spcPct val="100000"/>
                </a:lnSpc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4504848" y="3946187"/>
              <a:ext cx="18173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Multiple Rule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 flipH="1">
            <a:off x="7870564" y="7757120"/>
            <a:ext cx="3052447" cy="498565"/>
            <a:chOff x="4568026" y="3896959"/>
            <a:chExt cx="3045782" cy="498565"/>
          </a:xfrm>
        </p:grpSpPr>
        <p:sp>
          <p:nvSpPr>
            <p:cNvPr id="23" name="箭头: 燕尾形 22"/>
            <p:cNvSpPr/>
            <p:nvPr/>
          </p:nvSpPr>
          <p:spPr bwMode="auto">
            <a:xfrm>
              <a:off x="6569831" y="3896959"/>
              <a:ext cx="1043977" cy="498565"/>
            </a:xfrm>
            <a:prstGeom prst="notched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457200" tIns="228600" rIns="457200" bIns="228600" rtlCol="0" anchor="ctr"/>
            <a:lstStyle/>
            <a:p>
              <a:pPr algn="ctr">
                <a:lnSpc>
                  <a:spcPct val="100000"/>
                </a:lnSpc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4568026" y="3946187"/>
              <a:ext cx="16909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Default Rule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76400"/>
            <a:ext cx="7310471" cy="784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94909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 Testing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defRPr/>
            </a:pPr>
            <a:r>
              <a:rPr lang="en-US" dirty="0"/>
              <a:t>With Google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174A22-F644-8D40-AF6E-ACD99327719B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0571gb.com/d/file/p/d0c3fc91dc315b8cb4158d591f745d6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072" y="6378513"/>
            <a:ext cx="1657399" cy="1691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Applying Rules</a:t>
            </a:r>
            <a:endParaRPr lang="zh-Han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194DCD-506D-1D43-A52D-140307FFEF14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20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348408"/>
            <a:ext cx="7197677" cy="4126885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 flipH="1">
            <a:off x="6106730" y="2331940"/>
            <a:ext cx="3023596" cy="498565"/>
            <a:chOff x="4596816" y="3896959"/>
            <a:chExt cx="3016992" cy="498565"/>
          </a:xfrm>
        </p:grpSpPr>
        <p:sp>
          <p:nvSpPr>
            <p:cNvPr id="14" name="箭头: 燕尾形 13"/>
            <p:cNvSpPr/>
            <p:nvPr/>
          </p:nvSpPr>
          <p:spPr bwMode="auto">
            <a:xfrm>
              <a:off x="6569831" y="3896959"/>
              <a:ext cx="1043977" cy="498565"/>
            </a:xfrm>
            <a:prstGeom prst="notched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457200" tIns="228600" rIns="457200" bIns="228600" rtlCol="0" anchor="ctr"/>
            <a:lstStyle/>
            <a:p>
              <a:pPr algn="ctr">
                <a:lnSpc>
                  <a:spcPct val="100000"/>
                </a:lnSpc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596816" y="3946187"/>
              <a:ext cx="16334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Game Rules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6942" y="6028928"/>
            <a:ext cx="6963859" cy="3168352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 flipH="1">
            <a:off x="597744" y="6562493"/>
            <a:ext cx="32403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4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How To Test </a:t>
            </a:r>
            <a:r>
              <a:rPr lang="en-US" altLang="zh-CN" sz="4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student_say</a:t>
            </a:r>
            <a:r>
              <a:rPr lang="en-US" altLang="zh-CN" sz="4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zh-CN" altLang="en-US" sz="4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3318666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700336"/>
            <a:ext cx="3149600" cy="723900"/>
          </a:xfrm>
        </p:spPr>
        <p:txBody>
          <a:bodyPr/>
          <a:lstStyle/>
          <a:p>
            <a:pPr algn="ctr"/>
            <a:r>
              <a:rPr lang="en-US" altLang="zh-Han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 DO</a:t>
            </a:r>
            <a:endParaRPr lang="zh-Hans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endParaRPr lang="zh-Hans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重构</a:t>
            </a:r>
            <a:r>
              <a:rPr lang="en-US" altLang="zh-CN" sz="3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student_say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的实现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并针对不同规则进行测试</a:t>
            </a:r>
            <a:endParaRPr lang="zh-Hans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 Fixture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重构测试用例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(bonus)</a:t>
            </a:r>
            <a:endParaRPr lang="zh-Hans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71149-C6B6-DA41-AB69-4C8E97C931F0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21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Glyph Inventory 1_go-self-servic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5233" y="1189194"/>
            <a:ext cx="3039534" cy="30395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en-US" dirty="0">
                <a:hlinkClick r:id="rId2"/>
              </a:rPr>
              <a:t>https://code.google.com/p/googletest/wiki/Primer</a:t>
            </a:r>
            <a:endParaRPr lang="en-US" dirty="0"/>
          </a:p>
          <a:p>
            <a:pPr latinLnBrk="1"/>
            <a:r>
              <a:rPr lang="en-US" dirty="0">
                <a:hlinkClick r:id="rId3"/>
              </a:rPr>
              <a:t>https://code.google.com/p/googletest/wiki/AdvancedGuide</a:t>
            </a:r>
            <a:endParaRPr lang="en-US" dirty="0"/>
          </a:p>
          <a:p>
            <a:pPr latinLnBrk="1"/>
            <a:r>
              <a:rPr lang="en-US" dirty="0">
                <a:hlinkClick r:id="rId4"/>
              </a:rPr>
              <a:t>https://code.google.com/p/googletest/wiki/FAQ</a:t>
            </a:r>
            <a:endParaRPr lang="en-US" dirty="0"/>
          </a:p>
          <a:p>
            <a:pPr latinLnBrk="1"/>
            <a:r>
              <a:rPr lang="en-US" altLang="zh-CN" dirty="0"/>
              <a:t>《</a:t>
            </a:r>
            <a:r>
              <a:rPr lang="zh-CN" altLang="en-US" dirty="0"/>
              <a:t>测试驱动开发</a:t>
            </a:r>
            <a:r>
              <a:rPr lang="en-US" altLang="zh-CN" dirty="0"/>
              <a:t>》</a:t>
            </a:r>
            <a:endParaRPr lang="en-US" dirty="0"/>
          </a:p>
          <a:p>
            <a:pPr marL="0" indent="0" latinLnBrk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E6BA1-A7B4-7B4F-846F-93E3CD6980EB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4266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Content Placeholder 1"/>
          <p:cNvSpPr>
            <a:spLocks noGrp="1"/>
          </p:cNvSpPr>
          <p:nvPr>
            <p:ph idx="1"/>
          </p:nvPr>
        </p:nvSpPr>
        <p:spPr>
          <a:xfrm>
            <a:off x="2616200" y="3284538"/>
            <a:ext cx="7772400" cy="1385507"/>
          </a:xfrm>
        </p:spPr>
        <p:txBody>
          <a:bodyPr/>
          <a:lstStyle/>
          <a:p>
            <a:pPr>
              <a:lnSpc>
                <a:spcPct val="70000"/>
              </a:lnSpc>
              <a:spcBef>
                <a:spcPct val="0"/>
              </a:spcBef>
              <a:defRPr/>
            </a:pPr>
            <a:r>
              <a:rPr lang="en-US" altLang="zh-CN" sz="8400" cap="all" spc="-400" dirty="0">
                <a:latin typeface="+mj-lt"/>
                <a:ea typeface="+mj-ea"/>
                <a:cs typeface="+mj-cs"/>
                <a:sym typeface="Open Sans Extrabold" charset="0"/>
              </a:rPr>
              <a:t>Q &amp; A</a:t>
            </a:r>
            <a:endParaRPr lang="en-US" sz="8400" cap="all" spc="-400" dirty="0">
              <a:latin typeface="+mj-lt"/>
              <a:ea typeface="+mj-ea"/>
              <a:cs typeface="+mj-cs"/>
              <a:sym typeface="Open Sans Extrabold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00542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THANK YOU</a:t>
            </a:r>
          </a:p>
        </p:txBody>
      </p:sp>
      <p:sp>
        <p:nvSpPr>
          <p:cNvPr id="60418" name="Content Placeholder 1"/>
          <p:cNvSpPr>
            <a:spLocks noGrp="1"/>
          </p:cNvSpPr>
          <p:nvPr>
            <p:ph idx="1"/>
          </p:nvPr>
        </p:nvSpPr>
        <p:spPr>
          <a:xfrm>
            <a:off x="2616200" y="3284538"/>
            <a:ext cx="7772400" cy="2529923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dirty="0">
                <a:latin typeface="Open Sans Light" charset="0"/>
                <a:ea typeface="ヒラギノ角ゴ ProN W3" charset="0"/>
                <a:cs typeface="ヒラギノ角ゴ ProN W3" charset="0"/>
              </a:rPr>
              <a:t>For questions or suggestions:</a:t>
            </a:r>
          </a:p>
          <a:p>
            <a:pPr>
              <a:spcBef>
                <a:spcPct val="0"/>
              </a:spcBef>
            </a:pPr>
            <a:endParaRPr lang="en-US" dirty="0">
              <a:latin typeface="Open Sans Light" charset="0"/>
              <a:ea typeface="ヒラギノ角ゴ ProN W3" charset="0"/>
              <a:cs typeface="ヒラギノ角ゴ ProN W3" charset="0"/>
            </a:endParaRPr>
          </a:p>
          <a:p>
            <a:pPr>
              <a:spcBef>
                <a:spcPct val="0"/>
              </a:spcBef>
            </a:pPr>
            <a:r>
              <a:rPr lang="en-US" dirty="0">
                <a:latin typeface="Open Sans Light" charset="0"/>
                <a:ea typeface="ヒラギノ角ゴ ProN W3" charset="0"/>
                <a:cs typeface="ヒラギノ角ゴ ProN W3" charset="0"/>
              </a:rPr>
              <a:t>Wu Kun</a:t>
            </a:r>
          </a:p>
          <a:p>
            <a:pPr>
              <a:spcBef>
                <a:spcPct val="0"/>
              </a:spcBef>
            </a:pPr>
            <a:r>
              <a:rPr lang="en-US" dirty="0" err="1">
                <a:latin typeface="Open Sans Light" charset="0"/>
                <a:ea typeface="ヒラギノ角ゴ ProN W3" charset="0"/>
                <a:cs typeface="ヒラギノ角ゴ ProN W3" charset="0"/>
              </a:rPr>
              <a:t>kunwu@thoughtworks.com</a:t>
            </a:r>
            <a:endParaRPr lang="en-US" dirty="0">
              <a:latin typeface="Open Sans Light" charset="0"/>
              <a:ea typeface="ヒラギノ角ゴ ProN W3" charset="0"/>
              <a:cs typeface="ヒラギノ角ゴ ProN W3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Why Google Test</a:t>
            </a:r>
            <a:endParaRPr lang="zh-Hans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Google Test is designed to be portable</a:t>
            </a:r>
          </a:p>
          <a:p>
            <a:r>
              <a:rPr lang="en-US" altLang="zh-Hans" dirty="0">
                <a:latin typeface="微软雅黑" panose="020B0503020204020204" pitchFamily="34" charset="-122"/>
                <a:ea typeface="微软雅黑" panose="020B0503020204020204" pitchFamily="34" charset="-122"/>
              </a:rPr>
              <a:t>You can decide which tests to run using name patterns</a:t>
            </a:r>
          </a:p>
          <a:p>
            <a:r>
              <a:rPr lang="en-US" altLang="zh-Hans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Google Test can generate XML test result reports </a:t>
            </a:r>
          </a:p>
          <a:p>
            <a:r>
              <a:rPr lang="en-US" altLang="zh-Hans" dirty="0">
                <a:latin typeface="微软雅黑" panose="020B0503020204020204" pitchFamily="34" charset="-122"/>
                <a:ea typeface="微软雅黑" panose="020B0503020204020204" pitchFamily="34" charset="-122"/>
              </a:rPr>
              <a:t>Easy to write assertions that generate informative messages</a:t>
            </a:r>
          </a:p>
          <a:p>
            <a:r>
              <a:rPr lang="en-US" altLang="zh-Hans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Google Test automatically detects your tests and doesn't require you to enumerate them in order to run them</a:t>
            </a:r>
          </a:p>
          <a:p>
            <a:endParaRPr lang="zh-Han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E6BA1-A7B4-7B4F-846F-93E3CD6980EB}" type="slidenum">
              <a:rPr 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3</a:t>
            </a:fld>
            <a:endParaRPr 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dirty="0"/>
              <a:t>BASIC CONCEPTS</a:t>
            </a:r>
            <a:endParaRPr lang="zh-Han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A9E053-A9C9-5E43-89F1-83E618EAF16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/>
            <a:r>
              <a:rPr lang="en-US" altLang="zh-Hans" sz="4400" dirty="0">
                <a:sym typeface="Calibri"/>
              </a:rPr>
              <a:t>Start by writing </a:t>
            </a:r>
            <a:r>
              <a:rPr lang="en-US" altLang="zh-Hans" sz="4400" dirty="0">
                <a:solidFill>
                  <a:srgbClr val="FF0000"/>
                </a:solidFill>
                <a:sym typeface="Calibri"/>
              </a:rPr>
              <a:t>assertions</a:t>
            </a:r>
            <a:r>
              <a:rPr lang="en-US" altLang="zh-Hans" sz="4400" dirty="0">
                <a:sym typeface="Calibri"/>
              </a:rPr>
              <a:t>. An assertion's result can be success, nonfatal failure, or fatal failure</a:t>
            </a:r>
          </a:p>
          <a:p>
            <a:endParaRPr lang="zh-Hans" altLang="en-US" sz="4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3808" y="4660776"/>
            <a:ext cx="10693188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dirty="0"/>
              <a:t>ASSERTIONS</a:t>
            </a:r>
            <a:endParaRPr lang="zh-Hans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" sz="3400" dirty="0"/>
              <a:t>EXPECT_* generate nonfatal failures, which don't abort the current function</a:t>
            </a:r>
          </a:p>
          <a:p>
            <a:r>
              <a:rPr lang="en-US" altLang="zh-Hans" sz="3400" dirty="0"/>
              <a:t>ASSERT_* generate fatal failures when they fail, and </a:t>
            </a:r>
            <a:r>
              <a:rPr lang="en-US" altLang="zh-Hans" sz="3400" dirty="0">
                <a:solidFill>
                  <a:srgbClr val="FF0000"/>
                </a:solidFill>
              </a:rPr>
              <a:t>abort the current function</a:t>
            </a:r>
          </a:p>
          <a:p>
            <a:endParaRPr lang="zh-Hans" altLang="en-US" sz="3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E6BA1-A7B4-7B4F-846F-93E3CD6980E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5" name="Picture 2" descr="C:\Users\wWX245771\Desktop\图片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2288" y="4084712"/>
            <a:ext cx="11958637" cy="5241925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dirty="0"/>
              <a:t>Requirement</a:t>
            </a:r>
            <a:endParaRPr lang="zh-Hans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" sz="3400" dirty="0"/>
              <a:t>Value arguments must be comparable by the assertion's comparison operator</a:t>
            </a:r>
          </a:p>
          <a:p>
            <a:r>
              <a:rPr lang="en-US" altLang="zh-Hans" sz="3400" dirty="0"/>
              <a:t>Values must support the &lt;&lt; operator for streaming to an std::</a:t>
            </a:r>
            <a:r>
              <a:rPr lang="en-US" altLang="zh-Hans" sz="3400" dirty="0" err="1"/>
              <a:t>ostream</a:t>
            </a:r>
            <a:endParaRPr lang="en-US" altLang="zh-Hans" sz="3400" dirty="0"/>
          </a:p>
          <a:p>
            <a:endParaRPr lang="zh-Hans" altLang="en-US" sz="3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E6BA1-A7B4-7B4F-846F-93E3CD6980E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17824" y="4372744"/>
            <a:ext cx="10729192" cy="4639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dirty="0"/>
              <a:t>TEST STRUCTURE</a:t>
            </a:r>
            <a:endParaRPr lang="zh-Han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A9E053-A9C9-5E43-89F1-83E618EAF16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26" name="Group 207"/>
          <p:cNvGrpSpPr/>
          <p:nvPr/>
        </p:nvGrpSpPr>
        <p:grpSpPr>
          <a:xfrm>
            <a:off x="711199" y="4267200"/>
            <a:ext cx="11582401" cy="4978400"/>
            <a:chOff x="0" y="0"/>
            <a:chExt cx="11582400" cy="4978400"/>
          </a:xfrm>
        </p:grpSpPr>
        <p:sp>
          <p:nvSpPr>
            <p:cNvPr id="27" name="Shape 187"/>
            <p:cNvSpPr/>
            <p:nvPr/>
          </p:nvSpPr>
          <p:spPr>
            <a:xfrm>
              <a:off x="0" y="0"/>
              <a:ext cx="11582400" cy="4978400"/>
            </a:xfrm>
            <a:prstGeom prst="rect">
              <a:avLst/>
            </a:prstGeom>
            <a:gradFill flip="none"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0"/>
            </a:gradFill>
            <a:ln w="12700" cap="flat">
              <a:solidFill>
                <a:srgbClr val="4A7EBB"/>
              </a:solidFill>
              <a:prstDash val="solid"/>
              <a:round/>
            </a:ln>
            <a:effectLst>
              <a:outerShdw blurRad="88900" dist="25400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28" name="Shape 188"/>
            <p:cNvSpPr/>
            <p:nvPr/>
          </p:nvSpPr>
          <p:spPr>
            <a:xfrm>
              <a:off x="0" y="22885"/>
              <a:ext cx="11582400" cy="49326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/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lang="en-US"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r>
                <a:rPr sz="2400" dirty="0">
                  <a:latin typeface="+mn-lt"/>
                  <a:ea typeface="+mn-ea"/>
                  <a:cs typeface="+mn-cs"/>
                  <a:sym typeface="Calibri"/>
                </a:rPr>
                <a:t>Test Program</a:t>
              </a:r>
            </a:p>
          </p:txBody>
        </p:sp>
        <p:sp>
          <p:nvSpPr>
            <p:cNvPr id="29" name="Shape 189"/>
            <p:cNvSpPr/>
            <p:nvPr/>
          </p:nvSpPr>
          <p:spPr>
            <a:xfrm>
              <a:off x="203200" y="304800"/>
              <a:ext cx="5384800" cy="3962401"/>
            </a:xfrm>
            <a:prstGeom prst="rect">
              <a:avLst/>
            </a:prstGeom>
            <a:gradFill flip="none" rotWithShape="1">
              <a:gsLst>
                <a:gs pos="0">
                  <a:srgbClr val="FFE5E5"/>
                </a:gs>
                <a:gs pos="64999">
                  <a:srgbClr val="FFBEBD"/>
                </a:gs>
                <a:gs pos="100000">
                  <a:srgbClr val="FFA2A1"/>
                </a:gs>
              </a:gsLst>
              <a:lin ang="5400000" scaled="0"/>
            </a:gradFill>
            <a:ln w="12700" cap="flat">
              <a:solidFill>
                <a:srgbClr val="BE4B48"/>
              </a:solidFill>
              <a:prstDash val="solid"/>
              <a:round/>
            </a:ln>
            <a:effectLst>
              <a:outerShdw blurRad="88900" dist="25400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0" name="Shape 190"/>
            <p:cNvSpPr/>
            <p:nvPr/>
          </p:nvSpPr>
          <p:spPr>
            <a:xfrm>
              <a:off x="203200" y="373683"/>
              <a:ext cx="5384800" cy="38246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/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lang="en-US"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r>
                <a:rPr sz="2400" dirty="0">
                  <a:latin typeface="+mn-lt"/>
                  <a:ea typeface="+mn-ea"/>
                  <a:cs typeface="+mn-cs"/>
                  <a:sym typeface="Calibri"/>
                </a:rPr>
                <a:t>Test Case</a:t>
              </a:r>
            </a:p>
          </p:txBody>
        </p:sp>
        <p:sp>
          <p:nvSpPr>
            <p:cNvPr id="31" name="Shape 191"/>
            <p:cNvSpPr/>
            <p:nvPr/>
          </p:nvSpPr>
          <p:spPr>
            <a:xfrm>
              <a:off x="5994400" y="304800"/>
              <a:ext cx="5384800" cy="3962401"/>
            </a:xfrm>
            <a:prstGeom prst="rect">
              <a:avLst/>
            </a:prstGeom>
            <a:gradFill flip="none" rotWithShape="1">
              <a:gsLst>
                <a:gs pos="0">
                  <a:srgbClr val="FFE5E5"/>
                </a:gs>
                <a:gs pos="64999">
                  <a:srgbClr val="FFBEBD"/>
                </a:gs>
                <a:gs pos="100000">
                  <a:srgbClr val="FFA2A1"/>
                </a:gs>
              </a:gsLst>
              <a:lin ang="5400000" scaled="0"/>
            </a:gradFill>
            <a:ln w="12700" cap="flat">
              <a:solidFill>
                <a:srgbClr val="BE4B48"/>
              </a:solidFill>
              <a:prstDash val="solid"/>
              <a:round/>
            </a:ln>
            <a:effectLst>
              <a:outerShdw blurRad="88900" dist="25400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2" name="Shape 192"/>
            <p:cNvSpPr/>
            <p:nvPr/>
          </p:nvSpPr>
          <p:spPr>
            <a:xfrm>
              <a:off x="5994400" y="373683"/>
              <a:ext cx="5384800" cy="38246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/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lang="en-US"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r>
                <a:rPr sz="2400" dirty="0">
                  <a:latin typeface="+mn-lt"/>
                  <a:ea typeface="+mn-ea"/>
                  <a:cs typeface="+mn-cs"/>
                  <a:sym typeface="Calibri"/>
                </a:rPr>
                <a:t>Test Case</a:t>
              </a:r>
            </a:p>
          </p:txBody>
        </p:sp>
        <p:sp>
          <p:nvSpPr>
            <p:cNvPr id="33" name="Shape 193"/>
            <p:cNvSpPr/>
            <p:nvPr/>
          </p:nvSpPr>
          <p:spPr>
            <a:xfrm>
              <a:off x="609600" y="609600"/>
              <a:ext cx="1930400" cy="1422400"/>
            </a:xfrm>
            <a:prstGeom prst="rect">
              <a:avLst/>
            </a:prstGeom>
            <a:gradFill flip="none" rotWithShape="1">
              <a:gsLst>
                <a:gs pos="0">
                  <a:srgbClr val="F5FFE6"/>
                </a:gs>
                <a:gs pos="64999">
                  <a:srgbClr val="E4FDC2"/>
                </a:gs>
                <a:gs pos="100000">
                  <a:srgbClr val="DAFDA7"/>
                </a:gs>
              </a:gsLst>
              <a:lin ang="5400000" scaled="0"/>
            </a:gradFill>
            <a:ln w="12700" cap="flat">
              <a:solidFill>
                <a:srgbClr val="98B954"/>
              </a:solidFill>
              <a:prstDash val="solid"/>
              <a:round/>
            </a:ln>
            <a:effectLst>
              <a:outerShdw blurRad="88900" dist="25400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4" name="Shape 194"/>
            <p:cNvSpPr/>
            <p:nvPr/>
          </p:nvSpPr>
          <p:spPr>
            <a:xfrm>
              <a:off x="609600" y="1071626"/>
              <a:ext cx="1930400" cy="4983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Test</a:t>
              </a:r>
            </a:p>
          </p:txBody>
        </p:sp>
        <p:sp>
          <p:nvSpPr>
            <p:cNvPr id="35" name="Shape 195"/>
            <p:cNvSpPr/>
            <p:nvPr/>
          </p:nvSpPr>
          <p:spPr>
            <a:xfrm>
              <a:off x="609600" y="2133600"/>
              <a:ext cx="1930400" cy="1422400"/>
            </a:xfrm>
            <a:prstGeom prst="rect">
              <a:avLst/>
            </a:prstGeom>
            <a:gradFill flip="none" rotWithShape="1">
              <a:gsLst>
                <a:gs pos="0">
                  <a:srgbClr val="F5FFE6"/>
                </a:gs>
                <a:gs pos="64999">
                  <a:srgbClr val="E4FDC2"/>
                </a:gs>
                <a:gs pos="100000">
                  <a:srgbClr val="DAFDA7"/>
                </a:gs>
              </a:gsLst>
              <a:lin ang="5400000" scaled="0"/>
            </a:gradFill>
            <a:ln w="12700" cap="flat">
              <a:solidFill>
                <a:srgbClr val="98B954"/>
              </a:solidFill>
              <a:prstDash val="solid"/>
              <a:round/>
            </a:ln>
            <a:effectLst>
              <a:outerShdw blurRad="88900" dist="25400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6" name="Shape 196"/>
            <p:cNvSpPr/>
            <p:nvPr/>
          </p:nvSpPr>
          <p:spPr>
            <a:xfrm>
              <a:off x="609600" y="2595626"/>
              <a:ext cx="1930400" cy="4983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Test</a:t>
              </a:r>
            </a:p>
          </p:txBody>
        </p:sp>
        <p:sp>
          <p:nvSpPr>
            <p:cNvPr id="37" name="Shape 197"/>
            <p:cNvSpPr/>
            <p:nvPr/>
          </p:nvSpPr>
          <p:spPr>
            <a:xfrm>
              <a:off x="3251200" y="2133600"/>
              <a:ext cx="1930400" cy="1422400"/>
            </a:xfrm>
            <a:prstGeom prst="rect">
              <a:avLst/>
            </a:prstGeom>
            <a:gradFill flip="none" rotWithShape="1">
              <a:gsLst>
                <a:gs pos="0">
                  <a:srgbClr val="F5FFE6"/>
                </a:gs>
                <a:gs pos="64999">
                  <a:srgbClr val="E4FDC2"/>
                </a:gs>
                <a:gs pos="100000">
                  <a:srgbClr val="DAFDA7"/>
                </a:gs>
              </a:gsLst>
              <a:lin ang="5400000" scaled="0"/>
            </a:gradFill>
            <a:ln w="12700" cap="flat">
              <a:solidFill>
                <a:srgbClr val="98B954"/>
              </a:solidFill>
              <a:prstDash val="solid"/>
              <a:round/>
            </a:ln>
            <a:effectLst>
              <a:outerShdw blurRad="88900" dist="25400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8" name="Shape 198"/>
            <p:cNvSpPr/>
            <p:nvPr/>
          </p:nvSpPr>
          <p:spPr>
            <a:xfrm>
              <a:off x="3251200" y="2595626"/>
              <a:ext cx="1930400" cy="4983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Test</a:t>
              </a:r>
            </a:p>
          </p:txBody>
        </p:sp>
        <p:sp>
          <p:nvSpPr>
            <p:cNvPr id="39" name="Shape 199"/>
            <p:cNvSpPr/>
            <p:nvPr/>
          </p:nvSpPr>
          <p:spPr>
            <a:xfrm>
              <a:off x="7721600" y="2133600"/>
              <a:ext cx="1930400" cy="1422400"/>
            </a:xfrm>
            <a:prstGeom prst="rect">
              <a:avLst/>
            </a:prstGeom>
            <a:gradFill flip="none" rotWithShape="1">
              <a:gsLst>
                <a:gs pos="0">
                  <a:srgbClr val="F5FFE6"/>
                </a:gs>
                <a:gs pos="64999">
                  <a:srgbClr val="E4FDC2"/>
                </a:gs>
                <a:gs pos="100000">
                  <a:srgbClr val="DAFDA7"/>
                </a:gs>
              </a:gsLst>
              <a:lin ang="5400000" scaled="0"/>
            </a:gradFill>
            <a:ln w="12700" cap="flat">
              <a:solidFill>
                <a:srgbClr val="98B954"/>
              </a:solidFill>
              <a:prstDash val="solid"/>
              <a:round/>
            </a:ln>
            <a:effectLst>
              <a:outerShdw blurRad="88900" dist="25400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40" name="Shape 200"/>
            <p:cNvSpPr/>
            <p:nvPr/>
          </p:nvSpPr>
          <p:spPr>
            <a:xfrm>
              <a:off x="7721600" y="2595626"/>
              <a:ext cx="1930400" cy="4983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Test</a:t>
              </a:r>
            </a:p>
          </p:txBody>
        </p:sp>
        <p:sp>
          <p:nvSpPr>
            <p:cNvPr id="41" name="Shape 201"/>
            <p:cNvSpPr/>
            <p:nvPr/>
          </p:nvSpPr>
          <p:spPr>
            <a:xfrm>
              <a:off x="9144000" y="508000"/>
              <a:ext cx="1930400" cy="1422400"/>
            </a:xfrm>
            <a:prstGeom prst="rect">
              <a:avLst/>
            </a:prstGeom>
            <a:gradFill flip="none" rotWithShape="1">
              <a:gsLst>
                <a:gs pos="0">
                  <a:srgbClr val="F5FFE6"/>
                </a:gs>
                <a:gs pos="64999">
                  <a:srgbClr val="E4FDC2"/>
                </a:gs>
                <a:gs pos="100000">
                  <a:srgbClr val="DAFDA7"/>
                </a:gs>
              </a:gsLst>
              <a:lin ang="5400000" scaled="0"/>
            </a:gradFill>
            <a:ln w="12700" cap="flat">
              <a:solidFill>
                <a:srgbClr val="98B954"/>
              </a:solidFill>
              <a:prstDash val="solid"/>
              <a:round/>
            </a:ln>
            <a:effectLst>
              <a:outerShdw blurRad="88900" dist="25400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42" name="Shape 202"/>
            <p:cNvSpPr/>
            <p:nvPr/>
          </p:nvSpPr>
          <p:spPr>
            <a:xfrm>
              <a:off x="9144000" y="970026"/>
              <a:ext cx="1930400" cy="4983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Test</a:t>
              </a:r>
            </a:p>
          </p:txBody>
        </p:sp>
        <p:sp>
          <p:nvSpPr>
            <p:cNvPr id="43" name="Shape 203"/>
            <p:cNvSpPr/>
            <p:nvPr/>
          </p:nvSpPr>
          <p:spPr>
            <a:xfrm>
              <a:off x="6502400" y="508000"/>
              <a:ext cx="1930400" cy="1422400"/>
            </a:xfrm>
            <a:prstGeom prst="rect">
              <a:avLst/>
            </a:prstGeom>
            <a:gradFill flip="none" rotWithShape="1">
              <a:gsLst>
                <a:gs pos="0">
                  <a:srgbClr val="F5FFE6"/>
                </a:gs>
                <a:gs pos="64999">
                  <a:srgbClr val="E4FDC2"/>
                </a:gs>
                <a:gs pos="100000">
                  <a:srgbClr val="DAFDA7"/>
                </a:gs>
              </a:gsLst>
              <a:lin ang="5400000" scaled="0"/>
            </a:gradFill>
            <a:ln w="12700" cap="flat">
              <a:solidFill>
                <a:srgbClr val="98B954"/>
              </a:solidFill>
              <a:prstDash val="solid"/>
              <a:round/>
            </a:ln>
            <a:effectLst>
              <a:outerShdw blurRad="88900" dist="25400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44" name="Shape 204"/>
            <p:cNvSpPr/>
            <p:nvPr/>
          </p:nvSpPr>
          <p:spPr>
            <a:xfrm>
              <a:off x="6502400" y="970026"/>
              <a:ext cx="1930400" cy="4983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Test</a:t>
              </a:r>
            </a:p>
          </p:txBody>
        </p:sp>
        <p:sp>
          <p:nvSpPr>
            <p:cNvPr id="45" name="Shape 205"/>
            <p:cNvSpPr/>
            <p:nvPr/>
          </p:nvSpPr>
          <p:spPr>
            <a:xfrm>
              <a:off x="3251200" y="609600"/>
              <a:ext cx="1930400" cy="1422400"/>
            </a:xfrm>
            <a:prstGeom prst="rect">
              <a:avLst/>
            </a:prstGeom>
            <a:gradFill flip="none" rotWithShape="1">
              <a:gsLst>
                <a:gs pos="0">
                  <a:srgbClr val="F5FFE6"/>
                </a:gs>
                <a:gs pos="64999">
                  <a:srgbClr val="E4FDC2"/>
                </a:gs>
                <a:gs pos="100000">
                  <a:srgbClr val="DAFDA7"/>
                </a:gs>
              </a:gsLst>
              <a:lin ang="5400000" scaled="0"/>
            </a:gradFill>
            <a:ln w="12700" cap="flat">
              <a:solidFill>
                <a:srgbClr val="98B954"/>
              </a:solidFill>
              <a:prstDash val="solid"/>
              <a:round/>
            </a:ln>
            <a:effectLst>
              <a:outerShdw blurRad="88900" dist="25400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46" name="Shape 206"/>
            <p:cNvSpPr/>
            <p:nvPr/>
          </p:nvSpPr>
          <p:spPr>
            <a:xfrm>
              <a:off x="3251200" y="1071626"/>
              <a:ext cx="1930400" cy="4983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Test</a:t>
              </a: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9752" y="1636440"/>
            <a:ext cx="9157559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spc="-210" dirty="0"/>
              <a:t>USING GTEST</a:t>
            </a:r>
            <a:endParaRPr lang="zh-Hans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" sz="3400" dirty="0"/>
              <a:t>include &lt;</a:t>
            </a:r>
            <a:r>
              <a:rPr lang="en-US" altLang="zh-Hans" sz="3400" dirty="0" err="1"/>
              <a:t>gtest</a:t>
            </a:r>
            <a:r>
              <a:rPr lang="en-US" altLang="zh-Hans" sz="3400" dirty="0"/>
              <a:t>/</a:t>
            </a:r>
            <a:r>
              <a:rPr lang="en-US" altLang="zh-Hans" sz="3400" dirty="0" err="1"/>
              <a:t>gtest.h</a:t>
            </a:r>
            <a:r>
              <a:rPr lang="en-US" altLang="zh-Hans" sz="3400" dirty="0"/>
              <a:t>&gt;</a:t>
            </a:r>
          </a:p>
          <a:p>
            <a:r>
              <a:rPr lang="en-US" altLang="zh-Hans" sz="3400" dirty="0"/>
              <a:t>write your tests in any source files</a:t>
            </a:r>
          </a:p>
          <a:p>
            <a:r>
              <a:rPr lang="en-US" altLang="zh-Hans" sz="3400" dirty="0"/>
              <a:t>initialize </a:t>
            </a:r>
            <a:r>
              <a:rPr lang="en-US" altLang="zh-Hans" sz="3400" dirty="0" err="1"/>
              <a:t>gtest</a:t>
            </a:r>
            <a:r>
              <a:rPr lang="en-US" altLang="zh-Hans" sz="3400" dirty="0"/>
              <a:t> by </a:t>
            </a:r>
            <a:r>
              <a:rPr lang="en-US" altLang="zh-Hans" sz="3400" dirty="0" err="1"/>
              <a:t>InitGoogleTest</a:t>
            </a:r>
            <a:r>
              <a:rPr lang="en-US" altLang="zh-Hans" sz="3400" dirty="0"/>
              <a:t>()</a:t>
            </a:r>
          </a:p>
          <a:p>
            <a:r>
              <a:rPr lang="en-US" altLang="zh-Hans" sz="3400" dirty="0"/>
              <a:t>call RUN_ALL_TESTS() in main() function</a:t>
            </a:r>
          </a:p>
          <a:p>
            <a:r>
              <a:rPr lang="en-US" altLang="zh-Hans" sz="3400" dirty="0"/>
              <a:t>compile and run</a:t>
            </a:r>
          </a:p>
          <a:p>
            <a:endParaRPr lang="zh-Hans" altLang="en-US" sz="3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E6BA1-A7B4-7B4F-846F-93E3CD6980E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63738" y="6028928"/>
            <a:ext cx="9077325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spc="-21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Working With C Code</a:t>
            </a:r>
            <a:endParaRPr lang="zh-Han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422400"/>
            <a:ext cx="12242800" cy="738358"/>
          </a:xfrm>
        </p:spPr>
        <p:txBody>
          <a:bodyPr/>
          <a:lstStyle/>
          <a:p>
            <a:r>
              <a:rPr lang="en-US" altLang="zh-Hans" sz="3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Wrap C headers with </a:t>
            </a:r>
            <a:r>
              <a:rPr lang="en-US" altLang="zh-Hans" sz="3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extern“C</a:t>
            </a:r>
            <a:r>
              <a:rPr lang="en-US" altLang="zh-Hans" sz="3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endParaRPr lang="zh-Hans" altLang="en-US" sz="3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E6BA1-A7B4-7B4F-846F-93E3CD6980EB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9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99425" y="2336678"/>
            <a:ext cx="5724301" cy="3048314"/>
            <a:chOff x="199425" y="2446290"/>
            <a:chExt cx="5724301" cy="3048314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7765" y="2941878"/>
              <a:ext cx="5407623" cy="2521396"/>
            </a:xfrm>
            <a:prstGeom prst="rect">
              <a:avLst/>
            </a:prstGeom>
          </p:spPr>
        </p:pic>
        <p:sp>
          <p:nvSpPr>
            <p:cNvPr id="16" name="文本框 15"/>
            <p:cNvSpPr txBox="1"/>
            <p:nvPr/>
          </p:nvSpPr>
          <p:spPr>
            <a:xfrm>
              <a:off x="415710" y="2446290"/>
              <a:ext cx="188865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32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c_code.h</a:t>
              </a:r>
              <a:endPara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: 圆角 16"/>
            <p:cNvSpPr/>
            <p:nvPr/>
          </p:nvSpPr>
          <p:spPr bwMode="auto">
            <a:xfrm>
              <a:off x="199425" y="2446290"/>
              <a:ext cx="5724301" cy="3048314"/>
            </a:xfrm>
            <a:prstGeom prst="roundRect">
              <a:avLst>
                <a:gd name="adj" fmla="val 13138"/>
              </a:avLst>
            </a:prstGeom>
            <a:noFill/>
            <a:ln>
              <a:solidFill>
                <a:schemeClr val="tx1"/>
              </a:solidFill>
            </a:ln>
          </p:spPr>
          <p:txBody>
            <a:bodyPr lIns="457200" tIns="228600" rIns="457200" bIns="228600" rtlCol="0" anchor="ctr"/>
            <a:lstStyle/>
            <a:p>
              <a:pPr algn="ctr">
                <a:lnSpc>
                  <a:spcPct val="100000"/>
                </a:lnSpc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44" name="组合 6143"/>
          <p:cNvGrpSpPr/>
          <p:nvPr/>
        </p:nvGrpSpPr>
        <p:grpSpPr>
          <a:xfrm>
            <a:off x="199425" y="5704660"/>
            <a:ext cx="5724301" cy="3130646"/>
            <a:chOff x="199425" y="5697804"/>
            <a:chExt cx="5724301" cy="3130646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0153" y="6204699"/>
              <a:ext cx="3964509" cy="2594362"/>
            </a:xfrm>
            <a:prstGeom prst="rect">
              <a:avLst/>
            </a:prstGeom>
          </p:spPr>
        </p:pic>
        <p:sp>
          <p:nvSpPr>
            <p:cNvPr id="18" name="文本框 17"/>
            <p:cNvSpPr txBox="1"/>
            <p:nvPr/>
          </p:nvSpPr>
          <p:spPr>
            <a:xfrm>
              <a:off x="415710" y="5697804"/>
              <a:ext cx="188865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32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c_code.c</a:t>
              </a:r>
              <a:endPara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矩形: 圆角 19"/>
            <p:cNvSpPr/>
            <p:nvPr/>
          </p:nvSpPr>
          <p:spPr bwMode="auto">
            <a:xfrm>
              <a:off x="199425" y="5780136"/>
              <a:ext cx="5724301" cy="3048314"/>
            </a:xfrm>
            <a:prstGeom prst="roundRect">
              <a:avLst>
                <a:gd name="adj" fmla="val 13138"/>
              </a:avLst>
            </a:prstGeom>
            <a:noFill/>
            <a:ln>
              <a:solidFill>
                <a:schemeClr val="tx1"/>
              </a:solidFill>
            </a:ln>
          </p:spPr>
          <p:txBody>
            <a:bodyPr lIns="457200" tIns="228600" rIns="457200" bIns="228600" rtlCol="0" anchor="ctr"/>
            <a:lstStyle/>
            <a:p>
              <a:pPr algn="ctr">
                <a:lnSpc>
                  <a:spcPct val="100000"/>
                </a:lnSpc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45" name="组合 6144"/>
          <p:cNvGrpSpPr/>
          <p:nvPr/>
        </p:nvGrpSpPr>
        <p:grpSpPr>
          <a:xfrm>
            <a:off x="7171826" y="2160758"/>
            <a:ext cx="5756409" cy="5238822"/>
            <a:chOff x="7171826" y="2446290"/>
            <a:chExt cx="5756409" cy="5238822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15378" y="3137734"/>
              <a:ext cx="5512857" cy="4314762"/>
            </a:xfrm>
            <a:prstGeom prst="rect">
              <a:avLst/>
            </a:prstGeom>
          </p:spPr>
        </p:pic>
        <p:sp>
          <p:nvSpPr>
            <p:cNvPr id="21" name="矩形: 圆角 20"/>
            <p:cNvSpPr/>
            <p:nvPr/>
          </p:nvSpPr>
          <p:spPr bwMode="auto">
            <a:xfrm>
              <a:off x="7171826" y="2446290"/>
              <a:ext cx="5711937" cy="5238822"/>
            </a:xfrm>
            <a:prstGeom prst="roundRect">
              <a:avLst>
                <a:gd name="adj" fmla="val 13138"/>
              </a:avLst>
            </a:prstGeom>
            <a:noFill/>
            <a:ln>
              <a:solidFill>
                <a:schemeClr val="tx1"/>
              </a:solidFill>
            </a:ln>
          </p:spPr>
          <p:txBody>
            <a:bodyPr lIns="457200" tIns="228600" rIns="457200" bIns="228600" rtlCol="0" anchor="ctr"/>
            <a:lstStyle/>
            <a:p>
              <a:pPr algn="ctr">
                <a:lnSpc>
                  <a:spcPct val="100000"/>
                </a:lnSpc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7354191" y="2552959"/>
              <a:ext cx="32750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3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c_code_test.cpp</a:t>
              </a:r>
              <a:endPara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082066" y="3539649"/>
            <a:ext cx="1083251" cy="576064"/>
            <a:chOff x="6082066" y="3868688"/>
            <a:chExt cx="1083251" cy="576064"/>
          </a:xfrm>
        </p:grpSpPr>
        <p:sp>
          <p:nvSpPr>
            <p:cNvPr id="12" name="箭头: 燕尾形 11"/>
            <p:cNvSpPr/>
            <p:nvPr/>
          </p:nvSpPr>
          <p:spPr bwMode="auto">
            <a:xfrm>
              <a:off x="6082066" y="3868688"/>
              <a:ext cx="1043977" cy="576064"/>
            </a:xfrm>
            <a:prstGeom prst="notched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457200" tIns="228600" rIns="457200" bIns="228600" rtlCol="0" anchor="ctr"/>
            <a:lstStyle/>
            <a:p>
              <a:pPr algn="ctr">
                <a:lnSpc>
                  <a:spcPct val="100000"/>
                </a:lnSpc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6087778" y="3946187"/>
              <a:ext cx="10775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include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46" name="组合 6145"/>
          <p:cNvGrpSpPr/>
          <p:nvPr/>
        </p:nvGrpSpPr>
        <p:grpSpPr>
          <a:xfrm>
            <a:off x="6099167" y="5997047"/>
            <a:ext cx="1043977" cy="576064"/>
            <a:chOff x="6099167" y="6224427"/>
            <a:chExt cx="1043977" cy="576064"/>
          </a:xfrm>
        </p:grpSpPr>
        <p:sp>
          <p:nvSpPr>
            <p:cNvPr id="24" name="箭头: 燕尾形 23"/>
            <p:cNvSpPr/>
            <p:nvPr/>
          </p:nvSpPr>
          <p:spPr bwMode="auto">
            <a:xfrm rot="19663424">
              <a:off x="6099167" y="6224427"/>
              <a:ext cx="1043977" cy="576064"/>
            </a:xfrm>
            <a:prstGeom prst="notched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457200" tIns="228600" rIns="457200" bIns="228600" rtlCol="0" anchor="ctr"/>
            <a:lstStyle/>
            <a:p>
              <a:pPr algn="ctr">
                <a:lnSpc>
                  <a:spcPct val="100000"/>
                </a:lnSpc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 rot="19680000">
              <a:off x="6259670" y="6323552"/>
              <a:ext cx="6206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link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7169900" y="7506249"/>
            <a:ext cx="53197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objdump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-t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c.o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cpp.o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c.o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SYMBOL TABLE:</a:t>
            </a:r>
          </a:p>
          <a:p>
            <a:pPr algn="l">
              <a:lnSpc>
                <a:spcPct val="1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 .text	0000000000000014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</a:t>
            </a:r>
          </a:p>
          <a:p>
            <a:pPr algn="l">
              <a:lnSpc>
                <a:spcPct val="10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cpp.o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SYMBOL TABLE:</a:t>
            </a:r>
          </a:p>
          <a:p>
            <a:pPr algn="l">
              <a:lnSpc>
                <a:spcPct val="1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 .text	0000000000000014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_Z3addii</a:t>
            </a:r>
          </a:p>
          <a:p>
            <a:pPr algn="l">
              <a:lnSpc>
                <a:spcPct val="1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84816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theme/theme1.xml><?xml version="1.0" encoding="utf-8"?>
<a:theme xmlns:a="http://schemas.openxmlformats.org/drawingml/2006/main" name="tw-ppt-template">
  <a:themeElements>
    <a:clrScheme name="ThoughtWorks Final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Content - Black">
      <a:majorFont>
        <a:latin typeface="Open Sans Extra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</a:spPr>
      <a:bodyPr lIns="457200" tIns="228600" rIns="457200" bIns="228600" rtlCol="0" anchor="ctr"/>
      <a:lstStyle>
        <a:defPPr algn="ctr">
          <a:lnSpc>
            <a:spcPct val="100000"/>
          </a:lnSpc>
          <a:defRPr dirty="0" smtClean="0">
            <a:solidFill>
              <a:schemeClr val="tx1"/>
            </a:solidFill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EE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 smtClean="0"/>
        </a:defPPr>
      </a:lstStyle>
    </a:txDef>
  </a:objectDefaults>
  <a:extraClrSchemeLst>
    <a:extraClrScheme>
      <a:clrScheme name="Content - 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TW - Black">
  <a:themeElements>
    <a:clrScheme name="ThoughtWorks 1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Content - Black">
      <a:majorFont>
        <a:latin typeface="Open Sans Extra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</a:spPr>
      <a:bodyPr lIns="457200" tIns="228600" rIns="457200" bIns="228600" rtlCol="0" anchor="ctr"/>
      <a:lstStyle>
        <a:defPPr algn="ctr">
          <a:lnSpc>
            <a:spcPct val="100000"/>
          </a:lnSpc>
          <a:defRPr dirty="0" smtClean="0">
            <a:solidFill>
              <a:schemeClr val="tx1"/>
            </a:solidFill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EE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 smtClean="0"/>
        </a:defPPr>
      </a:lstStyle>
    </a:txDef>
  </a:objectDefaults>
  <a:extraClrSchemeLst>
    <a:extraClrScheme>
      <a:clrScheme name="Content - 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TW - Black">
  <a:themeElements>
    <a:clrScheme name="ThoughtWorks 1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Content - Black">
      <a:majorFont>
        <a:latin typeface="Open Sans Extra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</a:spPr>
      <a:bodyPr lIns="457200" tIns="228600" rIns="457200" bIns="228600" rtlCol="0" anchor="ctr"/>
      <a:lstStyle>
        <a:defPPr algn="ctr">
          <a:lnSpc>
            <a:spcPct val="100000"/>
          </a:lnSpc>
          <a:defRPr dirty="0" smtClean="0">
            <a:solidFill>
              <a:schemeClr val="tx1"/>
            </a:solidFill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EE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 smtClean="0"/>
        </a:defPPr>
      </a:lstStyle>
    </a:txDef>
  </a:objectDefaults>
  <a:extraClrSchemeLst>
    <a:extraClrScheme>
      <a:clrScheme name="Content - 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2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3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4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tw-ppt-template</Template>
  <TotalTime>644</TotalTime>
  <Pages>0</Pages>
  <Words>618</Words>
  <Characters>0</Characters>
  <Application>Microsoft Office PowerPoint</Application>
  <PresentationFormat>自定义</PresentationFormat>
  <Lines>0</Lines>
  <Paragraphs>151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24</vt:i4>
      </vt:variant>
    </vt:vector>
  </HeadingPairs>
  <TitlesOfParts>
    <vt:vector size="39" baseType="lpstr">
      <vt:lpstr>Lucida Grande</vt:lpstr>
      <vt:lpstr>ＭＳ Ｐゴシック</vt:lpstr>
      <vt:lpstr>Open Sans</vt:lpstr>
      <vt:lpstr>Open Sans Extrabold</vt:lpstr>
      <vt:lpstr>Open Sans Extrabold Italic</vt:lpstr>
      <vt:lpstr>Open Sans Italic</vt:lpstr>
      <vt:lpstr>Open Sans Light</vt:lpstr>
      <vt:lpstr>ヒラギノ角ゴ ProN W3</vt:lpstr>
      <vt:lpstr>ヒラギノ角ゴ ProN W6</vt:lpstr>
      <vt:lpstr>微软雅黑</vt:lpstr>
      <vt:lpstr>Calibri</vt:lpstr>
      <vt:lpstr>Wingdings</vt:lpstr>
      <vt:lpstr>tw-ppt-template</vt:lpstr>
      <vt:lpstr>2_TW - Black</vt:lpstr>
      <vt:lpstr>4_TW - Black</vt:lpstr>
      <vt:lpstr>Introduction To GTest</vt:lpstr>
      <vt:lpstr>Unit Testing</vt:lpstr>
      <vt:lpstr>Why Google Test</vt:lpstr>
      <vt:lpstr>BASIC CONCEPTS</vt:lpstr>
      <vt:lpstr>ASSERTIONS</vt:lpstr>
      <vt:lpstr>Requirement</vt:lpstr>
      <vt:lpstr>TEST STRUCTURE</vt:lpstr>
      <vt:lpstr>USING GTEST</vt:lpstr>
      <vt:lpstr>Working With C Code</vt:lpstr>
      <vt:lpstr>EXERCISE</vt:lpstr>
      <vt:lpstr>Test-Driven Development</vt:lpstr>
      <vt:lpstr>EXERCISE</vt:lpstr>
      <vt:lpstr>Shared Variables</vt:lpstr>
      <vt:lpstr>TEST Fixture</vt:lpstr>
      <vt:lpstr>TEST FIXTURE Internals</vt:lpstr>
      <vt:lpstr>Test Case Issues</vt:lpstr>
      <vt:lpstr>Single RESPONSIBILITY PRINCPILE</vt:lpstr>
      <vt:lpstr>Responsibility of Student</vt:lpstr>
      <vt:lpstr>Extracting Rules</vt:lpstr>
      <vt:lpstr>Applying Rules</vt:lpstr>
      <vt:lpstr>TO DO</vt:lpstr>
      <vt:lpstr>Reference</vt:lpstr>
      <vt:lpstr>PowerPoint 演示文稿</vt:lpstr>
      <vt:lpstr>THANK YOU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NICE BIG title</dc:title>
  <dc:creator>Administrator</dc:creator>
  <cp:lastModifiedBy>Coney</cp:lastModifiedBy>
  <cp:revision>85</cp:revision>
  <dcterms:created xsi:type="dcterms:W3CDTF">2015-01-20T01:00:40Z</dcterms:created>
  <dcterms:modified xsi:type="dcterms:W3CDTF">2016-08-10T16:02:03Z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flag">
    <vt:lpwstr>1427937017</vt:lpwstr>
  </property>
</Properties>
</file>