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9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8" r:id="rId12"/>
    <p:sldId id="293" r:id="rId13"/>
    <p:sldId id="309" r:id="rId14"/>
    <p:sldId id="294" r:id="rId15"/>
    <p:sldId id="299" r:id="rId16"/>
    <p:sldId id="308" r:id="rId17"/>
    <p:sldId id="306" r:id="rId18"/>
    <p:sldId id="307" r:id="rId19"/>
    <p:sldId id="301" r:id="rId20"/>
    <p:sldId id="300" r:id="rId21"/>
    <p:sldId id="302" r:id="rId22"/>
    <p:sldId id="304" r:id="rId23"/>
    <p:sldId id="305" r:id="rId24"/>
    <p:sldId id="292" r:id="rId25"/>
    <p:sldId id="295" r:id="rId26"/>
    <p:sldId id="297" r:id="rId27"/>
    <p:sldId id="256" r:id="rId2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102" d="100"/>
          <a:sy n="102" d="100"/>
        </p:scale>
        <p:origin x="2274" y="1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>
                <a:sym typeface="Open Sans Light" charset="0"/>
              </a:rPr>
              <a:t>第二级</a:t>
            </a:r>
          </a:p>
          <a:p>
            <a:pPr lvl="2"/>
            <a:r>
              <a:rPr lang="zh-Hans" altLang="en-US">
                <a:sym typeface="Open Sans Light" charset="0"/>
              </a:rPr>
              <a:t>第三级</a:t>
            </a:r>
          </a:p>
          <a:p>
            <a:pPr lvl="3"/>
            <a:r>
              <a:rPr lang="zh-Hans" altLang="en-US">
                <a:sym typeface="Open Sans Light" charset="0"/>
              </a:rPr>
              <a:t>第四级</a:t>
            </a:r>
          </a:p>
          <a:p>
            <a:pPr lvl="4"/>
            <a:r>
              <a:rPr lang="zh-Hans" altLang="en-US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google.com/p/googletest/wiki/FAQ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/>
              <a:t>Introduction To </a:t>
            </a:r>
            <a:r>
              <a:rPr lang="en-US" cap="none" dirty="0" err="1"/>
              <a:t>GTest</a:t>
            </a:r>
            <a:endParaRPr lang="en-US" cap="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02143" y="2673404"/>
            <a:ext cx="3813223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C Unit Testing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你是一名体育老师，在某次课距离下课还有五分钟时，你决定搞一个游戏。此时有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名学生在上课。游戏的规则是：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你首先说出三个不同的特殊数，要求必须是个位数，比如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。之后所有学生拍成一队，然后按顺序报数。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学生报数时，如果所报数字是第一个特殊数（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）的倍数，那么不能说该数字，而要说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；如果所报数字是第二个特殊数（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；如果所报数字是第三个特殊数（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84200"/>
            <a:ext cx="8826500" cy="8674100"/>
          </a:xfrm>
        </p:spPr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1.2.3.4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username: training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password: training</a:t>
            </a:r>
            <a:endParaRPr lang="zh-Han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目录下自己名字对应的目录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完成题目需求并运行测试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test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99176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Test-Driven Development</a:t>
            </a:r>
            <a:endParaRPr lang="zh-Han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75704"/>
            <a:ext cx="8826500" cy="86741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学生报数时，如果所报数字同时是两个特殊数的倍数情况下，也要特殊处理，比如第一个特殊数和第二个特殊数的倍数，那么不能说该数字，而是要说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以此类推。如果同时是三个特殊数的倍数，那么要说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学生报数时，如果所报数字包含了第一个特殊数，那么也不能说该数字，而是要说相应的单词，比如本例中第一个特殊数是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的同学应该说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。如果数字中包含了第一个特殊数，那么忽略规则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的同学只报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，不报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03438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86" y="5542874"/>
            <a:ext cx="6542857" cy="36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91118"/>
            <a:ext cx="6723809" cy="3752381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 bwMode="auto">
          <a:xfrm>
            <a:off x="957784" y="1977430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957784" y="3978796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8230592" y="1977430"/>
            <a:ext cx="0" cy="356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74608" y="3345010"/>
            <a:ext cx="220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406823" y="5980161"/>
            <a:ext cx="5245100" cy="3325763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need to be cleaned up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may be changed in test cases</a:t>
            </a: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1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Fixture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/>
              <a:t>A test fixture allows you to </a:t>
            </a:r>
            <a:r>
              <a:rPr lang="en-US" altLang="zh-Hans" sz="4400" dirty="0">
                <a:solidFill>
                  <a:srgbClr val="FF0000"/>
                </a:solidFill>
              </a:rPr>
              <a:t>reuse</a:t>
            </a:r>
            <a:r>
              <a:rPr lang="en-US" altLang="zh-Hans" sz="4400" dirty="0"/>
              <a:t> the same configuration of objects for several different tests</a:t>
            </a:r>
          </a:p>
          <a:p>
            <a:pPr marL="0"/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84" y="2921829"/>
            <a:ext cx="7128792" cy="669586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53053" y="3464911"/>
            <a:ext cx="3305131" cy="498565"/>
            <a:chOff x="4308677" y="3896959"/>
            <a:chExt cx="3305131" cy="498565"/>
          </a:xfrm>
        </p:grpSpPr>
        <p:sp>
          <p:nvSpPr>
            <p:cNvPr id="10" name="箭头: 燕尾形 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08677" y="3946187"/>
              <a:ext cx="2209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Variables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94483" y="4516760"/>
            <a:ext cx="3363701" cy="498565"/>
            <a:chOff x="4250107" y="3896959"/>
            <a:chExt cx="3363701" cy="498565"/>
          </a:xfrm>
        </p:grpSpPr>
        <p:sp>
          <p:nvSpPr>
            <p:cNvPr id="13" name="箭头: 燕尾形 1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50107" y="3946187"/>
              <a:ext cx="2326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Prepare Test Data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596" y="6284619"/>
            <a:ext cx="3883588" cy="498565"/>
            <a:chOff x="3730220" y="3896959"/>
            <a:chExt cx="3883588" cy="498565"/>
          </a:xfrm>
        </p:grpSpPr>
        <p:sp>
          <p:nvSpPr>
            <p:cNvPr id="16" name="箭头: 燕尾形 15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30220" y="394618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Clean Up Environment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23625" y="7253064"/>
            <a:ext cx="3334559" cy="498565"/>
            <a:chOff x="4279249" y="3896959"/>
            <a:chExt cx="3334559" cy="498565"/>
          </a:xfrm>
        </p:grpSpPr>
        <p:sp>
          <p:nvSpPr>
            <p:cNvPr id="19" name="箭头: 燕尾形 18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79249" y="3946187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Helper Functions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7075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 Internals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1996" y="1708596"/>
            <a:ext cx="5245100" cy="7632700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Google Test constructs a Student object (let's call it t1 ).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t1.SetUp() initializes t1 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the test(</a:t>
            </a: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ShouldSayWordForSpecialNumber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 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runs on t1.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t1.TearDown() cleans up after the test finishes.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 is destructed.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SetUp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&amp; </a:t>
            </a: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TearDown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will be executed for each test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5" y="1708596"/>
            <a:ext cx="7057143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8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Issues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1000" y="1329531"/>
            <a:ext cx="7900952" cy="3853334"/>
            <a:chOff x="381000" y="1329531"/>
            <a:chExt cx="7900952" cy="38533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329531"/>
              <a:ext cx="7900952" cy="385333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 bwMode="auto">
            <a:xfrm>
              <a:off x="1004392" y="2847876"/>
              <a:ext cx="571403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994867" y="4535810"/>
              <a:ext cx="66501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814874" y="5809490"/>
            <a:ext cx="7823238" cy="3704381"/>
            <a:chOff x="4814874" y="5809490"/>
            <a:chExt cx="7823238" cy="37043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4874" y="5809490"/>
              <a:ext cx="7823238" cy="3704381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5340747" y="7219156"/>
              <a:ext cx="6058197" cy="1728192"/>
              <a:chOff x="5340747" y="7219156"/>
              <a:chExt cx="6058197" cy="1728192"/>
            </a:xfrm>
          </p:grpSpPr>
          <p:cxnSp>
            <p:nvCxnSpPr>
              <p:cNvPr id="17" name="直接连接符 16"/>
              <p:cNvCxnSpPr/>
              <p:nvPr/>
            </p:nvCxnSpPr>
            <p:spPr bwMode="auto">
              <a:xfrm>
                <a:off x="5340747" y="7219156"/>
                <a:ext cx="591418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340747" y="8947348"/>
                <a:ext cx="605819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箭头: 燕尾形 8"/>
          <p:cNvSpPr/>
          <p:nvPr/>
        </p:nvSpPr>
        <p:spPr bwMode="auto">
          <a:xfrm rot="2700000">
            <a:off x="5206257" y="5020550"/>
            <a:ext cx="643500" cy="657754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10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RESPONSIBILITY PRINCPILE</a:t>
            </a:r>
          </a:p>
        </p:txBody>
      </p:sp>
      <p:pic>
        <p:nvPicPr>
          <p:cNvPr id="7" name="Picture 2" descr="SingleResponsibilityPrinciple2_710608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44" y="1492424"/>
            <a:ext cx="10009112" cy="7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06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Responsibility of Student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05010"/>
            <a:ext cx="7638095" cy="691428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1" y="3896959"/>
            <a:chExt cx="3405317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1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7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2" y="3896959"/>
            <a:chExt cx="3405316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2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400"/>
            <a:ext cx="7310471" cy="7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90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0571gb.com/d/file/p/d0c3fc91dc315b8cb4158d591f745d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2" y="6378513"/>
            <a:ext cx="1657399" cy="16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6106730" y="2331940"/>
            <a:ext cx="3023596" cy="498565"/>
            <a:chOff x="4596816" y="3896959"/>
            <a:chExt cx="3016992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816" y="3946187"/>
              <a:ext cx="163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 Rules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42" y="6028928"/>
            <a:ext cx="6963859" cy="316835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597744" y="6562493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Test </a:t>
            </a:r>
            <a:r>
              <a:rPr lang="en-US" altLang="zh-CN" sz="4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318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84200"/>
            <a:ext cx="8826500" cy="8674100"/>
          </a:xfrm>
        </p:spPr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并针对不同规则进行测试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重构测试用例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hlinkClick r:id="rId2"/>
              </a:rPr>
              <a:t>https://code.google.com/p/googletest/wiki/Primer</a:t>
            </a:r>
            <a:endParaRPr lang="en-US" dirty="0"/>
          </a:p>
          <a:p>
            <a:pPr latinLnBrk="1"/>
            <a:r>
              <a:rPr lang="en-US" dirty="0">
                <a:hlinkClick r:id="rId3"/>
              </a:rPr>
              <a:t>https://code.google.com/p/googletest/wiki/AdvancedGuide</a:t>
            </a:r>
            <a:endParaRPr lang="en-US" dirty="0"/>
          </a:p>
          <a:p>
            <a:pPr latinLnBrk="1"/>
            <a:r>
              <a:rPr lang="en-US" dirty="0">
                <a:hlinkClick r:id="rId4"/>
              </a:rPr>
              <a:t>https://code.google.com/p/googletest/wiki/FAQ</a:t>
            </a:r>
            <a:endParaRPr lang="en-US" dirty="0"/>
          </a:p>
          <a:p>
            <a:pPr latinLnBrk="1"/>
            <a:r>
              <a:rPr lang="en-US" altLang="zh-CN" dirty="0"/>
              <a:t>《</a:t>
            </a:r>
            <a:r>
              <a:rPr lang="zh-CN" altLang="en-US" dirty="0"/>
              <a:t>测试驱动开发</a:t>
            </a:r>
            <a:r>
              <a:rPr lang="en-US" altLang="zh-CN" dirty="0"/>
              <a:t>》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138550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defRPr/>
            </a:pPr>
            <a:r>
              <a:rPr lang="en-US" altLang="zh-CN" sz="8400" cap="all" spc="-400" dirty="0">
                <a:latin typeface="+mj-lt"/>
                <a:ea typeface="+mj-ea"/>
                <a:cs typeface="+mj-cs"/>
                <a:sym typeface="Open Sans Extrabold" charset="0"/>
              </a:rPr>
              <a:t>Q &amp; A</a:t>
            </a:r>
            <a:endParaRPr lang="en-US" sz="8400" cap="all" spc="-400" dirty="0">
              <a:latin typeface="+mj-lt"/>
              <a:ea typeface="+mj-ea"/>
              <a:cs typeface="+mj-cs"/>
              <a:sym typeface="Open Sans Extrabold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54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Test</a:t>
            </a:r>
            <a:endParaRPr lang="zh-Hans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is designed to be portable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decide which tests to run using name patterns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can generate XML test result reports 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to write assertions that generate informative messages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automatically detects your tests and doesn't require you to enumerate them in order to run them</a:t>
            </a:r>
          </a:p>
          <a:p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BASIC CONCEPTS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>
                <a:sym typeface="Calibri"/>
              </a:rPr>
              <a:t>Start by writing </a:t>
            </a:r>
            <a:r>
              <a:rPr lang="en-US" altLang="zh-Hans" sz="4400" dirty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Hans" sz="4400" dirty="0"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ASSERTIONS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EXPECT_* generate nonfatal failures, which don't abort the current function</a:t>
            </a:r>
          </a:p>
          <a:p>
            <a:r>
              <a:rPr lang="en-US" altLang="zh-Hans" sz="3400" dirty="0"/>
              <a:t>ASSERT_* generate fatal failures when they fail, and </a:t>
            </a:r>
            <a:r>
              <a:rPr lang="en-US" altLang="zh-Hans" sz="3400" dirty="0">
                <a:solidFill>
                  <a:srgbClr val="FF0000"/>
                </a:solidFill>
              </a:rPr>
              <a:t>abort the current function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Requirement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Value arguments must be comparable by the assertion's comparison operator</a:t>
            </a:r>
          </a:p>
          <a:p>
            <a:r>
              <a:rPr lang="en-US" altLang="zh-Hans" sz="3400" dirty="0"/>
              <a:t>Values must support the &lt;&lt; operator for streaming to an std::</a:t>
            </a:r>
            <a:r>
              <a:rPr lang="en-US" altLang="zh-Hans" sz="3400" dirty="0" err="1"/>
              <a:t>ostream</a:t>
            </a:r>
            <a:endParaRPr lang="en-US" altLang="zh-Hans" sz="3400" dirty="0"/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STRUCTURE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/>
              <a:t>USING GTEST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include &lt;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/</a:t>
            </a:r>
            <a:r>
              <a:rPr lang="en-US" altLang="zh-Hans" sz="3400" dirty="0" err="1"/>
              <a:t>gtest.h</a:t>
            </a:r>
            <a:r>
              <a:rPr lang="en-US" altLang="zh-Hans" sz="3400" dirty="0"/>
              <a:t>&gt;</a:t>
            </a:r>
          </a:p>
          <a:p>
            <a:r>
              <a:rPr lang="en-US" altLang="zh-Hans" sz="3400" dirty="0"/>
              <a:t>write your tests in any source files</a:t>
            </a:r>
          </a:p>
          <a:p>
            <a:r>
              <a:rPr lang="en-US" altLang="zh-Hans" sz="3400" dirty="0"/>
              <a:t>initialize 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 by </a:t>
            </a:r>
            <a:r>
              <a:rPr lang="en-US" altLang="zh-Hans" sz="3400" dirty="0" err="1"/>
              <a:t>InitGoogleTest</a:t>
            </a:r>
            <a:r>
              <a:rPr lang="en-US" altLang="zh-Hans" sz="3400" dirty="0"/>
              <a:t>()</a:t>
            </a:r>
          </a:p>
          <a:p>
            <a:r>
              <a:rPr lang="en-US" altLang="zh-Hans" sz="3400" dirty="0"/>
              <a:t>call RUN_ALL_TESTS() in main() function</a:t>
            </a:r>
          </a:p>
          <a:p>
            <a:r>
              <a:rPr lang="en-US" altLang="zh-Hans" sz="3400" dirty="0"/>
              <a:t>compile and run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With C Code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38358"/>
          </a:xfrm>
        </p:spPr>
        <p:txBody>
          <a:bodyPr/>
          <a:lstStyle/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Wrap C headers with 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extern“C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9425" y="2336678"/>
            <a:ext cx="5724301" cy="3048314"/>
            <a:chOff x="199425" y="2446290"/>
            <a:chExt cx="5724301" cy="30483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765" y="2941878"/>
              <a:ext cx="5407623" cy="25213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15710" y="2446290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c_code.h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角 16"/>
            <p:cNvSpPr/>
            <p:nvPr/>
          </p:nvSpPr>
          <p:spPr bwMode="auto">
            <a:xfrm>
              <a:off x="199425" y="2446290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4" name="组合 6143"/>
          <p:cNvGrpSpPr/>
          <p:nvPr/>
        </p:nvGrpSpPr>
        <p:grpSpPr>
          <a:xfrm>
            <a:off x="199425" y="5704660"/>
            <a:ext cx="5724301" cy="3130646"/>
            <a:chOff x="199425" y="5697804"/>
            <a:chExt cx="5724301" cy="31306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153" y="6204699"/>
              <a:ext cx="3964509" cy="259436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5710" y="5697804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c_code.c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 bwMode="auto">
            <a:xfrm>
              <a:off x="199425" y="5780136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5" name="组合 6144"/>
          <p:cNvGrpSpPr/>
          <p:nvPr/>
        </p:nvGrpSpPr>
        <p:grpSpPr>
          <a:xfrm>
            <a:off x="7171826" y="2160758"/>
            <a:ext cx="5756409" cy="5238822"/>
            <a:chOff x="7171826" y="2446290"/>
            <a:chExt cx="5756409" cy="523882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378" y="3137734"/>
              <a:ext cx="5512857" cy="4314762"/>
            </a:xfrm>
            <a:prstGeom prst="rect">
              <a:avLst/>
            </a:prstGeom>
          </p:spPr>
        </p:pic>
        <p:sp>
          <p:nvSpPr>
            <p:cNvPr id="21" name="矩形: 圆角 20"/>
            <p:cNvSpPr/>
            <p:nvPr/>
          </p:nvSpPr>
          <p:spPr bwMode="auto">
            <a:xfrm>
              <a:off x="7171826" y="2446290"/>
              <a:ext cx="5711937" cy="5238822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54191" y="2552959"/>
              <a:ext cx="3275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c_code_test.cpp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2066" y="3539649"/>
            <a:ext cx="1083251" cy="576064"/>
            <a:chOff x="6082066" y="3868688"/>
            <a:chExt cx="1083251" cy="576064"/>
          </a:xfrm>
        </p:grpSpPr>
        <p:sp>
          <p:nvSpPr>
            <p:cNvPr id="12" name="箭头: 燕尾形 11"/>
            <p:cNvSpPr/>
            <p:nvPr/>
          </p:nvSpPr>
          <p:spPr bwMode="auto">
            <a:xfrm>
              <a:off x="6082066" y="3868688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87778" y="3946187"/>
              <a:ext cx="1077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6" name="组合 6145"/>
          <p:cNvGrpSpPr/>
          <p:nvPr/>
        </p:nvGrpSpPr>
        <p:grpSpPr>
          <a:xfrm>
            <a:off x="6099167" y="5997047"/>
            <a:ext cx="1043977" cy="576064"/>
            <a:chOff x="6099167" y="6224427"/>
            <a:chExt cx="1043977" cy="576064"/>
          </a:xfrm>
        </p:grpSpPr>
        <p:sp>
          <p:nvSpPr>
            <p:cNvPr id="24" name="箭头: 燕尾形 23"/>
            <p:cNvSpPr/>
            <p:nvPr/>
          </p:nvSpPr>
          <p:spPr bwMode="auto">
            <a:xfrm rot="19663424">
              <a:off x="6099167" y="6224427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rot="19680000">
              <a:off x="6259670" y="6323552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169900" y="7506249"/>
            <a:ext cx="5319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_Z3addii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481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666</TotalTime>
  <Pages>0</Pages>
  <Words>652</Words>
  <Characters>0</Characters>
  <Application>Microsoft Office PowerPoint</Application>
  <PresentationFormat>自定义</PresentationFormat>
  <Lines>0</Lines>
  <Paragraphs>159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Working With C Code</vt:lpstr>
      <vt:lpstr>EXERCISE</vt:lpstr>
      <vt:lpstr>TO DO</vt:lpstr>
      <vt:lpstr>Test-Driven Development</vt:lpstr>
      <vt:lpstr>EXERCISE</vt:lpstr>
      <vt:lpstr>Shared Variables</vt:lpstr>
      <vt:lpstr>TEST Fixture</vt:lpstr>
      <vt:lpstr>TEST FIXTURE Internals</vt:lpstr>
      <vt:lpstr>Test Case Issues</vt:lpstr>
      <vt:lpstr>Single RESPONSIBILITY PRINCPILE</vt:lpstr>
      <vt:lpstr>Responsibility of Student</vt:lpstr>
      <vt:lpstr>Extracting Rules</vt:lpstr>
      <vt:lpstr>Applying Rules</vt:lpstr>
      <vt:lpstr>EXERCISE</vt:lpstr>
      <vt:lpstr>Reference</vt:lpstr>
      <vt:lpstr>PowerPoint 演示文稿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</cp:lastModifiedBy>
  <cp:revision>90</cp:revision>
  <dcterms:created xsi:type="dcterms:W3CDTF">2015-01-20T01:00:40Z</dcterms:created>
  <dcterms:modified xsi:type="dcterms:W3CDTF">2016-08-10T16:54:48Z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1427937017</vt:lpwstr>
  </property>
</Properties>
</file>