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  <p:sldMasterId id="2147483842" r:id="rId2"/>
    <p:sldMasterId id="2147483864" r:id="rId3"/>
  </p:sldMasterIdLst>
  <p:notesMasterIdLst>
    <p:notesMasterId r:id="rId21"/>
  </p:notesMasterIdLst>
  <p:sldIdLst>
    <p:sldId id="262" r:id="rId4"/>
    <p:sldId id="296" r:id="rId5"/>
    <p:sldId id="292" r:id="rId6"/>
    <p:sldId id="261" r:id="rId7"/>
    <p:sldId id="297" r:id="rId8"/>
    <p:sldId id="298" r:id="rId9"/>
    <p:sldId id="299" r:id="rId10"/>
    <p:sldId id="300" r:id="rId11"/>
    <p:sldId id="301" r:id="rId12"/>
    <p:sldId id="306" r:id="rId13"/>
    <p:sldId id="303" r:id="rId14"/>
    <p:sldId id="304" r:id="rId15"/>
    <p:sldId id="302" r:id="rId16"/>
    <p:sldId id="305" r:id="rId17"/>
    <p:sldId id="307" r:id="rId18"/>
    <p:sldId id="295" r:id="rId19"/>
    <p:sldId id="256" r:id="rId20"/>
  </p:sldIdLst>
  <p:sldSz cx="13004800" cy="9753600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/>
    <p:restoredTop sz="88928" autoAdjust="0"/>
  </p:normalViewPr>
  <p:slideViewPr>
    <p:cSldViewPr>
      <p:cViewPr varScale="1">
        <p:scale>
          <a:sx n="77" d="100"/>
          <a:sy n="77" d="100"/>
        </p:scale>
        <p:origin x="520" y="20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A78220-816A-964C-A372-11E673A98736}" type="datetimeFigureOut">
              <a:rPr lang="en-US"/>
              <a:pPr>
                <a:defRPr/>
              </a:pPr>
              <a:t>4/6/15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11B370-14E8-EF4C-9AA2-64A5C8F91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HS" altLang="en-US" dirty="0" smtClean="0"/>
              <a:t>介绍新需求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6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zh-CHS" altLang="en-US" dirty="0" smtClean="0"/>
              <a:t>更新代码</a:t>
            </a:r>
            <a:r>
              <a:rPr lang="en-US" altLang="zh-CHS" dirty="0" smtClean="0"/>
              <a:t>, </a:t>
            </a:r>
            <a:r>
              <a:rPr lang="zh-CHS" altLang="en-US" dirty="0" smtClean="0"/>
              <a:t>后续课程均需进行此步</a:t>
            </a:r>
          </a:p>
          <a:p>
            <a:pPr marL="171450" indent="-171450">
              <a:buFont typeface="Arial" charset="0"/>
              <a:buChar char="•"/>
            </a:pPr>
            <a:r>
              <a:rPr lang="zh-CHS" altLang="en-US" dirty="0" smtClean="0"/>
              <a:t>重构使</a:t>
            </a:r>
            <a:r>
              <a:rPr lang="en-US" altLang="zh-CHS" dirty="0" smtClean="0"/>
              <a:t>Librarian</a:t>
            </a:r>
            <a:r>
              <a:rPr lang="zh-CHS" altLang="en-US" dirty="0" smtClean="0"/>
              <a:t>对象支持新的</a:t>
            </a:r>
            <a:r>
              <a:rPr lang="en-US" altLang="zh-CHS" dirty="0" smtClean="0"/>
              <a:t>Book</a:t>
            </a:r>
            <a:r>
              <a:rPr lang="zh-CHS" altLang="en-US" dirty="0" smtClean="0"/>
              <a:t>依赖</a:t>
            </a:r>
            <a:r>
              <a:rPr lang="en-US" altLang="zh-CHS" dirty="0" smtClean="0"/>
              <a:t>, </a:t>
            </a:r>
            <a:r>
              <a:rPr lang="zh-CHS" altLang="en-US" dirty="0" smtClean="0"/>
              <a:t>测试可以通过</a:t>
            </a:r>
            <a:r>
              <a:rPr lang="en-US" altLang="zh-CHS" dirty="0" smtClean="0"/>
              <a:t>Book</a:t>
            </a:r>
            <a:r>
              <a:rPr lang="zh-CHS" altLang="en-US" dirty="0" smtClean="0"/>
              <a:t>真实对象实现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CHS" dirty="0" smtClean="0"/>
              <a:t>Librarian::store(vendor)</a:t>
            </a:r>
            <a:r>
              <a:rPr lang="zh-CHS" altLang="en-US" dirty="0" smtClean="0"/>
              <a:t>需要构造一个</a:t>
            </a:r>
            <a:r>
              <a:rPr lang="en-US" altLang="zh-CHS" dirty="0" smtClean="0"/>
              <a:t>`</a:t>
            </a:r>
            <a:r>
              <a:rPr lang="zh-CHS" altLang="en-US" dirty="0" smtClean="0"/>
              <a:t>假</a:t>
            </a:r>
            <a:r>
              <a:rPr lang="en-US" altLang="zh-CHS" dirty="0" smtClean="0"/>
              <a:t>`</a:t>
            </a:r>
            <a:r>
              <a:rPr lang="zh-CHS" altLang="en-US" dirty="0" smtClean="0"/>
              <a:t>的</a:t>
            </a:r>
            <a:r>
              <a:rPr lang="en-US" altLang="zh-CHS" dirty="0" smtClean="0"/>
              <a:t>vendor</a:t>
            </a:r>
            <a:endParaRPr lang="zh-CHS" altLang="en-US" dirty="0" smtClean="0"/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25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zh-CHS" altLang="en-US" dirty="0" smtClean="0"/>
              <a:t>通过</a:t>
            </a:r>
            <a:r>
              <a:rPr lang="en-US" altLang="zh-CHS" dirty="0" smtClean="0"/>
              <a:t>EXPECT</a:t>
            </a:r>
            <a:r>
              <a:rPr lang="zh-CHS" altLang="en-US" dirty="0" smtClean="0"/>
              <a:t>对传入参数设置期望</a:t>
            </a:r>
          </a:p>
          <a:p>
            <a:pPr marL="171450" indent="-171450">
              <a:buFont typeface="Arial" charset="0"/>
              <a:buChar char="•"/>
            </a:pPr>
            <a:r>
              <a:rPr lang="zh-CHS" altLang="en-US" dirty="0" smtClean="0"/>
              <a:t>通过</a:t>
            </a:r>
            <a:r>
              <a:rPr lang="en-US" altLang="zh-CHS" dirty="0" smtClean="0"/>
              <a:t>Times</a:t>
            </a:r>
            <a:r>
              <a:rPr lang="zh-CHS" altLang="en-US" dirty="0" smtClean="0"/>
              <a:t>限制付款次数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9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3.xml"/><Relationship Id="rId3" Type="http://schemas.openxmlformats.org/officeDocument/2006/relationships/image" Target="../media/image2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Master" Target="../slideMasters/slideMaster3.xml"/><Relationship Id="rId3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zh-CH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tx1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750247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DD80C-99F1-0E47-BA51-BB25AE8C7A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035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zh-CH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chemeClr val="bg2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7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2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76848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C8F7-3B45-AC47-8AA3-16317B775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466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3CEF2-A3ED-E143-BC1A-64ED8E21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361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8F36E-6169-FB48-ADBF-1C5327902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43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797F7-8343-6A4F-B427-8F2B68D5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966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9FF49-2D39-C94A-8C45-5A004EE3C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3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buClr>
                <a:schemeClr val="accent2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2"/>
              </a:buClr>
              <a:defRPr sz="1800"/>
            </a:lvl4pPr>
            <a:lvl5pPr>
              <a:lnSpc>
                <a:spcPct val="120000"/>
              </a:lnSpc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34898-47EB-9D4D-B4E7-AC69392EF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0621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53BBB-A620-3745-8A1C-E5BE83716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96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9E053-A9C9-5E43-89F1-83E618EAF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8395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802D0-E7DB-5948-8D4C-BFB468D06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08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A460E-1626-DA4F-8DE3-CFF9D8A21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147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A1786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08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4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88920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3AA9-1222-5E47-B347-472ECE877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14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F368-0E8D-AD46-AC1E-3472773C8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225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9D3E2-3262-F641-AB24-FF4A39ED9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268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5B2CA-BCA1-9745-82ED-D38629109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159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C83E-2C64-F44F-BCC1-220EFDC8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8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2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1800"/>
            </a:lvl2pPr>
            <a:lvl3pPr marL="342900" indent="-342900">
              <a:lnSpc>
                <a:spcPct val="120000"/>
              </a:lnSpc>
              <a:buClr>
                <a:schemeClr val="accent4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4"/>
              </a:buClr>
              <a:defRPr sz="1800"/>
            </a:lvl4pPr>
            <a:lvl5pPr>
              <a:lnSpc>
                <a:spcPct val="120000"/>
              </a:lnSpc>
              <a:buClr>
                <a:schemeClr val="accent4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CE79-35B8-8A4E-BF89-30FE3F5C0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534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94DCD-506D-1D43-A52D-140307FFEF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6750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B570-2DB6-8E40-97FD-627C94FD3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909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D82B8-896A-334C-8D91-FF9EC1998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6618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4B044-2569-3F43-8287-B21897D88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780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00AA5B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7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E6BA1-A7B4-7B4F-846F-93E3CD698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32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777875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zh-CHS" altLang="en-US" noProof="0" smtClean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4D283-0FF3-A748-9CA6-F44D05BA5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6402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zh-CHS" altLang="en-US" noProof="0" smtClean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F2B78-E99E-DC49-B248-2CE847588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11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zh-CH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defRPr sz="1800"/>
            </a:lvl3pPr>
            <a:lvl4pPr marL="635000" indent="-292100"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71149-C6B6-DA41-AB69-4C8E97C93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032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第二级</a:t>
            </a:r>
          </a:p>
          <a:p>
            <a:pPr lvl="2"/>
            <a:r>
              <a:rPr lang="zh-CHS" altLang="en-US" smtClean="0"/>
              <a:t>第三级</a:t>
            </a:r>
          </a:p>
          <a:p>
            <a:pPr lvl="3"/>
            <a:r>
              <a:rPr lang="zh-CHS" altLang="en-US" smtClean="0"/>
              <a:t>第四级</a:t>
            </a:r>
          </a:p>
          <a:p>
            <a:pPr lvl="4"/>
            <a:r>
              <a:rPr lang="zh-CHS" altLang="en-US" smtClean="0"/>
              <a:t>第五级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542C-AEB8-BA46-B512-07A2C30EF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0590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zh-CHS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965D2-9F26-544F-B0BB-22EBCFEF5C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011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HS" altLang="en-US" smtClean="0">
                <a:sym typeface="Open Sans Extrabold" charset="0"/>
              </a:rPr>
              <a:t>单击此处编辑母版标题样式</a:t>
            </a:r>
            <a:endParaRPr lang="en-US" dirty="0">
              <a:sym typeface="Open Sans Extrabold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HS" altLang="en-US" smtClean="0">
                <a:sym typeface="Open Sans Light" charset="0"/>
              </a:rPr>
              <a:t>单击此处编辑母版文本样式</a:t>
            </a:r>
          </a:p>
          <a:p>
            <a:pPr lvl="1"/>
            <a:r>
              <a:rPr lang="zh-CHS" altLang="en-US" smtClean="0">
                <a:sym typeface="Open Sans Light" charset="0"/>
              </a:rPr>
              <a:t>第二级</a:t>
            </a:r>
          </a:p>
          <a:p>
            <a:pPr lvl="2"/>
            <a:r>
              <a:rPr lang="zh-CHS" altLang="en-US" smtClean="0">
                <a:sym typeface="Open Sans Light" charset="0"/>
              </a:rPr>
              <a:t>第三级</a:t>
            </a:r>
          </a:p>
          <a:p>
            <a:pPr lvl="3"/>
            <a:r>
              <a:rPr lang="zh-CHS" altLang="en-US" smtClean="0">
                <a:sym typeface="Open Sans Light" charset="0"/>
              </a:rPr>
              <a:t>第四级</a:t>
            </a:r>
          </a:p>
          <a:p>
            <a:pPr lvl="4"/>
            <a:r>
              <a:rPr lang="zh-CHS" altLang="en-US" smtClean="0">
                <a:sym typeface="Open Sans Light" charset="0"/>
              </a:rPr>
              <a:t>第五级</a:t>
            </a:r>
            <a:endParaRPr lang="en-US" dirty="0">
              <a:sym typeface="Open Sans Light" charset="0"/>
            </a:endParaRP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322DD661-AB68-054B-90D3-A6202D4B4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64" r:id="rId7"/>
    <p:sldLayoutId id="2147484165" r:id="rId8"/>
    <p:sldLayoutId id="2147484179" r:id="rId9"/>
    <p:sldLayoutId id="2147484166" r:id="rId10"/>
    <p:sldLayoutId id="2147484180" r:id="rId11"/>
  </p:sldLayoutIdLst>
  <p:transition/>
  <p:hf hdr="0" ftr="0" dt="0"/>
  <p:txStyles>
    <p:titleStyle>
      <a:lvl1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tx1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1" fontAlgn="base" hangingPunct="1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C4D8162-F20D-264B-9B22-634840B07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67" r:id="rId7"/>
    <p:sldLayoutId id="2147484168" r:id="rId8"/>
    <p:sldLayoutId id="2147484187" r:id="rId9"/>
    <p:sldLayoutId id="2147484169" r:id="rId10"/>
    <p:sldLayoutId id="2147484188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accent2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7A190D75-D3FD-2A44-9981-88C47E18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70" r:id="rId7"/>
    <p:sldLayoutId id="2147484171" r:id="rId8"/>
    <p:sldLayoutId id="2147484195" r:id="rId9"/>
    <p:sldLayoutId id="2147484172" r:id="rId10"/>
    <p:sldLayoutId id="2147484196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rgbClr val="00AA5B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googlemock/wiki/ForDummies" TargetMode="External"/><Relationship Id="rId4" Type="http://schemas.openxmlformats.org/officeDocument/2006/relationships/hyperlink" Target="https://code.google.com/p/googlemock/wiki/CheatSheet" TargetMode="External"/><Relationship Id="rId5" Type="http://schemas.openxmlformats.org/officeDocument/2006/relationships/hyperlink" Target="https://code.google.com/p/googlemock/wiki/CookBook" TargetMode="External"/><Relationship Id="rId6" Type="http://schemas.openxmlformats.org/officeDocument/2006/relationships/hyperlink" Target="https://code.google.com/p/googlemock/wiki/FrequentlyAskedQuestions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code.google.com/p/googletest/wiki/Primer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9600" cap="none" dirty="0" smtClean="0"/>
              <a:t>Stubs &amp; Mocks</a:t>
            </a:r>
            <a:endParaRPr lang="en-US" sz="9600" cap="none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448255" y="2673404"/>
            <a:ext cx="4121000" cy="75713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C++ Unit Testing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CHS" sz="4800" dirty="0" smtClean="0"/>
              <a:t>EXERCISE</a:t>
            </a:r>
            <a:endParaRPr lang="zh-CHS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CHS" sz="800" dirty="0"/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r>
              <a:rPr lang="zh-CHS" altLang="en-US" sz="3600" dirty="0"/>
              <a:t>图书馆管理员</a:t>
            </a:r>
            <a:r>
              <a:rPr lang="en-US" altLang="zh-CHS" sz="3600" dirty="0"/>
              <a:t>(Librarian)</a:t>
            </a:r>
            <a:r>
              <a:rPr lang="zh-CHS" altLang="en-US" sz="3600" dirty="0"/>
              <a:t>会定期向书商</a:t>
            </a:r>
            <a:r>
              <a:rPr lang="en-US" altLang="zh-CHS" sz="3600" dirty="0"/>
              <a:t>(</a:t>
            </a:r>
            <a:r>
              <a:rPr lang="en-US" altLang="zh-CHS" sz="3600" dirty="0" err="1"/>
              <a:t>BookVendor</a:t>
            </a:r>
            <a:r>
              <a:rPr lang="en-US" altLang="zh-CHS" sz="3600" dirty="0"/>
              <a:t>)</a:t>
            </a:r>
            <a:r>
              <a:rPr lang="zh-CHS" altLang="en-US" sz="3600" dirty="0"/>
              <a:t>购买一些书籍来充实图书馆</a:t>
            </a:r>
            <a:r>
              <a:rPr lang="en-US" altLang="zh-CHS" sz="3600" dirty="0" smtClean="0"/>
              <a:t>: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CHS" sz="800" dirty="0" smtClean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HS" altLang="en-US" sz="3600" dirty="0">
                <a:solidFill>
                  <a:srgbClr val="FF0000"/>
                </a:solidFill>
              </a:rPr>
              <a:t>书商能够提供多种图书</a:t>
            </a:r>
            <a:r>
              <a:rPr lang="en-US" altLang="zh-CHS" sz="3600" dirty="0">
                <a:solidFill>
                  <a:srgbClr val="FF0000"/>
                </a:solidFill>
              </a:rPr>
              <a:t>(</a:t>
            </a:r>
            <a:r>
              <a:rPr lang="zh-CHS" altLang="en-US" sz="3600" dirty="0">
                <a:solidFill>
                  <a:srgbClr val="FF0000"/>
                </a:solidFill>
              </a:rPr>
              <a:t>附有价格</a:t>
            </a:r>
            <a:r>
              <a:rPr lang="en-US" altLang="zh-CHS" sz="3600" dirty="0">
                <a:solidFill>
                  <a:srgbClr val="FF0000"/>
                </a:solidFill>
              </a:rPr>
              <a:t>)</a:t>
            </a:r>
            <a:r>
              <a:rPr lang="zh-CHS" altLang="en-US" sz="3600" dirty="0">
                <a:solidFill>
                  <a:srgbClr val="FF0000"/>
                </a:solidFill>
              </a:rPr>
              <a:t>供管理员进行</a:t>
            </a:r>
            <a:r>
              <a:rPr lang="zh-CHS" altLang="en-US" sz="3600" dirty="0" smtClean="0">
                <a:solidFill>
                  <a:srgbClr val="FF0000"/>
                </a:solidFill>
              </a:rPr>
              <a:t>选择</a:t>
            </a:r>
            <a:endParaRPr lang="en-US" altLang="zh-CHS" sz="36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zh-CHS" altLang="en-US" sz="800" dirty="0">
              <a:solidFill>
                <a:srgbClr val="FF0000"/>
              </a:solidFill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HS" altLang="en-US" sz="3600" dirty="0">
                <a:solidFill>
                  <a:srgbClr val="FF0000"/>
                </a:solidFill>
              </a:rPr>
              <a:t>管理员仅会挑选当前图书馆中不存在的书籍进行</a:t>
            </a:r>
            <a:r>
              <a:rPr lang="zh-CHS" altLang="en-US" sz="3600" dirty="0" smtClean="0">
                <a:solidFill>
                  <a:srgbClr val="FF0000"/>
                </a:solidFill>
              </a:rPr>
              <a:t>购买</a:t>
            </a:r>
            <a:endParaRPr lang="en-US" altLang="zh-CHS" sz="3600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CHS" sz="800" dirty="0" smtClean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HS" altLang="en-US" sz="3600" dirty="0"/>
              <a:t>管理员选好图书后</a:t>
            </a:r>
            <a:r>
              <a:rPr lang="en-US" altLang="zh-CHS" sz="3600" dirty="0"/>
              <a:t>, </a:t>
            </a:r>
            <a:r>
              <a:rPr lang="zh-CHS" altLang="en-US" sz="3600" dirty="0"/>
              <a:t>会向书商支付所选书籍的总金额</a:t>
            </a: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zh-CHS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5" name="Glyph Inventory 1_go-self-servic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12163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Stubs Vs Mocks</a:t>
            </a:r>
            <a:endParaRPr lang="en-US" dirty="0" smtClean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With Google </a:t>
            </a:r>
            <a:r>
              <a:rPr lang="en-US" dirty="0" smtClean="0"/>
              <a:t>Mock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174A22-F644-8D40-AF6E-ACD99327719B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01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dirty="0" smtClean="0"/>
              <a:t>Test Doubles</a:t>
            </a:r>
            <a:endParaRPr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Dummy</a:t>
            </a:r>
            <a:r>
              <a:rPr lang="en-US" sz="3200" dirty="0"/>
              <a:t> objects are passed around but never actually used. Usually they are just used to fill parameter </a:t>
            </a:r>
            <a:r>
              <a:rPr lang="en-US" sz="3200" dirty="0" smtClean="0"/>
              <a:t>lists</a:t>
            </a:r>
          </a:p>
          <a:p>
            <a:endParaRPr lang="en-US" sz="800" dirty="0"/>
          </a:p>
          <a:p>
            <a:r>
              <a:rPr lang="en-US" sz="3200" b="1" dirty="0">
                <a:solidFill>
                  <a:srgbClr val="FF0000"/>
                </a:solidFill>
              </a:rPr>
              <a:t>Fake</a:t>
            </a:r>
            <a:r>
              <a:rPr lang="en-US" sz="3200" dirty="0"/>
              <a:t> objects actually have working implementations, but usually take some shortcut which makes them not suitable for </a:t>
            </a:r>
            <a:r>
              <a:rPr lang="en-US" sz="3200" dirty="0" smtClean="0"/>
              <a:t>production</a:t>
            </a:r>
          </a:p>
          <a:p>
            <a:endParaRPr lang="en-US" sz="800" dirty="0"/>
          </a:p>
          <a:p>
            <a:r>
              <a:rPr lang="en-US" sz="3200" b="1" dirty="0">
                <a:solidFill>
                  <a:srgbClr val="FF0000"/>
                </a:solidFill>
              </a:rPr>
              <a:t>Stubs</a:t>
            </a:r>
            <a:r>
              <a:rPr lang="en-US" sz="3200" dirty="0"/>
              <a:t> provide canned answers to calls made during the test, usually not responding at all to anything outside what's programmed in for the </a:t>
            </a:r>
            <a:r>
              <a:rPr lang="en-US" sz="3200" dirty="0" smtClean="0"/>
              <a:t>test</a:t>
            </a:r>
          </a:p>
          <a:p>
            <a:endParaRPr lang="en-US" sz="800" dirty="0" smtClean="0"/>
          </a:p>
          <a:p>
            <a:r>
              <a:rPr lang="en-US" sz="3200" b="1" dirty="0">
                <a:solidFill>
                  <a:srgbClr val="FF0000"/>
                </a:solidFill>
              </a:rPr>
              <a:t>Mocks</a:t>
            </a:r>
            <a:r>
              <a:rPr lang="en-US" sz="3200" dirty="0"/>
              <a:t> are </a:t>
            </a:r>
            <a:r>
              <a:rPr lang="en-US" sz="3200" dirty="0" smtClean="0"/>
              <a:t>objects </a:t>
            </a:r>
            <a:r>
              <a:rPr lang="en-US" sz="3200" dirty="0"/>
              <a:t>pre-programmed with expectations which form a specification of the calls they are expected to </a:t>
            </a:r>
            <a:r>
              <a:rPr lang="en-US" sz="3200" dirty="0" smtClean="0"/>
              <a:t>receive</a:t>
            </a:r>
            <a:endParaRPr lang="en-US" sz="3200" dirty="0"/>
          </a:p>
          <a:p>
            <a:endParaRPr lang="zh-CHS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40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dirty="0" smtClean="0"/>
              <a:t>MATCHERS</a:t>
            </a:r>
            <a:endParaRPr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en-US" altLang="zh-CHT" sz="4400" dirty="0" smtClean="0"/>
              <a:t>When a mock function takes arguments, we must specify the expected arguments value</a:t>
            </a:r>
          </a:p>
          <a:p>
            <a:pPr marL="0"/>
            <a:endParaRPr lang="en-US" altLang="zh-CHT" sz="4400" dirty="0" smtClean="0"/>
          </a:p>
          <a:p>
            <a:pPr marL="0"/>
            <a:endParaRPr lang="en-US" altLang="zh-CHT" sz="4400" dirty="0" smtClean="0"/>
          </a:p>
          <a:p>
            <a:pPr marL="0"/>
            <a:endParaRPr lang="en-US" altLang="zh-CHT" sz="4400" dirty="0" smtClean="0"/>
          </a:p>
          <a:p>
            <a:pPr marL="0"/>
            <a:endParaRPr lang="en-US" altLang="zh-CHT" sz="4400" dirty="0" smtClean="0"/>
          </a:p>
          <a:p>
            <a:pPr marL="0"/>
            <a:r>
              <a:rPr lang="en-US" altLang="zh-CHT" sz="4000" dirty="0" smtClean="0"/>
              <a:t>	</a:t>
            </a:r>
            <a:r>
              <a:rPr lang="en-US" altLang="zh-CHT" sz="4000" dirty="0" smtClean="0">
                <a:solidFill>
                  <a:srgbClr val="FF0000"/>
                </a:solidFill>
              </a:rPr>
              <a:t>testing::_ </a:t>
            </a:r>
            <a:r>
              <a:rPr lang="en-US" altLang="zh-CHT" sz="4000" dirty="0" smtClean="0"/>
              <a:t>will match any input arguments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1800" y="3436640"/>
            <a:ext cx="106299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7987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Cardinalities</a:t>
            </a:r>
            <a:endParaRPr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en-US" altLang="zh-CHT" sz="4400" dirty="0" smtClean="0"/>
              <a:t>Use the </a:t>
            </a:r>
            <a:r>
              <a:rPr lang="en-US" altLang="zh-CHT" sz="4400" dirty="0" smtClean="0">
                <a:solidFill>
                  <a:srgbClr val="FF0000"/>
                </a:solidFill>
              </a:rPr>
              <a:t>Times()</a:t>
            </a:r>
            <a:r>
              <a:rPr lang="en-US" altLang="zh-CHT" sz="4400" dirty="0" smtClean="0"/>
              <a:t> to specify the </a:t>
            </a:r>
            <a:r>
              <a:rPr lang="en-US" sz="4400" dirty="0"/>
              <a:t>cardinality </a:t>
            </a:r>
            <a:r>
              <a:rPr lang="en-US" sz="4400" dirty="0" smtClean="0"/>
              <a:t>as it tells </a:t>
            </a:r>
            <a:r>
              <a:rPr lang="en-US" sz="4400" dirty="0">
                <a:solidFill>
                  <a:srgbClr val="FF0000"/>
                </a:solidFill>
              </a:rPr>
              <a:t>how many times the call should occur</a:t>
            </a:r>
            <a:endParaRPr lang="en-US" altLang="zh-CHT" sz="4400" dirty="0" smtClean="0"/>
          </a:p>
          <a:p>
            <a:pPr marL="0"/>
            <a:endParaRPr lang="en-US" altLang="zh-CHT" sz="4400" dirty="0" smtClean="0"/>
          </a:p>
          <a:p>
            <a:pPr marL="0"/>
            <a:endParaRPr lang="en-US" altLang="zh-CHT" sz="4400" dirty="0" smtClean="0"/>
          </a:p>
          <a:p>
            <a:pPr marL="0"/>
            <a:endParaRPr lang="en-US" altLang="zh-CHT" sz="4400" dirty="0" smtClean="0"/>
          </a:p>
          <a:p>
            <a:pPr marL="0"/>
            <a:r>
              <a:rPr lang="en-US" altLang="zh-CHT" sz="4000" dirty="0" smtClean="0"/>
              <a:t>	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32" y="3654574"/>
            <a:ext cx="11399535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38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CHS" sz="4800" dirty="0" smtClean="0"/>
              <a:t>EXERCISE</a:t>
            </a:r>
            <a:endParaRPr lang="zh-CHS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CHS" sz="800" dirty="0"/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r>
              <a:rPr lang="zh-CHS" altLang="en-US" sz="3600" dirty="0"/>
              <a:t>图书馆管理员</a:t>
            </a:r>
            <a:r>
              <a:rPr lang="en-US" altLang="zh-CHS" sz="3600" dirty="0"/>
              <a:t>(Librarian)</a:t>
            </a:r>
            <a:r>
              <a:rPr lang="zh-CHS" altLang="en-US" sz="3600" dirty="0"/>
              <a:t>会定期向书商</a:t>
            </a:r>
            <a:r>
              <a:rPr lang="en-US" altLang="zh-CHS" sz="3600" dirty="0"/>
              <a:t>(</a:t>
            </a:r>
            <a:r>
              <a:rPr lang="en-US" altLang="zh-CHS" sz="3600" dirty="0" err="1"/>
              <a:t>BookVendor</a:t>
            </a:r>
            <a:r>
              <a:rPr lang="en-US" altLang="zh-CHS" sz="3600" dirty="0"/>
              <a:t>)</a:t>
            </a:r>
            <a:r>
              <a:rPr lang="zh-CHS" altLang="en-US" sz="3600" dirty="0"/>
              <a:t>购买一些书籍来充实图书馆</a:t>
            </a:r>
            <a:r>
              <a:rPr lang="en-US" altLang="zh-CHS" sz="3600" dirty="0" smtClean="0"/>
              <a:t>: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CHS" sz="800" dirty="0" smtClean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HS" altLang="en-US" sz="3600" dirty="0"/>
              <a:t>书商能够提供多种图书</a:t>
            </a:r>
            <a:r>
              <a:rPr lang="en-US" altLang="zh-CHS" sz="3600" dirty="0"/>
              <a:t>(</a:t>
            </a:r>
            <a:r>
              <a:rPr lang="zh-CHS" altLang="en-US" sz="3600" dirty="0"/>
              <a:t>附有价格</a:t>
            </a:r>
            <a:r>
              <a:rPr lang="en-US" altLang="zh-CHS" sz="3600" dirty="0"/>
              <a:t>)</a:t>
            </a:r>
            <a:r>
              <a:rPr lang="zh-CHS" altLang="en-US" sz="3600" dirty="0"/>
              <a:t>供管理员进行</a:t>
            </a:r>
            <a:r>
              <a:rPr lang="zh-CHS" altLang="en-US" sz="3600" dirty="0" smtClean="0"/>
              <a:t>选择</a:t>
            </a:r>
            <a:endParaRPr lang="en-US" altLang="zh-CHS" sz="3600" dirty="0" smtClean="0"/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zh-CHS" altLang="en-US" sz="800" dirty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HS" altLang="en-US" sz="3600" dirty="0"/>
              <a:t>管理员仅会挑选当前图书馆中不存在的书籍进行</a:t>
            </a:r>
            <a:r>
              <a:rPr lang="zh-CHS" altLang="en-US" sz="3600" dirty="0" smtClean="0"/>
              <a:t>购买</a:t>
            </a:r>
            <a:endParaRPr lang="en-US" altLang="zh-CHS" sz="3600" dirty="0"/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CHS" sz="800" dirty="0" smtClean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HS" altLang="en-US" sz="3600" dirty="0">
                <a:solidFill>
                  <a:srgbClr val="FF0000"/>
                </a:solidFill>
              </a:rPr>
              <a:t>管理员选好图书后</a:t>
            </a:r>
            <a:r>
              <a:rPr lang="en-US" altLang="zh-CHS" sz="3600" dirty="0">
                <a:solidFill>
                  <a:srgbClr val="FF0000"/>
                </a:solidFill>
              </a:rPr>
              <a:t>, </a:t>
            </a:r>
            <a:r>
              <a:rPr lang="zh-CHS" altLang="en-US" sz="3600" dirty="0">
                <a:solidFill>
                  <a:srgbClr val="FF0000"/>
                </a:solidFill>
              </a:rPr>
              <a:t>会向书商支付所选书籍的总金额</a:t>
            </a: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zh-CHS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Glyph Inventory 1_go-self-servic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15774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github.com/coney/cpp-unit-testing/tree/master/02-GMock</a:t>
            </a:r>
            <a:endParaRPr lang="en-US" dirty="0">
              <a:hlinkClick r:id="rId2"/>
            </a:endParaRPr>
          </a:p>
          <a:p>
            <a:pPr latinLnBrk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code.google.com/p/googlemock/wiki/ForDummies</a:t>
            </a:r>
            <a:endParaRPr lang="en-US" dirty="0" smtClean="0"/>
          </a:p>
          <a:p>
            <a:pPr latinLnBrk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code.google.com/p/googlemock/wiki/CheatSheet</a:t>
            </a:r>
            <a:endParaRPr lang="en-US" dirty="0" smtClean="0"/>
          </a:p>
          <a:p>
            <a:pPr latinLnBrk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code.google.com/p/googlemock/wiki/CookBook</a:t>
            </a:r>
            <a:endParaRPr lang="en-US" dirty="0" smtClean="0"/>
          </a:p>
          <a:p>
            <a:pPr latinLnBrk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code.google.com/p/googlemock/wiki/FrequentlyAskedQuestions</a:t>
            </a:r>
            <a:endParaRPr lang="en-US" dirty="0" smtClean="0"/>
          </a:p>
          <a:p>
            <a:pPr marL="0" indent="0" latinLnBrk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4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THANK YOU</a:t>
            </a:r>
          </a:p>
        </p:txBody>
      </p:sp>
      <p:sp>
        <p:nvSpPr>
          <p:cNvPr id="60418" name="Content Placeholder 1"/>
          <p:cNvSpPr>
            <a:spLocks noGrp="1"/>
          </p:cNvSpPr>
          <p:nvPr>
            <p:ph idx="1"/>
          </p:nvPr>
        </p:nvSpPr>
        <p:spPr>
          <a:xfrm>
            <a:off x="2616200" y="3284538"/>
            <a:ext cx="7772400" cy="252992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Open Sans Light" charset="0"/>
                <a:ea typeface="ヒラギノ角ゴ ProN W3" charset="0"/>
                <a:cs typeface="ヒラギノ角ゴ ProN W3" charset="0"/>
              </a:rPr>
              <a:t>For questions or suggestions:</a:t>
            </a:r>
          </a:p>
          <a:p>
            <a:pPr>
              <a:spcBef>
                <a:spcPct val="0"/>
              </a:spcBef>
            </a:pPr>
            <a:endParaRPr lang="en-US" dirty="0">
              <a:latin typeface="Open Sans Light" charset="0"/>
              <a:ea typeface="ヒラギノ角ゴ ProN W3" charset="0"/>
              <a:cs typeface="ヒラギノ角ゴ ProN W3" charset="0"/>
            </a:endParaRPr>
          </a:p>
          <a:p>
            <a:pPr>
              <a:spcBef>
                <a:spcPct val="0"/>
              </a:spcBef>
            </a:pPr>
            <a:r>
              <a:rPr lang="en-US" dirty="0" smtClean="0">
                <a:latin typeface="Open Sans Light" charset="0"/>
                <a:ea typeface="ヒラギノ角ゴ ProN W3" charset="0"/>
                <a:cs typeface="ヒラギノ角ゴ ProN W3" charset="0"/>
              </a:rPr>
              <a:t>Wu Kun</a:t>
            </a:r>
            <a:endParaRPr lang="en-US" dirty="0">
              <a:latin typeface="Open Sans Light" charset="0"/>
              <a:ea typeface="ヒラギノ角ゴ ProN W3" charset="0"/>
              <a:cs typeface="ヒラギノ角ゴ ProN W3" charset="0"/>
            </a:endParaRPr>
          </a:p>
          <a:p>
            <a:pPr>
              <a:spcBef>
                <a:spcPct val="0"/>
              </a:spcBef>
            </a:pPr>
            <a:r>
              <a:rPr lang="en-US" dirty="0" err="1" smtClean="0">
                <a:latin typeface="Open Sans Light" charset="0"/>
                <a:ea typeface="ヒラギノ角ゴ ProN W3" charset="0"/>
                <a:cs typeface="ヒラギノ角ゴ ProN W3" charset="0"/>
              </a:rPr>
              <a:t>kunwu@thoughtworks.com</a:t>
            </a:r>
            <a:endParaRPr lang="en-US" dirty="0">
              <a:latin typeface="Open Sans Light" charset="0"/>
              <a:ea typeface="ヒラギノ角ゴ ProN W3" charset="0"/>
              <a:cs typeface="ヒラギノ角ゴ ProN W3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CHS" sz="4800" dirty="0" smtClean="0"/>
              <a:t>EXERCISE</a:t>
            </a:r>
            <a:endParaRPr lang="zh-CHS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CHS" sz="800" dirty="0"/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r>
              <a:rPr lang="zh-CHS" altLang="en-US" sz="3600" dirty="0"/>
              <a:t>图书馆管理员</a:t>
            </a:r>
            <a:r>
              <a:rPr lang="en-US" altLang="zh-CHS" sz="3600" dirty="0"/>
              <a:t>(Librarian)</a:t>
            </a:r>
            <a:r>
              <a:rPr lang="zh-CHS" altLang="en-US" sz="3600" dirty="0"/>
              <a:t>会定期向书商</a:t>
            </a:r>
            <a:r>
              <a:rPr lang="en-US" altLang="zh-CHS" sz="3600" dirty="0"/>
              <a:t>(</a:t>
            </a:r>
            <a:r>
              <a:rPr lang="en-US" altLang="zh-CHS" sz="3600" dirty="0" err="1"/>
              <a:t>BookVendor</a:t>
            </a:r>
            <a:r>
              <a:rPr lang="en-US" altLang="zh-CHS" sz="3600" dirty="0"/>
              <a:t>)</a:t>
            </a:r>
            <a:r>
              <a:rPr lang="zh-CHS" altLang="en-US" sz="3600" dirty="0"/>
              <a:t>购买一些书籍来充实图书馆</a:t>
            </a:r>
            <a:r>
              <a:rPr lang="en-US" altLang="zh-CHS" sz="3600" dirty="0" smtClean="0"/>
              <a:t>: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CHS" sz="800" dirty="0" smtClean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HS" altLang="en-US" sz="3600" dirty="0"/>
              <a:t>书商能够提供多种图书</a:t>
            </a:r>
            <a:r>
              <a:rPr lang="en-US" altLang="zh-CHS" sz="3600" dirty="0"/>
              <a:t>(</a:t>
            </a:r>
            <a:r>
              <a:rPr lang="zh-CHS" altLang="en-US" sz="3600" dirty="0"/>
              <a:t>附有价格</a:t>
            </a:r>
            <a:r>
              <a:rPr lang="en-US" altLang="zh-CHS" sz="3600" dirty="0"/>
              <a:t>)</a:t>
            </a:r>
            <a:r>
              <a:rPr lang="zh-CHS" altLang="en-US" sz="3600" dirty="0"/>
              <a:t>供管理员进行</a:t>
            </a:r>
            <a:r>
              <a:rPr lang="zh-CHS" altLang="en-US" sz="3600" dirty="0" smtClean="0"/>
              <a:t>选择</a:t>
            </a:r>
            <a:endParaRPr lang="en-US" altLang="zh-CHS" sz="3600" dirty="0" smtClean="0"/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zh-CHS" altLang="en-US" sz="800" dirty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HS" altLang="en-US" sz="3600" dirty="0"/>
              <a:t>管理员仅会挑选当前图书馆中不存在的书籍进行</a:t>
            </a:r>
            <a:r>
              <a:rPr lang="zh-CHS" altLang="en-US" sz="3600" dirty="0" smtClean="0"/>
              <a:t>购买</a:t>
            </a:r>
            <a:endParaRPr lang="en-US" altLang="zh-CHS" sz="3600" dirty="0"/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CHS" sz="800" dirty="0" smtClean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HS" altLang="en-US" sz="3600" dirty="0"/>
              <a:t>管理员选好图书后</a:t>
            </a:r>
            <a:r>
              <a:rPr lang="en-US" altLang="zh-CHS" sz="3600" dirty="0"/>
              <a:t>, </a:t>
            </a:r>
            <a:r>
              <a:rPr lang="zh-CHS" altLang="en-US" sz="3600" dirty="0"/>
              <a:t>会向书商支付所选书籍的总金额</a:t>
            </a: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zh-CHS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5" name="Glyph Inventory 1_go-self-servic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76667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CHS" sz="4800" dirty="0" smtClean="0"/>
              <a:t>EXERCISE</a:t>
            </a:r>
            <a:endParaRPr lang="zh-CHS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zh-CHS" altLang="en-US" sz="900" dirty="0" smtClean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HS" altLang="en-US" sz="3600" dirty="0" smtClean="0"/>
              <a:t>从原始</a:t>
            </a:r>
            <a:r>
              <a:rPr lang="en-US" altLang="zh-CHS" sz="3600" dirty="0" smtClean="0"/>
              <a:t>Repo</a:t>
            </a:r>
            <a:r>
              <a:rPr lang="zh-CHS" altLang="en-US" sz="3600" dirty="0" smtClean="0"/>
              <a:t>上更新代码</a:t>
            </a:r>
            <a:endParaRPr lang="en-US" altLang="zh-CHS" sz="3600" dirty="0" smtClean="0"/>
          </a:p>
          <a:p>
            <a:pPr marL="920750" lvl="1" indent="-520700" latinLnBrk="1"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sz="2800" dirty="0" err="1">
                <a:latin typeface="Open Sans" charset="0"/>
                <a:ea typeface="Open Sans" charset="0"/>
                <a:cs typeface="Open Sans" charset="0"/>
              </a:rPr>
              <a:t>git</a:t>
            </a:r>
            <a:r>
              <a:rPr lang="en-US" sz="2800" dirty="0">
                <a:latin typeface="Open Sans" charset="0"/>
                <a:ea typeface="Open Sans" charset="0"/>
                <a:cs typeface="Open Sans" charset="0"/>
              </a:rPr>
              <a:t> remote add source https://</a:t>
            </a:r>
            <a:r>
              <a:rPr lang="en-US" sz="2800" dirty="0" err="1">
                <a:latin typeface="Open Sans" charset="0"/>
                <a:ea typeface="Open Sans" charset="0"/>
                <a:cs typeface="Open Sans" charset="0"/>
              </a:rPr>
              <a:t>github.com</a:t>
            </a:r>
            <a:r>
              <a:rPr lang="en-US" sz="2800" dirty="0">
                <a:latin typeface="Open Sans" charset="0"/>
                <a:ea typeface="Open Sans" charset="0"/>
                <a:cs typeface="Open Sans" charset="0"/>
              </a:rPr>
              <a:t>/</a:t>
            </a:r>
            <a:r>
              <a:rPr lang="en-US" sz="2800" dirty="0" err="1">
                <a:latin typeface="Open Sans" charset="0"/>
                <a:ea typeface="Open Sans" charset="0"/>
                <a:cs typeface="Open Sans" charset="0"/>
              </a:rPr>
              <a:t>coney</a:t>
            </a:r>
            <a:r>
              <a:rPr lang="en-US" sz="2800" dirty="0">
                <a:latin typeface="Open Sans" charset="0"/>
                <a:ea typeface="Open Sans" charset="0"/>
                <a:cs typeface="Open Sans" charset="0"/>
              </a:rPr>
              <a:t>/</a:t>
            </a:r>
            <a:r>
              <a:rPr lang="en-US" sz="2800" dirty="0" err="1">
                <a:latin typeface="Open Sans" charset="0"/>
                <a:ea typeface="Open Sans" charset="0"/>
                <a:cs typeface="Open Sans" charset="0"/>
              </a:rPr>
              <a:t>cpp</a:t>
            </a:r>
            <a:r>
              <a:rPr lang="en-US" sz="2800" dirty="0">
                <a:latin typeface="Open Sans" charset="0"/>
                <a:ea typeface="Open Sans" charset="0"/>
                <a:cs typeface="Open Sans" charset="0"/>
              </a:rPr>
              <a:t>-unit-</a:t>
            </a:r>
            <a:r>
              <a:rPr lang="en-US" sz="2800" dirty="0" err="1">
                <a:latin typeface="Open Sans" charset="0"/>
                <a:ea typeface="Open Sans" charset="0"/>
                <a:cs typeface="Open Sans" charset="0"/>
              </a:rPr>
              <a:t>testing.git</a:t>
            </a:r>
            <a:r>
              <a:rPr lang="en-US" altLang="zh-CHS" sz="2800" dirty="0">
                <a:latin typeface="Open Sans" charset="0"/>
                <a:ea typeface="Open Sans" charset="0"/>
                <a:cs typeface="Open Sans" charset="0"/>
              </a:rPr>
              <a:t> </a:t>
            </a:r>
            <a:endParaRPr lang="en-US" altLang="zh-CHS" sz="1000" dirty="0">
              <a:latin typeface="Open Sans" charset="0"/>
              <a:ea typeface="Open Sans" charset="0"/>
              <a:cs typeface="Open Sans" charset="0"/>
            </a:endParaRPr>
          </a:p>
          <a:p>
            <a:pPr marL="920750" lvl="1" indent="-520700" latinLnBrk="1"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altLang="zh-CHS" sz="2800" dirty="0" err="1" smtClean="0">
                <a:latin typeface="Open Sans" charset="0"/>
                <a:ea typeface="Open Sans" charset="0"/>
                <a:cs typeface="Open Sans" charset="0"/>
              </a:rPr>
              <a:t>git</a:t>
            </a:r>
            <a:r>
              <a:rPr lang="en-US" altLang="zh-CHS" sz="2800" dirty="0" smtClean="0">
                <a:latin typeface="Open Sans" charset="0"/>
                <a:ea typeface="Open Sans" charset="0"/>
                <a:cs typeface="Open Sans" charset="0"/>
              </a:rPr>
              <a:t> pull source master</a:t>
            </a:r>
          </a:p>
          <a:p>
            <a:pPr marL="920750" lvl="1" indent="-520700"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zh-CHS" altLang="en-US" sz="2200" dirty="0" smtClean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HS" altLang="en-US" sz="3600" dirty="0" smtClean="0"/>
              <a:t>重构</a:t>
            </a:r>
            <a:r>
              <a:rPr lang="en-US" altLang="zh-CHS" sz="3600" dirty="0" smtClean="0"/>
              <a:t>Librarian, </a:t>
            </a:r>
            <a:r>
              <a:rPr lang="zh-CHS" altLang="en-US" sz="3600" dirty="0" smtClean="0"/>
              <a:t>使管理员可以通过</a:t>
            </a:r>
            <a:r>
              <a:rPr lang="en-US" altLang="zh-CHS" sz="3600" dirty="0" smtClean="0"/>
              <a:t>store</a:t>
            </a:r>
            <a:r>
              <a:rPr lang="zh-CHS" altLang="en-US" sz="3600" dirty="0" smtClean="0"/>
              <a:t>方法存入一个</a:t>
            </a:r>
            <a:r>
              <a:rPr lang="en-US" altLang="zh-CHS" sz="3600" dirty="0" smtClean="0"/>
              <a:t>Book</a:t>
            </a:r>
            <a:r>
              <a:rPr lang="zh-CHS" altLang="en-US" sz="3600" dirty="0" smtClean="0"/>
              <a:t>对象</a:t>
            </a:r>
          </a:p>
          <a:p>
            <a:pPr marL="920750" lvl="1" indent="-520700"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zh-CHS" altLang="en-US" sz="2200" dirty="0" smtClean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HS" altLang="en-US" sz="3600" dirty="0" smtClean="0"/>
              <a:t>思考如何编写</a:t>
            </a:r>
            <a:r>
              <a:rPr lang="en-US" altLang="zh-CHS" sz="3600" dirty="0" smtClean="0"/>
              <a:t>Librarian::</a:t>
            </a:r>
            <a:r>
              <a:rPr lang="en-US" altLang="zh-CHS" sz="3600" dirty="0" smtClean="0"/>
              <a:t>store(vendor)</a:t>
            </a:r>
            <a:r>
              <a:rPr lang="zh-CHS" altLang="en-US" sz="3600" dirty="0" smtClean="0"/>
              <a:t>的测试</a:t>
            </a:r>
            <a:endParaRPr lang="zh-CHS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" name="Glyph Inventory 1_go-self-servic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Mocking</a:t>
            </a:r>
            <a:endParaRPr lang="en-US" dirty="0" smtClean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With Google </a:t>
            </a:r>
            <a:r>
              <a:rPr lang="en-US" dirty="0" smtClean="0"/>
              <a:t>Mock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174A22-F644-8D40-AF6E-ACD99327719B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dirty="0" smtClean="0"/>
              <a:t>WHY GOOGLE MOCK</a:t>
            </a:r>
            <a:endParaRPr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sz="3200" dirty="0" smtClean="0"/>
              <a:t>You want to "mock out" your dependencies.</a:t>
            </a:r>
          </a:p>
          <a:p>
            <a:r>
              <a:rPr lang="en-US" altLang="zh-CHS" sz="3200" dirty="0" smtClean="0"/>
              <a:t>Your tests are slow as they depend on too many libraries or use expensive resources (e.g. a database).</a:t>
            </a:r>
          </a:p>
          <a:p>
            <a:r>
              <a:rPr lang="en-US" altLang="zh-CHS" sz="3200" dirty="0" smtClean="0"/>
              <a:t>Your tests are brittle as some resources they use are unreliable (e.g. the network, current time).</a:t>
            </a:r>
          </a:p>
          <a:p>
            <a:r>
              <a:rPr lang="en-US" altLang="zh-CHS" sz="3200" dirty="0" smtClean="0"/>
              <a:t>You want to test how your code handles a failure which is not easy to trigger.</a:t>
            </a:r>
          </a:p>
          <a:p>
            <a:r>
              <a:rPr lang="en-US" altLang="zh-CHS" sz="3200" dirty="0" smtClean="0"/>
              <a:t>You need to make sure that your module interacts with other modules in the right way.</a:t>
            </a:r>
          </a:p>
          <a:p>
            <a:r>
              <a:rPr lang="en-US" altLang="zh-CHS" sz="3200" dirty="0" smtClean="0"/>
              <a:t>Dependent Interface Does not yet exist or may change behavior. </a:t>
            </a:r>
          </a:p>
          <a:p>
            <a:endParaRPr lang="zh-CHS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73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spc="-210" dirty="0" smtClean="0"/>
              <a:t>MOCK Object</a:t>
            </a:r>
            <a:endParaRPr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/>
            <a:r>
              <a:rPr lang="en-US" altLang="zh-CHS" sz="3600" dirty="0" smtClean="0">
                <a:sym typeface="Calibri"/>
              </a:rPr>
              <a:t>A </a:t>
            </a:r>
            <a:r>
              <a:rPr lang="en-US" altLang="zh-CHS" sz="3600" dirty="0" smtClean="0">
                <a:solidFill>
                  <a:srgbClr val="FF2600"/>
                </a:solidFill>
                <a:sym typeface="Calibri"/>
              </a:rPr>
              <a:t>mock object</a:t>
            </a:r>
            <a:r>
              <a:rPr lang="en-US" altLang="zh-CHS" sz="3600" dirty="0" smtClean="0">
                <a:sym typeface="Calibri"/>
              </a:rPr>
              <a:t> implements the same interface as a real object (so it can be used as one), but lets you specify at run time </a:t>
            </a:r>
            <a:r>
              <a:rPr lang="en-US" altLang="zh-CHS" sz="3600" dirty="0" smtClean="0">
                <a:solidFill>
                  <a:srgbClr val="FF0000"/>
                </a:solidFill>
                <a:sym typeface="Calibri"/>
              </a:rPr>
              <a:t>how it will be used</a:t>
            </a:r>
            <a:r>
              <a:rPr lang="en-US" altLang="zh-CHS" sz="3600" dirty="0" smtClean="0">
                <a:sym typeface="Calibri"/>
              </a:rPr>
              <a:t> and </a:t>
            </a:r>
            <a:r>
              <a:rPr lang="en-US" altLang="zh-CHS" sz="3600" dirty="0" smtClean="0">
                <a:solidFill>
                  <a:srgbClr val="FF0000"/>
                </a:solidFill>
                <a:sym typeface="Calibri"/>
              </a:rPr>
              <a:t>what it should do</a:t>
            </a:r>
          </a:p>
          <a:p>
            <a:pPr marL="0"/>
            <a:endParaRPr lang="zh-CHS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5856" y="3436640"/>
            <a:ext cx="9505056" cy="5834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6453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dirty="0" smtClean="0"/>
              <a:t>EXPECTATIONS</a:t>
            </a:r>
            <a:endParaRPr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en-US" altLang="zh-CHT" dirty="0" smtClean="0"/>
              <a:t>use the </a:t>
            </a:r>
            <a:r>
              <a:rPr lang="en-US" altLang="zh-CHT" dirty="0" smtClean="0">
                <a:solidFill>
                  <a:srgbClr val="FF0000"/>
                </a:solidFill>
              </a:rPr>
              <a:t>EXPECT_CALL()</a:t>
            </a:r>
            <a:r>
              <a:rPr lang="en-US" altLang="zh-CHT" dirty="0" smtClean="0"/>
              <a:t> macro to set an expectation on a mock method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1363" y="3652664"/>
            <a:ext cx="8982075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588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spc="-210" dirty="0" smtClean="0"/>
              <a:t>ACTIONS</a:t>
            </a:r>
            <a:endParaRPr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en-US" altLang="zh-CHT" sz="4400" dirty="0" smtClean="0"/>
              <a:t>The return value of mock functions can be specified by </a:t>
            </a:r>
            <a:r>
              <a:rPr lang="en-US" altLang="zh-CHT" sz="4400" dirty="0" smtClean="0">
                <a:solidFill>
                  <a:srgbClr val="FF0000"/>
                </a:solidFill>
              </a:rPr>
              <a:t>Will</a:t>
            </a:r>
            <a:r>
              <a:rPr lang="en-US" altLang="zh-CHT" sz="4400" dirty="0" smtClean="0"/>
              <a:t> and </a:t>
            </a:r>
            <a:r>
              <a:rPr lang="en-US" altLang="zh-CHT" sz="4400" dirty="0" smtClean="0">
                <a:solidFill>
                  <a:srgbClr val="FF0000"/>
                </a:solidFill>
              </a:rPr>
              <a:t>Return</a:t>
            </a:r>
            <a:r>
              <a:rPr lang="en-US" altLang="zh-CHT" sz="4400" dirty="0" smtClean="0"/>
              <a:t> Statement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5100" y="3292624"/>
            <a:ext cx="1013460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8806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sz="3400" dirty="0" smtClean="0"/>
              <a:t>include </a:t>
            </a:r>
            <a:r>
              <a:rPr lang="en-US" altLang="zh-CHS" sz="3400" dirty="0" smtClean="0">
                <a:solidFill>
                  <a:srgbClr val="FF0000"/>
                </a:solidFill>
              </a:rPr>
              <a:t>&lt;</a:t>
            </a:r>
            <a:r>
              <a:rPr lang="en-US" altLang="zh-CHS" sz="3400" dirty="0" err="1" smtClean="0">
                <a:solidFill>
                  <a:srgbClr val="FF0000"/>
                </a:solidFill>
              </a:rPr>
              <a:t>gmock</a:t>
            </a:r>
            <a:r>
              <a:rPr lang="en-US" altLang="zh-CHS" sz="3400" dirty="0" smtClean="0">
                <a:solidFill>
                  <a:srgbClr val="FF0000"/>
                </a:solidFill>
              </a:rPr>
              <a:t>/</a:t>
            </a:r>
            <a:r>
              <a:rPr lang="en-US" altLang="zh-CHS" sz="3400" dirty="0" err="1" smtClean="0">
                <a:solidFill>
                  <a:srgbClr val="FF0000"/>
                </a:solidFill>
              </a:rPr>
              <a:t>gmock.h</a:t>
            </a:r>
            <a:r>
              <a:rPr lang="en-US" altLang="zh-CHS" sz="3400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CHS" sz="3400" dirty="0" smtClean="0"/>
              <a:t>write your mocks and tests</a:t>
            </a:r>
          </a:p>
          <a:p>
            <a:r>
              <a:rPr lang="en-US" altLang="zh-CHS" sz="3400" dirty="0" smtClean="0"/>
              <a:t>initialize </a:t>
            </a:r>
            <a:r>
              <a:rPr lang="en-US" altLang="zh-CHS" sz="3400" dirty="0" err="1" smtClean="0"/>
              <a:t>gmock</a:t>
            </a:r>
            <a:r>
              <a:rPr lang="en-US" altLang="zh-CHS" sz="3400" dirty="0" smtClean="0"/>
              <a:t> by </a:t>
            </a:r>
            <a:r>
              <a:rPr lang="en-US" altLang="zh-CHS" sz="3400" dirty="0" err="1" smtClean="0">
                <a:solidFill>
                  <a:srgbClr val="FF0000"/>
                </a:solidFill>
              </a:rPr>
              <a:t>InitGoogleMock</a:t>
            </a:r>
            <a:r>
              <a:rPr lang="en-US" altLang="zh-CHS" sz="3400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altLang="zh-CHS" sz="3400" dirty="0" smtClean="0"/>
              <a:t>call RUN_ALL_TESTS() in main() function</a:t>
            </a:r>
          </a:p>
          <a:p>
            <a:r>
              <a:rPr lang="en-US" altLang="zh-CHS" sz="3400" dirty="0" smtClean="0"/>
              <a:t>compile and run</a:t>
            </a:r>
          </a:p>
          <a:p>
            <a:endParaRPr lang="zh-CHS" altLang="en-US" sz="34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1838" y="5452864"/>
            <a:ext cx="90011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HS" spc="-210" dirty="0" smtClean="0"/>
              <a:t>USING GMOCK</a:t>
            </a:r>
            <a:endParaRPr lang="zh-CH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61840" y="8333184"/>
            <a:ext cx="9926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HS" sz="2800" dirty="0" err="1" smtClean="0"/>
              <a:t>InitGoogleMock</a:t>
            </a:r>
            <a:r>
              <a:rPr lang="en-US" altLang="zh-CHS" sz="2800" dirty="0" smtClean="0"/>
              <a:t>() will </a:t>
            </a:r>
            <a:r>
              <a:rPr lang="en-US" altLang="zh-CHS" sz="2800" dirty="0" smtClean="0">
                <a:solidFill>
                  <a:srgbClr val="FF0000"/>
                </a:solidFill>
              </a:rPr>
              <a:t>automatically</a:t>
            </a:r>
            <a:r>
              <a:rPr lang="en-US" altLang="zh-CHS" sz="2800" dirty="0" smtClean="0"/>
              <a:t> initialize Google Test</a:t>
            </a:r>
            <a:endParaRPr lang="zh-CH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45598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w-ppt-template">
  <a:themeElements>
    <a:clrScheme name="ThoughtWorks Final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tw-ppt-template</Template>
  <TotalTime>409</TotalTime>
  <Pages>0</Pages>
  <Words>578</Words>
  <Characters>0</Characters>
  <Application>Microsoft Macintosh PowerPoint</Application>
  <PresentationFormat>Custom</PresentationFormat>
  <Lines>0</Lines>
  <Paragraphs>118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32" baseType="lpstr">
      <vt:lpstr>Lucida Grande</vt:lpstr>
      <vt:lpstr>ＭＳ Ｐゴシック</vt:lpstr>
      <vt:lpstr>Open Sans</vt:lpstr>
      <vt:lpstr>Open Sans Extrabold</vt:lpstr>
      <vt:lpstr>Open Sans Extrabold Italic</vt:lpstr>
      <vt:lpstr>Open Sans Italic</vt:lpstr>
      <vt:lpstr>Open Sans Light</vt:lpstr>
      <vt:lpstr>ヒラギノ角ゴ ProN W3</vt:lpstr>
      <vt:lpstr>ヒラギノ角ゴ ProN W6</vt:lpstr>
      <vt:lpstr>Arial</vt:lpstr>
      <vt:lpstr>Calibri</vt:lpstr>
      <vt:lpstr>Wingdings</vt:lpstr>
      <vt:lpstr>tw-ppt-template</vt:lpstr>
      <vt:lpstr>2_TW - Black</vt:lpstr>
      <vt:lpstr>4_TW - Black</vt:lpstr>
      <vt:lpstr>Stubs &amp; Mocks</vt:lpstr>
      <vt:lpstr>EXERCISE</vt:lpstr>
      <vt:lpstr>EXERCISE</vt:lpstr>
      <vt:lpstr>Mocking</vt:lpstr>
      <vt:lpstr>WHY GOOGLE MOCK</vt:lpstr>
      <vt:lpstr>MOCK Object</vt:lpstr>
      <vt:lpstr>EXPECTATIONS</vt:lpstr>
      <vt:lpstr>ACTIONS</vt:lpstr>
      <vt:lpstr>USING GMOCK</vt:lpstr>
      <vt:lpstr>EXERCISE</vt:lpstr>
      <vt:lpstr>Stubs Vs Mocks</vt:lpstr>
      <vt:lpstr>Test Doubles</vt:lpstr>
      <vt:lpstr>MATCHERS</vt:lpstr>
      <vt:lpstr>Cardinalities</vt:lpstr>
      <vt:lpstr>EXERCISE</vt:lpstr>
      <vt:lpstr>Reference</vt:lpstr>
      <vt:lpstr>THANK YOU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NICE BIG title</dc:title>
  <dc:creator>Administrator</dc:creator>
  <cp:lastModifiedBy>Coney Wu</cp:lastModifiedBy>
  <cp:revision>72</cp:revision>
  <dcterms:created xsi:type="dcterms:W3CDTF">2015-01-20T01:00:40Z</dcterms:created>
  <dcterms:modified xsi:type="dcterms:W3CDTF">2015-04-06T15:11:24Z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1421729364</vt:lpwstr>
  </property>
</Properties>
</file>