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842" r:id="rId2"/>
    <p:sldMasterId id="2147483864" r:id="rId3"/>
  </p:sldMasterIdLst>
  <p:notesMasterIdLst>
    <p:notesMasterId r:id="rId17"/>
  </p:notesMasterIdLst>
  <p:sldIdLst>
    <p:sldId id="262" r:id="rId4"/>
    <p:sldId id="261" r:id="rId5"/>
    <p:sldId id="284" r:id="rId6"/>
    <p:sldId id="285" r:id="rId7"/>
    <p:sldId id="286" r:id="rId8"/>
    <p:sldId id="287" r:id="rId9"/>
    <p:sldId id="288" r:id="rId10"/>
    <p:sldId id="291" r:id="rId11"/>
    <p:sldId id="293" r:id="rId12"/>
    <p:sldId id="289" r:id="rId13"/>
    <p:sldId id="290" r:id="rId14"/>
    <p:sldId id="292" r:id="rId15"/>
    <p:sldId id="256" r:id="rId16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88928" autoAdjust="0"/>
  </p:normalViewPr>
  <p:slideViewPr>
    <p:cSldViewPr>
      <p:cViewPr varScale="1">
        <p:scale>
          <a:sx n="55" d="100"/>
          <a:sy n="55" d="100"/>
        </p:scale>
        <p:origin x="642" y="9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3/30/2015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Han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tx1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750247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DD80C-99F1-0E47-BA51-BB25AE8C7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03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Han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chemeClr val="bg2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7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9E053-A9C9-5E43-89F1-83E618EAF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8395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94DCD-506D-1D43-A52D-140307FFE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6750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E6BA1-A7B4-7B4F-846F-93E3CD698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32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777875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zh-Hans" altLang="en-US" noProof="0" smtClean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4D283-0FF3-A748-9CA6-F44D05BA5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640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zh-Hans" altLang="en-US" noProof="0" smtClean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F2B78-E99E-DC49-B248-2CE847588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1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zh-Han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defRPr sz="1800"/>
            </a:lvl3pPr>
            <a:lvl4pPr marL="635000" indent="-292100"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71149-C6B6-DA41-AB69-4C8E97C93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032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542C-AEB8-BA46-B512-07A2C30EF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0590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zh-Hans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965D2-9F26-544F-B0BB-22EBCFEF5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011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Hans" altLang="en-US" smtClean="0">
                <a:sym typeface="Open Sans Extrabold" charset="0"/>
              </a:rPr>
              <a:t>单击此处编辑母版标题样式</a:t>
            </a:r>
            <a:endParaRPr lang="en-US" dirty="0">
              <a:sym typeface="Open Sans Extrabold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ans" altLang="en-US" smtClean="0">
                <a:sym typeface="Open Sans Light" charset="0"/>
              </a:rPr>
              <a:t>单击此处编辑母版文本样式</a:t>
            </a:r>
          </a:p>
          <a:p>
            <a:pPr lvl="1"/>
            <a:r>
              <a:rPr lang="zh-Hans" altLang="en-US" smtClean="0">
                <a:sym typeface="Open Sans Light" charset="0"/>
              </a:rPr>
              <a:t>第二级</a:t>
            </a:r>
          </a:p>
          <a:p>
            <a:pPr lvl="2"/>
            <a:r>
              <a:rPr lang="zh-Hans" altLang="en-US" smtClean="0">
                <a:sym typeface="Open Sans Light" charset="0"/>
              </a:rPr>
              <a:t>第三级</a:t>
            </a:r>
          </a:p>
          <a:p>
            <a:pPr lvl="3"/>
            <a:r>
              <a:rPr lang="zh-Hans" altLang="en-US" smtClean="0">
                <a:sym typeface="Open Sans Light" charset="0"/>
              </a:rPr>
              <a:t>第四级</a:t>
            </a:r>
          </a:p>
          <a:p>
            <a:pPr lvl="4"/>
            <a:r>
              <a:rPr lang="zh-Hans" altLang="en-US" smtClean="0">
                <a:sym typeface="Open Sans Light" charset="0"/>
              </a:rPr>
              <a:t>第五级</a:t>
            </a:r>
            <a:endParaRPr lang="en-US" dirty="0">
              <a:sym typeface="Open Sans Light" charset="0"/>
            </a:endParaRP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322DD661-AB68-054B-90D3-A6202D4B4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64" r:id="rId7"/>
    <p:sldLayoutId id="2147484165" r:id="rId8"/>
    <p:sldLayoutId id="2147484179" r:id="rId9"/>
    <p:sldLayoutId id="2147484166" r:id="rId10"/>
    <p:sldLayoutId id="2147484180" r:id="rId11"/>
  </p:sldLayoutIdLst>
  <p:transition/>
  <p:hf hdr="0" ftr="0" dt="0"/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tx1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cap="none" dirty="0" smtClean="0"/>
              <a:t>Introduction To </a:t>
            </a:r>
            <a:r>
              <a:rPr lang="en-US" cap="none" dirty="0" err="1" smtClean="0"/>
              <a:t>GTest</a:t>
            </a:r>
            <a:endParaRPr lang="en-US" cap="none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448255" y="2673404"/>
            <a:ext cx="4121000" cy="75713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C++ Unit Testing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 smtClean="0"/>
              <a:t>TEST Fixture</a:t>
            </a:r>
            <a:endParaRPr lang="zh-Han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/>
            <a:r>
              <a:rPr lang="en-US" altLang="zh-Hans" sz="4400" dirty="0" smtClean="0"/>
              <a:t>A test fixture allows you to </a:t>
            </a:r>
            <a:r>
              <a:rPr lang="en-US" altLang="zh-Hans" sz="4400" dirty="0" smtClean="0">
                <a:solidFill>
                  <a:srgbClr val="FF0000"/>
                </a:solidFill>
              </a:rPr>
              <a:t>reuse</a:t>
            </a:r>
            <a:r>
              <a:rPr lang="en-US" altLang="zh-Hans" sz="4400" dirty="0" smtClean="0"/>
              <a:t> the same configuration of objects for several different tests</a:t>
            </a:r>
          </a:p>
          <a:p>
            <a:pPr marL="0"/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6056" y="3767600"/>
            <a:ext cx="6696744" cy="5365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 smtClean="0"/>
              <a:t>TEST FIXTURE Internals</a:t>
            </a:r>
            <a:endParaRPr lang="zh-Han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2400" y="1708596"/>
            <a:ext cx="6121400" cy="7632700"/>
          </a:xfrm>
        </p:spPr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 smtClean="0">
                <a:latin typeface="Open Sans Light"/>
                <a:cs typeface="Calibri" pitchFamily="34" charset="0"/>
              </a:rPr>
              <a:t>Google Test constructs a </a:t>
            </a:r>
            <a:r>
              <a:rPr lang="en-US" altLang="zh-Hans" sz="2800" dirty="0" err="1" smtClean="0">
                <a:latin typeface="Open Sans Light"/>
                <a:cs typeface="Calibri" pitchFamily="34" charset="0"/>
              </a:rPr>
              <a:t>BookSpec</a:t>
            </a:r>
            <a:r>
              <a:rPr lang="en-US" altLang="zh-Hans" sz="2800" dirty="0" smtClean="0">
                <a:latin typeface="Open Sans Light"/>
                <a:cs typeface="Calibri" pitchFamily="34" charset="0"/>
              </a:rPr>
              <a:t> object (let's call it t1 ). </a:t>
            </a:r>
          </a:p>
          <a:p>
            <a:pPr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 smtClean="0">
                <a:latin typeface="Open Sans Light"/>
                <a:cs typeface="Calibri" pitchFamily="34" charset="0"/>
              </a:rPr>
              <a:t>t1.SetUp() initializes t1 . </a:t>
            </a:r>
          </a:p>
          <a:p>
            <a:pPr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 smtClean="0">
                <a:latin typeface="Open Sans Light"/>
                <a:cs typeface="Calibri" pitchFamily="34" charset="0"/>
              </a:rPr>
              <a:t>the test(</a:t>
            </a:r>
            <a:r>
              <a:rPr lang="en-US" altLang="zh-Hans" sz="2400" dirty="0" err="1" smtClean="0">
                <a:latin typeface="Open Sans Light"/>
                <a:cs typeface="Calibri" pitchFamily="34" charset="0"/>
              </a:rPr>
              <a:t>ShouldAbleToBeCompared</a:t>
            </a:r>
            <a:r>
              <a:rPr lang="en-US" altLang="zh-Hans" sz="2400" dirty="0" smtClean="0">
                <a:latin typeface="Open Sans Light"/>
                <a:cs typeface="Calibri" pitchFamily="34" charset="0"/>
              </a:rPr>
              <a:t>) </a:t>
            </a:r>
            <a:r>
              <a:rPr lang="en-US" altLang="zh-Hans" sz="2800" dirty="0" smtClean="0">
                <a:latin typeface="Open Sans Light"/>
                <a:cs typeface="Calibri" pitchFamily="34" charset="0"/>
              </a:rPr>
              <a:t>runs on t1. </a:t>
            </a:r>
          </a:p>
          <a:p>
            <a:pPr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 smtClean="0">
                <a:latin typeface="Open Sans Light"/>
                <a:cs typeface="Calibri" pitchFamily="34" charset="0"/>
              </a:rPr>
              <a:t>t1.TearDown() cleans up after the test finishes. </a:t>
            </a:r>
          </a:p>
          <a:p>
            <a:pPr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 smtClean="0">
                <a:latin typeface="Open Sans Light"/>
                <a:cs typeface="Calibri" pitchFamily="34" charset="0"/>
              </a:rPr>
              <a:t>t1 is destructed. </a:t>
            </a:r>
          </a:p>
          <a:p>
            <a:pPr>
              <a:buClr>
                <a:schemeClr val="tx2"/>
              </a:buClr>
              <a:buFont typeface="Wingdings" pitchFamily="2" charset="2"/>
              <a:buChar char="p"/>
            </a:pPr>
            <a:endParaRPr lang="zh-Hans" alt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4DCD-506D-1D43-A52D-140307FFEF1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752" y="1839490"/>
            <a:ext cx="5448300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 smtClean="0"/>
              <a:t>EXERCISE</a:t>
            </a:r>
            <a:endParaRPr lang="zh-Hans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en-US" altLang="zh-Hans" sz="3600" dirty="0" smtClean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Hans" sz="3600" dirty="0" smtClean="0"/>
              <a:t>Open </a:t>
            </a:r>
            <a:r>
              <a:rPr lang="en-US" altLang="zh-Hans" sz="3600" dirty="0" err="1" smtClean="0"/>
              <a:t>gtest_sample</a:t>
            </a:r>
            <a:r>
              <a:rPr lang="en-US" altLang="zh-Hans" sz="3600" dirty="0" smtClean="0"/>
              <a:t>, Compile and run</a:t>
            </a: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en-US" altLang="zh-Hans" sz="3600" dirty="0" smtClean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Hans" sz="3600" dirty="0" err="1" smtClean="0"/>
              <a:t>SalesMan</a:t>
            </a:r>
            <a:r>
              <a:rPr lang="en-US" altLang="zh-Hans" sz="3600" dirty="0" smtClean="0"/>
              <a:t> should answer “see you” to “bye”</a:t>
            </a: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en-US" altLang="zh-Hans" sz="3600" dirty="0" smtClean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Hans" sz="3600" dirty="0" err="1" smtClean="0"/>
              <a:t>SalesMan</a:t>
            </a:r>
            <a:r>
              <a:rPr lang="en-US" altLang="zh-Hans" sz="3600" dirty="0" smtClean="0"/>
              <a:t> should throw an exception if question is empty</a:t>
            </a:r>
            <a:endParaRPr lang="zh-Hans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Glyph Inventory 1_go-self-servic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233" y="1078673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THANK YOU</a:t>
            </a:r>
          </a:p>
        </p:txBody>
      </p:sp>
      <p:sp>
        <p:nvSpPr>
          <p:cNvPr id="60418" name="Content Placeholder 1"/>
          <p:cNvSpPr>
            <a:spLocks noGrp="1"/>
          </p:cNvSpPr>
          <p:nvPr>
            <p:ph idx="1"/>
          </p:nvPr>
        </p:nvSpPr>
        <p:spPr>
          <a:xfrm>
            <a:off x="2616200" y="3284538"/>
            <a:ext cx="7772400" cy="252992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Open Sans Light" charset="0"/>
                <a:ea typeface="ヒラギノ角ゴ ProN W3" charset="0"/>
                <a:cs typeface="ヒラギノ角ゴ ProN W3" charset="0"/>
              </a:rPr>
              <a:t>For questions or suggestions:</a:t>
            </a:r>
          </a:p>
          <a:p>
            <a:pPr>
              <a:spcBef>
                <a:spcPct val="0"/>
              </a:spcBef>
            </a:pPr>
            <a:endParaRPr lang="en-US" dirty="0">
              <a:latin typeface="Open Sans Light" charset="0"/>
              <a:ea typeface="ヒラギノ角ゴ ProN W3" charset="0"/>
              <a:cs typeface="ヒラギノ角ゴ ProN W3" charset="0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latin typeface="Open Sans Light" charset="0"/>
                <a:ea typeface="ヒラギノ角ゴ ProN W3" charset="0"/>
                <a:cs typeface="ヒラギノ角ゴ ProN W3" charset="0"/>
              </a:rPr>
              <a:t>Wu Kun</a:t>
            </a:r>
            <a:endParaRPr lang="en-US" dirty="0">
              <a:latin typeface="Open Sans Light" charset="0"/>
              <a:ea typeface="ヒラギノ角ゴ ProN W3" charset="0"/>
              <a:cs typeface="ヒラギノ角ゴ ProN W3" charset="0"/>
            </a:endParaRPr>
          </a:p>
          <a:p>
            <a:pPr>
              <a:spcBef>
                <a:spcPct val="0"/>
              </a:spcBef>
            </a:pPr>
            <a:r>
              <a:rPr lang="en-US" smtClean="0">
                <a:latin typeface="Open Sans Light" charset="0"/>
                <a:ea typeface="ヒラギノ角ゴ ProN W3" charset="0"/>
                <a:cs typeface="ヒラギノ角ゴ ProN W3" charset="0"/>
              </a:rPr>
              <a:t>kunwu@thoughtworks.com</a:t>
            </a:r>
            <a:endParaRPr lang="en-US" dirty="0">
              <a:latin typeface="Open Sans Light" charset="0"/>
              <a:ea typeface="ヒラギノ角ゴ ProN W3" charset="0"/>
              <a:cs typeface="ヒラギノ角ゴ ProN W3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 Testing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With Google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74A22-F644-8D40-AF6E-ACD99327719B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 smtClean="0"/>
              <a:t>Why Google Test</a:t>
            </a:r>
            <a:endParaRPr lang="zh-Han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3400" dirty="0" smtClean="0"/>
              <a:t>Google Test is designed to be portable</a:t>
            </a:r>
          </a:p>
          <a:p>
            <a:r>
              <a:rPr lang="en-US" altLang="zh-Hans" sz="3400" dirty="0" smtClean="0"/>
              <a:t>Google Test automatically detects your tests and doesn't require you to enumerate them in order to run them</a:t>
            </a:r>
          </a:p>
          <a:p>
            <a:r>
              <a:rPr lang="en-US" altLang="zh-Hans" sz="3400" dirty="0" smtClean="0"/>
              <a:t>Simple things are easy in Google Test, while hard things are possible</a:t>
            </a:r>
          </a:p>
          <a:p>
            <a:r>
              <a:rPr lang="en-US" altLang="zh-Hans" sz="3400" dirty="0" smtClean="0"/>
              <a:t>Easy to write assertions that generate informative messages</a:t>
            </a:r>
          </a:p>
          <a:p>
            <a:r>
              <a:rPr lang="en-US" altLang="zh-Hans" sz="3400" dirty="0" smtClean="0"/>
              <a:t>You can decide which tests to run using name patterns</a:t>
            </a:r>
          </a:p>
          <a:p>
            <a:r>
              <a:rPr lang="en-US" altLang="zh-Hans" sz="3400" dirty="0" smtClean="0"/>
              <a:t>Google Test can generate XML test result reports </a:t>
            </a:r>
          </a:p>
          <a:p>
            <a:endParaRPr lang="zh-Hans" alt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 smtClean="0"/>
              <a:t>BASIC CONCEPTS</a:t>
            </a:r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/>
            <a:r>
              <a:rPr lang="en-US" altLang="zh-Hans" sz="4400" dirty="0" smtClean="0">
                <a:sym typeface="Calibri"/>
              </a:rPr>
              <a:t>Start by writing </a:t>
            </a:r>
            <a:r>
              <a:rPr lang="en-US" altLang="zh-Hans" sz="4400" dirty="0" smtClean="0">
                <a:solidFill>
                  <a:srgbClr val="FF0000"/>
                </a:solidFill>
                <a:sym typeface="Calibri"/>
              </a:rPr>
              <a:t>assertions</a:t>
            </a:r>
            <a:r>
              <a:rPr lang="en-US" altLang="zh-Hans" sz="4400" dirty="0" smtClean="0">
                <a:sym typeface="Calibri"/>
              </a:rPr>
              <a:t>. An assertion's result can be success, nonfatal failure, or fatal failure</a:t>
            </a:r>
          </a:p>
          <a:p>
            <a:endParaRPr lang="zh-Hans" altLang="en-US" sz="4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3808" y="4660776"/>
            <a:ext cx="1069318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 smtClean="0"/>
              <a:t>ASSERTIONS</a:t>
            </a:r>
            <a:endParaRPr lang="zh-Han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3400" dirty="0" smtClean="0"/>
              <a:t>EXPECT_* generate nonfatal failures, which don't abort the current function</a:t>
            </a:r>
          </a:p>
          <a:p>
            <a:r>
              <a:rPr lang="en-US" altLang="zh-Hans" sz="3400" dirty="0" smtClean="0"/>
              <a:t>ASSERT_* generate fatal failures when they fail, and </a:t>
            </a:r>
            <a:r>
              <a:rPr lang="en-US" altLang="zh-Hans" sz="3400" dirty="0" smtClean="0">
                <a:solidFill>
                  <a:srgbClr val="FF0000"/>
                </a:solidFill>
              </a:rPr>
              <a:t>abort the current function</a:t>
            </a:r>
          </a:p>
          <a:p>
            <a:endParaRPr lang="zh-Hans" alt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2" descr="C:\Users\wWX245771\Desktop\图片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288" y="4084712"/>
            <a:ext cx="11958637" cy="52419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 smtClean="0"/>
              <a:t>Requirement</a:t>
            </a:r>
            <a:endParaRPr lang="zh-Han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3400" dirty="0" smtClean="0"/>
              <a:t>Value arguments must be comparable by the assertion's comparison operator</a:t>
            </a:r>
          </a:p>
          <a:p>
            <a:r>
              <a:rPr lang="en-US" altLang="zh-Hans" sz="3400" dirty="0" smtClean="0"/>
              <a:t>Values must support the &lt;&lt; operator for streaming to an std::</a:t>
            </a:r>
            <a:r>
              <a:rPr lang="en-US" altLang="zh-Hans" sz="3400" dirty="0" err="1" smtClean="0"/>
              <a:t>ostream</a:t>
            </a:r>
            <a:endParaRPr lang="en-US" altLang="zh-Hans" sz="3400" dirty="0" smtClean="0"/>
          </a:p>
          <a:p>
            <a:endParaRPr lang="zh-Hans" alt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7824" y="4372744"/>
            <a:ext cx="10729192" cy="4639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 smtClean="0"/>
              <a:t>TEST STRUCTURE</a:t>
            </a:r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26" name="Group 207"/>
          <p:cNvGrpSpPr/>
          <p:nvPr/>
        </p:nvGrpSpPr>
        <p:grpSpPr>
          <a:xfrm>
            <a:off x="711199" y="4267200"/>
            <a:ext cx="11582401" cy="4978400"/>
            <a:chOff x="0" y="0"/>
            <a:chExt cx="11582400" cy="4978400"/>
          </a:xfrm>
        </p:grpSpPr>
        <p:sp>
          <p:nvSpPr>
            <p:cNvPr id="27" name="Shape 187"/>
            <p:cNvSpPr/>
            <p:nvPr/>
          </p:nvSpPr>
          <p:spPr>
            <a:xfrm>
              <a:off x="0" y="0"/>
              <a:ext cx="11582400" cy="4978400"/>
            </a:xfrm>
            <a:prstGeom prst="rect">
              <a:avLst/>
            </a:prstGeom>
            <a:gradFill flip="none"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0"/>
            </a:gradFill>
            <a:ln w="12700" cap="flat">
              <a:solidFill>
                <a:srgbClr val="4A7EBB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8" name="Shape 188"/>
            <p:cNvSpPr/>
            <p:nvPr/>
          </p:nvSpPr>
          <p:spPr>
            <a:xfrm>
              <a:off x="0" y="22885"/>
              <a:ext cx="11582400" cy="4932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lang="en-US" sz="2400" dirty="0" smtClean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r>
                <a:rPr sz="2400" dirty="0" smtClean="0">
                  <a:latin typeface="+mn-lt"/>
                  <a:ea typeface="+mn-ea"/>
                  <a:cs typeface="+mn-cs"/>
                  <a:sym typeface="Calibri"/>
                </a:rPr>
                <a:t>Test </a:t>
              </a:r>
              <a:r>
                <a:rPr sz="2400" dirty="0">
                  <a:latin typeface="+mn-lt"/>
                  <a:ea typeface="+mn-ea"/>
                  <a:cs typeface="+mn-cs"/>
                  <a:sym typeface="Calibri"/>
                </a:rPr>
                <a:t>Program</a:t>
              </a:r>
            </a:p>
          </p:txBody>
        </p:sp>
        <p:sp>
          <p:nvSpPr>
            <p:cNvPr id="29" name="Shape 189"/>
            <p:cNvSpPr/>
            <p:nvPr/>
          </p:nvSpPr>
          <p:spPr>
            <a:xfrm>
              <a:off x="203200" y="304800"/>
              <a:ext cx="5384800" cy="3962401"/>
            </a:xfrm>
            <a:prstGeom prst="rect">
              <a:avLst/>
            </a:prstGeom>
            <a:gradFill flip="none"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0"/>
            </a:gradFill>
            <a:ln w="12700" cap="flat">
              <a:solidFill>
                <a:srgbClr val="BE4B48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0" name="Shape 190"/>
            <p:cNvSpPr/>
            <p:nvPr/>
          </p:nvSpPr>
          <p:spPr>
            <a:xfrm>
              <a:off x="203200" y="373683"/>
              <a:ext cx="5384800" cy="38246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lang="en-US" sz="2400" dirty="0" smtClean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r>
                <a:rPr sz="2400" dirty="0" smtClean="0">
                  <a:latin typeface="+mn-lt"/>
                  <a:ea typeface="+mn-ea"/>
                  <a:cs typeface="+mn-cs"/>
                  <a:sym typeface="Calibri"/>
                </a:rPr>
                <a:t>Test </a:t>
              </a:r>
              <a:r>
                <a:rPr sz="2400" dirty="0">
                  <a:latin typeface="+mn-lt"/>
                  <a:ea typeface="+mn-ea"/>
                  <a:cs typeface="+mn-cs"/>
                  <a:sym typeface="Calibri"/>
                </a:rPr>
                <a:t>Case</a:t>
              </a:r>
            </a:p>
          </p:txBody>
        </p:sp>
        <p:sp>
          <p:nvSpPr>
            <p:cNvPr id="31" name="Shape 191"/>
            <p:cNvSpPr/>
            <p:nvPr/>
          </p:nvSpPr>
          <p:spPr>
            <a:xfrm>
              <a:off x="5994400" y="304800"/>
              <a:ext cx="5384800" cy="3962401"/>
            </a:xfrm>
            <a:prstGeom prst="rect">
              <a:avLst/>
            </a:prstGeom>
            <a:gradFill flip="none"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0"/>
            </a:gradFill>
            <a:ln w="12700" cap="flat">
              <a:solidFill>
                <a:srgbClr val="BE4B48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2" name="Shape 192"/>
            <p:cNvSpPr/>
            <p:nvPr/>
          </p:nvSpPr>
          <p:spPr>
            <a:xfrm>
              <a:off x="5994400" y="373683"/>
              <a:ext cx="5384800" cy="38246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lang="en-US" sz="2400" dirty="0" smtClean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r>
                <a:rPr sz="2400" dirty="0" smtClean="0">
                  <a:latin typeface="+mn-lt"/>
                  <a:ea typeface="+mn-ea"/>
                  <a:cs typeface="+mn-cs"/>
                  <a:sym typeface="Calibri"/>
                </a:rPr>
                <a:t>Test </a:t>
              </a:r>
              <a:r>
                <a:rPr sz="2400" dirty="0">
                  <a:latin typeface="+mn-lt"/>
                  <a:ea typeface="+mn-ea"/>
                  <a:cs typeface="+mn-cs"/>
                  <a:sym typeface="Calibri"/>
                </a:rPr>
                <a:t>Case</a:t>
              </a:r>
            </a:p>
          </p:txBody>
        </p:sp>
        <p:sp>
          <p:nvSpPr>
            <p:cNvPr id="33" name="Shape 193"/>
            <p:cNvSpPr/>
            <p:nvPr/>
          </p:nvSpPr>
          <p:spPr>
            <a:xfrm>
              <a:off x="609600" y="609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4" name="Shape 194"/>
            <p:cNvSpPr/>
            <p:nvPr/>
          </p:nvSpPr>
          <p:spPr>
            <a:xfrm>
              <a:off x="609600" y="1071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35" name="Shape 195"/>
            <p:cNvSpPr/>
            <p:nvPr/>
          </p:nvSpPr>
          <p:spPr>
            <a:xfrm>
              <a:off x="609600" y="2133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6" name="Shape 196"/>
            <p:cNvSpPr/>
            <p:nvPr/>
          </p:nvSpPr>
          <p:spPr>
            <a:xfrm>
              <a:off x="609600" y="2595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37" name="Shape 197"/>
            <p:cNvSpPr/>
            <p:nvPr/>
          </p:nvSpPr>
          <p:spPr>
            <a:xfrm>
              <a:off x="3251200" y="2133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8" name="Shape 198"/>
            <p:cNvSpPr/>
            <p:nvPr/>
          </p:nvSpPr>
          <p:spPr>
            <a:xfrm>
              <a:off x="3251200" y="2595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39" name="Shape 199"/>
            <p:cNvSpPr/>
            <p:nvPr/>
          </p:nvSpPr>
          <p:spPr>
            <a:xfrm>
              <a:off x="7721600" y="2133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0" name="Shape 200"/>
            <p:cNvSpPr/>
            <p:nvPr/>
          </p:nvSpPr>
          <p:spPr>
            <a:xfrm>
              <a:off x="7721600" y="2595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41" name="Shape 201"/>
            <p:cNvSpPr/>
            <p:nvPr/>
          </p:nvSpPr>
          <p:spPr>
            <a:xfrm>
              <a:off x="9144000" y="5080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2" name="Shape 202"/>
            <p:cNvSpPr/>
            <p:nvPr/>
          </p:nvSpPr>
          <p:spPr>
            <a:xfrm>
              <a:off x="9144000" y="9700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43" name="Shape 203"/>
            <p:cNvSpPr/>
            <p:nvPr/>
          </p:nvSpPr>
          <p:spPr>
            <a:xfrm>
              <a:off x="6502400" y="5080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4" name="Shape 204"/>
            <p:cNvSpPr/>
            <p:nvPr/>
          </p:nvSpPr>
          <p:spPr>
            <a:xfrm>
              <a:off x="6502400" y="9700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45" name="Shape 205"/>
            <p:cNvSpPr/>
            <p:nvPr/>
          </p:nvSpPr>
          <p:spPr>
            <a:xfrm>
              <a:off x="3251200" y="609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6" name="Shape 206"/>
            <p:cNvSpPr/>
            <p:nvPr/>
          </p:nvSpPr>
          <p:spPr>
            <a:xfrm>
              <a:off x="3251200" y="1071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752" y="1636440"/>
            <a:ext cx="9157559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spc="-210" dirty="0" smtClean="0"/>
              <a:t>USING GTEST</a:t>
            </a:r>
            <a:endParaRPr lang="zh-Han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3400" dirty="0" smtClean="0"/>
              <a:t>include &lt;</a:t>
            </a:r>
            <a:r>
              <a:rPr lang="en-US" altLang="zh-Hans" sz="3400" dirty="0" err="1" smtClean="0"/>
              <a:t>gtest</a:t>
            </a:r>
            <a:r>
              <a:rPr lang="en-US" altLang="zh-Hans" sz="3400" dirty="0" smtClean="0"/>
              <a:t>/</a:t>
            </a:r>
            <a:r>
              <a:rPr lang="en-US" altLang="zh-Hans" sz="3400" dirty="0" err="1" smtClean="0"/>
              <a:t>gtest.h</a:t>
            </a:r>
            <a:r>
              <a:rPr lang="en-US" altLang="zh-Hans" sz="3400" dirty="0" smtClean="0"/>
              <a:t>&gt;</a:t>
            </a:r>
          </a:p>
          <a:p>
            <a:r>
              <a:rPr lang="en-US" altLang="zh-Hans" sz="3400" dirty="0" smtClean="0"/>
              <a:t>write your tests in any source files</a:t>
            </a:r>
          </a:p>
          <a:p>
            <a:r>
              <a:rPr lang="en-US" altLang="zh-Hans" sz="3400" dirty="0" smtClean="0"/>
              <a:t>initialize </a:t>
            </a:r>
            <a:r>
              <a:rPr lang="en-US" altLang="zh-Hans" sz="3400" dirty="0" err="1" smtClean="0"/>
              <a:t>gtest</a:t>
            </a:r>
            <a:r>
              <a:rPr lang="en-US" altLang="zh-Hans" sz="3400" dirty="0" smtClean="0"/>
              <a:t> by </a:t>
            </a:r>
            <a:r>
              <a:rPr lang="en-US" altLang="zh-Hans" sz="3400" dirty="0" err="1" smtClean="0"/>
              <a:t>InitGoogleTest</a:t>
            </a:r>
            <a:r>
              <a:rPr lang="en-US" altLang="zh-Hans" sz="3400" dirty="0" smtClean="0"/>
              <a:t>()</a:t>
            </a:r>
          </a:p>
          <a:p>
            <a:r>
              <a:rPr lang="en-US" altLang="zh-Hans" sz="3400" dirty="0" smtClean="0"/>
              <a:t>call RUN_ALL_TESTS() in main() function</a:t>
            </a:r>
          </a:p>
          <a:p>
            <a:r>
              <a:rPr lang="en-US" altLang="zh-Hans" sz="3400" dirty="0" smtClean="0"/>
              <a:t>compile and run</a:t>
            </a:r>
          </a:p>
          <a:p>
            <a:endParaRPr lang="zh-Hans" alt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3738" y="6028928"/>
            <a:ext cx="90773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 smtClean="0"/>
              <a:t>EXERCISE</a:t>
            </a:r>
            <a:endParaRPr lang="zh-Hans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en-US" altLang="zh-Hans" sz="3600" dirty="0" smtClean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Hans" sz="3600" dirty="0" smtClean="0"/>
              <a:t>Open </a:t>
            </a:r>
            <a:r>
              <a:rPr lang="en-US" altLang="zh-Hans" sz="3600" dirty="0" err="1" smtClean="0"/>
              <a:t>gtest_sample</a:t>
            </a:r>
            <a:r>
              <a:rPr lang="en-US" altLang="zh-Hans" sz="3600" dirty="0" smtClean="0"/>
              <a:t>, Compile and run</a:t>
            </a: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en-US" altLang="zh-Hans" sz="3600" dirty="0" smtClean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Hans" sz="3600" dirty="0" err="1" smtClean="0"/>
              <a:t>SalesMan</a:t>
            </a:r>
            <a:r>
              <a:rPr lang="en-US" altLang="zh-Hans" sz="3600" dirty="0" smtClean="0"/>
              <a:t> should answer “see you” to “bye”</a:t>
            </a: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en-US" altLang="zh-Hans" sz="3600" dirty="0" smtClean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Hans" sz="3600" dirty="0" err="1" smtClean="0"/>
              <a:t>SalesMan</a:t>
            </a:r>
            <a:r>
              <a:rPr lang="en-US" altLang="zh-Hans" sz="3600" dirty="0" smtClean="0"/>
              <a:t> should throw an exception if question is empty</a:t>
            </a:r>
            <a:endParaRPr lang="zh-Hans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Glyph Inventory 1_go-self-servic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233" y="1078673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w-ppt-template">
  <a:themeElements>
    <a:clrScheme name="ThoughtWorks Final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239</TotalTime>
  <Pages>0</Pages>
  <Words>326</Words>
  <Characters>0</Characters>
  <Application>Microsoft Office PowerPoint</Application>
  <PresentationFormat>自定义</PresentationFormat>
  <Lines>0</Lines>
  <Paragraphs>104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Lucida Grande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ヒラギノ角ゴ ProN W3</vt:lpstr>
      <vt:lpstr>ヒラギノ角ゴ ProN W6</vt:lpstr>
      <vt:lpstr>Calibri</vt:lpstr>
      <vt:lpstr>Wingdings</vt:lpstr>
      <vt:lpstr>tw-ppt-template</vt:lpstr>
      <vt:lpstr>2_TW - Black</vt:lpstr>
      <vt:lpstr>4_TW - Black</vt:lpstr>
      <vt:lpstr>Introduction To GTest</vt:lpstr>
      <vt:lpstr>Unit Testing</vt:lpstr>
      <vt:lpstr>Why Google Test</vt:lpstr>
      <vt:lpstr>BASIC CONCEPTS</vt:lpstr>
      <vt:lpstr>ASSERTIONS</vt:lpstr>
      <vt:lpstr>Requirement</vt:lpstr>
      <vt:lpstr>TEST STRUCTURE</vt:lpstr>
      <vt:lpstr>USING GTEST</vt:lpstr>
      <vt:lpstr>EXERCISE</vt:lpstr>
      <vt:lpstr>TEST Fixture</vt:lpstr>
      <vt:lpstr>TEST FIXTURE Internals</vt:lpstr>
      <vt:lpstr>EXERCISE</vt:lpstr>
      <vt:lpstr>THANK YOU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NICE BIG title</dc:title>
  <dc:creator>Administrator</dc:creator>
  <cp:lastModifiedBy>Coney Wu</cp:lastModifiedBy>
  <cp:revision>34</cp:revision>
  <dcterms:created xsi:type="dcterms:W3CDTF">2015-01-20T01:00:40Z</dcterms:created>
  <dcterms:modified xsi:type="dcterms:W3CDTF">2015-03-29T17:01:58Z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1421729364</vt:lpwstr>
  </property>
</Properties>
</file>