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21"/>
  </p:notesMasterIdLst>
  <p:sldIdLst>
    <p:sldId id="262" r:id="rId4"/>
    <p:sldId id="296" r:id="rId5"/>
    <p:sldId id="292" r:id="rId6"/>
    <p:sldId id="261" r:id="rId7"/>
    <p:sldId id="297" r:id="rId8"/>
    <p:sldId id="298" r:id="rId9"/>
    <p:sldId id="299" r:id="rId10"/>
    <p:sldId id="300" r:id="rId11"/>
    <p:sldId id="301" r:id="rId12"/>
    <p:sldId id="306" r:id="rId13"/>
    <p:sldId id="303" r:id="rId14"/>
    <p:sldId id="304" r:id="rId15"/>
    <p:sldId id="302" r:id="rId16"/>
    <p:sldId id="305" r:id="rId17"/>
    <p:sldId id="307" r:id="rId18"/>
    <p:sldId id="295" r:id="rId19"/>
    <p:sldId id="256" r:id="rId20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88928" autoAdjust="0"/>
  </p:normalViewPr>
  <p:slideViewPr>
    <p:cSldViewPr>
      <p:cViewPr varScale="1">
        <p:scale>
          <a:sx n="58" d="100"/>
          <a:sy n="58" d="100"/>
        </p:scale>
        <p:origin x="1236" y="7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 smtClean="0"/>
              <a:t>介绍新需求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Hans" altLang="en-US" dirty="0" smtClean="0"/>
              <a:t>更新代码</a:t>
            </a:r>
            <a:r>
              <a:rPr lang="en-US" altLang="zh-Hans" dirty="0" smtClean="0"/>
              <a:t>, </a:t>
            </a:r>
            <a:r>
              <a:rPr lang="zh-Hans" altLang="en-US" dirty="0" smtClean="0"/>
              <a:t>后续课程均需进行此步</a:t>
            </a:r>
          </a:p>
          <a:p>
            <a:pPr marL="171450" indent="-171450">
              <a:buFont typeface="Arial" charset="0"/>
              <a:buChar char="•"/>
            </a:pPr>
            <a:r>
              <a:rPr lang="zh-Hans" altLang="en-US" dirty="0" smtClean="0"/>
              <a:t>重构使</a:t>
            </a:r>
            <a:r>
              <a:rPr lang="en-US" altLang="zh-Hans" dirty="0" smtClean="0"/>
              <a:t>Librarian</a:t>
            </a:r>
            <a:r>
              <a:rPr lang="zh-Hans" altLang="en-US" dirty="0" smtClean="0"/>
              <a:t>对象支持新的</a:t>
            </a:r>
            <a:r>
              <a:rPr lang="en-US" altLang="zh-Hans" dirty="0" smtClean="0"/>
              <a:t>Book</a:t>
            </a:r>
            <a:r>
              <a:rPr lang="zh-Hans" altLang="en-US" dirty="0" smtClean="0"/>
              <a:t>依赖</a:t>
            </a:r>
            <a:r>
              <a:rPr lang="en-US" altLang="zh-Hans" dirty="0" smtClean="0"/>
              <a:t>, </a:t>
            </a:r>
            <a:r>
              <a:rPr lang="zh-Hans" altLang="en-US" dirty="0" smtClean="0"/>
              <a:t>测试可以通过</a:t>
            </a:r>
            <a:r>
              <a:rPr lang="en-US" altLang="zh-Hans" dirty="0" smtClean="0"/>
              <a:t>Book</a:t>
            </a:r>
            <a:r>
              <a:rPr lang="zh-Hans" altLang="en-US" dirty="0" smtClean="0"/>
              <a:t>真实对象实现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Hans" dirty="0" smtClean="0"/>
              <a:t>Librarian::store(vendor)</a:t>
            </a:r>
            <a:r>
              <a:rPr lang="zh-Hans" altLang="en-US" dirty="0" smtClean="0"/>
              <a:t>需要构造一个</a:t>
            </a:r>
            <a:r>
              <a:rPr lang="en-US" altLang="zh-Hans" dirty="0" smtClean="0"/>
              <a:t>`</a:t>
            </a:r>
            <a:r>
              <a:rPr lang="zh-Hans" altLang="en-US" dirty="0" smtClean="0"/>
              <a:t>假</a:t>
            </a:r>
            <a:r>
              <a:rPr lang="en-US" altLang="zh-Hans" dirty="0" smtClean="0"/>
              <a:t>`</a:t>
            </a:r>
            <a:r>
              <a:rPr lang="zh-Hans" altLang="en-US" dirty="0" smtClean="0"/>
              <a:t>的</a:t>
            </a:r>
            <a:r>
              <a:rPr lang="en-US" altLang="zh-Hans" dirty="0" smtClean="0"/>
              <a:t>vendor</a:t>
            </a:r>
            <a:endParaRPr lang="zh-Hans" altLang="en-US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Hans" altLang="en-US" dirty="0" smtClean="0"/>
              <a:t>通过</a:t>
            </a:r>
            <a:r>
              <a:rPr lang="en-US" altLang="zh-Hans" dirty="0" smtClean="0"/>
              <a:t>EXPECT</a:t>
            </a:r>
            <a:r>
              <a:rPr lang="zh-Hans" altLang="en-US" dirty="0" smtClean="0"/>
              <a:t>对传入参数设置期望</a:t>
            </a:r>
          </a:p>
          <a:p>
            <a:pPr marL="171450" indent="-171450">
              <a:buFont typeface="Arial" charset="0"/>
              <a:buChar char="•"/>
            </a:pPr>
            <a:r>
              <a:rPr lang="zh-Hans" altLang="en-US" dirty="0" smtClean="0"/>
              <a:t>通过</a:t>
            </a:r>
            <a:r>
              <a:rPr lang="en-US" altLang="zh-Hans" dirty="0" smtClean="0"/>
              <a:t>Times</a:t>
            </a:r>
            <a:r>
              <a:rPr lang="zh-Hans" altLang="en-US" dirty="0" smtClean="0"/>
              <a:t>限制付款次数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Han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Han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 smtClean="0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 smtClean="0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Hans" altLang="en-US" smtClean="0">
                <a:sym typeface="Open Sans Light" charset="0"/>
              </a:rPr>
              <a:t>第二级</a:t>
            </a:r>
          </a:p>
          <a:p>
            <a:pPr lvl="2"/>
            <a:r>
              <a:rPr lang="zh-Hans" altLang="en-US" smtClean="0">
                <a:sym typeface="Open Sans Light" charset="0"/>
              </a:rPr>
              <a:t>第三级</a:t>
            </a:r>
          </a:p>
          <a:p>
            <a:pPr lvl="3"/>
            <a:r>
              <a:rPr lang="zh-Hans" altLang="en-US" smtClean="0">
                <a:sym typeface="Open Sans Light" charset="0"/>
              </a:rPr>
              <a:t>第四级</a:t>
            </a:r>
          </a:p>
          <a:p>
            <a:pPr lvl="4"/>
            <a:r>
              <a:rPr lang="zh-Hans" altLang="en-US" smtClean="0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oglemock/wiki/ForDummies" TargetMode="External"/><Relationship Id="rId2" Type="http://schemas.openxmlformats.org/officeDocument/2006/relationships/hyperlink" Target="https://code.google.com/p/googletest/wiki/Primer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de.google.com/p/googlemock/wiki/FrequentlyAskedQuestions" TargetMode="External"/><Relationship Id="rId5" Type="http://schemas.openxmlformats.org/officeDocument/2006/relationships/hyperlink" Target="https://code.google.com/p/googlemock/wiki/CookBook" TargetMode="External"/><Relationship Id="rId4" Type="http://schemas.openxmlformats.org/officeDocument/2006/relationships/hyperlink" Target="https://code.google.com/p/googlemock/wiki/CheatShee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9600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Stubs &amp; Mocks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295168" y="2673404"/>
            <a:ext cx="4427174" cy="75713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 Unit Testing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图书馆管理员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(Librarian)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会定期向书商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Han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BookVendor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购买一些书籍来充实图书馆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书商能够提供多种图书</a:t>
            </a:r>
            <a:r>
              <a:rPr lang="en-US" altLang="zh-Han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附有价格</a:t>
            </a:r>
            <a:r>
              <a:rPr lang="en-US" altLang="zh-Han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供管理员进行</a:t>
            </a:r>
            <a:r>
              <a:rPr lang="zh-Hans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Hans" sz="3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管理员仅会挑选当前图书馆中不存在的书籍进行</a:t>
            </a:r>
            <a:r>
              <a:rPr lang="zh-Hans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Han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管理员选好图书后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会向书商支付所选书籍的总金额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12163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Stubs Vs Mocks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Behavior 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Based Verification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001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 Doubles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Dummy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objects are passed around but never actually used. Usually they are just used to fill parameter </a:t>
            </a:r>
            <a:r>
              <a:rPr 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lists</a:t>
            </a:r>
          </a:p>
          <a:p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Fake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objects actually have working implementations, but usually take some shortcut which makes them not suitable for </a:t>
            </a:r>
            <a:r>
              <a:rPr 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production</a:t>
            </a:r>
          </a:p>
          <a:p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Stubs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provide canned answers to calls made during the test, usually not responding at all to anything outside what's programmed in for the </a:t>
            </a:r>
            <a:r>
              <a:rPr 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</a:p>
          <a:p>
            <a:endParaRPr 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Mocks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are </a:t>
            </a:r>
            <a:r>
              <a:rPr 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objects 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pre-programmed with expectations which form a specification of the calls they are expected to </a:t>
            </a:r>
            <a:r>
              <a:rPr 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Hans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040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MATCHERS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Han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When a mock function takes arguments, we can specify the </a:t>
            </a:r>
            <a:r>
              <a:rPr lang="en-US" altLang="zh-Hant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expected arguments value</a:t>
            </a:r>
          </a:p>
          <a:p>
            <a:pPr marL="0"/>
            <a:endParaRPr lang="en-US" altLang="zh-Han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r>
              <a:rPr lang="en-US" altLang="zh-Hant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Hant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testing::_ </a:t>
            </a:r>
            <a:r>
              <a:rPr lang="en-US" altLang="zh-Hant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will match any input arguments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1800" y="3436640"/>
            <a:ext cx="106299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7987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Cardinalities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Han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the </a:t>
            </a:r>
            <a:r>
              <a:rPr lang="en-US" altLang="zh-Hant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Times()</a:t>
            </a:r>
            <a:r>
              <a:rPr lang="en-US" altLang="zh-Han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to specify the </a:t>
            </a:r>
            <a:r>
              <a:rPr 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cardinality </a:t>
            </a:r>
            <a:r>
              <a:rPr 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 it tells </a:t>
            </a:r>
            <a:r>
              <a:rPr lang="en-US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many times the call should occur</a:t>
            </a:r>
            <a:endParaRPr lang="en-US" altLang="zh-Han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r>
              <a:rPr lang="en-US" altLang="zh-Hant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32" y="3654574"/>
            <a:ext cx="1139953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38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图书馆管理员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(Librarian)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会定期向书商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Han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BookVendor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购买一些书籍来充实图书馆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书商能够提供多种图书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附有价格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供管理员进行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Han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管理员仅会挑选当前图书馆中不存在的书籍进行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Han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管理员选好图书后</a:t>
            </a:r>
            <a:r>
              <a:rPr lang="en-US" altLang="zh-Han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会向书商支付所选书籍的总金额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5774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github.com/coney/cpp-unit-testing/tree/master/02-GMock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2"/>
            </a:endParaRPr>
          </a:p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code.google.com/p/googlemock/wiki/ForDummies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code.google.com/p/googlemock/wiki/CheatSheet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code.google.com/p/googlemock/wiki/CookBook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code.google.com/p/googlemock/wiki/FrequentlyAskedQuestions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1"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252992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For questions or suggestions:</a:t>
            </a:r>
          </a:p>
          <a:p>
            <a:pPr>
              <a:spcBef>
                <a:spcPct val="0"/>
              </a:spcBef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Wu Kun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kunwu@thoughtworks.com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图书馆管理员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(Librarian)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会定期向书商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Han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BookVendor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购买一些书籍来充实图书馆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书商能够提供多种图书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附有价格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供管理员进行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Han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管理员仅会挑选当前图书馆中不存在的书籍进行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Han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管理员选好图书后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会向书商支付所选书籍的总金额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76667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从原始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Repo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上更新代码</a:t>
            </a:r>
            <a:endParaRPr lang="en-US" altLang="zh-Han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0750" lvl="1" indent="-520700" latinLnBrk="1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git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 remote add source https://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github.com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/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coney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/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cpp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-unit-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testing.git</a:t>
            </a: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 </a:t>
            </a:r>
            <a:endParaRPr lang="en-US" altLang="zh-Hans" sz="1000" dirty="0">
              <a:latin typeface="微软雅黑" panose="020B0503020204020204" pitchFamily="34" charset="-122"/>
              <a:ea typeface="微软雅黑" panose="020B0503020204020204" pitchFamily="34" charset="-122"/>
              <a:cs typeface="Open Sans" charset="0"/>
            </a:endParaRPr>
          </a:p>
          <a:p>
            <a:pPr marL="920750" lvl="1" indent="-520700" latinLnBrk="1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git</a:t>
            </a:r>
            <a:r>
              <a:rPr lang="en-US" altLang="zh-Han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 pull source master</a:t>
            </a: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Librarian, 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使管理员可以通过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方法存入一个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思考如何编写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Librarian::store(vendor)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的测试</a:t>
            </a: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Mocking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With Google Mock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WHY GOOGLE MOCK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 want to "mock out" your dependencies.</a:t>
            </a:r>
          </a:p>
          <a:p>
            <a:r>
              <a:rPr lang="en-US" altLang="zh-Han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tests are slow as they depend on too many libraries or use expensive resources (e.g. a database).</a:t>
            </a:r>
          </a:p>
          <a:p>
            <a:r>
              <a:rPr lang="en-US" altLang="zh-Han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tests are brittle as some resources they use are unreliable (e.g. the network, current time).</a:t>
            </a:r>
          </a:p>
          <a:p>
            <a:r>
              <a:rPr lang="en-US" altLang="zh-Han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 want to test how your code handles a failure which is not easy to trigger.</a:t>
            </a:r>
          </a:p>
          <a:p>
            <a:r>
              <a:rPr lang="en-US" altLang="zh-Han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 need to make sure that your module interacts with other modules in the right way.</a:t>
            </a:r>
          </a:p>
          <a:p>
            <a:r>
              <a:rPr lang="en-US" altLang="zh-Han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Dependent Interface Does not yet exist or may change behavior. </a:t>
            </a:r>
          </a:p>
          <a:p>
            <a:endParaRPr lang="zh-Hans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073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MOCK Object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A </a:t>
            </a:r>
            <a:r>
              <a:rPr lang="en-US" altLang="zh-Hans" sz="3600" dirty="0" smtClean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mock object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 implements the same interface as a real object (so it can be used as one), but lets you specify at run time </a:t>
            </a:r>
            <a:r>
              <a:rPr lang="en-US" altLang="zh-Han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how it will be used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 and </a:t>
            </a:r>
            <a:r>
              <a:rPr lang="en-US" altLang="zh-Han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what it should do</a:t>
            </a:r>
          </a:p>
          <a:p>
            <a:pPr marL="0"/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5856" y="3436640"/>
            <a:ext cx="9505056" cy="5834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318" y="7567761"/>
            <a:ext cx="723900" cy="409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168" y="7641679"/>
            <a:ext cx="23526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53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EXPECTATIONS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Hant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the </a:t>
            </a:r>
            <a:r>
              <a:rPr lang="en-US" altLang="zh-Hant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EXPECT_CALL()</a:t>
            </a:r>
            <a:r>
              <a:rPr lang="en-US" altLang="zh-Hant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macro to set an expectation on a mock method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1363" y="3652664"/>
            <a:ext cx="89820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588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Han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return value of mock functions can be specified by </a:t>
            </a:r>
            <a:r>
              <a:rPr lang="en-US" altLang="zh-Hant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Will</a:t>
            </a:r>
            <a:r>
              <a:rPr lang="en-US" altLang="zh-Han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Hant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Han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Statement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100" y="3292624"/>
            <a:ext cx="101346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8806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include </a:t>
            </a:r>
            <a:r>
              <a:rPr lang="en-US" altLang="zh-Hans" sz="3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Hans" sz="3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gmock</a:t>
            </a:r>
            <a:r>
              <a:rPr lang="en-US" altLang="zh-Hans" sz="3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Hans" sz="3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gmock.h</a:t>
            </a:r>
            <a:r>
              <a:rPr lang="en-US" altLang="zh-Hans" sz="3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 your mocks and tests</a:t>
            </a:r>
          </a:p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initialize </a:t>
            </a:r>
            <a:r>
              <a:rPr lang="en-US" altLang="zh-Hans" sz="3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gmock</a:t>
            </a:r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by </a:t>
            </a:r>
            <a:r>
              <a:rPr lang="en-US" altLang="zh-Hans" sz="3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InitGoogleMock</a:t>
            </a:r>
            <a:r>
              <a:rPr lang="en-US" altLang="zh-Hans" sz="3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call RUN_ALL_TESTS() in main() function</a:t>
            </a:r>
          </a:p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compile and run</a:t>
            </a:r>
          </a:p>
          <a:p>
            <a:endParaRPr lang="zh-Hans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1838" y="5452864"/>
            <a:ext cx="90011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 GMOCK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1840" y="8333184"/>
            <a:ext cx="9926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Han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InitGoogleMock</a:t>
            </a:r>
            <a:r>
              <a:rPr lang="en-US" altLang="zh-Han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will </a:t>
            </a:r>
            <a:r>
              <a:rPr lang="en-US" altLang="zh-Han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automatically</a:t>
            </a:r>
            <a:r>
              <a:rPr lang="en-US" altLang="zh-Han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initialize Google Test</a:t>
            </a:r>
            <a:endParaRPr lang="zh-Hans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598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-ppt-templat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420</TotalTime>
  <Pages>0</Pages>
  <Words>580</Words>
  <Characters>0</Characters>
  <Application>Microsoft Office PowerPoint</Application>
  <PresentationFormat>自定义</PresentationFormat>
  <Lines>0</Lines>
  <Paragraphs>118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Arial</vt:lpstr>
      <vt:lpstr>Calibri</vt:lpstr>
      <vt:lpstr>Wingdings</vt:lpstr>
      <vt:lpstr>tw-ppt-template</vt:lpstr>
      <vt:lpstr>2_TW - Black</vt:lpstr>
      <vt:lpstr>4_TW - Black</vt:lpstr>
      <vt:lpstr>Stubs &amp; Mocks</vt:lpstr>
      <vt:lpstr>EXERCISE</vt:lpstr>
      <vt:lpstr>EXERCISE</vt:lpstr>
      <vt:lpstr>Mocking</vt:lpstr>
      <vt:lpstr>WHY GOOGLE MOCK</vt:lpstr>
      <vt:lpstr>MOCK Object</vt:lpstr>
      <vt:lpstr>EXPECTATIONS</vt:lpstr>
      <vt:lpstr>ACTIONS</vt:lpstr>
      <vt:lpstr>USING GMOCK</vt:lpstr>
      <vt:lpstr>EXERCISE</vt:lpstr>
      <vt:lpstr>Stubs Vs Mocks</vt:lpstr>
      <vt:lpstr>Test Doubles</vt:lpstr>
      <vt:lpstr>MATCHERS</vt:lpstr>
      <vt:lpstr>Cardinalities</vt:lpstr>
      <vt:lpstr>EXERCISE</vt:lpstr>
      <vt:lpstr>Reference</vt:lpstr>
      <vt:lpstr>THANK YOU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creator>Administrator</dc:creator>
  <cp:lastModifiedBy>Coney Wu</cp:lastModifiedBy>
  <cp:revision>92</cp:revision>
  <dcterms:created xsi:type="dcterms:W3CDTF">2015-01-20T01:00:40Z</dcterms:created>
  <dcterms:modified xsi:type="dcterms:W3CDTF">2015-04-09T11:58:11Z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1421729364</vt:lpwstr>
  </property>
</Properties>
</file>