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3004800" cy="9753600"/>
  <p:notesSz cx="6858000" cy="9144000"/>
  <p:defaultTextStyle>
    <a:lvl1pPr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1pPr>
    <a:lvl2pPr indent="3429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2pPr>
    <a:lvl3pPr indent="6858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3pPr>
    <a:lvl4pPr indent="10287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4pPr>
    <a:lvl5pPr indent="13716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5pPr>
    <a:lvl6pPr indent="17145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6pPr>
    <a:lvl7pPr indent="20574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7pPr>
    <a:lvl8pPr indent="24003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8pPr>
    <a:lvl9pPr indent="2743200" algn="ctr" defTabSz="584200">
      <a:lnSpc>
        <a:spcPct val="90000"/>
      </a:lnSpc>
      <a:defRPr sz="2400">
        <a:latin typeface="Open Sans Light"/>
        <a:ea typeface="Open Sans Light"/>
        <a:cs typeface="Open Sans Light"/>
        <a:sym typeface="Open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7979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01600" cap="flat">
              <a:solidFill>
                <a:srgbClr val="FFFFFF"/>
              </a:solidFill>
              <a:prstDash val="solid"/>
              <a:miter lim="400000"/>
            </a:ln>
          </a:left>
          <a:right>
            <a:ln w="101600" cap="flat">
              <a:solidFill>
                <a:srgbClr val="FFFFFF"/>
              </a:solidFill>
              <a:prstDash val="solid"/>
              <a:miter lim="400000"/>
            </a:ln>
          </a:right>
          <a:top>
            <a:ln w="101600" cap="flat">
              <a:solidFill>
                <a:srgbClr val="FFFFFF"/>
              </a:solidFill>
              <a:prstDash val="solid"/>
              <a:miter lim="400000"/>
            </a:ln>
          </a:top>
          <a:bottom>
            <a:ln w="101600" cap="flat">
              <a:solidFill>
                <a:srgbClr val="FFFFFF"/>
              </a:solidFill>
              <a:prstDash val="solid"/>
              <a:miter lim="400000"/>
            </a:ln>
          </a:bottom>
          <a:insideH>
            <a:ln w="1016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016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8"/>
  </p:normalViewPr>
  <p:slideViewPr>
    <p:cSldViewPr snapToGrid="0" snapToObjects="1">
      <p:cViewPr varScale="1">
        <p:scale>
          <a:sx n="83" d="100"/>
          <a:sy n="83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/>
            </a:pPr>
            <a:r>
              <a:rPr sz="8400" cap="all" spc="-42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231900" y="4394041"/>
            <a:ext cx="10553701" cy="25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226229" y="6362541"/>
            <a:ext cx="10565042" cy="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39750" y="4425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146300" y="6616700"/>
            <a:ext cx="8712200" cy="22987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231900" y="4394041"/>
            <a:ext cx="10553701" cy="25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226229" y="6362541"/>
            <a:ext cx="10565042" cy="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39750" y="4425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2146300" y="6616700"/>
            <a:ext cx="8712200" cy="22987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/>
            </a:lvl1pPr>
          </a:lstStyle>
          <a:p>
            <a:pPr lvl="0">
              <a:defRPr sz="1800" cap="none" spc="0"/>
            </a:pPr>
            <a:r>
              <a:rPr sz="9600" cap="all" spc="-48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9600" cap="all" spc="-48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9600" cap="all" spc="-48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Reverse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9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7747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9600" cap="all" spc="-4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Reverse - Brown">
    <p:bg>
      <p:bgPr>
        <a:solidFill>
          <a:srgbClr val="B18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7747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9600" cap="all" spc="-4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 Reverse - Green">
    <p:bg>
      <p:bgPr>
        <a:solidFill>
          <a:srgbClr val="00B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1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7747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  <a:prstGeom prst="rect">
            <a:avLst/>
          </a:prstGeom>
        </p:spPr>
        <p:txBody>
          <a:bodyPr anchor="b"/>
          <a:lstStyle>
            <a:lvl1pPr>
              <a:defRPr sz="9600" spc="-480"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9600" cap="all" spc="-4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33400" y="8039100"/>
            <a:ext cx="11938000" cy="11430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ng Form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381000" y="234950"/>
            <a:ext cx="3048000" cy="38989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810000" y="241300"/>
            <a:ext cx="8813800" cy="8813800"/>
          </a:xfrm>
          <a:prstGeom prst="rect">
            <a:avLst/>
          </a:prstGeom>
        </p:spPr>
        <p:txBody>
          <a:bodyPr/>
          <a:lstStyle>
            <a:lvl1pPr>
              <a:buClr>
                <a:srgbClr val="929396"/>
              </a:buClr>
              <a:buFont typeface="Lucida Grande"/>
              <a:defRPr sz="3200">
                <a:latin typeface="+mn-lt"/>
                <a:ea typeface="+mn-ea"/>
                <a:cs typeface="+mn-cs"/>
                <a:sym typeface="Calibri"/>
              </a:defRPr>
            </a:lvl1pPr>
            <a:lvl2pPr>
              <a:lnSpc>
                <a:spcPct val="110000"/>
              </a:lnSpc>
              <a:buClr>
                <a:srgbClr val="929396"/>
              </a:buClr>
              <a:buFont typeface="Lucida Grande"/>
              <a:defRPr sz="18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1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■"/>
              <a:defRPr sz="18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1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1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-"/>
              <a:defRPr sz="1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ng Form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381000" y="234950"/>
            <a:ext cx="3048000" cy="38989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rgbClr val="F99C41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99C41"/>
                </a:solidFill>
              </a:rP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3810000" y="241300"/>
            <a:ext cx="8813800" cy="8813800"/>
          </a:xfrm>
          <a:prstGeom prst="rect">
            <a:avLst/>
          </a:prstGeom>
        </p:spPr>
        <p:txBody>
          <a:bodyPr/>
          <a:lstStyle>
            <a:lvl1pPr>
              <a:buClr>
                <a:srgbClr val="929396"/>
              </a:buClr>
              <a:buFont typeface="Lucida Grande"/>
              <a:defRPr sz="3200">
                <a:latin typeface="+mn-lt"/>
                <a:ea typeface="+mn-ea"/>
                <a:cs typeface="+mn-cs"/>
                <a:sym typeface="Calibri"/>
              </a:defRPr>
            </a:lvl1pPr>
            <a:lvl2pPr>
              <a:lnSpc>
                <a:spcPct val="110000"/>
              </a:lnSpc>
              <a:buClr>
                <a:srgbClr val="929396"/>
              </a:buClr>
              <a:buFont typeface="Lucida Grande"/>
              <a:defRPr sz="18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10000"/>
              </a:lnSpc>
              <a:spcBef>
                <a:spcPts val="1200"/>
              </a:spcBef>
              <a:buClr>
                <a:srgbClr val="F99C41"/>
              </a:buClr>
              <a:buSzPct val="238999"/>
              <a:buFont typeface="Lucida Grande"/>
              <a:buChar char="■"/>
              <a:defRPr sz="18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10000"/>
              </a:lnSpc>
              <a:spcBef>
                <a:spcPts val="1200"/>
              </a:spcBef>
              <a:buClr>
                <a:srgbClr val="F99C41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10000"/>
              </a:lnSpc>
              <a:spcBef>
                <a:spcPts val="1200"/>
              </a:spcBef>
              <a:buClr>
                <a:srgbClr val="F99C41"/>
              </a:buClr>
              <a:buSzPct val="238999"/>
              <a:buFont typeface="Lucida Grande"/>
              <a:buChar char="-"/>
              <a:defRPr sz="1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327150" y="698500"/>
            <a:ext cx="10350500" cy="8343900"/>
          </a:xfrm>
          <a:prstGeom prst="rect">
            <a:avLst/>
          </a:prstGeom>
        </p:spPr>
        <p:txBody>
          <a:bodyPr anchor="ctr"/>
          <a:lstStyle>
            <a:lvl1pPr marL="635000" indent="-635000"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1pPr>
            <a:lvl2pPr marL="1093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1728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2222500" indent="-317500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2786944" indent="-246944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1327150" y="698500"/>
            <a:ext cx="10350500" cy="8343900"/>
          </a:xfrm>
          <a:prstGeom prst="rect">
            <a:avLst/>
          </a:prstGeom>
        </p:spPr>
        <p:txBody>
          <a:bodyPr anchor="ctr"/>
          <a:lstStyle>
            <a:lvl1pPr marL="635000" indent="-635000">
              <a:buClr>
                <a:srgbClr val="929396"/>
              </a:buClr>
              <a:buSzPct val="238999"/>
              <a:buFont typeface="Lucida Grande"/>
              <a:buChar char="▫︎"/>
              <a:defRPr sz="3600">
                <a:solidFill>
                  <a:srgbClr val="B18B74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1093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1728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2222500" indent="-317500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2786944" indent="-246944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18B74"/>
                </a:solidFill>
              </a:rPr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1327150" y="698500"/>
            <a:ext cx="10350500" cy="8343900"/>
          </a:xfrm>
          <a:prstGeom prst="rect">
            <a:avLst/>
          </a:prstGeom>
        </p:spPr>
        <p:txBody>
          <a:bodyPr anchor="ctr"/>
          <a:lstStyle>
            <a:lvl1pPr marL="635000" indent="-635000">
              <a:buClr>
                <a:srgbClr val="929396"/>
              </a:buClr>
              <a:buSzPct val="238999"/>
              <a:buFont typeface="Lucida Grande"/>
              <a:buChar char="▫︎"/>
              <a:defRPr sz="3600">
                <a:solidFill>
                  <a:srgbClr val="00B56E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1093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1728611" indent="-458611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2222500" indent="-317500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2786944" indent="-246944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B56E"/>
                </a:solidFill>
              </a:rPr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Titl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2019300" y="476250"/>
            <a:ext cx="8966200" cy="977900"/>
          </a:xfrm>
          <a:prstGeom prst="rect">
            <a:avLst/>
          </a:prstGeom>
        </p:spPr>
        <p:txBody>
          <a:bodyPr/>
          <a:lstStyle>
            <a:lvl1pPr>
              <a:defRPr sz="5400" spc="-270"/>
            </a:lvl1pPr>
          </a:lstStyle>
          <a:p>
            <a:pPr lvl="0">
              <a:defRPr sz="1800" cap="none" spc="0"/>
            </a:pPr>
            <a:r>
              <a:rPr sz="5400" cap="all" spc="-270"/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Titl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2019300" y="476250"/>
            <a:ext cx="8966200" cy="977900"/>
          </a:xfrm>
          <a:prstGeom prst="rect">
            <a:avLst/>
          </a:prstGeom>
        </p:spPr>
        <p:txBody>
          <a:bodyPr/>
          <a:lstStyle>
            <a:lvl1pPr>
              <a:defRPr sz="5400" spc="-270"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400" cap="all" spc="-27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ith 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2019300" y="476250"/>
            <a:ext cx="8966200" cy="977900"/>
          </a:xfrm>
          <a:prstGeom prst="rect">
            <a:avLst/>
          </a:prstGeom>
        </p:spPr>
        <p:txBody>
          <a:bodyPr/>
          <a:lstStyle>
            <a:lvl1pPr>
              <a:defRPr sz="5400" spc="-270"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400" cap="all" spc="-27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357100" y="9258300"/>
            <a:ext cx="268189" cy="2921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- Black">
    <p:bg>
      <p:bgPr>
        <a:solidFill>
          <a:srgbClr val="92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5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39750" y="996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- Brown">
    <p:bg>
      <p:bgPr>
        <a:solidFill>
          <a:srgbClr val="B18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9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39750" y="996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- Green">
    <p:bg>
      <p:bgPr>
        <a:solidFill>
          <a:srgbClr val="00B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3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39750" y="996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- Black">
    <p:bg>
      <p:bgPr>
        <a:solidFill>
          <a:srgbClr val="929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7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539750" y="996950"/>
            <a:ext cx="11925300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defTabSz="914400">
              <a:defRPr sz="16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defTabSz="914400">
              <a:defRPr sz="16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defTabSz="914400">
              <a:defRPr sz="16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plit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502400" y="1422400"/>
            <a:ext cx="6121400" cy="7632700"/>
          </a:xfrm>
          <a:prstGeom prst="rect">
            <a:avLst/>
          </a:prstGeom>
        </p:spPr>
        <p:txBody>
          <a:bodyPr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pi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502400" y="1422400"/>
            <a:ext cx="6121400" cy="7632700"/>
          </a:xfrm>
          <a:prstGeom prst="rect">
            <a:avLst/>
          </a:prstGeom>
        </p:spPr>
        <p:txBody>
          <a:bodyPr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ecklis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/>
            </a:pPr>
            <a:r>
              <a:rPr sz="8400" cap="all" spc="-42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35000" indent="-635000"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1pPr>
            <a:lvl2pPr marL="1270000" indent="-635000">
              <a:lnSpc>
                <a:spcPct val="100000"/>
              </a:lnSpc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2pPr>
            <a:lvl3pPr marL="1905000" indent="-6350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3pPr>
            <a:lvl4pPr marL="2540000" indent="-6350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4pPr>
            <a:lvl5pPr marL="3175000" indent="-6350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ecklist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18B74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B18B74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35000" indent="-635000">
              <a:buClr>
                <a:srgbClr val="B18B74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1pPr>
            <a:lvl2pPr marL="1270000" indent="-635000">
              <a:lnSpc>
                <a:spcPct val="100000"/>
              </a:lnSpc>
              <a:buClr>
                <a:srgbClr val="B18B74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2pPr>
            <a:lvl3pPr marL="1905000" indent="-6350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3pPr>
            <a:lvl4pPr marL="2540000" indent="-6350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4pPr>
            <a:lvl5pPr marL="3175000" indent="-635000">
              <a:lnSpc>
                <a:spcPct val="100000"/>
              </a:lnSpc>
              <a:spcBef>
                <a:spcPts val="1200"/>
              </a:spcBef>
              <a:buClr>
                <a:srgbClr val="B18B74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ecklis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56E"/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00B56E"/>
                </a:solidFill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35000" indent="-635000">
              <a:buClr>
                <a:srgbClr val="00B56E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1pPr>
            <a:lvl2pPr marL="1270000" indent="-635000">
              <a:lnSpc>
                <a:spcPct val="100000"/>
              </a:lnSpc>
              <a:buClr>
                <a:srgbClr val="00B56E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2pPr>
            <a:lvl3pPr marL="1905000" indent="-6350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3pPr>
            <a:lvl4pPr marL="2540000" indent="-6350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4pPr>
            <a:lvl5pPr marL="3175000" indent="-635000">
              <a:lnSpc>
                <a:spcPct val="100000"/>
              </a:lnSpc>
              <a:spcBef>
                <a:spcPts val="1200"/>
              </a:spcBef>
              <a:buClr>
                <a:srgbClr val="00B56E"/>
              </a:buClr>
              <a:buSzPct val="238999"/>
              <a:buFont typeface="Lucida Grande"/>
              <a:buChar char="▫︎"/>
              <a:defRPr sz="3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1231900" y="4394041"/>
            <a:ext cx="10553701" cy="25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226229" y="6362541"/>
            <a:ext cx="10565042" cy="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39750" y="4425950"/>
            <a:ext cx="11925300" cy="1905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/>
            </a:pPr>
            <a:r>
              <a:rPr sz="8400" cap="all" spc="-420"/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2146300" y="6616700"/>
            <a:ext cx="8712200" cy="2298700"/>
          </a:xfrm>
          <a:prstGeom prst="rect">
            <a:avLst/>
          </a:prstGeom>
        </p:spPr>
        <p:txBody>
          <a:bodyPr/>
          <a:lstStyle>
            <a:lvl1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SzPct val="100000"/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493888" indent="-493888">
              <a:lnSpc>
                <a:spcPct val="100000"/>
              </a:lnSpc>
              <a:spcBef>
                <a:spcPts val="0"/>
              </a:spcBef>
              <a:buClr>
                <a:srgbClr val="929396"/>
              </a:buClr>
              <a:buFont typeface="Lucida Grande"/>
              <a:buChar char="▫︎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93700" y="1193478"/>
            <a:ext cx="12230101" cy="3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2349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 spc="0"/>
            </a:pPr>
            <a:r>
              <a:rPr sz="8400" cap="all" spc="-42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422400"/>
            <a:ext cx="12242800" cy="763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lnSpc>
                <a:spcPct val="100000"/>
              </a:lnSpc>
              <a:buClr>
                <a:srgbClr val="929396"/>
              </a:buClr>
              <a:buFont typeface="Lucida Grande"/>
              <a:defRPr sz="2600">
                <a:latin typeface="+mn-lt"/>
                <a:ea typeface="+mn-ea"/>
                <a:cs typeface="+mn-cs"/>
                <a:sym typeface="Calibri"/>
              </a:defRPr>
            </a:lvl2pPr>
            <a:lvl3pPr marL="3175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■"/>
              <a:defRPr sz="2600">
                <a:latin typeface="+mn-lt"/>
                <a:ea typeface="+mn-ea"/>
                <a:cs typeface="+mn-cs"/>
                <a:sym typeface="Calibri"/>
              </a:defRPr>
            </a:lvl3pPr>
            <a:lvl4pPr marL="6350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●"/>
              <a:defRPr sz="1800">
                <a:latin typeface="+mn-lt"/>
                <a:ea typeface="+mn-ea"/>
                <a:cs typeface="+mn-cs"/>
                <a:sym typeface="Calibri"/>
              </a:defRPr>
            </a:lvl4pPr>
            <a:lvl5pPr marL="952500" indent="-317500">
              <a:lnSpc>
                <a:spcPct val="100000"/>
              </a:lnSpc>
              <a:spcBef>
                <a:spcPts val="1200"/>
              </a:spcBef>
              <a:buClr>
                <a:srgbClr val="929396"/>
              </a:buClr>
              <a:buSzPct val="238999"/>
              <a:buFont typeface="Lucida Grande"/>
              <a:buChar char="-"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/>
            <a:r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56355" y="9258300"/>
            <a:ext cx="268190" cy="292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rgbClr val="929396"/>
                </a:solidFill>
                <a:latin typeface="Open Sans Italic"/>
                <a:ea typeface="Open Sans Italic"/>
                <a:cs typeface="Open Sans Italic"/>
                <a:sym typeface="Open Sans Ital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</p:sldLayoutIdLst>
  <p:transition spd="med"/>
  <p:txStyles>
    <p:titleStyle>
      <a:lvl1pPr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1pPr>
      <a:lvl2pPr indent="2286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2pPr>
      <a:lvl3pPr indent="4572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3pPr>
      <a:lvl4pPr indent="6858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4pPr>
      <a:lvl5pPr indent="9144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5pPr>
      <a:lvl6pPr indent="11430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6pPr>
      <a:lvl7pPr indent="13716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7pPr>
      <a:lvl8pPr indent="16002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8pPr>
      <a:lvl9pPr indent="1828800" algn="ctr" defTabSz="584200">
        <a:lnSpc>
          <a:spcPct val="60000"/>
        </a:lnSpc>
        <a:defRPr sz="8400" cap="all" spc="-420">
          <a:latin typeface="+mj-lt"/>
          <a:ea typeface="+mj-ea"/>
          <a:cs typeface="+mj-cs"/>
          <a:sym typeface="Open Sans Extrabold"/>
        </a:defRPr>
      </a:lvl9pPr>
    </p:titleStyle>
    <p:bodyStyle>
      <a:lvl1pPr defTabSz="584200">
        <a:lnSpc>
          <a:spcPct val="80000"/>
        </a:lnSpc>
        <a:spcBef>
          <a:spcPts val="2400"/>
        </a:spcBef>
        <a:defRPr sz="4800">
          <a:latin typeface="Open Sans Light"/>
          <a:ea typeface="Open Sans Light"/>
          <a:cs typeface="Open Sans Light"/>
          <a:sym typeface="Open Sans Light"/>
        </a:defRPr>
      </a:lvl1pPr>
      <a:lvl2pPr defTabSz="584200">
        <a:lnSpc>
          <a:spcPct val="80000"/>
        </a:lnSpc>
        <a:spcBef>
          <a:spcPts val="2400"/>
        </a:spcBef>
        <a:defRPr sz="4800">
          <a:latin typeface="Open Sans Light"/>
          <a:ea typeface="Open Sans Light"/>
          <a:cs typeface="Open Sans Light"/>
          <a:sym typeface="Open Sans Light"/>
        </a:defRPr>
      </a:lvl2pPr>
      <a:lvl3pPr marL="586153" indent="-586153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3pPr>
      <a:lvl4pPr marL="1164166" indent="-846666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4pPr>
      <a:lvl5pPr marL="1723571" indent="-1088571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5pPr>
      <a:lvl6pPr marL="2041071" indent="-1088571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6pPr>
      <a:lvl7pPr marL="2358571" indent="-1088571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7pPr>
      <a:lvl8pPr marL="2676071" indent="-1088571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8pPr>
      <a:lvl9pPr marL="2993571" indent="-1088571" defTabSz="584200">
        <a:lnSpc>
          <a:spcPct val="80000"/>
        </a:lnSpc>
        <a:spcBef>
          <a:spcPts val="2400"/>
        </a:spcBef>
        <a:buSzPct val="100000"/>
        <a:buChar char="•"/>
        <a:defRPr sz="4800"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1pPr>
      <a:lvl2pPr indent="2286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2pPr>
      <a:lvl3pPr indent="4572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3pPr>
      <a:lvl4pPr indent="6858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4pPr>
      <a:lvl5pPr indent="9144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5pPr>
      <a:lvl6pPr indent="11430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6pPr>
      <a:lvl7pPr indent="13716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7pPr>
      <a:lvl8pPr indent="16002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8pPr>
      <a:lvl9pPr indent="1828800" algn="r" defTabSz="584200">
        <a:defRPr sz="1100">
          <a:solidFill>
            <a:schemeClr val="tx1"/>
          </a:solidFill>
          <a:latin typeface="+mn-lt"/>
          <a:ea typeface="+mn-ea"/>
          <a:cs typeface="+mn-cs"/>
          <a:sym typeface="Open Sans Ital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hyperlink" Target="mailto:kunwu@thoughtwork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382193" y="2984500"/>
            <a:ext cx="4228249" cy="74930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>
            <a:lvl1pPr>
              <a:defRPr b="1" spc="456">
                <a:solidFill>
                  <a:srgbClr val="FFFFFF"/>
                </a:solidFill>
                <a:latin typeface="Open Sans Italic"/>
                <a:ea typeface="Open Sans Italic"/>
                <a:cs typeface="Open Sans Italic"/>
                <a:sym typeface="Open Sans Italic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456">
                <a:solidFill>
                  <a:srgbClr val="FFFFFF"/>
                </a:solidFill>
              </a:rPr>
              <a:t>Unit Testing With</a:t>
            </a:r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/>
            </a:pPr>
            <a:r>
              <a:rPr lang="en-US" sz="8400" cap="all" spc="-420" smtClean="0"/>
              <a:t>Stubs &amp; Mocks</a:t>
            </a:r>
            <a:endParaRPr sz="8400" cap="all" spc="-420"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2862188" y="3314700"/>
            <a:ext cx="7302501" cy="2293620"/>
          </a:xfrm>
          <a:prstGeom prst="rect">
            <a:avLst/>
          </a:prstGeom>
          <a:solidFill>
            <a:srgbClr val="929396"/>
          </a:solidFill>
          <a:ln w="12700">
            <a:miter lim="400000"/>
          </a:ln>
          <a:effectLst>
            <a:outerShdw blurRad="12700" dist="25400" dir="5400000" rotWithShape="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lvl="0">
              <a:defRPr sz="1800"/>
            </a:pPr>
            <a:r>
              <a:rPr sz="2800" i="1">
                <a:solidFill>
                  <a:srgbClr val="FFFFFF"/>
                </a:solidFill>
              </a:rPr>
              <a:t>For questions or suggestions:</a:t>
            </a:r>
          </a:p>
          <a:p>
            <a:pPr lvl="0">
              <a:defRPr sz="1800"/>
            </a:pPr>
            <a:endParaRPr sz="2800" i="1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800" i="1">
                <a:solidFill>
                  <a:srgbClr val="FFFFFF"/>
                </a:solidFill>
              </a:rPr>
              <a:t>Wu Kun</a:t>
            </a:r>
          </a:p>
          <a:p>
            <a:pPr lvl="0">
              <a:defRPr sz="1800"/>
            </a:pPr>
            <a:r>
              <a:rPr sz="2800" i="1" u="sng">
                <a:solidFill>
                  <a:srgbClr val="FFFFFF"/>
                </a:solidFill>
                <a:hlinkClick r:id="rId2"/>
              </a:rPr>
              <a:t>kunwu@thoughtworks.com</a:t>
            </a:r>
          </a:p>
        </p:txBody>
      </p:sp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8400" cap="all" spc="-42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/>
            </a:pPr>
            <a:r>
              <a:rPr sz="9600" cap="all" spc="-480"/>
              <a:t>MOCKING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With Google Mock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2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Why Google MOCK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You want to "mock out" your dependencies.</a:t>
            </a:r>
          </a:p>
          <a:p>
            <a:pPr lvl="0">
              <a:defRPr sz="1800"/>
            </a:pPr>
            <a:r>
              <a:rPr sz="3600"/>
              <a:t>Your tests are slow as they depend on too many libraries or use expensive resources (e.g. a database).</a:t>
            </a:r>
          </a:p>
          <a:p>
            <a:pPr lvl="0">
              <a:defRPr sz="1800"/>
            </a:pPr>
            <a:r>
              <a:rPr sz="3600"/>
              <a:t>Your tests are brittle as some resources they use are unreliable (e.g. the network).</a:t>
            </a:r>
          </a:p>
          <a:p>
            <a:pPr lvl="0">
              <a:defRPr sz="1800"/>
            </a:pPr>
            <a:r>
              <a:rPr sz="3600"/>
              <a:t>You want to test how your code handles a failure (e.g. a file checksum error), but it's not easy to cause one.</a:t>
            </a:r>
          </a:p>
          <a:p>
            <a:pPr lvl="0">
              <a:defRPr sz="1800"/>
            </a:pPr>
            <a:r>
              <a:rPr sz="3600"/>
              <a:t>You need to make sure that your module interacts with other modules in the right way.</a:t>
            </a:r>
          </a:p>
          <a:p>
            <a:pPr lvl="0">
              <a:defRPr sz="1800"/>
            </a:pPr>
            <a:r>
              <a:rPr sz="3600"/>
              <a:t>Dependent Interface Does not yet exist or may change behaviour. 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3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Create MOCK Object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>
                <a:latin typeface="+mn-lt"/>
                <a:ea typeface="+mn-ea"/>
                <a:cs typeface="+mn-cs"/>
                <a:sym typeface="Calibri"/>
              </a:rPr>
              <a:t>A </a:t>
            </a:r>
            <a:r>
              <a:rPr sz="48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rPr>
              <a:t>mock object</a:t>
            </a:r>
            <a:r>
              <a:rPr sz="4800">
                <a:latin typeface="+mn-lt"/>
                <a:ea typeface="+mn-ea"/>
                <a:cs typeface="+mn-cs"/>
                <a:sym typeface="Calibri"/>
              </a:rPr>
              <a:t> implements the same interface as a real object (so it can be used as one), but lets you specify at run time </a:t>
            </a:r>
            <a:r>
              <a:rPr sz="48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rPr>
              <a:t>how it will be used</a:t>
            </a:r>
            <a:r>
              <a:rPr sz="4800">
                <a:latin typeface="+mn-lt"/>
                <a:ea typeface="+mn-ea"/>
                <a:cs typeface="+mn-cs"/>
                <a:sym typeface="Calibri"/>
              </a:rPr>
              <a:t> and </a:t>
            </a:r>
            <a:r>
              <a:rPr sz="48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rPr>
              <a:t>what it should do</a:t>
            </a:r>
            <a:endParaRPr sz="4800"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4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Set Expectations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use the EXPECT_CALL() macro to set an expectation on a mock method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5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MATCHERs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6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Cardinalities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7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ACTIONS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8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200" spc="-210"/>
            </a:lvl1pPr>
          </a:lstStyle>
          <a:p>
            <a:pPr lvl="0">
              <a:defRPr sz="1800" cap="none" spc="0"/>
            </a:pPr>
            <a:r>
              <a:rPr sz="4200" cap="all" spc="-210"/>
              <a:t>MOCK WITH AUTO_PTR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929396"/>
                </a:solidFill>
              </a:rPr>
              <a:t>9</a:t>
            </a:fld>
            <a:endParaRPr sz="1100">
              <a:solidFill>
                <a:srgbClr val="929396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 Extrabold"/>
        <a:ea typeface="Open Sans Extrabold"/>
        <a:cs typeface="Open Sans Extrabold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F1F1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254000" tIns="254000" rIns="254000" bIns="2540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 Extrabold"/>
        <a:ea typeface="Open Sans Extrabold"/>
        <a:cs typeface="Open Sans Extrabold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F1F1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254000" tIns="254000" rIns="254000" bIns="2540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Helvetica</vt:lpstr>
      <vt:lpstr>Lucida Grande</vt:lpstr>
      <vt:lpstr>Open Sans Extrabold</vt:lpstr>
      <vt:lpstr>Open Sans Italic</vt:lpstr>
      <vt:lpstr>Open Sans Light</vt:lpstr>
      <vt:lpstr>White</vt:lpstr>
      <vt:lpstr>Stubs &amp; Mocks</vt:lpstr>
      <vt:lpstr>MOCKING</vt:lpstr>
      <vt:lpstr>Why Google MOCK</vt:lpstr>
      <vt:lpstr>Create MOCK Object</vt:lpstr>
      <vt:lpstr>Set Expectations</vt:lpstr>
      <vt:lpstr>MATCHERs</vt:lpstr>
      <vt:lpstr>Cardinalities</vt:lpstr>
      <vt:lpstr>ACTIONS</vt:lpstr>
      <vt:lpstr>MOCK WITH AUTO_PTR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Stubs &amp; Mocks</dc:title>
  <cp:lastModifiedBy>Coney Wu</cp:lastModifiedBy>
  <cp:revision>1</cp:revision>
  <dcterms:modified xsi:type="dcterms:W3CDTF">2015-04-06T11:13:38Z</dcterms:modified>
</cp:coreProperties>
</file>