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23"/>
  </p:notesMasterIdLst>
  <p:sldIdLst>
    <p:sldId id="262" r:id="rId4"/>
    <p:sldId id="309" r:id="rId5"/>
    <p:sldId id="310" r:id="rId6"/>
    <p:sldId id="325" r:id="rId7"/>
    <p:sldId id="326" r:id="rId8"/>
    <p:sldId id="324" r:id="rId9"/>
    <p:sldId id="327" r:id="rId10"/>
    <p:sldId id="323" r:id="rId11"/>
    <p:sldId id="329" r:id="rId12"/>
    <p:sldId id="330" r:id="rId13"/>
    <p:sldId id="261" r:id="rId14"/>
    <p:sldId id="298" r:id="rId15"/>
    <p:sldId id="318" r:id="rId16"/>
    <p:sldId id="319" r:id="rId17"/>
    <p:sldId id="320" r:id="rId18"/>
    <p:sldId id="321" r:id="rId19"/>
    <p:sldId id="322" r:id="rId20"/>
    <p:sldId id="295" r:id="rId21"/>
    <p:sldId id="256" r:id="rId22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88928" autoAdjust="0"/>
  </p:normalViewPr>
  <p:slideViewPr>
    <p:cSldViewPr>
      <p:cViewPr varScale="1">
        <p:scale>
          <a:sx n="77" d="100"/>
          <a:sy n="77" d="100"/>
        </p:scale>
        <p:origin x="520" y="2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4/13/15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HS" altLang="en-US" dirty="0" smtClean="0"/>
              <a:t>介绍新需求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3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1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CH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CH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HS" altLang="en-US" smtClean="0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HS" altLang="en-US" smtClean="0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CHS" altLang="en-US" smtClean="0">
                <a:sym typeface="Open Sans Light" charset="0"/>
              </a:rPr>
              <a:t>第二级</a:t>
            </a:r>
          </a:p>
          <a:p>
            <a:pPr lvl="2"/>
            <a:r>
              <a:rPr lang="zh-CHS" altLang="en-US" smtClean="0">
                <a:sym typeface="Open Sans Light" charset="0"/>
              </a:rPr>
              <a:t>第三级</a:t>
            </a:r>
          </a:p>
          <a:p>
            <a:pPr lvl="3"/>
            <a:r>
              <a:rPr lang="zh-CHS" altLang="en-US" smtClean="0">
                <a:sym typeface="Open Sans Light" charset="0"/>
              </a:rPr>
              <a:t>第四级</a:t>
            </a:r>
          </a:p>
          <a:p>
            <a:pPr lvl="4"/>
            <a:r>
              <a:rPr lang="zh-CHS" altLang="en-US" smtClean="0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de.google.com/p/googlemock/wiki/CheatSheet" TargetMode="External"/><Relationship Id="rId3" Type="http://schemas.openxmlformats.org/officeDocument/2006/relationships/hyperlink" Target="https://code.google.com/p/googlemock/wiki/CookBook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9600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Advanced Mocking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295168" y="2673404"/>
            <a:ext cx="4427174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 Unit Testing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H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CH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spcBef>
                <a:spcPts val="1200"/>
              </a:spcBef>
              <a:buClr>
                <a:schemeClr val="tx2"/>
              </a:buClr>
            </a:pPr>
            <a:endParaRPr lang="zh-CHS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从原始</a:t>
            </a:r>
            <a:r>
              <a:rPr lang="en-US" altLang="zh-CH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上更新代码</a:t>
            </a:r>
            <a:endParaRPr lang="en-US" altLang="zh-CH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HS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git</a:t>
            </a:r>
            <a:r>
              <a:rPr lang="en-US" altLang="zh-CHS" sz="28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 remote add source https://github.com/coney/cpp-unit-testing.git </a:t>
            </a:r>
            <a:endParaRPr lang="en-US" altLang="zh-CHS" sz="1000" dirty="0">
              <a:latin typeface="微软雅黑" panose="020B0503020204020204" pitchFamily="34" charset="-122"/>
              <a:ea typeface="微软雅黑" panose="020B0503020204020204" pitchFamily="34" charset="-122"/>
              <a:cs typeface="Open Sans" charset="0"/>
            </a:endParaRP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HS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git</a:t>
            </a:r>
            <a:r>
              <a:rPr lang="en-US" altLang="zh-CHS" sz="28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 pull source </a:t>
            </a:r>
            <a:r>
              <a:rPr lang="en-US" altLang="zh-CH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master</a:t>
            </a:r>
            <a:endParaRPr lang="en-US" altLang="zh-CHS" sz="36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CHS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marL="520700" indent="-520700" latinLnBrk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H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Mock </a:t>
            </a:r>
            <a:r>
              <a:rPr lang="en-US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RecommendEngine</a:t>
            </a:r>
            <a:r>
              <a:rPr 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, </a:t>
            </a: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完善</a:t>
            </a: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Librarian::recommend()</a:t>
            </a: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的</a:t>
            </a: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测试</a:t>
            </a:r>
            <a:endParaRPr lang="en-US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marL="520700" indent="-520700" latinLnBrk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H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Mock </a:t>
            </a:r>
            <a:r>
              <a:rPr lang="en-US" altLang="zh-CHS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SearchEngine</a:t>
            </a:r>
            <a:r>
              <a:rPr lang="en-US" altLang="zh-CH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::Search, </a:t>
            </a: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完善</a:t>
            </a:r>
            <a:r>
              <a:rPr lang="en-US" altLang="zh-CH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Librarian::recommend()</a:t>
            </a: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的测试</a:t>
            </a:r>
            <a:r>
              <a:rPr lang="en-US" altLang="zh-CH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(</a:t>
            </a: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通过</a:t>
            </a:r>
            <a:r>
              <a:rPr lang="en-US" altLang="zh-CH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function &amp; bind)</a:t>
            </a:r>
            <a:endParaRPr lang="en-US" altLang="zh-CHS" sz="2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marL="520700" indent="-520700" latinLnBrk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要求</a:t>
            </a:r>
            <a:r>
              <a:rPr lang="en-US" altLang="zh-CH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: Librarian</a:t>
            </a:r>
            <a:r>
              <a:rPr lang="en-US" altLang="zh-CHS" sz="36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::recommend()</a:t>
            </a: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的</a:t>
            </a: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集成测试代码不能修改并且要保证运行通过</a:t>
            </a:r>
            <a:endParaRPr lang="en-US" altLang="zh-CHS" sz="36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CHS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CHS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73433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Advanced Mocking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 Into Google Mock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97" y="7255768"/>
            <a:ext cx="7515225" cy="23145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Mocking Template Class</a:t>
            </a:r>
            <a:endParaRPr lang="zh-CH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52" y="1391995"/>
            <a:ext cx="7115175" cy="2714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97" y="4347694"/>
            <a:ext cx="7981950" cy="266700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1358447" y="5020816"/>
            <a:ext cx="8300843" cy="847471"/>
            <a:chOff x="1358447" y="5020816"/>
            <a:chExt cx="8300843" cy="847471"/>
          </a:xfrm>
        </p:grpSpPr>
        <p:sp>
          <p:nvSpPr>
            <p:cNvPr id="20" name="Rectangle 25"/>
            <p:cNvSpPr/>
            <p:nvPr/>
          </p:nvSpPr>
          <p:spPr>
            <a:xfrm>
              <a:off x="3345510" y="5020816"/>
              <a:ext cx="6313780" cy="5355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Mock with </a:t>
              </a:r>
              <a:r>
                <a:rPr lang="en-US" sz="3200" dirty="0" err="1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MOCK_METHODn_T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Straight Connector 26"/>
            <p:cNvCxnSpPr/>
            <p:nvPr/>
          </p:nvCxnSpPr>
          <p:spPr bwMode="auto">
            <a:xfrm>
              <a:off x="1358447" y="5868287"/>
              <a:ext cx="7285800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1389832" y="7540616"/>
            <a:ext cx="11404283" cy="535531"/>
            <a:chOff x="1389832" y="7540616"/>
            <a:chExt cx="11404283" cy="535531"/>
          </a:xfrm>
        </p:grpSpPr>
        <p:sp>
          <p:nvSpPr>
            <p:cNvPr id="22" name="Rectangle 25"/>
            <p:cNvSpPr/>
            <p:nvPr/>
          </p:nvSpPr>
          <p:spPr>
            <a:xfrm>
              <a:off x="5926336" y="7540616"/>
              <a:ext cx="6867779" cy="5355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Initialize with template arguments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Straight Connector 26"/>
            <p:cNvCxnSpPr/>
            <p:nvPr/>
          </p:nvCxnSpPr>
          <p:spPr bwMode="auto">
            <a:xfrm>
              <a:off x="1389832" y="7993022"/>
              <a:ext cx="4248472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MOCKING AUTO_PTR</a:t>
            </a:r>
            <a:endParaRPr lang="zh-CH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60" y="1422400"/>
            <a:ext cx="10210800" cy="3838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60" y="5654675"/>
            <a:ext cx="9677400" cy="320992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384324" y="3724672"/>
            <a:ext cx="8254836" cy="1218628"/>
            <a:chOff x="1358447" y="4633034"/>
            <a:chExt cx="8254836" cy="1218628"/>
          </a:xfrm>
        </p:grpSpPr>
        <p:sp>
          <p:nvSpPr>
            <p:cNvPr id="13" name="Rectangle 25"/>
            <p:cNvSpPr/>
            <p:nvPr/>
          </p:nvSpPr>
          <p:spPr>
            <a:xfrm>
              <a:off x="5821283" y="4633034"/>
              <a:ext cx="3792000" cy="5355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Compilation Error!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Straight Connector 26"/>
            <p:cNvCxnSpPr/>
            <p:nvPr/>
          </p:nvCxnSpPr>
          <p:spPr bwMode="auto">
            <a:xfrm>
              <a:off x="1358447" y="5851662"/>
              <a:ext cx="763835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1384324" y="6600625"/>
            <a:ext cx="9282781" cy="813080"/>
            <a:chOff x="1384324" y="6600625"/>
            <a:chExt cx="9282781" cy="813080"/>
          </a:xfrm>
        </p:grpSpPr>
        <p:sp>
          <p:nvSpPr>
            <p:cNvPr id="19" name="Rectangle 25"/>
            <p:cNvSpPr/>
            <p:nvPr/>
          </p:nvSpPr>
          <p:spPr>
            <a:xfrm>
              <a:off x="4819222" y="6600625"/>
              <a:ext cx="5847883" cy="5355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Non-</a:t>
              </a:r>
              <a:r>
                <a:rPr lang="en-US" sz="3200" dirty="0" err="1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Copy Constructor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Straight Connector 26"/>
            <p:cNvCxnSpPr/>
            <p:nvPr/>
          </p:nvCxnSpPr>
          <p:spPr bwMode="auto">
            <a:xfrm>
              <a:off x="1384324" y="7413705"/>
              <a:ext cx="6486228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60" y="5470605"/>
            <a:ext cx="9363075" cy="388620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1396435" y="5682730"/>
            <a:ext cx="9524839" cy="846330"/>
            <a:chOff x="1384324" y="6600625"/>
            <a:chExt cx="9524839" cy="846330"/>
          </a:xfrm>
        </p:grpSpPr>
        <p:sp>
          <p:nvSpPr>
            <p:cNvPr id="27" name="Rectangle 25"/>
            <p:cNvSpPr/>
            <p:nvPr/>
          </p:nvSpPr>
          <p:spPr>
            <a:xfrm>
              <a:off x="4577172" y="6600625"/>
              <a:ext cx="6331991" cy="5355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Proxy method with raw-pointer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Straight Connector 26"/>
            <p:cNvCxnSpPr/>
            <p:nvPr/>
          </p:nvCxnSpPr>
          <p:spPr bwMode="auto">
            <a:xfrm>
              <a:off x="1384324" y="7446955"/>
              <a:ext cx="8130301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4596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MOCKING AUTO_PTR</a:t>
            </a:r>
            <a:endParaRPr lang="zh-CH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60" y="1420416"/>
            <a:ext cx="9363075" cy="3886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60" y="5524872"/>
            <a:ext cx="12011025" cy="38481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389832" y="5743293"/>
            <a:ext cx="11233968" cy="1149731"/>
            <a:chOff x="1389832" y="5743293"/>
            <a:chExt cx="11233968" cy="1149731"/>
          </a:xfrm>
        </p:grpSpPr>
        <p:sp>
          <p:nvSpPr>
            <p:cNvPr id="16" name="Rectangle 25"/>
            <p:cNvSpPr/>
            <p:nvPr/>
          </p:nvSpPr>
          <p:spPr>
            <a:xfrm>
              <a:off x="5672248" y="5743293"/>
              <a:ext cx="6939720" cy="5355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Set expectations on proxy method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Straight Connector 26"/>
            <p:cNvCxnSpPr/>
            <p:nvPr/>
          </p:nvCxnSpPr>
          <p:spPr bwMode="auto">
            <a:xfrm>
              <a:off x="1389832" y="6893024"/>
              <a:ext cx="11233968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845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Advanced </a:t>
            </a:r>
            <a:r>
              <a:rPr lang="en-US" altLang="zh-CHS" spc="-21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Mathers</a:t>
            </a:r>
            <a:endParaRPr lang="zh-CH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68" y="1442783"/>
            <a:ext cx="8477250" cy="1724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68" y="3413193"/>
            <a:ext cx="8982075" cy="17430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25" y="5402653"/>
            <a:ext cx="93154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9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Advanced Actions</a:t>
            </a:r>
            <a:endParaRPr lang="zh-CH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95" y="1441723"/>
            <a:ext cx="10401300" cy="2066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95" y="3659169"/>
            <a:ext cx="10858500" cy="20859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95" y="5895665"/>
            <a:ext cx="9925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3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spc="-2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Expectation Order</a:t>
            </a:r>
            <a:endParaRPr lang="zh-CH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37" y="1437041"/>
            <a:ext cx="6800850" cy="1733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37" y="3578932"/>
            <a:ext cx="7229475" cy="171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37" y="5701773"/>
            <a:ext cx="96583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02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Mock Cheat Sheet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 latinLnBrk="1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code.google.com/p/googlemock/wiki/CheatSheet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 latinLnBrk="1">
              <a:buNone/>
            </a:pP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H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 </a:t>
            </a:r>
            <a:r>
              <a:rPr lang="en-US" altLang="zh-CH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Mock Cook Book</a:t>
            </a:r>
            <a:endParaRPr lang="en-US" altLang="zh-CH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 latinLnBrk="1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code.google.com/p/googlemock/wiki/CookBook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Wu Kun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kunwu@thoughtworks.com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Painless Refactoring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Make Less Changes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446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Side </a:t>
            </a:r>
            <a:r>
              <a:rPr lang="en-US" altLang="zh-CH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Effect OF Dependency Injection</a:t>
            </a:r>
            <a:endParaRPr lang="zh-CH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8" y="1671763"/>
            <a:ext cx="4305300" cy="1524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8" y="3849233"/>
            <a:ext cx="4133850" cy="26479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150" y="2153121"/>
            <a:ext cx="6724650" cy="34671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962" y="6893024"/>
            <a:ext cx="47148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968" y="6423786"/>
            <a:ext cx="6486525" cy="1876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Factory Method</a:t>
            </a:r>
            <a:endParaRPr lang="zh-CH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54668"/>
            <a:ext cx="4686300" cy="234315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557007" y="2361046"/>
            <a:ext cx="7231893" cy="2695575"/>
            <a:chOff x="5557007" y="2361046"/>
            <a:chExt cx="7231893" cy="26955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2400" y="2361046"/>
              <a:ext cx="6286500" cy="2695575"/>
            </a:xfrm>
            <a:prstGeom prst="rect">
              <a:avLst/>
            </a:prstGeom>
          </p:spPr>
        </p:pic>
        <p:sp>
          <p:nvSpPr>
            <p:cNvPr id="6" name="右箭头 5"/>
            <p:cNvSpPr/>
            <p:nvPr/>
          </p:nvSpPr>
          <p:spPr bwMode="auto">
            <a:xfrm>
              <a:off x="5557007" y="3382722"/>
              <a:ext cx="648072" cy="560225"/>
            </a:xfrm>
            <a:prstGeom prst="right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HS" altLang="en-US" dirty="0" smtClean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374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52168"/>
            <a:ext cx="6039383" cy="31137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Constructor Default Parameters</a:t>
            </a:r>
            <a:endParaRPr lang="zh-CH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78364" y="1868249"/>
            <a:ext cx="6445436" cy="3481627"/>
            <a:chOff x="6178364" y="1868249"/>
            <a:chExt cx="6445436" cy="348162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8515" y="1868249"/>
              <a:ext cx="5945285" cy="3481627"/>
            </a:xfrm>
            <a:prstGeom prst="rect">
              <a:avLst/>
            </a:prstGeom>
          </p:spPr>
        </p:pic>
        <p:sp>
          <p:nvSpPr>
            <p:cNvPr id="6" name="右箭头 5"/>
            <p:cNvSpPr/>
            <p:nvPr/>
          </p:nvSpPr>
          <p:spPr bwMode="auto">
            <a:xfrm>
              <a:off x="6178364" y="3451423"/>
              <a:ext cx="648072" cy="560225"/>
            </a:xfrm>
            <a:prstGeom prst="right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HS" altLang="en-US" dirty="0" smtClean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962" y="6434371"/>
            <a:ext cx="4714875" cy="193357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7942560" y="2041741"/>
            <a:ext cx="4732899" cy="1210743"/>
            <a:chOff x="2198496" y="4643756"/>
            <a:chExt cx="4732899" cy="1210743"/>
          </a:xfrm>
        </p:grpSpPr>
        <p:sp>
          <p:nvSpPr>
            <p:cNvPr id="15" name="Rectangle 25"/>
            <p:cNvSpPr/>
            <p:nvPr/>
          </p:nvSpPr>
          <p:spPr>
            <a:xfrm>
              <a:off x="2976273" y="4643756"/>
              <a:ext cx="3955122" cy="5355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 parameters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Straight Connector 26"/>
            <p:cNvCxnSpPr/>
            <p:nvPr/>
          </p:nvCxnSpPr>
          <p:spPr bwMode="auto">
            <a:xfrm>
              <a:off x="2198496" y="5854499"/>
              <a:ext cx="446283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453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MOCK STATIC Function With </a:t>
            </a:r>
            <a:r>
              <a:rPr lang="en-US" altLang="zh-CH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H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::Function</a:t>
            </a:r>
            <a:endParaRPr lang="zh-CH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6" y="2644552"/>
            <a:ext cx="4686300" cy="1333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876800"/>
            <a:ext cx="5029200" cy="208597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808625" y="1850901"/>
            <a:ext cx="6092540" cy="5619750"/>
            <a:chOff x="5808625" y="1850901"/>
            <a:chExt cx="6092540" cy="561975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2440" y="1850901"/>
              <a:ext cx="5038725" cy="5619750"/>
            </a:xfrm>
            <a:prstGeom prst="rect">
              <a:avLst/>
            </a:prstGeom>
          </p:spPr>
        </p:pic>
        <p:sp>
          <p:nvSpPr>
            <p:cNvPr id="14" name="右箭头 13"/>
            <p:cNvSpPr/>
            <p:nvPr/>
          </p:nvSpPr>
          <p:spPr bwMode="auto">
            <a:xfrm>
              <a:off x="5808625" y="4380663"/>
              <a:ext cx="648072" cy="560225"/>
            </a:xfrm>
            <a:prstGeom prst="right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HS" altLang="en-US" dirty="0" smtClean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438329" y="2045960"/>
            <a:ext cx="4561375" cy="1210743"/>
            <a:chOff x="2198496" y="4643756"/>
            <a:chExt cx="4561375" cy="1210743"/>
          </a:xfrm>
        </p:grpSpPr>
        <p:sp>
          <p:nvSpPr>
            <p:cNvPr id="17" name="Rectangle 25"/>
            <p:cNvSpPr/>
            <p:nvPr/>
          </p:nvSpPr>
          <p:spPr>
            <a:xfrm>
              <a:off x="4113826" y="4643756"/>
              <a:ext cx="2646045" cy="5355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std</a:t>
              </a:r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::function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Straight Connector 26"/>
            <p:cNvCxnSpPr/>
            <p:nvPr/>
          </p:nvCxnSpPr>
          <p:spPr bwMode="auto">
            <a:xfrm>
              <a:off x="2198496" y="5854499"/>
              <a:ext cx="446283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5060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 Mocked Function With </a:t>
            </a:r>
            <a:r>
              <a:rPr lang="en-US" altLang="zh-CH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H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::bind</a:t>
            </a:r>
            <a:endParaRPr lang="zh-CH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8" y="1564432"/>
            <a:ext cx="7867650" cy="3505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03" y="5511552"/>
            <a:ext cx="7239000" cy="137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64" y="7325072"/>
            <a:ext cx="8505825" cy="207645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2685976" y="7617433"/>
            <a:ext cx="9335936" cy="729239"/>
            <a:chOff x="2100184" y="5090584"/>
            <a:chExt cx="9335936" cy="729239"/>
          </a:xfrm>
        </p:grpSpPr>
        <p:sp>
          <p:nvSpPr>
            <p:cNvPr id="19" name="Rectangle 25"/>
            <p:cNvSpPr/>
            <p:nvPr/>
          </p:nvSpPr>
          <p:spPr>
            <a:xfrm>
              <a:off x="7415469" y="5090584"/>
              <a:ext cx="4020651" cy="5355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bind mock function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Straight Connector 26"/>
            <p:cNvCxnSpPr/>
            <p:nvPr/>
          </p:nvCxnSpPr>
          <p:spPr bwMode="auto">
            <a:xfrm>
              <a:off x="2100184" y="5819823"/>
              <a:ext cx="626469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1389832" y="5707989"/>
            <a:ext cx="9787680" cy="841788"/>
            <a:chOff x="2100184" y="4994660"/>
            <a:chExt cx="9787680" cy="841788"/>
          </a:xfrm>
        </p:grpSpPr>
        <p:sp>
          <p:nvSpPr>
            <p:cNvPr id="22" name="Rectangle 25"/>
            <p:cNvSpPr/>
            <p:nvPr/>
          </p:nvSpPr>
          <p:spPr>
            <a:xfrm>
              <a:off x="6276648" y="4994660"/>
              <a:ext cx="5611216" cy="5355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 a new mock function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Straight Connector 26"/>
            <p:cNvCxnSpPr/>
            <p:nvPr/>
          </p:nvCxnSpPr>
          <p:spPr bwMode="auto">
            <a:xfrm>
              <a:off x="2100184" y="5836448"/>
              <a:ext cx="6653671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2252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Extract Interface</a:t>
            </a:r>
            <a:endParaRPr lang="zh-CH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4" y="5272089"/>
            <a:ext cx="4562475" cy="1733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4" y="7360446"/>
            <a:ext cx="8181975" cy="2095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14" y="1383507"/>
            <a:ext cx="6772275" cy="353377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178364" y="5545894"/>
            <a:ext cx="6445436" cy="978729"/>
            <a:chOff x="6178364" y="5545894"/>
            <a:chExt cx="6445436" cy="978729"/>
          </a:xfrm>
        </p:grpSpPr>
        <p:sp>
          <p:nvSpPr>
            <p:cNvPr id="15" name="Rectangle 25"/>
            <p:cNvSpPr/>
            <p:nvPr/>
          </p:nvSpPr>
          <p:spPr>
            <a:xfrm>
              <a:off x="7034834" y="5545894"/>
              <a:ext cx="5588966" cy="9787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Using this interface for </a:t>
              </a:r>
            </a:p>
            <a:p>
              <a:pPr algn="ctr"/>
              <a:r>
                <a:rPr lang="en-US" sz="32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programming and mocking</a:t>
              </a:r>
              <a:endPara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6178364" y="5755145"/>
              <a:ext cx="648072" cy="560225"/>
            </a:xfrm>
            <a:prstGeom prst="right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HS" altLang="en-US" dirty="0" smtClean="0">
                <a:solidFill>
                  <a:schemeClr val="tx1"/>
                </a:solidFill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40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H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CH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为了更好</a:t>
            </a: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的服务读者</a:t>
            </a:r>
            <a:r>
              <a:rPr lang="en-US" altLang="zh-CH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</a:t>
            </a: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引进</a:t>
            </a: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了图书查询</a:t>
            </a:r>
            <a:r>
              <a:rPr lang="en-US" altLang="zh-CH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(SearchEngine)</a:t>
            </a: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和推荐</a:t>
            </a: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H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H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RecommendEngine</a:t>
            </a:r>
            <a:r>
              <a:rPr lang="en-US" altLang="zh-CH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endParaRPr lang="en-US" altLang="zh-CH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管理员会使用查询和推荐系统根据读者提供的关键字推荐一本</a:t>
            </a: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书</a:t>
            </a:r>
            <a:endParaRPr lang="en-US" altLang="zh-CH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CHS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查询系统会查询并返回所有包含指定关键字的</a:t>
            </a: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书籍</a:t>
            </a:r>
            <a:endParaRPr lang="en-US" altLang="zh-CH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推荐系统会选择并返回查询结果中最流行的一本书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CH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CH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03749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943</TotalTime>
  <Pages>0</Pages>
  <Words>264</Words>
  <Characters>0</Characters>
  <Application>Microsoft Macintosh PowerPoint</Application>
  <PresentationFormat>Custom</PresentationFormat>
  <Lines>0</Lines>
  <Paragraphs>68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6" baseType="lpstr">
      <vt:lpstr>Arial</vt:lpstr>
      <vt:lpstr>Calibri</vt:lpstr>
      <vt:lpstr>Lucida Grande</vt:lpstr>
      <vt:lpstr>Microsoft YaHei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Wingdings</vt:lpstr>
      <vt:lpstr>ヒラギノ角ゴ ProN W3</vt:lpstr>
      <vt:lpstr>ヒラギノ角ゴ ProN W6</vt:lpstr>
      <vt:lpstr>微软雅黑</vt:lpstr>
      <vt:lpstr>tw-ppt-template</vt:lpstr>
      <vt:lpstr>2_TW - Black</vt:lpstr>
      <vt:lpstr>4_TW - Black</vt:lpstr>
      <vt:lpstr>Advanced Mocking</vt:lpstr>
      <vt:lpstr>Painless Refactoring</vt:lpstr>
      <vt:lpstr>Side Effect OF Dependency Injection</vt:lpstr>
      <vt:lpstr>Factory Method</vt:lpstr>
      <vt:lpstr>Constructor Default Parameters</vt:lpstr>
      <vt:lpstr>MOCK STATIC Function With Std::Function</vt:lpstr>
      <vt:lpstr>Pass Mocked Function With std::bind</vt:lpstr>
      <vt:lpstr>Extract Interface</vt:lpstr>
      <vt:lpstr>EXERCISE</vt:lpstr>
      <vt:lpstr>EXERCISE</vt:lpstr>
      <vt:lpstr>Advanced Mocking</vt:lpstr>
      <vt:lpstr>Mocking Template Class</vt:lpstr>
      <vt:lpstr>MOCKING AUTO_PTR</vt:lpstr>
      <vt:lpstr>MOCKING AUTO_PTR</vt:lpstr>
      <vt:lpstr>Advanced Mathers</vt:lpstr>
      <vt:lpstr>Advanced Actions</vt:lpstr>
      <vt:lpstr>Expectation Order</vt:lpstr>
      <vt:lpstr>Reference</vt:lpstr>
      <vt:lpstr>THANK YOU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Coney Wu</cp:lastModifiedBy>
  <cp:revision>160</cp:revision>
  <dcterms:created xsi:type="dcterms:W3CDTF">2015-01-20T01:00:40Z</dcterms:created>
  <dcterms:modified xsi:type="dcterms:W3CDTF">2015-04-13T15:31:16Z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1421729364</vt:lpwstr>
  </property>
</Properties>
</file>