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1"/>
  </p:notesMasterIdLst>
  <p:sldIdLst>
    <p:sldId id="262" r:id="rId4"/>
    <p:sldId id="296" r:id="rId5"/>
    <p:sldId id="292" r:id="rId6"/>
    <p:sldId id="261" r:id="rId7"/>
    <p:sldId id="297" r:id="rId8"/>
    <p:sldId id="298" r:id="rId9"/>
    <p:sldId id="299" r:id="rId10"/>
    <p:sldId id="300" r:id="rId11"/>
    <p:sldId id="301" r:id="rId12"/>
    <p:sldId id="306" r:id="rId13"/>
    <p:sldId id="303" r:id="rId14"/>
    <p:sldId id="304" r:id="rId15"/>
    <p:sldId id="302" r:id="rId16"/>
    <p:sldId id="305" r:id="rId17"/>
    <p:sldId id="307" r:id="rId18"/>
    <p:sldId id="295" r:id="rId19"/>
    <p:sldId id="256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8928" autoAdjust="0"/>
  </p:normalViewPr>
  <p:slideViewPr>
    <p:cSldViewPr>
      <p:cViewPr varScale="1">
        <p:scale>
          <a:sx n="75" d="100"/>
          <a:sy n="75" d="100"/>
        </p:scale>
        <p:origin x="576" y="2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4/6/15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更新代码</a:t>
            </a:r>
            <a:r>
              <a:rPr lang="en-US" altLang="zh-CHS" dirty="0" smtClean="0"/>
              <a:t>, </a:t>
            </a:r>
            <a:r>
              <a:rPr lang="zh-CHS" altLang="en-US" dirty="0" smtClean="0"/>
              <a:t>后续课程均需进行此步</a:t>
            </a:r>
          </a:p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重构使</a:t>
            </a:r>
            <a:r>
              <a:rPr lang="en-US" altLang="zh-CHS" dirty="0" smtClean="0"/>
              <a:t>Librarian</a:t>
            </a:r>
            <a:r>
              <a:rPr lang="zh-CHS" altLang="en-US" dirty="0" smtClean="0"/>
              <a:t>对象支持新的</a:t>
            </a:r>
            <a:r>
              <a:rPr lang="en-US" altLang="zh-CHS" dirty="0" smtClean="0"/>
              <a:t>Book</a:t>
            </a:r>
            <a:r>
              <a:rPr lang="zh-CHS" altLang="en-US" dirty="0" smtClean="0"/>
              <a:t>依赖</a:t>
            </a:r>
            <a:r>
              <a:rPr lang="en-US" altLang="zh-CHS" dirty="0" smtClean="0"/>
              <a:t>, </a:t>
            </a:r>
            <a:r>
              <a:rPr lang="zh-CHS" altLang="en-US" dirty="0" smtClean="0"/>
              <a:t>测试可以通过</a:t>
            </a:r>
            <a:r>
              <a:rPr lang="en-US" altLang="zh-CHS" dirty="0" smtClean="0"/>
              <a:t>Book</a:t>
            </a:r>
            <a:r>
              <a:rPr lang="zh-CHS" altLang="en-US" dirty="0" smtClean="0"/>
              <a:t>真实对象实现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HS" dirty="0" smtClean="0"/>
              <a:t>Librarian::store(vendor)</a:t>
            </a:r>
            <a:r>
              <a:rPr lang="zh-CHS" altLang="en-US" dirty="0" smtClean="0"/>
              <a:t>需要构造一个</a:t>
            </a:r>
            <a:r>
              <a:rPr lang="en-US" altLang="zh-CHS" dirty="0" smtClean="0"/>
              <a:t>`</a:t>
            </a:r>
            <a:r>
              <a:rPr lang="zh-CHS" altLang="en-US" dirty="0" smtClean="0"/>
              <a:t>假</a:t>
            </a:r>
            <a:r>
              <a:rPr lang="en-US" altLang="zh-CHS" dirty="0" smtClean="0"/>
              <a:t>`</a:t>
            </a:r>
            <a:r>
              <a:rPr lang="zh-CHS" altLang="en-US" dirty="0" smtClean="0"/>
              <a:t>的</a:t>
            </a:r>
            <a:r>
              <a:rPr lang="en-US" altLang="zh-CHS" dirty="0" smtClean="0"/>
              <a:t>vendor</a:t>
            </a:r>
            <a:endParaRPr lang="zh-CHS" alt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通过</a:t>
            </a:r>
            <a:r>
              <a:rPr lang="en-US" altLang="zh-CHS" dirty="0" smtClean="0"/>
              <a:t>EXPECT</a:t>
            </a:r>
            <a:r>
              <a:rPr lang="zh-CHS" altLang="en-US" dirty="0" smtClean="0"/>
              <a:t>对传入参数设置期望</a:t>
            </a:r>
          </a:p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通过</a:t>
            </a:r>
            <a:r>
              <a:rPr lang="en-US" altLang="zh-CHS" dirty="0" smtClean="0"/>
              <a:t>Times</a:t>
            </a:r>
            <a:r>
              <a:rPr lang="zh-CHS" altLang="en-US" dirty="0" smtClean="0"/>
              <a:t>限制付款次数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H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H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H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H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mock/wiki/ForDummies" TargetMode="External"/><Relationship Id="rId4" Type="http://schemas.openxmlformats.org/officeDocument/2006/relationships/hyperlink" Target="https://code.google.com/p/googlemock/wiki/CheatSheet" TargetMode="External"/><Relationship Id="rId5" Type="http://schemas.openxmlformats.org/officeDocument/2006/relationships/hyperlink" Target="https://code.google.com/p/googlemock/wiki/CookBook" TargetMode="External"/><Relationship Id="rId6" Type="http://schemas.openxmlformats.org/officeDocument/2006/relationships/hyperlink" Target="https://code.google.com/p/googlemock/wiki/FrequentlyAskedQuestion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google.com/p/googletest/wiki/Prim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 smtClean="0"/>
              <a:t>Stubs &amp; 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448255" y="2673404"/>
            <a:ext cx="4121000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/>
              <a:t>图书馆管理员</a:t>
            </a:r>
            <a:r>
              <a:rPr lang="en-US" altLang="zh-CHS" sz="3600" dirty="0"/>
              <a:t>(Librarian)</a:t>
            </a:r>
            <a:r>
              <a:rPr lang="zh-CHS" altLang="en-US" sz="3600" dirty="0"/>
              <a:t>会定期向书商</a:t>
            </a:r>
            <a:r>
              <a:rPr lang="en-US" altLang="zh-CHS" sz="3600" dirty="0"/>
              <a:t>(</a:t>
            </a:r>
            <a:r>
              <a:rPr lang="en-US" altLang="zh-CHS" sz="3600" dirty="0" err="1"/>
              <a:t>BookVendor</a:t>
            </a:r>
            <a:r>
              <a:rPr lang="en-US" altLang="zh-CHS" sz="3600" dirty="0"/>
              <a:t>)</a:t>
            </a:r>
            <a:r>
              <a:rPr lang="zh-CHS" altLang="en-US" sz="3600" dirty="0"/>
              <a:t>购买一些书籍来充实图书馆</a:t>
            </a:r>
            <a:r>
              <a:rPr lang="en-US" altLang="zh-CHS" sz="36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</a:rPr>
              <a:t>书商能够提供多种图书</a:t>
            </a:r>
            <a:r>
              <a:rPr lang="en-US" altLang="zh-CHS" sz="3600" dirty="0">
                <a:solidFill>
                  <a:srgbClr val="FF0000"/>
                </a:solidFill>
              </a:rPr>
              <a:t>(</a:t>
            </a:r>
            <a:r>
              <a:rPr lang="zh-CHS" altLang="en-US" sz="3600" dirty="0">
                <a:solidFill>
                  <a:srgbClr val="FF0000"/>
                </a:solidFill>
              </a:rPr>
              <a:t>附有价格</a:t>
            </a:r>
            <a:r>
              <a:rPr lang="en-US" altLang="zh-CHS" sz="3600" dirty="0">
                <a:solidFill>
                  <a:srgbClr val="FF0000"/>
                </a:solidFill>
              </a:rPr>
              <a:t>)</a:t>
            </a:r>
            <a:r>
              <a:rPr lang="zh-CHS" altLang="en-US" sz="3600" dirty="0">
                <a:solidFill>
                  <a:srgbClr val="FF0000"/>
                </a:solidFill>
              </a:rPr>
              <a:t>供管理员进行</a:t>
            </a:r>
            <a:r>
              <a:rPr lang="zh-CHS" altLang="en-US" sz="3600" dirty="0" smtClean="0">
                <a:solidFill>
                  <a:srgbClr val="FF0000"/>
                </a:solidFill>
              </a:rPr>
              <a:t>选择</a:t>
            </a:r>
            <a:endParaRPr lang="en-US" altLang="zh-CHS" sz="3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>
              <a:solidFill>
                <a:srgbClr val="FF0000"/>
              </a:solidFill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</a:rPr>
              <a:t>管理员仅会挑选当前图书馆中不存在的书籍进行</a:t>
            </a:r>
            <a:r>
              <a:rPr lang="zh-CHS" altLang="en-US" sz="3600" dirty="0" smtClean="0">
                <a:solidFill>
                  <a:srgbClr val="FF0000"/>
                </a:solidFill>
              </a:rPr>
              <a:t>购买</a:t>
            </a:r>
            <a:endParaRPr lang="en-US" altLang="zh-CHS" sz="36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管理员选好图书后</a:t>
            </a:r>
            <a:r>
              <a:rPr lang="en-US" altLang="zh-CHS" sz="3600" dirty="0"/>
              <a:t>, </a:t>
            </a:r>
            <a:r>
              <a:rPr lang="zh-CHS" altLang="en-US" sz="3600" dirty="0"/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Stubs Vs Mocks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Doubles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Dummy</a:t>
            </a:r>
            <a:r>
              <a:rPr lang="en-US" sz="3200" dirty="0"/>
              <a:t> objects are passed around but never actually used. Usually they are just used to fill parameter </a:t>
            </a:r>
            <a:r>
              <a:rPr lang="en-US" sz="3200" dirty="0" smtClean="0"/>
              <a:t>lists</a:t>
            </a:r>
          </a:p>
          <a:p>
            <a:endParaRPr lang="en-US" sz="800" dirty="0"/>
          </a:p>
          <a:p>
            <a:r>
              <a:rPr lang="en-US" sz="3200" b="1" dirty="0">
                <a:solidFill>
                  <a:srgbClr val="FF0000"/>
                </a:solidFill>
              </a:rPr>
              <a:t>Fake</a:t>
            </a:r>
            <a:r>
              <a:rPr lang="en-US" sz="3200" dirty="0"/>
              <a:t> objects actually have working implementations, but usually take some shortcut which makes them not suitable for </a:t>
            </a:r>
            <a:r>
              <a:rPr lang="en-US" sz="3200" dirty="0" smtClean="0"/>
              <a:t>production</a:t>
            </a:r>
          </a:p>
          <a:p>
            <a:endParaRPr lang="en-US" sz="800" dirty="0"/>
          </a:p>
          <a:p>
            <a:r>
              <a:rPr lang="en-US" sz="3200" b="1" dirty="0">
                <a:solidFill>
                  <a:srgbClr val="FF0000"/>
                </a:solidFill>
              </a:rPr>
              <a:t>Stubs</a:t>
            </a:r>
            <a:r>
              <a:rPr lang="en-US" sz="3200" dirty="0"/>
              <a:t> provide canned answers to calls made during the test, usually not responding at all to anything outside what's programmed in for the </a:t>
            </a:r>
            <a:r>
              <a:rPr lang="en-US" sz="3200" dirty="0" smtClean="0"/>
              <a:t>test</a:t>
            </a:r>
          </a:p>
          <a:p>
            <a:endParaRPr lang="en-US" sz="800" dirty="0" smtClean="0"/>
          </a:p>
          <a:p>
            <a:r>
              <a:rPr lang="en-US" sz="3200" b="1" dirty="0">
                <a:solidFill>
                  <a:srgbClr val="FF0000"/>
                </a:solidFill>
              </a:rPr>
              <a:t>Mocks</a:t>
            </a:r>
            <a:r>
              <a:rPr lang="en-US" sz="3200" dirty="0"/>
              <a:t> are </a:t>
            </a:r>
            <a:r>
              <a:rPr lang="en-US" sz="3200" dirty="0" smtClean="0"/>
              <a:t>objects </a:t>
            </a:r>
            <a:r>
              <a:rPr lang="en-US" sz="3200" dirty="0"/>
              <a:t>pre-programmed with expectations which form a specification of the calls they are expected to </a:t>
            </a:r>
            <a:r>
              <a:rPr lang="en-US" sz="3200" dirty="0" smtClean="0"/>
              <a:t>receive</a:t>
            </a:r>
            <a:endParaRPr lang="en-US" sz="3200" dirty="0"/>
          </a:p>
          <a:p>
            <a:endParaRPr lang="zh-CH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MATCHERS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/>
              <a:t>When a mock function takes arguments, we must specify the expected arguments value</a:t>
            </a:r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r>
              <a:rPr lang="en-US" altLang="zh-CHT" sz="4000" dirty="0" smtClean="0"/>
              <a:t>	</a:t>
            </a:r>
            <a:r>
              <a:rPr lang="en-US" altLang="zh-CHT" sz="4000" dirty="0" smtClean="0">
                <a:solidFill>
                  <a:srgbClr val="FF0000"/>
                </a:solidFill>
              </a:rPr>
              <a:t>testing::_ </a:t>
            </a:r>
            <a:r>
              <a:rPr lang="en-US" altLang="zh-CHT" sz="4000" dirty="0" smtClean="0"/>
              <a:t>will match any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Cardinalities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/>
              <a:t>Use the </a:t>
            </a:r>
            <a:r>
              <a:rPr lang="en-US" altLang="zh-CHT" sz="4400" dirty="0" smtClean="0">
                <a:solidFill>
                  <a:srgbClr val="FF0000"/>
                </a:solidFill>
              </a:rPr>
              <a:t>Times()</a:t>
            </a:r>
            <a:r>
              <a:rPr lang="en-US" altLang="zh-CHT" sz="4400" dirty="0" smtClean="0"/>
              <a:t> to specify the </a:t>
            </a:r>
            <a:r>
              <a:rPr lang="en-US" sz="4400" dirty="0"/>
              <a:t>cardinality </a:t>
            </a:r>
            <a:r>
              <a:rPr lang="en-US" sz="4400" dirty="0" smtClean="0"/>
              <a:t>as it tells </a:t>
            </a:r>
            <a:r>
              <a:rPr lang="en-US" sz="4400" dirty="0">
                <a:solidFill>
                  <a:srgbClr val="FF0000"/>
                </a:solidFill>
              </a:rPr>
              <a:t>how many times the call should occur</a:t>
            </a:r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r>
              <a:rPr lang="en-US" altLang="zh-CHT" sz="4000" dirty="0" smtClean="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" y="3654574"/>
            <a:ext cx="11399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/>
              <a:t>图书馆管理员</a:t>
            </a:r>
            <a:r>
              <a:rPr lang="en-US" altLang="zh-CHS" sz="3600" dirty="0"/>
              <a:t>(Librarian)</a:t>
            </a:r>
            <a:r>
              <a:rPr lang="zh-CHS" altLang="en-US" sz="3600" dirty="0"/>
              <a:t>会定期向书商</a:t>
            </a:r>
            <a:r>
              <a:rPr lang="en-US" altLang="zh-CHS" sz="3600" dirty="0"/>
              <a:t>(</a:t>
            </a:r>
            <a:r>
              <a:rPr lang="en-US" altLang="zh-CHS" sz="3600" dirty="0" err="1"/>
              <a:t>BookVendor</a:t>
            </a:r>
            <a:r>
              <a:rPr lang="en-US" altLang="zh-CHS" sz="3600" dirty="0"/>
              <a:t>)</a:t>
            </a:r>
            <a:r>
              <a:rPr lang="zh-CHS" altLang="en-US" sz="3600" dirty="0"/>
              <a:t>购买一些书籍来充实图书馆</a:t>
            </a:r>
            <a:r>
              <a:rPr lang="en-US" altLang="zh-CHS" sz="36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书商能够提供多种图书</a:t>
            </a:r>
            <a:r>
              <a:rPr lang="en-US" altLang="zh-CHS" sz="3600" dirty="0"/>
              <a:t>(</a:t>
            </a:r>
            <a:r>
              <a:rPr lang="zh-CHS" altLang="en-US" sz="3600" dirty="0"/>
              <a:t>附有价格</a:t>
            </a:r>
            <a:r>
              <a:rPr lang="en-US" altLang="zh-CHS" sz="3600" dirty="0"/>
              <a:t>)</a:t>
            </a:r>
            <a:r>
              <a:rPr lang="zh-CHS" altLang="en-US" sz="3600" dirty="0"/>
              <a:t>供管理员进行</a:t>
            </a:r>
            <a:r>
              <a:rPr lang="zh-CHS" altLang="en-US" sz="3600" dirty="0" smtClean="0"/>
              <a:t>选择</a:t>
            </a:r>
            <a:endParaRPr lang="en-US" altLang="zh-CHS" sz="36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管理员仅会挑选当前图书馆中不存在的书籍进行</a:t>
            </a:r>
            <a:r>
              <a:rPr lang="zh-CHS" altLang="en-US" sz="3600" dirty="0" smtClean="0"/>
              <a:t>购买</a:t>
            </a:r>
            <a:endParaRPr lang="en-US" altLang="zh-CHS" sz="3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</a:rPr>
              <a:t>管理员选好图书后</a:t>
            </a:r>
            <a:r>
              <a:rPr lang="en-US" altLang="zh-CHS" sz="3600" dirty="0">
                <a:solidFill>
                  <a:srgbClr val="FF0000"/>
                </a:solidFill>
              </a:rPr>
              <a:t>, </a:t>
            </a:r>
            <a:r>
              <a:rPr lang="zh-CHS" altLang="en-US" sz="3600" dirty="0">
                <a:solidFill>
                  <a:srgbClr val="FF0000"/>
                </a:solidFill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github.com/coney/cpp-unit-testing/tree/master/02-GMock</a:t>
            </a:r>
            <a:endParaRPr lang="en-US" dirty="0">
              <a:hlinkClick r:id="rId2"/>
            </a:endParaRPr>
          </a:p>
          <a:p>
            <a:pPr latinLnBrk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code.google.com/p/googlemock/wiki/ForDummies</a:t>
            </a:r>
            <a:endParaRPr lang="en-US" dirty="0" smtClean="0"/>
          </a:p>
          <a:p>
            <a:pPr latinLnBrk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code.google.com/p/googlemock/wiki/CheatSheet</a:t>
            </a:r>
            <a:endParaRPr lang="en-US" dirty="0" smtClean="0"/>
          </a:p>
          <a:p>
            <a:pPr latinLnBrk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code.google.com/p/googlemock/wiki/CookBook</a:t>
            </a:r>
            <a:endParaRPr lang="en-US" dirty="0" smtClean="0"/>
          </a:p>
          <a:p>
            <a:pPr latinLnBrk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code.google.com/p/googlemock/wiki/FrequentlyAskedQuestions</a:t>
            </a:r>
            <a:endParaRPr lang="en-US" dirty="0" smtClean="0"/>
          </a:p>
          <a:p>
            <a:pPr marL="0" indent="0" latinLnBrk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/>
              <a:t>图书馆管理员</a:t>
            </a:r>
            <a:r>
              <a:rPr lang="en-US" altLang="zh-CHS" sz="3600" dirty="0"/>
              <a:t>(Librarian)</a:t>
            </a:r>
            <a:r>
              <a:rPr lang="zh-CHS" altLang="en-US" sz="3600" dirty="0"/>
              <a:t>会定期向书商</a:t>
            </a:r>
            <a:r>
              <a:rPr lang="en-US" altLang="zh-CHS" sz="3600" dirty="0"/>
              <a:t>(</a:t>
            </a:r>
            <a:r>
              <a:rPr lang="en-US" altLang="zh-CHS" sz="3600" dirty="0" err="1"/>
              <a:t>BookVendor</a:t>
            </a:r>
            <a:r>
              <a:rPr lang="en-US" altLang="zh-CHS" sz="3600" dirty="0"/>
              <a:t>)</a:t>
            </a:r>
            <a:r>
              <a:rPr lang="zh-CHS" altLang="en-US" sz="3600" dirty="0"/>
              <a:t>购买一些书籍来充实图书馆</a:t>
            </a:r>
            <a:r>
              <a:rPr lang="en-US" altLang="zh-CHS" sz="36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书商能够提供多种图书</a:t>
            </a:r>
            <a:r>
              <a:rPr lang="en-US" altLang="zh-CHS" sz="3600" dirty="0"/>
              <a:t>(</a:t>
            </a:r>
            <a:r>
              <a:rPr lang="zh-CHS" altLang="en-US" sz="3600" dirty="0"/>
              <a:t>附有价格</a:t>
            </a:r>
            <a:r>
              <a:rPr lang="en-US" altLang="zh-CHS" sz="3600" dirty="0"/>
              <a:t>)</a:t>
            </a:r>
            <a:r>
              <a:rPr lang="zh-CHS" altLang="en-US" sz="3600" dirty="0"/>
              <a:t>供管理员进行</a:t>
            </a:r>
            <a:r>
              <a:rPr lang="zh-CHS" altLang="en-US" sz="3600" dirty="0" smtClean="0"/>
              <a:t>选择</a:t>
            </a:r>
            <a:endParaRPr lang="en-US" altLang="zh-CHS" sz="36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管理员仅会挑选当前图书馆中不存在的书籍进行</a:t>
            </a:r>
            <a:r>
              <a:rPr lang="zh-CHS" altLang="en-US" sz="3600" dirty="0" smtClean="0"/>
              <a:t>购买</a:t>
            </a:r>
            <a:endParaRPr lang="en-US" altLang="zh-CHS" sz="3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管理员选好图书后</a:t>
            </a:r>
            <a:r>
              <a:rPr lang="en-US" altLang="zh-CHS" sz="3600" dirty="0"/>
              <a:t>, </a:t>
            </a:r>
            <a:r>
              <a:rPr lang="zh-CHS" altLang="en-US" sz="3600" dirty="0"/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9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从原始</a:t>
            </a:r>
            <a:r>
              <a:rPr lang="en-US" altLang="zh-CHS" sz="3600" dirty="0" smtClean="0"/>
              <a:t>Repo</a:t>
            </a:r>
            <a:r>
              <a:rPr lang="zh-CHS" altLang="en-US" sz="3600" dirty="0" smtClean="0"/>
              <a:t>上更新代码</a:t>
            </a:r>
            <a:endParaRPr lang="en-US" altLang="zh-CHS" sz="3600" dirty="0" smtClean="0"/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git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 remote add source https://</a:t>
            </a: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coney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cpp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-unit-</a:t>
            </a: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testing.git</a:t>
            </a:r>
            <a:r>
              <a:rPr lang="en-US" altLang="zh-CHS" sz="2800" dirty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zh-CHS" sz="1000" dirty="0">
              <a:latin typeface="Open Sans" charset="0"/>
              <a:ea typeface="Open Sans" charset="0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2800" dirty="0" err="1" smtClean="0">
                <a:latin typeface="Open Sans" charset="0"/>
                <a:ea typeface="Open Sans" charset="0"/>
                <a:cs typeface="Open Sans" charset="0"/>
              </a:rPr>
              <a:t>git</a:t>
            </a:r>
            <a:r>
              <a:rPr lang="en-US" altLang="zh-CHS" sz="2800" dirty="0" smtClean="0">
                <a:latin typeface="Open Sans" charset="0"/>
                <a:ea typeface="Open Sans" charset="0"/>
                <a:cs typeface="Open Sans" charset="0"/>
              </a:rPr>
              <a:t> pull source master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22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重构</a:t>
            </a:r>
            <a:r>
              <a:rPr lang="en-US" altLang="zh-CHS" sz="3600" dirty="0" smtClean="0"/>
              <a:t>Librarian, </a:t>
            </a:r>
            <a:r>
              <a:rPr lang="zh-CHS" altLang="en-US" sz="3600" dirty="0" smtClean="0"/>
              <a:t>使管理员可以通过</a:t>
            </a:r>
            <a:r>
              <a:rPr lang="en-US" altLang="zh-CHS" sz="3600" dirty="0" smtClean="0"/>
              <a:t>store</a:t>
            </a:r>
            <a:r>
              <a:rPr lang="zh-CHS" altLang="en-US" sz="3600" dirty="0" smtClean="0"/>
              <a:t>方法存入一个</a:t>
            </a:r>
            <a:r>
              <a:rPr lang="en-US" altLang="zh-CHS" sz="3600" dirty="0" smtClean="0"/>
              <a:t>Book</a:t>
            </a:r>
            <a:r>
              <a:rPr lang="zh-CHS" altLang="en-US" sz="3600" dirty="0" smtClean="0"/>
              <a:t>对象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22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思考如何编写</a:t>
            </a:r>
            <a:r>
              <a:rPr lang="en-US" altLang="zh-CHS" sz="3600" dirty="0" smtClean="0"/>
              <a:t>Librarian::store(vendor)</a:t>
            </a:r>
            <a:r>
              <a:rPr lang="zh-CHS" altLang="en-US" sz="3600" dirty="0" smtClean="0"/>
              <a:t>的测试</a:t>
            </a: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WHY GOOGLE MOCK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200" dirty="0" smtClean="0"/>
              <a:t>You want to "mock out" your dependencies.</a:t>
            </a:r>
          </a:p>
          <a:p>
            <a:r>
              <a:rPr lang="en-US" altLang="zh-CHS" sz="3200" dirty="0" smtClean="0"/>
              <a:t>Your tests are slow as they depend on too many libraries or use expensive resources (e.g. a database).</a:t>
            </a:r>
          </a:p>
          <a:p>
            <a:r>
              <a:rPr lang="en-US" altLang="zh-CHS" sz="3200" dirty="0" smtClean="0"/>
              <a:t>Your tests are brittle as some resources they use are unreliable (e.g. the network, current time).</a:t>
            </a:r>
          </a:p>
          <a:p>
            <a:r>
              <a:rPr lang="en-US" altLang="zh-CHS" sz="3200" dirty="0" smtClean="0"/>
              <a:t>You want to test how your code handles a failure which is not easy to trigger.</a:t>
            </a:r>
          </a:p>
          <a:p>
            <a:r>
              <a:rPr lang="en-US" altLang="zh-CHS" sz="3200" dirty="0" smtClean="0"/>
              <a:t>You need to make sure that your module interacts with other modules in the right way.</a:t>
            </a:r>
          </a:p>
          <a:p>
            <a:r>
              <a:rPr lang="en-US" altLang="zh-CHS" sz="3200" dirty="0" smtClean="0"/>
              <a:t>Dependent Interface Does not yet exist or may change behavior. </a:t>
            </a:r>
          </a:p>
          <a:p>
            <a:endParaRPr lang="zh-CH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MOCK Object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3600" dirty="0" smtClean="0">
                <a:sym typeface="Calibri"/>
              </a:rPr>
              <a:t>A </a:t>
            </a:r>
            <a:r>
              <a:rPr lang="en-US" altLang="zh-CHS" sz="3600" dirty="0" smtClean="0">
                <a:solidFill>
                  <a:srgbClr val="FF2600"/>
                </a:solidFill>
                <a:sym typeface="Calibri"/>
              </a:rPr>
              <a:t>mock object</a:t>
            </a:r>
            <a:r>
              <a:rPr lang="en-US" altLang="zh-CHS" sz="3600" dirty="0" smtClean="0"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CHS" sz="3600" dirty="0" smtClean="0">
                <a:solidFill>
                  <a:srgbClr val="FF0000"/>
                </a:solidFill>
                <a:sym typeface="Calibri"/>
              </a:rPr>
              <a:t>how it will be used</a:t>
            </a:r>
            <a:r>
              <a:rPr lang="en-US" altLang="zh-CHS" sz="3600" dirty="0" smtClean="0">
                <a:sym typeface="Calibri"/>
              </a:rPr>
              <a:t> and </a:t>
            </a:r>
            <a:r>
              <a:rPr lang="en-US" altLang="zh-CHS" sz="3600" dirty="0" smtClean="0">
                <a:solidFill>
                  <a:srgbClr val="FF0000"/>
                </a:solidFill>
                <a:sym typeface="Calibri"/>
              </a:rPr>
              <a:t>what it should do</a:t>
            </a:r>
          </a:p>
          <a:p>
            <a:pPr marL="0"/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EXPECTATIONS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dirty="0" smtClean="0"/>
              <a:t>Use </a:t>
            </a:r>
            <a:r>
              <a:rPr lang="en-US" altLang="zh-CHT" dirty="0" smtClean="0"/>
              <a:t>the </a:t>
            </a:r>
            <a:r>
              <a:rPr lang="en-US" altLang="zh-CHT" dirty="0" smtClean="0">
                <a:solidFill>
                  <a:srgbClr val="FF0000"/>
                </a:solidFill>
              </a:rPr>
              <a:t>EXPECT_CALL()</a:t>
            </a:r>
            <a:r>
              <a:rPr lang="en-US" altLang="zh-CHT" dirty="0" smtClean="0"/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ACTIONS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/>
              <a:t>The return value of mock functions can be specified by </a:t>
            </a:r>
            <a:r>
              <a:rPr lang="en-US" altLang="zh-CHT" sz="4400" dirty="0" smtClean="0">
                <a:solidFill>
                  <a:srgbClr val="FF0000"/>
                </a:solidFill>
              </a:rPr>
              <a:t>Will</a:t>
            </a:r>
            <a:r>
              <a:rPr lang="en-US" altLang="zh-CHT" sz="4400" dirty="0" smtClean="0"/>
              <a:t> and </a:t>
            </a:r>
            <a:r>
              <a:rPr lang="en-US" altLang="zh-CHT" sz="4400" dirty="0" smtClean="0">
                <a:solidFill>
                  <a:srgbClr val="FF0000"/>
                </a:solidFill>
              </a:rPr>
              <a:t>Return</a:t>
            </a:r>
            <a:r>
              <a:rPr lang="en-US" altLang="zh-CHT" sz="4400" dirty="0" smtClean="0"/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include </a:t>
            </a:r>
            <a:r>
              <a:rPr lang="en-US" altLang="zh-CHS" sz="3400" dirty="0" smtClean="0">
                <a:solidFill>
                  <a:srgbClr val="FF0000"/>
                </a:solidFill>
              </a:rPr>
              <a:t>&lt;</a:t>
            </a:r>
            <a:r>
              <a:rPr lang="en-US" altLang="zh-CHS" sz="3400" dirty="0" err="1" smtClean="0">
                <a:solidFill>
                  <a:srgbClr val="FF0000"/>
                </a:solidFill>
              </a:rPr>
              <a:t>gmock</a:t>
            </a:r>
            <a:r>
              <a:rPr lang="en-US" altLang="zh-CHS" sz="3400" dirty="0" smtClean="0">
                <a:solidFill>
                  <a:srgbClr val="FF0000"/>
                </a:solidFill>
              </a:rPr>
              <a:t>/</a:t>
            </a:r>
            <a:r>
              <a:rPr lang="en-US" altLang="zh-CHS" sz="3400" dirty="0" err="1" smtClean="0">
                <a:solidFill>
                  <a:srgbClr val="FF0000"/>
                </a:solidFill>
              </a:rPr>
              <a:t>gmock.h</a:t>
            </a:r>
            <a:r>
              <a:rPr lang="en-US" altLang="zh-CHS" sz="3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HS" sz="3400" dirty="0" smtClean="0"/>
              <a:t>write your mocks and tests</a:t>
            </a:r>
          </a:p>
          <a:p>
            <a:r>
              <a:rPr lang="en-US" altLang="zh-CHS" sz="3400" dirty="0" smtClean="0"/>
              <a:t>initialize </a:t>
            </a:r>
            <a:r>
              <a:rPr lang="en-US" altLang="zh-CHS" sz="3400" dirty="0" err="1" smtClean="0"/>
              <a:t>gmock</a:t>
            </a:r>
            <a:r>
              <a:rPr lang="en-US" altLang="zh-CHS" sz="3400" dirty="0" smtClean="0"/>
              <a:t> by </a:t>
            </a:r>
            <a:r>
              <a:rPr lang="en-US" altLang="zh-CHS" sz="3400" dirty="0" err="1" smtClean="0">
                <a:solidFill>
                  <a:srgbClr val="FF0000"/>
                </a:solidFill>
              </a:rPr>
              <a:t>InitGoogleMock</a:t>
            </a:r>
            <a:r>
              <a:rPr lang="en-US" altLang="zh-CHS" sz="34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CHS" sz="3400" dirty="0" smtClean="0"/>
              <a:t>call RUN_ALL_TESTS() in main() function</a:t>
            </a:r>
          </a:p>
          <a:p>
            <a:r>
              <a:rPr lang="en-US" altLang="zh-CHS" sz="3400" dirty="0" smtClean="0"/>
              <a:t>compile and run</a:t>
            </a:r>
          </a:p>
          <a:p>
            <a:endParaRPr lang="zh-CHS" altLang="en-US" sz="3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USING GMOCK</a:t>
            </a:r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HS" sz="2800" dirty="0" err="1" smtClean="0"/>
              <a:t>InitGoogleMock</a:t>
            </a:r>
            <a:r>
              <a:rPr lang="en-US" altLang="zh-CHS" sz="2800" dirty="0" smtClean="0"/>
              <a:t>() will </a:t>
            </a:r>
            <a:r>
              <a:rPr lang="en-US" altLang="zh-CHS" sz="2800" dirty="0" smtClean="0">
                <a:solidFill>
                  <a:srgbClr val="FF0000"/>
                </a:solidFill>
              </a:rPr>
              <a:t>automatically</a:t>
            </a:r>
            <a:r>
              <a:rPr lang="en-US" altLang="zh-CHS" sz="2800" dirty="0" smtClean="0"/>
              <a:t> initialize Google Test</a:t>
            </a:r>
            <a:endParaRPr lang="zh-CH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417</TotalTime>
  <Pages>0</Pages>
  <Words>578</Words>
  <Characters>0</Characters>
  <Application>Microsoft Macintosh PowerPoint</Application>
  <PresentationFormat>Custom</PresentationFormat>
  <Lines>0</Lines>
  <Paragraphs>118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Calibri</vt:lpstr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Wingdings</vt:lpstr>
      <vt:lpstr>ヒラギノ角ゴ ProN W3</vt:lpstr>
      <vt:lpstr>ヒラギノ角ゴ ProN W6</vt:lpstr>
      <vt:lpstr>Arial</vt:lpstr>
      <vt:lpstr>tw-ppt-template</vt:lpstr>
      <vt:lpstr>2_TW - Black</vt:lpstr>
      <vt:lpstr>4_TW - Black</vt:lpstr>
      <vt:lpstr>Stubs &amp; Mocks</vt:lpstr>
      <vt:lpstr>EXERCISE</vt:lpstr>
      <vt:lpstr>EXERCISE</vt:lpstr>
      <vt:lpstr>Mocking</vt:lpstr>
      <vt:lpstr>WHY GOOGLE MOCK</vt:lpstr>
      <vt:lpstr>MOCK Object</vt:lpstr>
      <vt:lpstr>EXPECTATIONS</vt:lpstr>
      <vt:lpstr>ACTIONS</vt:lpstr>
      <vt:lpstr>USING GMOCK</vt:lpstr>
      <vt:lpstr>EXERCISE</vt:lpstr>
      <vt:lpstr>Stubs Vs Mocks</vt:lpstr>
      <vt:lpstr>Test Doubles</vt:lpstr>
      <vt:lpstr>MATCHERS</vt:lpstr>
      <vt:lpstr>Cardinalities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73</cp:revision>
  <dcterms:created xsi:type="dcterms:W3CDTF">2015-01-20T01:00:40Z</dcterms:created>
  <dcterms:modified xsi:type="dcterms:W3CDTF">2015-04-06T16:06:26Z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