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  <p:sldMasterId id="2147483842" r:id="rId2"/>
    <p:sldMasterId id="2147483864" r:id="rId3"/>
  </p:sldMasterIdLst>
  <p:notesMasterIdLst>
    <p:notesMasterId r:id="rId19"/>
  </p:notesMasterIdLst>
  <p:sldIdLst>
    <p:sldId id="262" r:id="rId4"/>
    <p:sldId id="261" r:id="rId5"/>
    <p:sldId id="284" r:id="rId6"/>
    <p:sldId id="285" r:id="rId7"/>
    <p:sldId id="286" r:id="rId8"/>
    <p:sldId id="287" r:id="rId9"/>
    <p:sldId id="288" r:id="rId10"/>
    <p:sldId id="291" r:id="rId11"/>
    <p:sldId id="293" r:id="rId12"/>
    <p:sldId id="294" r:id="rId13"/>
    <p:sldId id="289" r:id="rId14"/>
    <p:sldId id="290" r:id="rId15"/>
    <p:sldId id="292" r:id="rId16"/>
    <p:sldId id="295" r:id="rId17"/>
    <p:sldId id="256" r:id="rId18"/>
  </p:sldIdLst>
  <p:sldSz cx="13004800" cy="9753600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88928" autoAdjust="0"/>
  </p:normalViewPr>
  <p:slideViewPr>
    <p:cSldViewPr>
      <p:cViewPr varScale="1">
        <p:scale>
          <a:sx n="58" d="100"/>
          <a:sy n="58" d="100"/>
        </p:scale>
        <p:origin x="1236" y="7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A78220-816A-964C-A372-11E673A98736}" type="datetimeFigureOut">
              <a:rPr lang="en-US"/>
              <a:pPr>
                <a:defRPr/>
              </a:pPr>
              <a:t>4/9/2015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11B370-14E8-EF4C-9AA2-64A5C8F91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zh-Han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tx1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750247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DD80C-99F1-0E47-BA51-BB25AE8C7A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035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zh-Han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chemeClr val="bg2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7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2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76848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C8F7-3B45-AC47-8AA3-16317B775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466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3CEF2-A3ED-E143-BC1A-64ED8E21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361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8F36E-6169-FB48-ADBF-1C5327902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43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797F7-8343-6A4F-B427-8F2B68D5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966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9FF49-2D39-C94A-8C45-5A004EE3C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3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buClr>
                <a:schemeClr val="accent2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2"/>
              </a:buClr>
              <a:defRPr sz="1800"/>
            </a:lvl4pPr>
            <a:lvl5pPr>
              <a:lnSpc>
                <a:spcPct val="120000"/>
              </a:lnSpc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34898-47EB-9D4D-B4E7-AC69392EF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0621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53BBB-A620-3745-8A1C-E5BE83716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96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9E053-A9C9-5E43-89F1-83E618EAF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8395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802D0-E7DB-5948-8D4C-BFB468D06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08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A460E-1626-DA4F-8DE3-CFF9D8A21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147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A1786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08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4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88920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3AA9-1222-5E47-B347-472ECE877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14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F368-0E8D-AD46-AC1E-3472773C8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225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9D3E2-3262-F641-AB24-FF4A39ED9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268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5B2CA-BCA1-9745-82ED-D38629109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159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C83E-2C64-F44F-BCC1-220EFDC8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8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2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1800"/>
            </a:lvl2pPr>
            <a:lvl3pPr marL="342900" indent="-342900">
              <a:lnSpc>
                <a:spcPct val="120000"/>
              </a:lnSpc>
              <a:buClr>
                <a:schemeClr val="accent4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4"/>
              </a:buClr>
              <a:defRPr sz="1800"/>
            </a:lvl4pPr>
            <a:lvl5pPr>
              <a:lnSpc>
                <a:spcPct val="120000"/>
              </a:lnSpc>
              <a:buClr>
                <a:schemeClr val="accent4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CE79-35B8-8A4E-BF89-30FE3F5C0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534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94DCD-506D-1D43-A52D-140307FFEF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6750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B570-2DB6-8E40-97FD-627C94FD3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909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D82B8-896A-334C-8D91-FF9EC1998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6618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4B044-2569-3F43-8287-B21897D88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780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00AA5B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7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E6BA1-A7B4-7B4F-846F-93E3CD698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32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777875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zh-Hans" altLang="en-US" noProof="0" smtClean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4D283-0FF3-A748-9CA6-F44D05BA5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6402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zh-Hans" altLang="en-US" noProof="0" smtClean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F2B78-E99E-DC49-B248-2CE847588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11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zh-Han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defRPr sz="1800"/>
            </a:lvl3pPr>
            <a:lvl4pPr marL="635000" indent="-292100"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71149-C6B6-DA41-AB69-4C8E97C93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032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542C-AEB8-BA46-B512-07A2C30EF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0590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zh-Hans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965D2-9F26-544F-B0BB-22EBCFEF5C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011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Hans" altLang="en-US" smtClean="0">
                <a:sym typeface="Open Sans Extrabold" charset="0"/>
              </a:rPr>
              <a:t>单击此处编辑母版标题样式</a:t>
            </a:r>
            <a:endParaRPr lang="en-US" dirty="0">
              <a:sym typeface="Open Sans Extrabold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Hans" altLang="en-US" smtClean="0">
                <a:sym typeface="Open Sans Light" charset="0"/>
              </a:rPr>
              <a:t>单击此处编辑母版文本样式</a:t>
            </a:r>
          </a:p>
          <a:p>
            <a:pPr lvl="1"/>
            <a:r>
              <a:rPr lang="zh-Hans" altLang="en-US" smtClean="0">
                <a:sym typeface="Open Sans Light" charset="0"/>
              </a:rPr>
              <a:t>第二级</a:t>
            </a:r>
          </a:p>
          <a:p>
            <a:pPr lvl="2"/>
            <a:r>
              <a:rPr lang="zh-Hans" altLang="en-US" smtClean="0">
                <a:sym typeface="Open Sans Light" charset="0"/>
              </a:rPr>
              <a:t>第三级</a:t>
            </a:r>
          </a:p>
          <a:p>
            <a:pPr lvl="3"/>
            <a:r>
              <a:rPr lang="zh-Hans" altLang="en-US" smtClean="0">
                <a:sym typeface="Open Sans Light" charset="0"/>
              </a:rPr>
              <a:t>第四级</a:t>
            </a:r>
          </a:p>
          <a:p>
            <a:pPr lvl="4"/>
            <a:r>
              <a:rPr lang="zh-Hans" altLang="en-US" smtClean="0">
                <a:sym typeface="Open Sans Light" charset="0"/>
              </a:rPr>
              <a:t>第五级</a:t>
            </a:r>
            <a:endParaRPr lang="en-US" dirty="0">
              <a:sym typeface="Open Sans Light" charset="0"/>
            </a:endParaRP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322DD661-AB68-054B-90D3-A6202D4B4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64" r:id="rId7"/>
    <p:sldLayoutId id="2147484165" r:id="rId8"/>
    <p:sldLayoutId id="2147484179" r:id="rId9"/>
    <p:sldLayoutId id="2147484166" r:id="rId10"/>
    <p:sldLayoutId id="2147484180" r:id="rId11"/>
  </p:sldLayoutIdLst>
  <p:transition/>
  <p:hf hdr="0" ftr="0" dt="0"/>
  <p:txStyles>
    <p:titleStyle>
      <a:lvl1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tx1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1" fontAlgn="base" hangingPunct="1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C4D8162-F20D-264B-9B22-634840B07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67" r:id="rId7"/>
    <p:sldLayoutId id="2147484168" r:id="rId8"/>
    <p:sldLayoutId id="2147484187" r:id="rId9"/>
    <p:sldLayoutId id="2147484169" r:id="rId10"/>
    <p:sldLayoutId id="2147484188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accent2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7A190D75-D3FD-2A44-9981-88C47E18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70" r:id="rId7"/>
    <p:sldLayoutId id="2147484171" r:id="rId8"/>
    <p:sldLayoutId id="2147484195" r:id="rId9"/>
    <p:sldLayoutId id="2147484172" r:id="rId10"/>
    <p:sldLayoutId id="2147484196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rgbClr val="00AA5B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googletest/wiki/AdvancedGuide" TargetMode="External"/><Relationship Id="rId2" Type="http://schemas.openxmlformats.org/officeDocument/2006/relationships/hyperlink" Target="https://code.google.com/p/googletest/wiki/Primer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product.china-pub.com/3768516" TargetMode="External"/><Relationship Id="rId4" Type="http://schemas.openxmlformats.org/officeDocument/2006/relationships/hyperlink" Target="https://code.google.com/p/googletest/wiki/FAQ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cap="non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To </a:t>
            </a:r>
            <a:r>
              <a:rPr lang="en-US" cap="none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GTest</a:t>
            </a:r>
            <a:endParaRPr lang="en-US" cap="none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295168" y="2673404"/>
            <a:ext cx="4427174" cy="75713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 Unit Testing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Test-Driven Development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5589" y="1551103"/>
            <a:ext cx="7353622" cy="768446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10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1772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 Fixture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/>
            <a:r>
              <a:rPr lang="en-US" altLang="zh-Han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test fixture allows you to </a:t>
            </a:r>
            <a:r>
              <a:rPr lang="en-US" altLang="zh-Hans" sz="4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reuse</a:t>
            </a:r>
            <a:r>
              <a:rPr lang="en-US" altLang="zh-Han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the same configuration of objects for several different tests</a:t>
            </a:r>
          </a:p>
          <a:p>
            <a:pPr marL="0"/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06056" y="3767600"/>
            <a:ext cx="6696744" cy="5365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 FIXTURE Internals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2400" y="1708596"/>
            <a:ext cx="6121400" cy="7632700"/>
          </a:xfrm>
        </p:spPr>
        <p:txBody>
          <a:bodyPr/>
          <a:lstStyle/>
          <a:p>
            <a:pPr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Google Test constructs a </a:t>
            </a:r>
            <a:r>
              <a:rPr lang="en-US" altLang="zh-Han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BookSpec</a:t>
            </a:r>
            <a:r>
              <a:rPr lang="en-US" altLang="zh-Han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 object (let's call it t1 ). </a:t>
            </a:r>
          </a:p>
          <a:p>
            <a:pPr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t1.SetUp() initializes t1 . </a:t>
            </a:r>
          </a:p>
          <a:p>
            <a:pPr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the test(</a:t>
            </a:r>
            <a:r>
              <a:rPr lang="en-US" altLang="zh-Han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ShouldAbleToBeCompared</a:t>
            </a:r>
            <a:r>
              <a:rPr lang="en-US" altLang="zh-Han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) </a:t>
            </a:r>
            <a:r>
              <a:rPr lang="en-US" altLang="zh-Han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runs on t1. </a:t>
            </a:r>
          </a:p>
          <a:p>
            <a:pPr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t1.TearDown() cleans up after the test finishes. </a:t>
            </a:r>
          </a:p>
          <a:p>
            <a:pPr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t1 is destructed. </a:t>
            </a:r>
          </a:p>
          <a:p>
            <a:pPr>
              <a:buClr>
                <a:schemeClr val="tx2"/>
              </a:buClr>
              <a:buFont typeface="Wingdings" pitchFamily="2" charset="2"/>
              <a:buChar char="p"/>
            </a:pPr>
            <a:endParaRPr lang="zh-Hans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4DCD-506D-1D43-A52D-140307FFEF14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12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752" y="1839490"/>
            <a:ext cx="5448300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Han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zh-Hans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zh-Hans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Fixture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对测试代码进行</a:t>
            </a: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  <a:r>
              <a:rPr lang="en-US" altLang="zh-Han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提取公共的准备逻辑</a:t>
            </a:r>
            <a:endParaRPr lang="en-US" altLang="zh-Han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zh-Hans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将代码</a:t>
            </a:r>
            <a:r>
              <a:rPr lang="en-US" altLang="zh-Han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到自己的</a:t>
            </a:r>
            <a:r>
              <a:rPr lang="en-US" altLang="zh-Han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Repo</a:t>
            </a: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Hans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Glyph Inventory 1_go-self-servic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https://github.com/coney/cpp-unit-testing/tree/master/01-GTest</a:t>
            </a:r>
          </a:p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://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code.google.com/p/googletest/wiki/Primer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code.google.com/p/googletest/wiki/AdvancedGuide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code.google.com/p/googletest/wiki/FAQ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Hans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5" tooltip="测试驱动开发：实战与模式解析 - china-pub网上书店"/>
              </a:rPr>
              <a:t>测试驱动开发：实战与模式</a:t>
            </a:r>
            <a:r>
              <a:rPr lang="zh-Hans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5" tooltip="测试驱动开发：实战与模式解析 - china-pub网上书店"/>
              </a:rPr>
              <a:t>解析</a:t>
            </a:r>
            <a:r>
              <a:rPr lang="en-US" altLang="zh-Han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544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</a:p>
        </p:txBody>
      </p:sp>
      <p:sp>
        <p:nvSpPr>
          <p:cNvPr id="60418" name="Content Placeholder 1"/>
          <p:cNvSpPr>
            <a:spLocks noGrp="1"/>
          </p:cNvSpPr>
          <p:nvPr>
            <p:ph idx="1"/>
          </p:nvPr>
        </p:nvSpPr>
        <p:spPr>
          <a:xfrm>
            <a:off x="2616200" y="3284538"/>
            <a:ext cx="7772400" cy="252992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ヒラギノ角ゴ ProN W3" charset="0"/>
              </a:rPr>
              <a:t>For questions or suggestions:</a:t>
            </a:r>
          </a:p>
          <a:p>
            <a:pPr>
              <a:spcBef>
                <a:spcPct val="0"/>
              </a:spcBef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ヒラギノ角ゴ ProN W3" charset="0"/>
            </a:endParaRPr>
          </a:p>
          <a:p>
            <a:pPr>
              <a:spcBef>
                <a:spcPct val="0"/>
              </a:spcBef>
            </a:pP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ヒラギノ角ゴ ProN W3" charset="0"/>
              </a:rPr>
              <a:t>Wu Kun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ヒラギノ角ゴ ProN W3" charset="0"/>
            </a:endParaRPr>
          </a:p>
          <a:p>
            <a:pPr>
              <a:spcBef>
                <a:spcPct val="0"/>
              </a:spcBef>
            </a:pPr>
            <a:r>
              <a:rPr 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ヒラギノ角ゴ ProN W3" charset="0"/>
              </a:rPr>
              <a:t>kunwu@thoughtworks.com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ヒラギノ角ゴ ProN W3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Unit Testing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With Google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174A22-F644-8D40-AF6E-ACD99327719B}" type="slidenum"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Why Google Test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Google Test is designed to be portable</a:t>
            </a:r>
          </a:p>
          <a:p>
            <a:r>
              <a:rPr lang="en-US" altLang="zh-Han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 can decide which tests to run using name patterns</a:t>
            </a:r>
          </a:p>
          <a:p>
            <a:r>
              <a:rPr lang="en-US" altLang="zh-Han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Google Test can generate XML test result reports </a:t>
            </a:r>
          </a:p>
          <a:p>
            <a:r>
              <a:rPr lang="en-US" altLang="zh-Hans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Easy to write assertions that generate informative </a:t>
            </a:r>
            <a:r>
              <a:rPr lang="en-US" altLang="zh-Han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messages</a:t>
            </a:r>
          </a:p>
          <a:p>
            <a:r>
              <a:rPr lang="en-US" altLang="zh-Hans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 Test automatically detects your tests and doesn't require you to enumerate them in order to run them</a:t>
            </a:r>
          </a:p>
          <a:p>
            <a:r>
              <a:rPr lang="en-US" altLang="zh-Hans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Simple things are easy in Google Test, while hard things are possible</a:t>
            </a:r>
          </a:p>
          <a:p>
            <a:endParaRPr lang="zh-Hans" altLang="en-US" sz="3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BASIC CONCEPTS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/>
            <a:r>
              <a:rPr lang="en-US" altLang="zh-Hans" sz="4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Start by writing </a:t>
            </a:r>
            <a:r>
              <a:rPr lang="en-US" altLang="zh-Hans" sz="4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assertions</a:t>
            </a:r>
            <a:r>
              <a:rPr lang="en-US" altLang="zh-Hans" sz="4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. An assertion's result can be success, nonfatal failure, or fatal failure</a:t>
            </a:r>
          </a:p>
          <a:p>
            <a:endParaRPr lang="zh-Hans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3808" y="4660776"/>
            <a:ext cx="10693188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ASSERTIONS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EXPECT_* generate nonfatal failures, which don't abort the current function</a:t>
            </a:r>
          </a:p>
          <a:p>
            <a:r>
              <a:rPr lang="en-US" altLang="zh-Han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ASSERT_* generate fatal failures when they fail, and </a:t>
            </a:r>
            <a:r>
              <a:rPr lang="en-US" altLang="zh-Hans" sz="3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abort the current function</a:t>
            </a:r>
          </a:p>
          <a:p>
            <a:endParaRPr lang="zh-Hans" altLang="en-US" sz="3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C:\Users\wWX245771\Desktop\图片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288" y="4084712"/>
            <a:ext cx="11958637" cy="52419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Requirement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 arguments must be comparable by the assertion's comparison operator</a:t>
            </a:r>
          </a:p>
          <a:p>
            <a:r>
              <a:rPr lang="en-US" altLang="zh-Han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Values must support the &lt;&lt; operator for streaming to an std::</a:t>
            </a:r>
            <a:r>
              <a:rPr lang="en-US" altLang="zh-Hans" sz="3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endParaRPr lang="en-US" altLang="zh-Hans" sz="3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Hans" altLang="en-US" sz="3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6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7824" y="4372744"/>
            <a:ext cx="10729192" cy="4639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 STRUCTURE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7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Group 207"/>
          <p:cNvGrpSpPr/>
          <p:nvPr/>
        </p:nvGrpSpPr>
        <p:grpSpPr>
          <a:xfrm>
            <a:off x="711199" y="4267200"/>
            <a:ext cx="11582401" cy="4978400"/>
            <a:chOff x="0" y="0"/>
            <a:chExt cx="11582400" cy="4978400"/>
          </a:xfrm>
        </p:grpSpPr>
        <p:sp>
          <p:nvSpPr>
            <p:cNvPr id="27" name="Shape 187"/>
            <p:cNvSpPr/>
            <p:nvPr/>
          </p:nvSpPr>
          <p:spPr>
            <a:xfrm>
              <a:off x="0" y="0"/>
              <a:ext cx="11582400" cy="4978400"/>
            </a:xfrm>
            <a:prstGeom prst="rect">
              <a:avLst/>
            </a:prstGeom>
            <a:gradFill flip="none"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0"/>
            </a:gradFill>
            <a:ln w="12700" cap="flat">
              <a:solidFill>
                <a:srgbClr val="4A7EBB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Shape 188"/>
            <p:cNvSpPr/>
            <p:nvPr/>
          </p:nvSpPr>
          <p:spPr>
            <a:xfrm>
              <a:off x="0" y="22885"/>
              <a:ext cx="11582400" cy="4932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r>
                <a:rPr sz="2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Calibri"/>
                </a:rPr>
                <a:t>Test </a:t>
              </a:r>
              <a:r>
                <a:rPr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Calibri"/>
                </a:rPr>
                <a:t>Program</a:t>
              </a:r>
            </a:p>
          </p:txBody>
        </p:sp>
        <p:sp>
          <p:nvSpPr>
            <p:cNvPr id="29" name="Shape 189"/>
            <p:cNvSpPr/>
            <p:nvPr/>
          </p:nvSpPr>
          <p:spPr>
            <a:xfrm>
              <a:off x="203200" y="304800"/>
              <a:ext cx="5384800" cy="3962401"/>
            </a:xfrm>
            <a:prstGeom prst="rect">
              <a:avLst/>
            </a:prstGeom>
            <a:gradFill flip="none" rotWithShape="1">
              <a:gsLst>
                <a:gs pos="0">
                  <a:srgbClr val="FFE5E5"/>
                </a:gs>
                <a:gs pos="64999">
                  <a:srgbClr val="FFBEBD"/>
                </a:gs>
                <a:gs pos="100000">
                  <a:srgbClr val="FFA2A1"/>
                </a:gs>
              </a:gsLst>
              <a:lin ang="5400000" scaled="0"/>
            </a:gradFill>
            <a:ln w="12700" cap="flat">
              <a:solidFill>
                <a:srgbClr val="BE4B48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Shape 190"/>
            <p:cNvSpPr/>
            <p:nvPr/>
          </p:nvSpPr>
          <p:spPr>
            <a:xfrm>
              <a:off x="203200" y="373683"/>
              <a:ext cx="5384800" cy="38246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r>
                <a:rPr sz="2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Calibri"/>
                </a:rPr>
                <a:t>Test </a:t>
              </a:r>
              <a:r>
                <a:rPr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Calibri"/>
                </a:rPr>
                <a:t>Case</a:t>
              </a:r>
            </a:p>
          </p:txBody>
        </p:sp>
        <p:sp>
          <p:nvSpPr>
            <p:cNvPr id="31" name="Shape 191"/>
            <p:cNvSpPr/>
            <p:nvPr/>
          </p:nvSpPr>
          <p:spPr>
            <a:xfrm>
              <a:off x="5994400" y="304800"/>
              <a:ext cx="5384800" cy="3962401"/>
            </a:xfrm>
            <a:prstGeom prst="rect">
              <a:avLst/>
            </a:prstGeom>
            <a:gradFill flip="none" rotWithShape="1">
              <a:gsLst>
                <a:gs pos="0">
                  <a:srgbClr val="FFE5E5"/>
                </a:gs>
                <a:gs pos="64999">
                  <a:srgbClr val="FFBEBD"/>
                </a:gs>
                <a:gs pos="100000">
                  <a:srgbClr val="FFA2A1"/>
                </a:gs>
              </a:gsLst>
              <a:lin ang="5400000" scaled="0"/>
            </a:gradFill>
            <a:ln w="12700" cap="flat">
              <a:solidFill>
                <a:srgbClr val="BE4B48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Shape 192"/>
            <p:cNvSpPr/>
            <p:nvPr/>
          </p:nvSpPr>
          <p:spPr>
            <a:xfrm>
              <a:off x="5994400" y="373683"/>
              <a:ext cx="5384800" cy="38246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r>
                <a:rPr sz="2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Calibri"/>
                </a:rPr>
                <a:t>Test </a:t>
              </a:r>
              <a:r>
                <a:rPr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Calibri"/>
                </a:rPr>
                <a:t>Case</a:t>
              </a:r>
            </a:p>
          </p:txBody>
        </p:sp>
        <p:sp>
          <p:nvSpPr>
            <p:cNvPr id="33" name="Shape 193"/>
            <p:cNvSpPr/>
            <p:nvPr/>
          </p:nvSpPr>
          <p:spPr>
            <a:xfrm>
              <a:off x="609600" y="609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Shape 194"/>
            <p:cNvSpPr/>
            <p:nvPr/>
          </p:nvSpPr>
          <p:spPr>
            <a:xfrm>
              <a:off x="609600" y="1071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Test</a:t>
              </a:r>
            </a:p>
          </p:txBody>
        </p:sp>
        <p:sp>
          <p:nvSpPr>
            <p:cNvPr id="35" name="Shape 195"/>
            <p:cNvSpPr/>
            <p:nvPr/>
          </p:nvSpPr>
          <p:spPr>
            <a:xfrm>
              <a:off x="609600" y="2133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Shape 196"/>
            <p:cNvSpPr/>
            <p:nvPr/>
          </p:nvSpPr>
          <p:spPr>
            <a:xfrm>
              <a:off x="609600" y="2595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Test</a:t>
              </a:r>
            </a:p>
          </p:txBody>
        </p:sp>
        <p:sp>
          <p:nvSpPr>
            <p:cNvPr id="37" name="Shape 197"/>
            <p:cNvSpPr/>
            <p:nvPr/>
          </p:nvSpPr>
          <p:spPr>
            <a:xfrm>
              <a:off x="3251200" y="2133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Shape 198"/>
            <p:cNvSpPr/>
            <p:nvPr/>
          </p:nvSpPr>
          <p:spPr>
            <a:xfrm>
              <a:off x="3251200" y="2595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Test</a:t>
              </a:r>
            </a:p>
          </p:txBody>
        </p:sp>
        <p:sp>
          <p:nvSpPr>
            <p:cNvPr id="39" name="Shape 199"/>
            <p:cNvSpPr/>
            <p:nvPr/>
          </p:nvSpPr>
          <p:spPr>
            <a:xfrm>
              <a:off x="7721600" y="2133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Shape 200"/>
            <p:cNvSpPr/>
            <p:nvPr/>
          </p:nvSpPr>
          <p:spPr>
            <a:xfrm>
              <a:off x="7721600" y="2595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Test</a:t>
              </a:r>
            </a:p>
          </p:txBody>
        </p:sp>
        <p:sp>
          <p:nvSpPr>
            <p:cNvPr id="41" name="Shape 201"/>
            <p:cNvSpPr/>
            <p:nvPr/>
          </p:nvSpPr>
          <p:spPr>
            <a:xfrm>
              <a:off x="9144000" y="5080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Shape 202"/>
            <p:cNvSpPr/>
            <p:nvPr/>
          </p:nvSpPr>
          <p:spPr>
            <a:xfrm>
              <a:off x="9144000" y="9700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Test</a:t>
              </a:r>
            </a:p>
          </p:txBody>
        </p:sp>
        <p:sp>
          <p:nvSpPr>
            <p:cNvPr id="43" name="Shape 203"/>
            <p:cNvSpPr/>
            <p:nvPr/>
          </p:nvSpPr>
          <p:spPr>
            <a:xfrm>
              <a:off x="6502400" y="5080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Shape 204"/>
            <p:cNvSpPr/>
            <p:nvPr/>
          </p:nvSpPr>
          <p:spPr>
            <a:xfrm>
              <a:off x="6502400" y="9700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Test</a:t>
              </a:r>
            </a:p>
          </p:txBody>
        </p:sp>
        <p:sp>
          <p:nvSpPr>
            <p:cNvPr id="45" name="Shape 205"/>
            <p:cNvSpPr/>
            <p:nvPr/>
          </p:nvSpPr>
          <p:spPr>
            <a:xfrm>
              <a:off x="3251200" y="609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Shape 206"/>
            <p:cNvSpPr/>
            <p:nvPr/>
          </p:nvSpPr>
          <p:spPr>
            <a:xfrm>
              <a:off x="3251200" y="1071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Test</a:t>
              </a: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752" y="1636440"/>
            <a:ext cx="9157559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spc="-21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USING GTEST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include &lt;</a:t>
            </a:r>
            <a:r>
              <a:rPr lang="en-US" altLang="zh-Hans" sz="3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gtest</a:t>
            </a:r>
            <a:r>
              <a:rPr lang="en-US" altLang="zh-Han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Hans" sz="3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gtest.h</a:t>
            </a:r>
            <a:r>
              <a:rPr lang="en-US" altLang="zh-Han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Han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write your tests in any source files</a:t>
            </a:r>
          </a:p>
          <a:p>
            <a:r>
              <a:rPr lang="en-US" altLang="zh-Han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initialize </a:t>
            </a:r>
            <a:r>
              <a:rPr lang="en-US" altLang="zh-Hans" sz="3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gtest</a:t>
            </a:r>
            <a:r>
              <a:rPr lang="en-US" altLang="zh-Han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by </a:t>
            </a:r>
            <a:r>
              <a:rPr lang="en-US" altLang="zh-Hans" sz="3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InitGoogleTest</a:t>
            </a:r>
            <a:r>
              <a:rPr lang="en-US" altLang="zh-Han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Han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call RUN_ALL_TESTS() in main() function</a:t>
            </a:r>
          </a:p>
          <a:p>
            <a:r>
              <a:rPr lang="en-US" altLang="zh-Han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compile and run</a:t>
            </a:r>
          </a:p>
          <a:p>
            <a:endParaRPr lang="zh-Hans" altLang="en-US" sz="3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8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3738" y="6028928"/>
            <a:ext cx="90773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Han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zh-Hans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某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图书馆有一名图书管理员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(Librarian), 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他能够帮助图书馆进行存书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(Store), 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并且向我们提供借书服务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(borrow</a:t>
            </a:r>
            <a:r>
              <a:rPr lang="en-US" altLang="zh-Han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当管理员存书后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他会告诉我们当前图书馆的现存图书</a:t>
            </a: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endParaRPr lang="en-US" altLang="zh-Han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zh-Hans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当向管理员借书后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他会告诉我们当前图书馆的剩余图书</a:t>
            </a: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endParaRPr lang="en-US" altLang="zh-Han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当向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管理员借书时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如果馆内没有这本书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则抛出</a:t>
            </a: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endParaRPr lang="zh-Hans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9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Glyph Inventory 1_go-self-servic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w-ppt-template">
  <a:themeElements>
    <a:clrScheme name="ThoughtWorks Final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tw-ppt-template</Template>
  <TotalTime>283</TotalTime>
  <Pages>0</Pages>
  <Words>401</Words>
  <Characters>0</Characters>
  <Application>Microsoft Office PowerPoint</Application>
  <PresentationFormat>自定义</PresentationFormat>
  <Lines>0</Lines>
  <Paragraphs>113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Lucida Grande</vt:lpstr>
      <vt:lpstr>ＭＳ Ｐゴシック</vt:lpstr>
      <vt:lpstr>Open Sans</vt:lpstr>
      <vt:lpstr>Open Sans Extrabold</vt:lpstr>
      <vt:lpstr>Open Sans Extrabold Italic</vt:lpstr>
      <vt:lpstr>Open Sans Italic</vt:lpstr>
      <vt:lpstr>Open Sans Light</vt:lpstr>
      <vt:lpstr>ヒラギノ角ゴ ProN W3</vt:lpstr>
      <vt:lpstr>ヒラギノ角ゴ ProN W6</vt:lpstr>
      <vt:lpstr>微软雅黑</vt:lpstr>
      <vt:lpstr>Calibri</vt:lpstr>
      <vt:lpstr>Wingdings</vt:lpstr>
      <vt:lpstr>tw-ppt-template</vt:lpstr>
      <vt:lpstr>2_TW - Black</vt:lpstr>
      <vt:lpstr>4_TW - Black</vt:lpstr>
      <vt:lpstr>Introduction To GTest</vt:lpstr>
      <vt:lpstr>Unit Testing</vt:lpstr>
      <vt:lpstr>Why Google Test</vt:lpstr>
      <vt:lpstr>BASIC CONCEPTS</vt:lpstr>
      <vt:lpstr>ASSERTIONS</vt:lpstr>
      <vt:lpstr>Requirement</vt:lpstr>
      <vt:lpstr>TEST STRUCTURE</vt:lpstr>
      <vt:lpstr>USING GTEST</vt:lpstr>
      <vt:lpstr>EXERCISE</vt:lpstr>
      <vt:lpstr>Test-Driven Development</vt:lpstr>
      <vt:lpstr>TEST Fixture</vt:lpstr>
      <vt:lpstr>TEST FIXTURE Internals</vt:lpstr>
      <vt:lpstr>EXERCISE</vt:lpstr>
      <vt:lpstr>Reference</vt:lpstr>
      <vt:lpstr>THANK YOU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NICE BIG title</dc:title>
  <dc:creator>Administrator</dc:creator>
  <cp:lastModifiedBy>Coney Wu</cp:lastModifiedBy>
  <cp:revision>55</cp:revision>
  <dcterms:created xsi:type="dcterms:W3CDTF">2015-01-20T01:00:40Z</dcterms:created>
  <dcterms:modified xsi:type="dcterms:W3CDTF">2015-04-09T11:57:32Z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1421729364</vt:lpwstr>
  </property>
</Properties>
</file>