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842" r:id="rId2"/>
    <p:sldMasterId id="2147483864" r:id="rId3"/>
  </p:sldMasterIdLst>
  <p:notesMasterIdLst>
    <p:notesMasterId r:id="rId21"/>
  </p:notesMasterIdLst>
  <p:sldIdLst>
    <p:sldId id="262" r:id="rId4"/>
    <p:sldId id="296" r:id="rId5"/>
    <p:sldId id="292" r:id="rId6"/>
    <p:sldId id="261" r:id="rId7"/>
    <p:sldId id="297" r:id="rId8"/>
    <p:sldId id="298" r:id="rId9"/>
    <p:sldId id="299" r:id="rId10"/>
    <p:sldId id="300" r:id="rId11"/>
    <p:sldId id="301" r:id="rId12"/>
    <p:sldId id="306" r:id="rId13"/>
    <p:sldId id="303" r:id="rId14"/>
    <p:sldId id="304" r:id="rId15"/>
    <p:sldId id="302" r:id="rId16"/>
    <p:sldId id="305" r:id="rId17"/>
    <p:sldId id="307" r:id="rId18"/>
    <p:sldId id="295" r:id="rId19"/>
    <p:sldId id="256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8928" autoAdjust="0"/>
  </p:normalViewPr>
  <p:slideViewPr>
    <p:cSldViewPr>
      <p:cViewPr>
        <p:scale>
          <a:sx n="66" d="100"/>
          <a:sy n="66" d="100"/>
        </p:scale>
        <p:origin x="894" y="-3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 smtClean="0"/>
              <a:t>介绍新需求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更新代码</a:t>
            </a:r>
            <a:r>
              <a:rPr lang="en-US" altLang="zh-Hans" dirty="0" smtClean="0"/>
              <a:t>, </a:t>
            </a:r>
            <a:r>
              <a:rPr lang="zh-Hans" altLang="en-US" dirty="0" smtClean="0"/>
              <a:t>后续课程均需进行此步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重构使</a:t>
            </a:r>
            <a:r>
              <a:rPr lang="en-US" altLang="zh-Hans" dirty="0" smtClean="0"/>
              <a:t>Librarian</a:t>
            </a:r>
            <a:r>
              <a:rPr lang="zh-Hans" altLang="en-US" dirty="0" smtClean="0"/>
              <a:t>对象支持新的</a:t>
            </a:r>
            <a:r>
              <a:rPr lang="en-US" altLang="zh-Hans" dirty="0" smtClean="0"/>
              <a:t>Book</a:t>
            </a:r>
            <a:r>
              <a:rPr lang="zh-Hans" altLang="en-US" dirty="0" smtClean="0"/>
              <a:t>依赖</a:t>
            </a:r>
            <a:r>
              <a:rPr lang="en-US" altLang="zh-Hans" dirty="0" smtClean="0"/>
              <a:t>, </a:t>
            </a:r>
            <a:r>
              <a:rPr lang="zh-Hans" altLang="en-US" dirty="0" smtClean="0"/>
              <a:t>测试可以通过</a:t>
            </a:r>
            <a:r>
              <a:rPr lang="en-US" altLang="zh-Hans" dirty="0" smtClean="0"/>
              <a:t>Book</a:t>
            </a:r>
            <a:r>
              <a:rPr lang="zh-Hans" altLang="en-US" dirty="0" smtClean="0"/>
              <a:t>真实对象实现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Hans" dirty="0" smtClean="0"/>
              <a:t>Librarian::store(vendor)</a:t>
            </a:r>
            <a:r>
              <a:rPr lang="zh-Hans" altLang="en-US" dirty="0" smtClean="0"/>
              <a:t>需要构造一个</a:t>
            </a:r>
            <a:r>
              <a:rPr lang="en-US" altLang="zh-Hans" dirty="0" smtClean="0"/>
              <a:t>`</a:t>
            </a:r>
            <a:r>
              <a:rPr lang="zh-Hans" altLang="en-US" dirty="0" smtClean="0"/>
              <a:t>假</a:t>
            </a:r>
            <a:r>
              <a:rPr lang="en-US" altLang="zh-Hans" dirty="0" smtClean="0"/>
              <a:t>`</a:t>
            </a:r>
            <a:r>
              <a:rPr lang="zh-Hans" altLang="en-US" dirty="0" smtClean="0"/>
              <a:t>的</a:t>
            </a:r>
            <a:r>
              <a:rPr lang="en-US" altLang="zh-Hans" dirty="0" smtClean="0"/>
              <a:t>vendor</a:t>
            </a:r>
            <a:endParaRPr lang="zh-Hans" alt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通过</a:t>
            </a:r>
            <a:r>
              <a:rPr lang="en-US" altLang="zh-Hans" dirty="0" smtClean="0"/>
              <a:t>EXPECT</a:t>
            </a:r>
            <a:r>
              <a:rPr lang="zh-Hans" altLang="en-US" dirty="0" smtClean="0"/>
              <a:t>对传入参数设置期望</a:t>
            </a:r>
          </a:p>
          <a:p>
            <a:pPr marL="171450" indent="-171450">
              <a:buFont typeface="Arial" charset="0"/>
              <a:buChar char="•"/>
            </a:pPr>
            <a:r>
              <a:rPr lang="zh-Hans" altLang="en-US" dirty="0" smtClean="0"/>
              <a:t>通过</a:t>
            </a:r>
            <a:r>
              <a:rPr lang="en-US" altLang="zh-Hans" dirty="0" smtClean="0"/>
              <a:t>Times</a:t>
            </a:r>
            <a:r>
              <a:rPr lang="zh-Hans" altLang="en-US" dirty="0" smtClean="0"/>
              <a:t>限制付款次数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1B370-14E8-EF4C-9AA2-64A5C8F919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tx1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75024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DD80C-99F1-0E47-BA51-BB25AE8C7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3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chemeClr val="bg2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E053-A9C9-5E43-89F1-83E618EAF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395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defRPr/>
            </a:lvl3pPr>
            <a:lvl4pPr marL="635000" indent="-292100">
              <a:defRPr/>
            </a:lvl4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4DCD-506D-1D43-A52D-140307FFE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50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6BA1-A7B4-7B4F-846F-93E3CD698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32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77875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D283-0FF3-A748-9CA6-F44D05BA5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40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zh-Hans" altLang="en-US" noProof="0" smtClean="0">
                <a:sym typeface="Open Sans Extrabold" charset="0"/>
              </a:rPr>
              <a:t>单击此处编辑母版标题样式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F2B78-E99E-DC49-B248-2CE847588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defRPr sz="1800"/>
            </a:lvl3pPr>
            <a:lvl4pPr marL="635000" indent="-292100"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1149-C6B6-DA41-AB69-4C8E97C93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3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zh-Hans" altLang="en-US" smtClean="0"/>
              <a:t>单击此处编辑母版文本样式</a:t>
            </a:r>
          </a:p>
          <a:p>
            <a:pPr lvl="1"/>
            <a:r>
              <a:rPr lang="zh-Hans" altLang="en-US" smtClean="0"/>
              <a:t>第二级</a:t>
            </a:r>
          </a:p>
          <a:p>
            <a:pPr lvl="2"/>
            <a:r>
              <a:rPr lang="zh-Hans" altLang="en-US" smtClean="0"/>
              <a:t>第三级</a:t>
            </a:r>
          </a:p>
          <a:p>
            <a:pPr lvl="3"/>
            <a:r>
              <a:rPr lang="zh-Hans" altLang="en-US" smtClean="0"/>
              <a:t>第四级</a:t>
            </a:r>
          </a:p>
          <a:p>
            <a:pPr lvl="4"/>
            <a:r>
              <a:rPr lang="zh-Hans" altLang="en-US" smtClean="0"/>
              <a:t>第五级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542C-AEB8-BA46-B512-07A2C30EF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59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Hans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65D2-9F26-544F-B0BB-22EBCFEF5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11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Extrabold" charset="0"/>
              </a:rPr>
              <a:t>单击此处编辑母版标题样式</a:t>
            </a:r>
            <a:endParaRPr lang="en-US" dirty="0">
              <a:sym typeface="Open Sans Extrabold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s" altLang="en-US" smtClean="0">
                <a:sym typeface="Open Sans Light" charset="0"/>
              </a:rPr>
              <a:t>单击此处编辑母版文本样式</a:t>
            </a:r>
          </a:p>
          <a:p>
            <a:pPr lvl="1"/>
            <a:r>
              <a:rPr lang="zh-Hans" altLang="en-US" smtClean="0">
                <a:sym typeface="Open Sans Light" charset="0"/>
              </a:rPr>
              <a:t>第二级</a:t>
            </a:r>
          </a:p>
          <a:p>
            <a:pPr lvl="2"/>
            <a:r>
              <a:rPr lang="zh-Hans" altLang="en-US" smtClean="0">
                <a:sym typeface="Open Sans Light" charset="0"/>
              </a:rPr>
              <a:t>第三级</a:t>
            </a:r>
          </a:p>
          <a:p>
            <a:pPr lvl="3"/>
            <a:r>
              <a:rPr lang="zh-Hans" altLang="en-US" smtClean="0">
                <a:sym typeface="Open Sans Light" charset="0"/>
              </a:rPr>
              <a:t>第四级</a:t>
            </a:r>
          </a:p>
          <a:p>
            <a:pPr lvl="4"/>
            <a:r>
              <a:rPr lang="zh-Hans" altLang="en-US" smtClean="0">
                <a:sym typeface="Open Sans Light" charset="0"/>
              </a:rPr>
              <a:t>第五级</a:t>
            </a:r>
            <a:endParaRPr lang="en-US" dirty="0">
              <a:sym typeface="Open Sans Light" charset="0"/>
            </a:endParaRP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22DD661-AB68-054B-90D3-A6202D4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64" r:id="rId7"/>
    <p:sldLayoutId id="2147484165" r:id="rId8"/>
    <p:sldLayoutId id="2147484179" r:id="rId9"/>
    <p:sldLayoutId id="2147484166" r:id="rId10"/>
    <p:sldLayoutId id="2147484180" r:id="rId11"/>
  </p:sldLayoutIdLst>
  <p:transition/>
  <p:hf hdr="0" ftr="0" dt="0"/>
  <p:txStyles>
    <p:titleStyle>
      <a:lvl1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tx1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1" fontAlgn="base" hangingPunct="1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eaLnBrk="1" fontAlgn="base" hangingPunct="1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mock/wiki/ForDummies" TargetMode="External"/><Relationship Id="rId2" Type="http://schemas.openxmlformats.org/officeDocument/2006/relationships/hyperlink" Target="https://code.google.com/p/googletest/wiki/Primer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google.com/p/googlemock/wiki/FrequentlyAskedQuestions" TargetMode="External"/><Relationship Id="rId5" Type="http://schemas.openxmlformats.org/officeDocument/2006/relationships/hyperlink" Target="https://code.google.com/p/googlemock/wiki/CookBook" TargetMode="External"/><Relationship Id="rId4" Type="http://schemas.openxmlformats.org/officeDocument/2006/relationships/hyperlink" Target="https://code.google.com/p/googlemock/wiki/CheatShee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9600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Stubs &amp; 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295168" y="2673404"/>
            <a:ext cx="4427174" cy="75713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 Unit Testing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6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Stubs Vs Mocks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Behavior </a:t>
            </a: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Based Verification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/>
              <a:t>Test Doubles</a:t>
            </a:r>
            <a:endParaRPr lang="zh-Han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Dummy</a:t>
            </a:r>
            <a:r>
              <a:rPr lang="en-US" sz="3200" dirty="0"/>
              <a:t> objects are passed around but never actually used. Usually they are just used to fill parameter </a:t>
            </a:r>
            <a:r>
              <a:rPr lang="en-US" sz="3200" dirty="0" smtClean="0"/>
              <a:t>lists</a:t>
            </a:r>
          </a:p>
          <a:p>
            <a:endParaRPr lang="en-US" sz="800" dirty="0"/>
          </a:p>
          <a:p>
            <a:r>
              <a:rPr lang="en-US" sz="3200" b="1" dirty="0">
                <a:solidFill>
                  <a:srgbClr val="FF0000"/>
                </a:solidFill>
              </a:rPr>
              <a:t>Fake</a:t>
            </a:r>
            <a:r>
              <a:rPr lang="en-US" sz="3200" dirty="0"/>
              <a:t> objects actually have working implementations, but usually take some shortcut which makes them not suitable for </a:t>
            </a:r>
            <a:r>
              <a:rPr lang="en-US" sz="3200" dirty="0" smtClean="0"/>
              <a:t>production</a:t>
            </a:r>
          </a:p>
          <a:p>
            <a:endParaRPr lang="en-US" sz="800" dirty="0"/>
          </a:p>
          <a:p>
            <a:r>
              <a:rPr lang="en-US" sz="3200" b="1" dirty="0">
                <a:solidFill>
                  <a:srgbClr val="FF0000"/>
                </a:solidFill>
              </a:rPr>
              <a:t>Stubs</a:t>
            </a:r>
            <a:r>
              <a:rPr lang="en-US" sz="3200" dirty="0"/>
              <a:t> provide canned answers to calls made during the test, usually not responding at all to anything outside what's programmed in for the </a:t>
            </a:r>
            <a:r>
              <a:rPr lang="en-US" sz="3200" dirty="0" smtClean="0"/>
              <a:t>test</a:t>
            </a:r>
          </a:p>
          <a:p>
            <a:endParaRPr lang="en-US" sz="800" dirty="0" smtClean="0"/>
          </a:p>
          <a:p>
            <a:r>
              <a:rPr lang="en-US" sz="3200" b="1" dirty="0">
                <a:solidFill>
                  <a:srgbClr val="FF0000"/>
                </a:solidFill>
              </a:rPr>
              <a:t>Mocks</a:t>
            </a:r>
            <a:r>
              <a:rPr lang="en-US" sz="3200" dirty="0"/>
              <a:t> are </a:t>
            </a:r>
            <a:r>
              <a:rPr lang="en-US" sz="3200" dirty="0" smtClean="0"/>
              <a:t>objects </a:t>
            </a:r>
            <a:r>
              <a:rPr lang="en-US" sz="3200" dirty="0"/>
              <a:t>pre-programmed with expectations which form a specification of the calls they are expected to </a:t>
            </a:r>
            <a:r>
              <a:rPr lang="en-US" sz="3200" dirty="0" smtClean="0"/>
              <a:t>receive</a:t>
            </a:r>
            <a:endParaRPr lang="en-US" sz="3200" dirty="0"/>
          </a:p>
          <a:p>
            <a:endParaRPr lang="zh-Han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MATCHERS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a mock function takes arguments, we 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 specify 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expected arguments value</a:t>
            </a: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Hant" sz="4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testing::_ </a:t>
            </a:r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will match any input arguments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1800" y="3436640"/>
            <a:ext cx="10629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Cardinalities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Times()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specify the </a:t>
            </a:r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cardinality </a:t>
            </a:r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 it tells </a:t>
            </a:r>
            <a:r>
              <a:rPr 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many times the call should occur</a:t>
            </a:r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endParaRPr lang="en-US" altLang="zh-Hant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/>
            <a:r>
              <a:rPr lang="en-US" altLang="zh-Hant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32" y="3654574"/>
            <a:ext cx="1139953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github.com/coney/cpp-unit-testing/tree/master/02-GMock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code.google.com/p/googlemock/wiki/ForDummies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code.google.com/p/googlemock/wiki/CheatSheet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code.google.com/p/googlemock/wiki/CookBook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code.google.com/p/googlemock/wiki/FrequentlyAskedQuestions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latinLnBrk="1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>
          <a:xfrm>
            <a:off x="2616200" y="3284538"/>
            <a:ext cx="7772400" cy="252992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For questions or suggestions:</a:t>
            </a:r>
          </a:p>
          <a:p>
            <a:pPr>
              <a:spcBef>
                <a:spcPct val="0"/>
              </a:spcBef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Wu Kun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  <a:p>
            <a:pPr>
              <a:spcBef>
                <a:spcPct val="0"/>
              </a:spcBef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</a:rPr>
              <a:t>kunwu@thoughtworks.com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ヒラギノ角ゴ ProN W3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图书馆管理员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(Librarian)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会定期向书商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Hans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BookVendor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购买一些书籍来充实图书馆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书商能够提供多种图书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附有价格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供管理员进行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zh-Hans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管理员仅会挑选当前图书馆中不存在的书籍进行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Han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</a:pPr>
            <a:endParaRPr lang="en-US" altLang="zh-Hans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管理员选好图书后</a:t>
            </a:r>
            <a:r>
              <a:rPr lang="en-US" altLang="zh-Han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Hans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会向书商支付所选书籍的总金额</a:t>
            </a: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00336"/>
            <a:ext cx="3149600" cy="723900"/>
          </a:xfrm>
        </p:spPr>
        <p:txBody>
          <a:bodyPr/>
          <a:lstStyle/>
          <a:p>
            <a:pPr algn="ctr"/>
            <a:r>
              <a:rPr lang="en-US" altLang="zh-Han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Hans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从原始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Repo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上更新代码</a:t>
            </a:r>
            <a:endParaRPr lang="en-US" altLang="zh-Han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remote add source https://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github.com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coney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/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cpp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-unit-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testing.git</a:t>
            </a:r>
            <a:r>
              <a:rPr lang="en-US" altLang="zh-Hans" sz="28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</a:t>
            </a:r>
            <a:endParaRPr lang="en-US" altLang="zh-Hans" sz="1000" dirty="0">
              <a:latin typeface="微软雅黑" panose="020B0503020204020204" pitchFamily="34" charset="-122"/>
              <a:ea typeface="微软雅黑" panose="020B0503020204020204" pitchFamily="34" charset="-122"/>
              <a:cs typeface="Open Sans" charset="0"/>
            </a:endParaRPr>
          </a:p>
          <a:p>
            <a:pPr marL="920750" lvl="1" indent="-520700" latinLnBrk="1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en-US" altLang="zh-Han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git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charset="0"/>
              </a:rPr>
              <a:t> pull source master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Librarian, 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使管理员可以通过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方法存入一个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920750" lvl="1" indent="-520700"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endParaRPr lang="zh-Hans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0700" indent="-520700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Wingdings" charset="2"/>
              <a:buChar char=""/>
            </a:pP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思考如何编写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Librarian::store(vendor)</a:t>
            </a:r>
            <a:r>
              <a:rPr lang="zh-Hans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</a:t>
            </a:r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D71149-C6B6-DA41-AB69-4C8E97C931F0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Glyph Inventory 1_go-self-servic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33" y="1189194"/>
            <a:ext cx="3039534" cy="303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With Google Mock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74A22-F644-8D40-AF6E-ACD99327719B}" type="slidenum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GOOGLE 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"mock out" your dependencies.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slow as they depend on too many libraries or use expensive resources (e.g. a database).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Your tests are brittle as some resources they use are unreliable (e.g. the network, current time).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want to test how your code handles a failure which is not easy to trigger.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 need to make sure that your module interacts with other modules in the right way.</a:t>
            </a:r>
          </a:p>
          <a:p>
            <a:r>
              <a:rPr lang="en-US" altLang="zh-Han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Dependent Interface Does not yet exist or may change behavior. </a:t>
            </a:r>
          </a:p>
          <a:p>
            <a:endParaRPr lang="zh-Hans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 Object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/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 </a:t>
            </a:r>
            <a:r>
              <a:rPr lang="en-US" altLang="zh-Hans" sz="3600" dirty="0" smtClean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mock object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implements the same interface as a real object (so it can be used as one), but lets you specify at run time </a:t>
            </a:r>
            <a:r>
              <a:rPr lang="en-US" altLang="zh-Han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how it will be used</a:t>
            </a:r>
            <a:r>
              <a:rPr lang="en-US" altLang="zh-Hans" sz="3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 and </a:t>
            </a:r>
            <a:r>
              <a:rPr lang="en-US" altLang="zh-Han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what it should do</a:t>
            </a:r>
          </a:p>
          <a:p>
            <a:pPr marL="0"/>
            <a:endParaRPr lang="zh-Hans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856" y="3436640"/>
            <a:ext cx="9505056" cy="58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318" y="7567761"/>
            <a:ext cx="723900" cy="40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168" y="7641679"/>
            <a:ext cx="2352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EXPECTATIONS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 the </a:t>
            </a:r>
            <a:r>
              <a:rPr lang="en-US" altLang="zh-Hant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EXPECT_CALL()</a:t>
            </a:r>
            <a:r>
              <a:rPr lang="en-US" altLang="zh-Hant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macro to set an expectation on a mock method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1363" y="3652664"/>
            <a:ext cx="89820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ACTIONS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return value of mock functions can be specified by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Hant" sz="4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Hant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Statement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9E053-A9C9-5E43-89F1-83E618EAF16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292624"/>
            <a:ext cx="101346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806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gmock.h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your mocks and tests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 </a:t>
            </a:r>
            <a:r>
              <a:rPr lang="en-US" altLang="zh-Hans" sz="3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gmock</a:t>
            </a:r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Hans" sz="3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3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call RUN_ALL_TESTS() in main() function</a:t>
            </a:r>
          </a:p>
          <a:p>
            <a:r>
              <a:rPr lang="en-US" altLang="zh-Han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compile and run</a:t>
            </a:r>
          </a:p>
          <a:p>
            <a:endParaRPr lang="zh-Hans" altLang="en-US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838" y="5452864"/>
            <a:ext cx="9001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spc="-21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USING GMOCK</a:t>
            </a:r>
            <a:endParaRPr lang="zh-Han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E6BA1-A7B4-7B4F-846F-93E3CD6980EB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1840" y="8333184"/>
            <a:ext cx="992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Han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InitGoogleMock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will </a:t>
            </a:r>
            <a:r>
              <a:rPr lang="en-US" altLang="zh-Han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automatically</a:t>
            </a:r>
            <a:r>
              <a:rPr lang="en-US" altLang="zh-Han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initialize Google Test</a:t>
            </a:r>
            <a:endParaRPr lang="zh-Hans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-ppt-template">
  <a:themeElements>
    <a:clrScheme name="ThoughtWorks Final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420</TotalTime>
  <Pages>0</Pages>
  <Words>580</Words>
  <Characters>0</Characters>
  <Application>Microsoft Office PowerPoint</Application>
  <PresentationFormat>自定义</PresentationFormat>
  <Lines>0</Lines>
  <Paragraphs>118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微软雅黑</vt:lpstr>
      <vt:lpstr>Arial</vt:lpstr>
      <vt:lpstr>Calibri</vt:lpstr>
      <vt:lpstr>Wingdings</vt:lpstr>
      <vt:lpstr>tw-ppt-template</vt:lpstr>
      <vt:lpstr>2_TW - Black</vt:lpstr>
      <vt:lpstr>4_TW - Black</vt:lpstr>
      <vt:lpstr>Stubs &amp; Mocks</vt:lpstr>
      <vt:lpstr>EXERCISE</vt:lpstr>
      <vt:lpstr>EXERCISE</vt:lpstr>
      <vt:lpstr>Mocking</vt:lpstr>
      <vt:lpstr>WHY GOOGLE MOCK</vt:lpstr>
      <vt:lpstr>MOCK Object</vt:lpstr>
      <vt:lpstr>EXPECTATIONS</vt:lpstr>
      <vt:lpstr>ACTIONS</vt:lpstr>
      <vt:lpstr>USING GMOCK</vt:lpstr>
      <vt:lpstr>EXERCISE</vt:lpstr>
      <vt:lpstr>Stubs Vs Mocks</vt:lpstr>
      <vt:lpstr>Test Doubles</vt:lpstr>
      <vt:lpstr>MATCHERS</vt:lpstr>
      <vt:lpstr>Cardinalities</vt:lpstr>
      <vt:lpstr>EXERCISE</vt:lpstr>
      <vt:lpstr>Reference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NICE BIG title</dc:title>
  <dc:creator>Administrator</dc:creator>
  <cp:lastModifiedBy>Coney Wu</cp:lastModifiedBy>
  <cp:revision>91</cp:revision>
  <dcterms:created xsi:type="dcterms:W3CDTF">2015-01-20T01:00:40Z</dcterms:created>
  <dcterms:modified xsi:type="dcterms:W3CDTF">2015-04-08T12:56:27Z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1421729364</vt:lpwstr>
  </property>
</Properties>
</file>