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94" r:id="rId13"/>
    <p:sldId id="289" r:id="rId14"/>
    <p:sldId id="290" r:id="rId15"/>
    <p:sldId id="292" r:id="rId16"/>
    <p:sldId id="295" r:id="rId17"/>
    <p:sldId id="256" r:id="rId1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928" autoAdjust="0"/>
  </p:normalViewPr>
  <p:slideViewPr>
    <p:cSldViewPr>
      <p:cViewPr varScale="1">
        <p:scale>
          <a:sx n="77" d="100"/>
          <a:sy n="77" d="100"/>
        </p:scale>
        <p:origin x="1536" y="2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4" Type="http://schemas.openxmlformats.org/officeDocument/2006/relationships/hyperlink" Target="https://code.google.com/p/googletest/wiki/FAQ" TargetMode="External"/><Relationship Id="rId5" Type="http://schemas.openxmlformats.org/officeDocument/2006/relationships/hyperlink" Target="http://product.china-pub.com/3768516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googletest/wiki/Prim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Introduction To </a:t>
            </a:r>
            <a:r>
              <a:rPr lang="en-US" cap="none" dirty="0" err="1" smtClean="0"/>
              <a:t>GTest</a:t>
            </a:r>
            <a:endParaRPr lang="en-US" cap="non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Test-Driven Development</a:t>
            </a:r>
            <a:endParaRPr lang="zh-CH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/>
              <a:t>A test fixture allows you to </a:t>
            </a:r>
            <a:r>
              <a:rPr lang="en-US" altLang="zh-CHS" sz="4400" dirty="0" smtClean="0">
                <a:solidFill>
                  <a:srgbClr val="FF0000"/>
                </a:solidFill>
              </a:rPr>
              <a:t>reuse</a:t>
            </a:r>
            <a:r>
              <a:rPr lang="en-US" altLang="zh-CHS" sz="4400" dirty="0" smtClean="0"/>
              <a:t> the same configuration of objects for several different tests</a:t>
            </a:r>
          </a:p>
          <a:p>
            <a:pPr marL="0"/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 Internals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CHS" sz="28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CHS" sz="24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CHS" sz="24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CHS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36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使用</a:t>
            </a:r>
            <a:r>
              <a:rPr lang="en-US" altLang="zh-CHS" sz="3600" dirty="0"/>
              <a:t>Test Fixture</a:t>
            </a:r>
            <a:r>
              <a:rPr lang="zh-CHS" altLang="en-US" sz="3600" dirty="0"/>
              <a:t>对测试代码进行</a:t>
            </a:r>
            <a:r>
              <a:rPr lang="zh-CHS" altLang="en-US" sz="3600" dirty="0" smtClean="0"/>
              <a:t>重构</a:t>
            </a:r>
            <a:r>
              <a:rPr lang="en-US" altLang="zh-CHS" sz="3600" dirty="0" smtClean="0"/>
              <a:t>, </a:t>
            </a:r>
            <a:r>
              <a:rPr lang="zh-CHS" altLang="en-US" sz="3600" dirty="0" smtClean="0"/>
              <a:t>提取公共的准备逻辑</a:t>
            </a:r>
            <a:endParaRPr lang="en-US" altLang="zh-CH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将代码</a:t>
            </a:r>
            <a:r>
              <a:rPr lang="en-US" altLang="zh-CHS" sz="3600" dirty="0" smtClean="0"/>
              <a:t>push</a:t>
            </a:r>
            <a:r>
              <a:rPr lang="zh-CHS" altLang="en-US" sz="3600" dirty="0" smtClean="0"/>
              <a:t>到自己的</a:t>
            </a:r>
            <a:r>
              <a:rPr lang="en-US" altLang="zh-CHS" sz="3600" dirty="0" smtClean="0"/>
              <a:t>Repo</a:t>
            </a:r>
            <a:r>
              <a:rPr lang="zh-CHS" altLang="en-US" sz="3600" dirty="0" smtClean="0"/>
              <a:t>中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https://github.com/coney/cpp-unit-testing/tree/master/01-GTest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code.google.com/p/googletest/wiki/Primer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code.google.com/p/googletest/wiki/AdvancedGuide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code.google.com/p/googletest/wiki/FAQ</a:t>
            </a:r>
            <a:endParaRPr lang="en-US" dirty="0" smtClean="0"/>
          </a:p>
          <a:p>
            <a:r>
              <a:rPr lang="en-US" dirty="0" smtClean="0"/>
              <a:t>&lt;&lt;</a:t>
            </a:r>
            <a:r>
              <a:rPr lang="zh-CHS" altLang="en-US" dirty="0">
                <a:hlinkClick r:id="rId5" tooltip="测试驱动开发：实战与模式解析 - china-pub网上书店"/>
              </a:rPr>
              <a:t>测试驱动开发：实战与模式</a:t>
            </a:r>
            <a:r>
              <a:rPr lang="zh-CHS" altLang="en-US" dirty="0" smtClean="0">
                <a:hlinkClick r:id="rId5" tooltip="测试驱动开发：实战与模式解析 - china-pub网上书店"/>
              </a:rPr>
              <a:t>解析</a:t>
            </a:r>
            <a:r>
              <a:rPr lang="en-US" altLang="zh-CHS" dirty="0" smtClean="0"/>
              <a:t>&gt;&gt;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Why Google 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Google Test is designed to be portable</a:t>
            </a:r>
          </a:p>
          <a:p>
            <a:r>
              <a:rPr lang="en-US" altLang="zh-CHS" sz="3400" dirty="0" smtClean="0"/>
              <a:t>You can decide which tests to run using name patterns</a:t>
            </a:r>
          </a:p>
          <a:p>
            <a:r>
              <a:rPr lang="en-US" altLang="zh-CHS" sz="3400" dirty="0" smtClean="0"/>
              <a:t>Google Test can generate XML test result reports </a:t>
            </a:r>
          </a:p>
          <a:p>
            <a:r>
              <a:rPr lang="en-US" altLang="zh-CHS" sz="3400" dirty="0"/>
              <a:t>Easy to write assertions that generate informative </a:t>
            </a:r>
            <a:r>
              <a:rPr lang="en-US" altLang="zh-CHS" sz="3400" dirty="0" smtClean="0"/>
              <a:t>messages</a:t>
            </a:r>
          </a:p>
          <a:p>
            <a:r>
              <a:rPr lang="en-US" altLang="zh-CHS" sz="3400" dirty="0"/>
              <a:t>Google Test automatically detects your tests and doesn't require you to enumerate them in order to run them</a:t>
            </a:r>
          </a:p>
          <a:p>
            <a:r>
              <a:rPr lang="en-US" altLang="zh-CHS" sz="3400" dirty="0"/>
              <a:t>Simple things are easy in Google Test, while hard things are possible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BASIC CONCEPTS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>
                <a:sym typeface="Calibri"/>
              </a:rPr>
              <a:t>Start by writing </a:t>
            </a:r>
            <a:r>
              <a:rPr lang="en-US" altLang="zh-CHS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CHS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CH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ASSERTIONS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EXPECT_* generate nonfatal failures, which don't abort the current function</a:t>
            </a:r>
          </a:p>
          <a:p>
            <a:r>
              <a:rPr lang="en-US" altLang="zh-CHS" sz="3400" dirty="0" smtClean="0"/>
              <a:t>ASSERT_* generate fatal failures when they fail, and </a:t>
            </a:r>
            <a:r>
              <a:rPr lang="en-US" altLang="zh-CHS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Requirement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Value arguments must be comparable by the assertion's comparison operator</a:t>
            </a:r>
          </a:p>
          <a:p>
            <a:r>
              <a:rPr lang="en-US" altLang="zh-CHS" sz="3400" dirty="0" smtClean="0"/>
              <a:t>Values must support the &lt;&lt; operator for streaming to an std::</a:t>
            </a:r>
            <a:r>
              <a:rPr lang="en-US" altLang="zh-CHS" sz="3400" dirty="0" err="1" smtClean="0"/>
              <a:t>ostream</a:t>
            </a:r>
            <a:endParaRPr lang="en-US" altLang="zh-CHS" sz="3400" dirty="0" smtClean="0"/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STRUCTURE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USING GTEST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include &lt;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/</a:t>
            </a:r>
            <a:r>
              <a:rPr lang="en-US" altLang="zh-CHS" sz="3400" dirty="0" err="1" smtClean="0"/>
              <a:t>gtest.h</a:t>
            </a:r>
            <a:r>
              <a:rPr lang="en-US" altLang="zh-CHS" sz="3400" dirty="0" smtClean="0"/>
              <a:t>&gt;</a:t>
            </a:r>
          </a:p>
          <a:p>
            <a:r>
              <a:rPr lang="en-US" altLang="zh-CHS" sz="3400" dirty="0" smtClean="0"/>
              <a:t>write your tests in any source files</a:t>
            </a:r>
          </a:p>
          <a:p>
            <a:r>
              <a:rPr lang="en-US" altLang="zh-CHS" sz="3400" dirty="0" smtClean="0"/>
              <a:t>initialize 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 by </a:t>
            </a:r>
            <a:r>
              <a:rPr lang="en-US" altLang="zh-CHS" sz="3400" dirty="0" err="1" smtClean="0"/>
              <a:t>InitGoogleTest</a:t>
            </a:r>
            <a:r>
              <a:rPr lang="en-US" altLang="zh-CHS" sz="3400" dirty="0" smtClean="0"/>
              <a:t>()</a:t>
            </a:r>
          </a:p>
          <a:p>
            <a:r>
              <a:rPr lang="en-US" altLang="zh-CHS" sz="3400" dirty="0" smtClean="0"/>
              <a:t>call RUN_ALL_TESTS() in main() function</a:t>
            </a:r>
          </a:p>
          <a:p>
            <a:r>
              <a:rPr lang="en-US" altLang="zh-CHS" sz="3400" dirty="0" smtClean="0"/>
              <a:t>compile and run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 smtClean="0"/>
              <a:t>某</a:t>
            </a:r>
            <a:r>
              <a:rPr lang="zh-CHS" altLang="en-US" sz="3600" dirty="0"/>
              <a:t>图书馆有一名图书管理员</a:t>
            </a:r>
            <a:r>
              <a:rPr lang="en-US" altLang="zh-CHS" sz="3600" dirty="0"/>
              <a:t>(Librarian), </a:t>
            </a:r>
            <a:r>
              <a:rPr lang="zh-CHS" altLang="en-US" sz="3600" dirty="0"/>
              <a:t>他能够帮助图书馆进行存书</a:t>
            </a:r>
            <a:r>
              <a:rPr lang="en-US" altLang="zh-CHS" sz="3600" dirty="0"/>
              <a:t>(Store), </a:t>
            </a:r>
            <a:r>
              <a:rPr lang="zh-CHS" altLang="en-US" sz="3600" dirty="0"/>
              <a:t>并且向我们提供借书服务</a:t>
            </a:r>
            <a:r>
              <a:rPr lang="en-US" altLang="zh-CHS" sz="3600" dirty="0"/>
              <a:t>(borrow</a:t>
            </a:r>
            <a:r>
              <a:rPr lang="en-US" altLang="zh-CHS" sz="3600" dirty="0" smtClean="0"/>
              <a:t>):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当管理员存书后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他会告诉我们当前图书馆的现存图书</a:t>
            </a:r>
            <a:r>
              <a:rPr lang="zh-CHS" altLang="en-US" sz="3600" dirty="0" smtClean="0"/>
              <a:t>数量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当向管理员借书后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他会告诉我们当前图书馆的剩余图书</a:t>
            </a:r>
            <a:r>
              <a:rPr lang="zh-CHS" altLang="en-US" sz="3600" dirty="0" smtClean="0"/>
              <a:t>数量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当向</a:t>
            </a:r>
            <a:r>
              <a:rPr lang="zh-CHS" altLang="en-US" sz="3600" dirty="0"/>
              <a:t>管理员借书时</a:t>
            </a:r>
            <a:r>
              <a:rPr lang="en-US" altLang="zh-CHS" sz="3600" dirty="0"/>
              <a:t>, </a:t>
            </a:r>
            <a:r>
              <a:rPr lang="zh-CHS" altLang="en-US" sz="3600" dirty="0"/>
              <a:t>如果馆内没有这本书</a:t>
            </a:r>
            <a:r>
              <a:rPr lang="en-US" altLang="zh-CHS" sz="3600" dirty="0"/>
              <a:t>, </a:t>
            </a:r>
            <a:r>
              <a:rPr lang="zh-CHS" altLang="en-US" sz="3600" dirty="0"/>
              <a:t>则抛出</a:t>
            </a:r>
            <a:r>
              <a:rPr lang="zh-CHS" altLang="en-US" sz="3600" dirty="0" smtClean="0"/>
              <a:t>异常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282</TotalTime>
  <Pages>0</Pages>
  <Words>397</Words>
  <Characters>0</Characters>
  <Application>Microsoft Macintosh PowerPoint</Application>
  <PresentationFormat>Custom</PresentationFormat>
  <Lines>0</Lines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Test-Driven Development</vt:lpstr>
      <vt:lpstr>TEST Fixture</vt:lpstr>
      <vt:lpstr>TEST FIXTURE Internals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54</cp:revision>
  <dcterms:created xsi:type="dcterms:W3CDTF">2015-01-20T01:00:40Z</dcterms:created>
  <dcterms:modified xsi:type="dcterms:W3CDTF">2015-04-02T14:09:53Z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