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3"/>
  </p:notesMasterIdLst>
  <p:sldIdLst>
    <p:sldId id="256" r:id="rId4"/>
    <p:sldId id="257" r:id="rId5"/>
    <p:sldId id="258" r:id="rId6"/>
    <p:sldId id="265" r:id="rId7"/>
    <p:sldId id="273" r:id="rId8"/>
    <p:sldId id="260" r:id="rId9"/>
    <p:sldId id="264" r:id="rId10"/>
    <p:sldId id="267" r:id="rId11"/>
    <p:sldId id="266" r:id="rId12"/>
    <p:sldId id="268" r:id="rId13"/>
    <p:sldId id="261" r:id="rId14"/>
    <p:sldId id="269" r:id="rId15"/>
    <p:sldId id="270" r:id="rId16"/>
    <p:sldId id="263" r:id="rId17"/>
    <p:sldId id="272" r:id="rId18"/>
    <p:sldId id="276" r:id="rId19"/>
    <p:sldId id="271" r:id="rId20"/>
    <p:sldId id="274" r:id="rId21"/>
    <p:sldId id="275" r:id="rId22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53" d="100"/>
          <a:sy n="53" d="100"/>
        </p:scale>
        <p:origin x="1272" y="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N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N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N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2.htm" TargetMode="External"/><Relationship Id="rId7" Type="http://schemas.openxmlformats.org/officeDocument/2006/relationships/hyperlink" Target="http://baike.baidu.com/view/420846.htm" TargetMode="External"/><Relationship Id="rId2" Type="http://schemas.openxmlformats.org/officeDocument/2006/relationships/hyperlink" Target="http://baike.baidu.com/view/178461.htm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baike.baidu.com/view/178197.htm" TargetMode="External"/><Relationship Id="rId5" Type="http://schemas.openxmlformats.org/officeDocument/2006/relationships/hyperlink" Target="http://baike.baidu.com/view/2062994.htm" TargetMode="External"/><Relationship Id="rId4" Type="http://schemas.openxmlformats.org/officeDocument/2006/relationships/hyperlink" Target="http://baike.baidu.com/view/4232760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&amp; Disassembly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5F368-0E8D-AD46-AC1E-3472773C8DA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88" y="2490173"/>
            <a:ext cx="7470388" cy="52944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32584"/>
            <a:ext cx="4629150" cy="4048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6100936"/>
            <a:ext cx="20002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CALL Label</a:t>
            </a:r>
          </a:p>
          <a:p>
            <a:pPr lvl="1"/>
            <a:r>
              <a:rPr lang="zh-CN" altLang="en-US" dirty="0" smtClean="0"/>
              <a:t>调用函数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RET</a:t>
            </a:r>
          </a:p>
          <a:p>
            <a:pPr lvl="1"/>
            <a:r>
              <a:rPr lang="zh-CN" altLang="en-US" dirty="0"/>
              <a:t>函数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ENTER</a:t>
            </a:r>
            <a:endParaRPr lang="en-US" altLang="zh-CN" dirty="0"/>
          </a:p>
          <a:p>
            <a:pPr lvl="1"/>
            <a:r>
              <a:rPr lang="zh-CN" altLang="en-US" dirty="0" smtClean="0"/>
              <a:t>保存当前栈帧</a:t>
            </a:r>
            <a:r>
              <a:rPr lang="en-US" altLang="zh-CN" dirty="0"/>
              <a:t>(</a:t>
            </a:r>
            <a:r>
              <a:rPr lang="en-US" altLang="zh-CN" dirty="0" smtClean="0"/>
              <a:t>push 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LEAVE</a:t>
            </a:r>
            <a:endParaRPr lang="en-US" altLang="zh-CN" dirty="0"/>
          </a:p>
          <a:p>
            <a:pPr lvl="1"/>
            <a:r>
              <a:rPr lang="zh-CN" altLang="en-US" dirty="0"/>
              <a:t>函数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; pop 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3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64" y="1564432"/>
            <a:ext cx="10081840" cy="75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7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帧的建立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74" y="6821016"/>
            <a:ext cx="13917661" cy="21433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19735"/>
            <a:ext cx="5761360" cy="4588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72" y="1419736"/>
            <a:ext cx="6273568" cy="4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2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栈帧建立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D3AA9-1222-5E47-B347-472ECE8774C1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24529" y="2356520"/>
            <a:ext cx="10009112" cy="4608512"/>
            <a:chOff x="1317824" y="2356520"/>
            <a:chExt cx="9692224" cy="41764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r="39538"/>
            <a:stretch/>
          </p:blipFill>
          <p:spPr>
            <a:xfrm>
              <a:off x="1317824" y="2356520"/>
              <a:ext cx="6408712" cy="417646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l="67663"/>
            <a:stretch/>
          </p:blipFill>
          <p:spPr>
            <a:xfrm>
              <a:off x="7582520" y="2356520"/>
              <a:ext cx="3427528" cy="4176464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525736" y="2428528"/>
            <a:ext cx="1268296" cy="43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sum(1)</a:t>
            </a:r>
          </a:p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sum(2)</a:t>
            </a:r>
          </a:p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sum(3)</a:t>
            </a:r>
          </a:p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sum(4)</a:t>
            </a:r>
          </a:p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1901340" y="2860576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1901340" y="5344852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1901340" y="3688668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1901340" y="4516760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1901340" y="6172944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990232" y="3220616"/>
            <a:ext cx="3672408" cy="2952328"/>
            <a:chOff x="4990232" y="3220616"/>
            <a:chExt cx="3672408" cy="2952328"/>
          </a:xfrm>
        </p:grpSpPr>
        <p:grpSp>
          <p:nvGrpSpPr>
            <p:cNvPr id="19" name="组合 18"/>
            <p:cNvGrpSpPr/>
            <p:nvPr/>
          </p:nvGrpSpPr>
          <p:grpSpPr>
            <a:xfrm>
              <a:off x="4990232" y="3220616"/>
              <a:ext cx="3672408" cy="468052"/>
              <a:chOff x="4990232" y="3220616"/>
              <a:chExt cx="3672408" cy="468052"/>
            </a:xfrm>
          </p:grpSpPr>
          <p:cxnSp>
            <p:nvCxnSpPr>
              <p:cNvPr id="15" name="直接连接符 14"/>
              <p:cNvCxnSpPr/>
              <p:nvPr/>
            </p:nvCxnSpPr>
            <p:spPr bwMode="auto">
              <a:xfrm>
                <a:off x="5350272" y="3220616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 bwMode="auto">
              <a:xfrm flipH="1">
                <a:off x="4990232" y="3220616"/>
                <a:ext cx="2160240" cy="4680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4990232" y="4033675"/>
              <a:ext cx="3672408" cy="468052"/>
              <a:chOff x="4990232" y="3220616"/>
              <a:chExt cx="3672408" cy="468052"/>
            </a:xfrm>
          </p:grpSpPr>
          <p:cxnSp>
            <p:nvCxnSpPr>
              <p:cNvPr id="21" name="直接连接符 20"/>
              <p:cNvCxnSpPr/>
              <p:nvPr/>
            </p:nvCxnSpPr>
            <p:spPr bwMode="auto">
              <a:xfrm>
                <a:off x="5350272" y="3220616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 bwMode="auto">
              <a:xfrm flipH="1">
                <a:off x="4990232" y="3220616"/>
                <a:ext cx="2160240" cy="4680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4990232" y="4858798"/>
              <a:ext cx="3672408" cy="468052"/>
              <a:chOff x="4990232" y="3220616"/>
              <a:chExt cx="3672408" cy="468052"/>
            </a:xfrm>
          </p:grpSpPr>
          <p:cxnSp>
            <p:nvCxnSpPr>
              <p:cNvPr id="24" name="直接连接符 23"/>
              <p:cNvCxnSpPr/>
              <p:nvPr/>
            </p:nvCxnSpPr>
            <p:spPr bwMode="auto">
              <a:xfrm>
                <a:off x="5350272" y="3220616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 bwMode="auto">
              <a:xfrm flipH="1">
                <a:off x="4990232" y="3220616"/>
                <a:ext cx="2160240" cy="4680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4990232" y="5704892"/>
              <a:ext cx="3672408" cy="468052"/>
              <a:chOff x="4990232" y="3220616"/>
              <a:chExt cx="3672408" cy="468052"/>
            </a:xfrm>
          </p:grpSpPr>
          <p:cxnSp>
            <p:nvCxnSpPr>
              <p:cNvPr id="27" name="直接连接符 26"/>
              <p:cNvCxnSpPr/>
              <p:nvPr/>
            </p:nvCxnSpPr>
            <p:spPr bwMode="auto">
              <a:xfrm>
                <a:off x="5350272" y="3220616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 bwMode="auto">
              <a:xfrm flipH="1">
                <a:off x="4990232" y="3220616"/>
                <a:ext cx="2160240" cy="4680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/>
        </p:nvGrpSpPr>
        <p:grpSpPr>
          <a:xfrm>
            <a:off x="8878664" y="3220616"/>
            <a:ext cx="3376478" cy="2484276"/>
            <a:chOff x="8878664" y="3220616"/>
            <a:chExt cx="3376478" cy="2484276"/>
          </a:xfrm>
        </p:grpSpPr>
        <p:cxnSp>
          <p:nvCxnSpPr>
            <p:cNvPr id="36" name="直接连接符 35"/>
            <p:cNvCxnSpPr/>
            <p:nvPr/>
          </p:nvCxnSpPr>
          <p:spPr bwMode="auto">
            <a:xfrm>
              <a:off x="8878664" y="3220616"/>
              <a:ext cx="3312368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>
              <a:off x="8907661" y="4033675"/>
              <a:ext cx="3312368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 bwMode="auto">
            <a:xfrm>
              <a:off x="8942774" y="4858798"/>
              <a:ext cx="3312368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>
              <a:off x="8907661" y="5704892"/>
              <a:ext cx="3312368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909301" y="7217635"/>
            <a:ext cx="2830455" cy="222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rbp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rbp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rbp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758361" y="7342247"/>
            <a:ext cx="15919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(enter)</a:t>
            </a:r>
          </a:p>
          <a:p>
            <a:pPr algn="l">
              <a:lnSpc>
                <a:spcPct val="100000"/>
              </a:lnSpc>
            </a:pP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(leave)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30357" y="7422339"/>
            <a:ext cx="877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</a:p>
          <a:p>
            <a:pPr algn="l">
              <a:lnSpc>
                <a:spcPct val="100000"/>
              </a:lnSpc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175390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调用约定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0312" y="4652838"/>
            <a:ext cx="5545336" cy="466953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%r8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做为前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剩余参数从右向左压栈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用作返回值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1" kern="1200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9pPr>
          </a:lstStyle>
          <a:p>
            <a:pPr>
              <a:defRPr/>
            </a:pPr>
            <a:fld id="{07B5F368-0E8D-AD46-AC1E-3472773C8DA9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64" y="1276400"/>
            <a:ext cx="11108096" cy="23431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4" y="3619514"/>
            <a:ext cx="9667936" cy="98796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82373" y="4588768"/>
            <a:ext cx="6352075" cy="4772506"/>
            <a:chOff x="582373" y="4588768"/>
            <a:chExt cx="6352075" cy="477250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373" y="4613934"/>
              <a:ext cx="6352075" cy="47473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474066" y="4588768"/>
              <a:ext cx="46038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v8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v7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v6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v5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v4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v3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v2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</a:t>
              </a:r>
              <a:endPara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flipH="1">
              <a:off x="4774208" y="473278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 flipH="1">
              <a:off x="4774208" y="5010529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774208" y="5566019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774208" y="528827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4774208" y="639925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 bwMode="auto">
            <a:xfrm flipH="1">
              <a:off x="4774208" y="584376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4774208" y="6121509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 bwMode="auto">
            <a:xfrm flipH="1">
              <a:off x="4774208" y="6677000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4745874" y="810169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6474066" y="7915466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273348" y="4587248"/>
            <a:ext cx="12458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67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反汇编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[/r] [/m] [expression [, length]]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从当前线程执行位置开始反汇编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main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main, +10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0x400564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0x400564,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0x400578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'build-frame.cpp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/m main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48" y="7722768"/>
            <a:ext cx="8856984" cy="182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8643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50" y="1410524"/>
            <a:ext cx="4408623" cy="208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50" y="3820195"/>
            <a:ext cx="4198132" cy="12278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88" y="5376208"/>
            <a:ext cx="8910856" cy="39928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045" y="1382316"/>
            <a:ext cx="6607755" cy="385452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 bwMode="auto">
          <a:xfrm>
            <a:off x="687888" y="5236840"/>
            <a:ext cx="12079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15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找出结构体按值传递的传参方式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找出类成员函数调用的传参方式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找出返回值的传递方式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(bonus)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找出可变参数的传值方式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...)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[-M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intel|att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-d executable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IDA!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8" y="2828153"/>
            <a:ext cx="11261264" cy="65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11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通过调试器破解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机器语言</a:t>
            </a:r>
            <a:r>
              <a:rPr lang="zh-CN" altLang="en-US" dirty="0" smtClean="0"/>
              <a:t>是</a:t>
            </a:r>
            <a:r>
              <a:rPr lang="zh-CN" altLang="en-US" dirty="0"/>
              <a:t>一种</a:t>
            </a:r>
            <a:r>
              <a:rPr lang="zh-CN" altLang="en-US" dirty="0">
                <a:hlinkClick r:id="rId2"/>
              </a:rPr>
              <a:t>指令</a:t>
            </a:r>
            <a:r>
              <a:rPr lang="zh-CN" altLang="en-US" dirty="0"/>
              <a:t>集的体系。这种指令集，称</a:t>
            </a:r>
            <a:r>
              <a:rPr lang="zh-CN" altLang="en-US" b="1" dirty="0" smtClean="0">
                <a:hlinkClick r:id="rId3"/>
              </a:rPr>
              <a:t>机器码</a:t>
            </a:r>
            <a:r>
              <a:rPr lang="zh-CN" altLang="en-US" dirty="0" smtClean="0"/>
              <a:t>，</a:t>
            </a:r>
            <a:r>
              <a:rPr lang="zh-CN" altLang="en-US" dirty="0"/>
              <a:t>是电脑的</a:t>
            </a:r>
            <a:r>
              <a:rPr lang="en-US" altLang="zh-CN" dirty="0"/>
              <a:t>CPU</a:t>
            </a:r>
            <a:r>
              <a:rPr lang="zh-CN" altLang="en-US" dirty="0"/>
              <a:t>可直接解读的数据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汇编语言中，用</a:t>
            </a:r>
            <a:r>
              <a:rPr lang="zh-CN" altLang="en-US" dirty="0" smtClean="0">
                <a:hlinkClick r:id="rId4"/>
              </a:rPr>
              <a:t>助记符</a:t>
            </a:r>
            <a:r>
              <a:rPr lang="zh-CN" altLang="en-US" dirty="0" smtClean="0"/>
              <a:t>代替</a:t>
            </a:r>
            <a:r>
              <a:rPr lang="zh-CN" altLang="en-US" dirty="0">
                <a:hlinkClick r:id="rId5"/>
              </a:rPr>
              <a:t>机器指令</a:t>
            </a:r>
            <a:r>
              <a:rPr lang="zh-CN" altLang="en-US" dirty="0"/>
              <a:t>的</a:t>
            </a:r>
            <a:r>
              <a:rPr lang="zh-CN" altLang="en-US" dirty="0">
                <a:hlinkClick r:id="rId6"/>
              </a:rPr>
              <a:t>操作码</a:t>
            </a:r>
            <a:r>
              <a:rPr lang="zh-CN" altLang="en-US" dirty="0"/>
              <a:t>，用地址</a:t>
            </a:r>
            <a:r>
              <a:rPr lang="zh-CN" altLang="en-US" dirty="0" smtClean="0"/>
              <a:t>符号或标号代替</a:t>
            </a:r>
            <a:r>
              <a:rPr lang="zh-CN" altLang="en-US" dirty="0"/>
              <a:t>指令或</a:t>
            </a:r>
            <a:r>
              <a:rPr lang="zh-CN" altLang="en-US" dirty="0">
                <a:hlinkClick r:id="rId7"/>
              </a:rPr>
              <a:t>操作数</a:t>
            </a:r>
            <a:r>
              <a:rPr lang="zh-CN" altLang="en-US" dirty="0"/>
              <a:t>的地址。</a:t>
            </a:r>
            <a:endParaRPr lang="en-US" altLang="zh-CN" dirty="0" smtClean="0"/>
          </a:p>
          <a:p>
            <a:r>
              <a:rPr lang="zh-CN" altLang="en-US" dirty="0"/>
              <a:t>特定的汇编语言和特定的机器语言指令集是一一对应的</a:t>
            </a:r>
            <a:r>
              <a:rPr lang="en-US" altLang="zh-CN" dirty="0"/>
              <a:t>,</a:t>
            </a:r>
            <a:r>
              <a:rPr lang="zh-CN" altLang="en-US" dirty="0"/>
              <a:t>不同平台之间不可直接移植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内存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7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运行流程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D3AA9-1222-5E47-B347-472ECE8774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48" y="1405905"/>
            <a:ext cx="10657904" cy="74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Flavor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5F368-0E8D-AD46-AC1E-3472773C8DA9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80848"/>
            <a:ext cx="5540728" cy="56886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83" y="2180848"/>
            <a:ext cx="5380830" cy="56886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1000" y="8263187"/>
            <a:ext cx="9954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)set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disassembly-flavor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intel/</a:t>
            </a:r>
            <a:r>
              <a:rPr lang="en-US" altLang="zh-CN" sz="4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</a:t>
            </a:r>
            <a:endParaRPr lang="zh-CN" altLang="en-US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062772" y="1456948"/>
            <a:ext cx="4177184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00AA5B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pPr algn="ctr"/>
            <a:r>
              <a:rPr lang="en-US" altLang="zh-CN" kern="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Intel(Windows)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7576506" y="1456948"/>
            <a:ext cx="4177184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00AA5B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pPr algn="ctr"/>
            <a:r>
              <a:rPr lang="en-US" altLang="zh-CN" kern="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ATT(Linux)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89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查看寄存器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 registers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[reg1 reg2 …]</a:t>
            </a:r>
          </a:p>
          <a:p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[FMT] $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 /x $r15</a:t>
            </a:r>
          </a:p>
          <a:p>
            <a:pPr lvl="1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[FMT] $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/8gx $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rbp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- 8</a:t>
            </a:r>
          </a:p>
          <a:p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504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X86-64 </a:t>
            </a:r>
            <a:r>
              <a:rPr lang="zh-CN" altLang="en-US" dirty="0" smtClean="0"/>
              <a:t>通用寄存器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4368" y="1422400"/>
            <a:ext cx="6409432" cy="7632700"/>
          </a:xfrm>
        </p:spPr>
        <p:txBody>
          <a:bodyPr/>
          <a:lstStyle/>
          <a:p>
            <a:r>
              <a:rPr lang="en-US" altLang="zh-CN" dirty="0" smtClean="0"/>
              <a:t>X86-64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</a:t>
            </a:r>
            <a:r>
              <a:rPr lang="zh-CN" altLang="en-US" b="1" dirty="0" smtClean="0"/>
              <a:t>通用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zh-CN" altLang="en-US" dirty="0" smtClean="0"/>
              <a:t>不同的平台或编译器对寄存器使用有不同的</a:t>
            </a:r>
            <a:r>
              <a:rPr lang="zh-CN" altLang="en-US" dirty="0"/>
              <a:t>规则或者</a:t>
            </a:r>
            <a:r>
              <a:rPr lang="zh-CN" altLang="en-US" dirty="0" smtClean="0"/>
              <a:t>惯例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也称为</a:t>
            </a:r>
            <a:r>
              <a:rPr lang="zh-CN" altLang="en-US" b="1" dirty="0" smtClean="0"/>
              <a:t>调用约定</a:t>
            </a:r>
            <a:endParaRPr lang="en-US" altLang="zh-CN" b="1" dirty="0" smtClean="0"/>
          </a:p>
          <a:p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en-US" altLang="zh-CN" dirty="0"/>
              <a:t> </a:t>
            </a:r>
            <a:r>
              <a:rPr lang="zh-CN" altLang="en-US" dirty="0"/>
              <a:t>作为函数返回值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%</a:t>
            </a:r>
            <a:r>
              <a:rPr lang="en-US" altLang="zh-CN" dirty="0" err="1"/>
              <a:t>rdi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rsi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rdx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rcx</a:t>
            </a:r>
            <a:r>
              <a:rPr lang="zh-CN" altLang="en-US" dirty="0"/>
              <a:t>，</a:t>
            </a:r>
            <a:r>
              <a:rPr lang="en-US" altLang="zh-CN" dirty="0"/>
              <a:t>%r8</a:t>
            </a:r>
            <a:r>
              <a:rPr lang="zh-CN" altLang="en-US" dirty="0"/>
              <a:t>，</a:t>
            </a:r>
            <a:r>
              <a:rPr lang="en-US" altLang="zh-CN" dirty="0"/>
              <a:t>%r9 </a:t>
            </a:r>
            <a:r>
              <a:rPr lang="zh-CN" altLang="en-US" dirty="0"/>
              <a:t>用作函数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易失和非易失寄存器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内容占位符 5"/>
          <p:cNvPicPr>
            <a:picLocks noChangeAspect="1"/>
          </p:cNvPicPr>
          <p:nvPr/>
        </p:nvPicPr>
        <p:blipFill rotWithShape="1">
          <a:blip r:embed="rId2"/>
          <a:srcRect t="2941" b="4241"/>
          <a:stretch/>
        </p:blipFill>
        <p:spPr bwMode="auto">
          <a:xfrm>
            <a:off x="381000" y="1317878"/>
            <a:ext cx="5545336" cy="77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365207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数据传输指令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MOV DST, SRC</a:t>
            </a:r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		;</a:t>
            </a:r>
            <a:r>
              <a:rPr lang="zh-CN" altLang="en-US" dirty="0" smtClean="0"/>
              <a:t>立即数</a:t>
            </a:r>
            <a:r>
              <a:rPr lang="zh-CN" altLang="en-US" dirty="0"/>
              <a:t>放</a:t>
            </a:r>
            <a:r>
              <a:rPr lang="zh-CN" altLang="en-US" dirty="0" smtClean="0"/>
              <a:t>入寄存器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[mem],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	;</a:t>
            </a:r>
            <a:r>
              <a:rPr lang="zh-CN" altLang="en-US" dirty="0" smtClean="0"/>
              <a:t>立即数写入内存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			;</a:t>
            </a:r>
            <a:r>
              <a:rPr lang="zh-CN" altLang="en-US" dirty="0" smtClean="0"/>
              <a:t>寄存器间传递数据</a:t>
            </a:r>
            <a:endParaRPr lang="en-US" altLang="zh-CN" dirty="0" smtClean="0"/>
          </a:p>
          <a:p>
            <a:pPr lvl="1"/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reg</a:t>
            </a:r>
            <a:r>
              <a:rPr lang="en-US" altLang="zh-CN" dirty="0"/>
              <a:t>, </a:t>
            </a:r>
            <a:r>
              <a:rPr lang="en-US" altLang="zh-CN" dirty="0" smtClean="0"/>
              <a:t>[mem]</a:t>
            </a:r>
            <a:r>
              <a:rPr lang="en-US" altLang="zh-CN" dirty="0"/>
              <a:t>		</a:t>
            </a:r>
            <a:r>
              <a:rPr lang="en-US" altLang="zh-CN" dirty="0" smtClean="0"/>
              <a:t>;</a:t>
            </a:r>
            <a:r>
              <a:rPr lang="zh-CN" altLang="en-US" dirty="0" smtClean="0"/>
              <a:t>内存数据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至寄存器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[mem],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		;</a:t>
            </a:r>
            <a:r>
              <a:rPr lang="zh-CN" altLang="en-US" dirty="0" smtClean="0"/>
              <a:t>寄存器数据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至内存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18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ADD/SUB DST, SRC</a:t>
            </a:r>
          </a:p>
          <a:p>
            <a:pPr lvl="1"/>
            <a:r>
              <a:rPr lang="en-US" altLang="zh-CN" dirty="0" smtClean="0"/>
              <a:t>add/sub </a:t>
            </a:r>
            <a:r>
              <a:rPr lang="en-US" altLang="zh-CN" dirty="0" err="1" smtClean="0"/>
              <a:t>reg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		</a:t>
            </a:r>
            <a:r>
              <a:rPr lang="en-US" altLang="zh-CN" dirty="0" smtClean="0"/>
              <a:t>;</a:t>
            </a:r>
            <a:r>
              <a:rPr lang="zh-CN" altLang="en-US" dirty="0" smtClean="0"/>
              <a:t>立即数运算后写回寄存器</a:t>
            </a:r>
            <a:endParaRPr lang="en-US" altLang="zh-CN" dirty="0"/>
          </a:p>
          <a:p>
            <a:pPr lvl="1"/>
            <a:r>
              <a:rPr lang="en-US" altLang="zh-CN" dirty="0" smtClean="0"/>
              <a:t>add/sub [mem</a:t>
            </a:r>
            <a:r>
              <a:rPr lang="en-US" altLang="zh-CN" dirty="0"/>
              <a:t>], </a:t>
            </a:r>
            <a:r>
              <a:rPr lang="en-US" altLang="zh-CN" dirty="0" err="1"/>
              <a:t>const</a:t>
            </a:r>
            <a:r>
              <a:rPr lang="en-US" altLang="zh-CN" dirty="0"/>
              <a:t>	</a:t>
            </a:r>
            <a:r>
              <a:rPr lang="en-US" altLang="zh-CN" dirty="0" smtClean="0"/>
              <a:t>	;</a:t>
            </a:r>
            <a:r>
              <a:rPr lang="zh-CN" altLang="en-US" dirty="0"/>
              <a:t>立即数运算后写</a:t>
            </a:r>
            <a:r>
              <a:rPr lang="zh-CN" altLang="en-US" dirty="0" smtClean="0"/>
              <a:t>回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en-US" altLang="zh-CN" dirty="0" smtClean="0"/>
              <a:t>add/sub </a:t>
            </a:r>
            <a:r>
              <a:rPr lang="en-US" altLang="zh-CN" dirty="0" err="1" smtClean="0"/>
              <a:t>reg</a:t>
            </a:r>
            <a:r>
              <a:rPr lang="en-US" altLang="zh-CN" dirty="0"/>
              <a:t>, </a:t>
            </a:r>
            <a:r>
              <a:rPr lang="en-US" altLang="zh-CN" dirty="0" err="1"/>
              <a:t>reg</a:t>
            </a:r>
            <a:r>
              <a:rPr lang="en-US" altLang="zh-CN" dirty="0"/>
              <a:t>			;</a:t>
            </a:r>
            <a:r>
              <a:rPr lang="zh-CN" altLang="en-US" dirty="0" smtClean="0"/>
              <a:t>寄存器运算后写回寄存器</a:t>
            </a:r>
            <a:endParaRPr lang="en-US" altLang="zh-CN" dirty="0"/>
          </a:p>
          <a:p>
            <a:pPr lvl="1"/>
            <a:r>
              <a:rPr lang="en-US" altLang="zh-CN" dirty="0"/>
              <a:t>add/sub </a:t>
            </a:r>
            <a:r>
              <a:rPr lang="en-US" altLang="zh-CN" dirty="0" err="1" smtClean="0"/>
              <a:t>reg</a:t>
            </a:r>
            <a:r>
              <a:rPr lang="en-US" altLang="zh-CN" dirty="0"/>
              <a:t>, [mem]		;</a:t>
            </a:r>
            <a:r>
              <a:rPr lang="zh-CN" altLang="en-US" dirty="0" smtClean="0"/>
              <a:t>内存运算后写回寄存器</a:t>
            </a:r>
            <a:endParaRPr lang="en-US" altLang="zh-CN" dirty="0"/>
          </a:p>
          <a:p>
            <a:pPr lvl="1"/>
            <a:r>
              <a:rPr lang="en-US" altLang="zh-CN" dirty="0" smtClean="0"/>
              <a:t>add/sub [mem</a:t>
            </a:r>
            <a:r>
              <a:rPr lang="en-US" altLang="zh-CN" dirty="0"/>
              <a:t>], </a:t>
            </a:r>
            <a:r>
              <a:rPr lang="en-US" altLang="zh-CN" dirty="0" err="1"/>
              <a:t>reg</a:t>
            </a:r>
            <a:r>
              <a:rPr lang="en-US" altLang="zh-CN" dirty="0"/>
              <a:t>		;</a:t>
            </a:r>
            <a:r>
              <a:rPr lang="zh-CN" altLang="en-US" dirty="0" smtClean="0"/>
              <a:t>寄存器运算后写回内存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栈操作指令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PUSH OPRAND</a:t>
            </a:r>
          </a:p>
          <a:p>
            <a:pPr lvl="1"/>
            <a:r>
              <a:rPr lang="en-US" altLang="zh-CN" dirty="0"/>
              <a:t>push </a:t>
            </a:r>
            <a:r>
              <a:rPr lang="en-US" altLang="zh-CN" dirty="0" err="1"/>
              <a:t>const</a:t>
            </a:r>
            <a:r>
              <a:rPr lang="en-US" altLang="zh-CN" dirty="0"/>
              <a:t>		;</a:t>
            </a:r>
            <a:r>
              <a:rPr lang="zh-CN" altLang="en-US" dirty="0"/>
              <a:t>立即数压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		;</a:t>
            </a:r>
            <a:r>
              <a:rPr lang="zh-CN" altLang="en-US" dirty="0" smtClean="0"/>
              <a:t>寄存器数据压栈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[mem]</a:t>
            </a:r>
            <a:r>
              <a:rPr lang="en-US" altLang="zh-CN" dirty="0"/>
              <a:t>		</a:t>
            </a:r>
            <a:r>
              <a:rPr lang="en-US" altLang="zh-CN" dirty="0" smtClean="0"/>
              <a:t>;</a:t>
            </a:r>
            <a:r>
              <a:rPr lang="zh-CN" altLang="en-US" dirty="0" smtClean="0"/>
              <a:t>内存数据压栈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POP OPRAND</a:t>
            </a:r>
          </a:p>
          <a:p>
            <a:pPr lvl="1"/>
            <a:r>
              <a:rPr lang="en-US" altLang="zh-CN" dirty="0" smtClean="0"/>
              <a:t>pop </a:t>
            </a:r>
            <a:r>
              <a:rPr lang="en-US" altLang="zh-CN" dirty="0" err="1" smtClean="0"/>
              <a:t>reg</a:t>
            </a:r>
            <a:r>
              <a:rPr lang="en-US" altLang="zh-CN" dirty="0"/>
              <a:t>		</a:t>
            </a:r>
            <a:r>
              <a:rPr lang="en-US" altLang="zh-CN" dirty="0" smtClean="0"/>
              <a:t>	;</a:t>
            </a:r>
            <a:r>
              <a:rPr lang="zh-CN" altLang="en-US" dirty="0" smtClean="0"/>
              <a:t>出栈到寄存器</a:t>
            </a:r>
            <a:endParaRPr lang="en-US" altLang="zh-CN" dirty="0"/>
          </a:p>
          <a:p>
            <a:pPr lvl="1"/>
            <a:r>
              <a:rPr lang="en-US" altLang="zh-CN" dirty="0" smtClean="0"/>
              <a:t>pop </a:t>
            </a:r>
            <a:r>
              <a:rPr lang="en-US" altLang="zh-CN" dirty="0"/>
              <a:t>[mem]		</a:t>
            </a:r>
            <a:r>
              <a:rPr lang="en-US" altLang="zh-CN" dirty="0" smtClean="0"/>
              <a:t>;</a:t>
            </a:r>
            <a:r>
              <a:rPr lang="zh-CN" altLang="en-US" dirty="0" smtClean="0"/>
              <a:t>出栈到内存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0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 - Blu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405</TotalTime>
  <Pages>0</Pages>
  <Words>436</Words>
  <Characters>0</Characters>
  <Application>Microsoft Office PowerPoint</Application>
  <PresentationFormat>自定义</PresentationFormat>
  <Lines>0</Lines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TW - Blue</vt:lpstr>
      <vt:lpstr>2_TW - Black</vt:lpstr>
      <vt:lpstr>4_TW - Black</vt:lpstr>
      <vt:lpstr>Source &amp; Disassembly</vt:lpstr>
      <vt:lpstr>汇编语言</vt:lpstr>
      <vt:lpstr>CPU运行流程</vt:lpstr>
      <vt:lpstr>Disassembly Flavor</vt:lpstr>
      <vt:lpstr>查看寄存器</vt:lpstr>
      <vt:lpstr>X86-64 通用寄存器</vt:lpstr>
      <vt:lpstr>数据传输指令</vt:lpstr>
      <vt:lpstr>运算指令</vt:lpstr>
      <vt:lpstr>栈操作指令</vt:lpstr>
      <vt:lpstr>函数控制指令</vt:lpstr>
      <vt:lpstr>堆栈</vt:lpstr>
      <vt:lpstr>栈帧的建立</vt:lpstr>
      <vt:lpstr>栈帧建立</vt:lpstr>
      <vt:lpstr>调用约定</vt:lpstr>
      <vt:lpstr>反汇编</vt:lpstr>
      <vt:lpstr>练习</vt:lpstr>
      <vt:lpstr>练习</vt:lpstr>
      <vt:lpstr>辅助工具</vt:lpstr>
      <vt:lpstr>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subject/>
  <dc:creator>Coney Wu</dc:creator>
  <cp:keywords/>
  <dc:description/>
  <cp:lastModifiedBy>Coney Wu</cp:lastModifiedBy>
  <cp:revision>36</cp:revision>
  <dcterms:created xsi:type="dcterms:W3CDTF">2015-09-27T08:03:45Z</dcterms:created>
  <dcterms:modified xsi:type="dcterms:W3CDTF">2015-09-27T14:49:34Z</dcterms:modified>
</cp:coreProperties>
</file>