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5"/>
  </p:notesMasterIdLst>
  <p:sldIdLst>
    <p:sldId id="262" r:id="rId4"/>
    <p:sldId id="26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2" r:id="rId21"/>
    <p:sldId id="301" r:id="rId22"/>
    <p:sldId id="300" r:id="rId23"/>
    <p:sldId id="256" r:id="rId24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16" autoAdjust="0"/>
  </p:normalViewPr>
  <p:slideViewPr>
    <p:cSldViewPr>
      <p:cViewPr>
        <p:scale>
          <a:sx n="66" d="100"/>
          <a:sy n="66" d="100"/>
        </p:scale>
        <p:origin x="-1488" y="-17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CN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CN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CN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CN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Gtest</a:t>
            </a:r>
            <a:r>
              <a:rPr lang="en-US" dirty="0" smtClean="0"/>
              <a:t> &amp; </a:t>
            </a:r>
            <a:r>
              <a:rPr lang="en-US" dirty="0" err="1" smtClean="0"/>
              <a:t>Gmock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25435" y="2673404"/>
            <a:ext cx="4566636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Unit Testing With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/>
              <a:t>USING GTEST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dirty="0" smtClean="0"/>
              <a:t>include &lt;</a:t>
            </a:r>
            <a:r>
              <a:rPr lang="en-US" altLang="zh-CN" sz="3400" dirty="0" err="1" smtClean="0"/>
              <a:t>gtest</a:t>
            </a:r>
            <a:r>
              <a:rPr lang="en-US" altLang="zh-CN" sz="3400" dirty="0" smtClean="0"/>
              <a:t>/</a:t>
            </a:r>
            <a:r>
              <a:rPr lang="en-US" altLang="zh-CN" sz="3400" dirty="0" err="1" smtClean="0"/>
              <a:t>gtest.h</a:t>
            </a:r>
            <a:r>
              <a:rPr lang="en-US" altLang="zh-CN" sz="3400" dirty="0" smtClean="0"/>
              <a:t>&gt;</a:t>
            </a:r>
          </a:p>
          <a:p>
            <a:r>
              <a:rPr lang="en-US" altLang="zh-CN" sz="3400" dirty="0" smtClean="0"/>
              <a:t>write your tests in any source files</a:t>
            </a:r>
          </a:p>
          <a:p>
            <a:r>
              <a:rPr lang="en-US" altLang="zh-CN" sz="3400" dirty="0" smtClean="0"/>
              <a:t>initialize </a:t>
            </a:r>
            <a:r>
              <a:rPr lang="en-US" altLang="zh-CN" sz="3400" dirty="0" err="1" smtClean="0"/>
              <a:t>gtest</a:t>
            </a:r>
            <a:r>
              <a:rPr lang="en-US" altLang="zh-CN" sz="3400" dirty="0" smtClean="0"/>
              <a:t> by </a:t>
            </a:r>
            <a:r>
              <a:rPr lang="en-US" altLang="zh-CN" sz="3400" dirty="0" err="1" smtClean="0"/>
              <a:t>InitGoogleTest</a:t>
            </a:r>
            <a:r>
              <a:rPr lang="en-US" altLang="zh-CN" sz="3400" dirty="0" smtClean="0"/>
              <a:t>()</a:t>
            </a:r>
          </a:p>
          <a:p>
            <a:r>
              <a:rPr lang="en-US" altLang="zh-CN" sz="3400" dirty="0" smtClean="0"/>
              <a:t>call RUN_ALL_TESTS() in main() function</a:t>
            </a:r>
          </a:p>
          <a:p>
            <a:r>
              <a:rPr lang="en-US" altLang="zh-CN" sz="3400" dirty="0" smtClean="0"/>
              <a:t>compile and run</a:t>
            </a:r>
          </a:p>
          <a:p>
            <a:endParaRPr lang="zh-CN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738" y="6028928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N" sz="4800" dirty="0" smtClean="0"/>
              <a:t>EXERCISE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N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smtClean="0"/>
              <a:t>Open </a:t>
            </a:r>
            <a:r>
              <a:rPr lang="en-US" altLang="zh-CN" sz="3600" dirty="0" err="1" smtClean="0"/>
              <a:t>gtest_sample</a:t>
            </a:r>
            <a:r>
              <a:rPr lang="en-US" altLang="zh-CN" sz="3600" dirty="0" smtClean="0"/>
              <a:t>, Compile and run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N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err="1" smtClean="0"/>
              <a:t>SalesMan</a:t>
            </a:r>
            <a:r>
              <a:rPr lang="en-US" altLang="zh-CN" sz="3600" dirty="0" smtClean="0"/>
              <a:t> should answer “see you” to “bye”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N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err="1" smtClean="0"/>
              <a:t>SalesMan</a:t>
            </a:r>
            <a:r>
              <a:rPr lang="en-US" altLang="zh-CN" sz="3600" dirty="0" smtClean="0"/>
              <a:t> should throw an exception if question is empty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078673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WHY GOOGLE 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You want to "mock out" your dependencies.</a:t>
            </a:r>
          </a:p>
          <a:p>
            <a:r>
              <a:rPr lang="en-US" altLang="zh-CN" sz="3200" dirty="0" smtClean="0"/>
              <a:t>Your tests are slow as they depend on too many libraries or use expensive resources (e.g. a database).</a:t>
            </a:r>
          </a:p>
          <a:p>
            <a:r>
              <a:rPr lang="en-US" altLang="zh-CN" sz="3200" dirty="0" smtClean="0"/>
              <a:t>Your tests are brittle as some resources they use are unreliable (e.g. the network, current time).</a:t>
            </a:r>
          </a:p>
          <a:p>
            <a:r>
              <a:rPr lang="en-US" altLang="zh-CN" sz="3200" dirty="0" smtClean="0"/>
              <a:t>You want to test how your code handles a failure which is not easy to trigger.</a:t>
            </a:r>
          </a:p>
          <a:p>
            <a:r>
              <a:rPr lang="en-US" altLang="zh-CN" sz="3200" dirty="0" smtClean="0"/>
              <a:t>You need to make sure that your module interacts with other modules in the right way.</a:t>
            </a:r>
          </a:p>
          <a:p>
            <a:r>
              <a:rPr lang="en-US" altLang="zh-CN" sz="3200" dirty="0" smtClean="0"/>
              <a:t>Dependent Interface Does not yet exist or may change behavior. </a:t>
            </a:r>
          </a:p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/>
              <a:t>MOCK 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N" sz="3600" dirty="0" smtClean="0">
                <a:sym typeface="Calibri"/>
              </a:rPr>
              <a:t>A </a:t>
            </a:r>
            <a:r>
              <a:rPr lang="en-US" altLang="zh-CN" sz="3600" dirty="0" smtClean="0">
                <a:solidFill>
                  <a:srgbClr val="FF2600"/>
                </a:solidFill>
                <a:sym typeface="Calibri"/>
              </a:rPr>
              <a:t>mock object</a:t>
            </a:r>
            <a:r>
              <a:rPr lang="en-US" altLang="zh-CN" sz="3600" dirty="0" smtClean="0"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CN" sz="3600" dirty="0" smtClean="0">
                <a:solidFill>
                  <a:srgbClr val="FF0000"/>
                </a:solidFill>
                <a:sym typeface="Calibri"/>
              </a:rPr>
              <a:t>how it will be used</a:t>
            </a:r>
            <a:r>
              <a:rPr lang="en-US" altLang="zh-CN" sz="3600" dirty="0" smtClean="0">
                <a:sym typeface="Calibri"/>
              </a:rPr>
              <a:t> and </a:t>
            </a:r>
            <a:r>
              <a:rPr lang="en-US" altLang="zh-CN" sz="3600" dirty="0" smtClean="0">
                <a:solidFill>
                  <a:srgbClr val="FF0000"/>
                </a:solidFill>
                <a:sym typeface="Calibri"/>
              </a:rPr>
              <a:t>what it should do</a:t>
            </a:r>
          </a:p>
          <a:p>
            <a:pPr marL="0"/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EXPECTATIONS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TW" dirty="0" smtClean="0"/>
              <a:t>use the </a:t>
            </a:r>
            <a:r>
              <a:rPr lang="en-US" altLang="zh-TW" dirty="0" smtClean="0">
                <a:solidFill>
                  <a:srgbClr val="FF0000"/>
                </a:solidFill>
              </a:rPr>
              <a:t>EXPECT_CALL()</a:t>
            </a:r>
            <a:r>
              <a:rPr lang="en-US" altLang="zh-TW" dirty="0" smtClean="0"/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MATCHERS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TW" sz="4400" dirty="0" smtClean="0"/>
              <a:t>When a mock function takes arguments, we must specify the expected arguments value</a:t>
            </a:r>
          </a:p>
          <a:p>
            <a:pPr marL="0"/>
            <a:endParaRPr lang="en-US" altLang="zh-TW" sz="4400" dirty="0" smtClean="0"/>
          </a:p>
          <a:p>
            <a:pPr marL="0"/>
            <a:endParaRPr lang="en-US" altLang="zh-TW" sz="4400" dirty="0" smtClean="0"/>
          </a:p>
          <a:p>
            <a:pPr marL="0"/>
            <a:endParaRPr lang="en-US" altLang="zh-TW" sz="4400" dirty="0" smtClean="0"/>
          </a:p>
          <a:p>
            <a:pPr marL="0"/>
            <a:endParaRPr lang="en-US" altLang="zh-TW" sz="4400" dirty="0" smtClean="0"/>
          </a:p>
          <a:p>
            <a:pPr marL="0"/>
            <a:r>
              <a:rPr lang="en-US" altLang="zh-TW" sz="4000" dirty="0" smtClean="0"/>
              <a:t>	</a:t>
            </a:r>
            <a:r>
              <a:rPr lang="en-US" altLang="zh-TW" sz="4000" dirty="0" smtClean="0">
                <a:solidFill>
                  <a:srgbClr val="FF0000"/>
                </a:solidFill>
              </a:rPr>
              <a:t>testing::_ </a:t>
            </a:r>
            <a:r>
              <a:rPr lang="en-US" altLang="zh-TW" sz="4000" dirty="0" smtClean="0"/>
              <a:t>will match any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/>
              <a:t>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TW" sz="4400" dirty="0" smtClean="0"/>
              <a:t>The return value of mock functions can be specified by </a:t>
            </a:r>
            <a:r>
              <a:rPr lang="en-US" altLang="zh-TW" sz="4400" dirty="0" smtClean="0">
                <a:solidFill>
                  <a:srgbClr val="FF0000"/>
                </a:solidFill>
              </a:rPr>
              <a:t>Will</a:t>
            </a:r>
            <a:r>
              <a:rPr lang="en-US" altLang="zh-TW" sz="4400" dirty="0" smtClean="0"/>
              <a:t> and </a:t>
            </a:r>
            <a:r>
              <a:rPr lang="en-US" altLang="zh-TW" sz="4400" dirty="0" smtClean="0">
                <a:solidFill>
                  <a:srgbClr val="FF0000"/>
                </a:solidFill>
              </a:rPr>
              <a:t>Return</a:t>
            </a:r>
            <a:r>
              <a:rPr lang="en-US" altLang="zh-TW" sz="4400" dirty="0" smtClean="0"/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dirty="0" smtClean="0"/>
              <a:t>include </a:t>
            </a:r>
            <a:r>
              <a:rPr lang="en-US" altLang="zh-CN" sz="3400" dirty="0" smtClean="0">
                <a:solidFill>
                  <a:srgbClr val="FF0000"/>
                </a:solidFill>
              </a:rPr>
              <a:t>&lt;</a:t>
            </a:r>
            <a:r>
              <a:rPr lang="en-US" altLang="zh-CN" sz="3400" dirty="0" err="1" smtClean="0">
                <a:solidFill>
                  <a:srgbClr val="FF0000"/>
                </a:solidFill>
              </a:rPr>
              <a:t>gmock</a:t>
            </a:r>
            <a:r>
              <a:rPr lang="en-US" altLang="zh-CN" sz="3400" dirty="0" smtClean="0">
                <a:solidFill>
                  <a:srgbClr val="FF0000"/>
                </a:solidFill>
              </a:rPr>
              <a:t>/</a:t>
            </a:r>
            <a:r>
              <a:rPr lang="en-US" altLang="zh-CN" sz="3400" dirty="0" err="1" smtClean="0">
                <a:solidFill>
                  <a:srgbClr val="FF0000"/>
                </a:solidFill>
              </a:rPr>
              <a:t>gmock.h</a:t>
            </a:r>
            <a:r>
              <a:rPr lang="en-US" altLang="zh-CN" sz="3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3400" dirty="0" smtClean="0"/>
              <a:t>write your mocks and tests</a:t>
            </a:r>
          </a:p>
          <a:p>
            <a:r>
              <a:rPr lang="en-US" altLang="zh-CN" sz="3400" dirty="0" smtClean="0"/>
              <a:t>initialize </a:t>
            </a:r>
            <a:r>
              <a:rPr lang="en-US" altLang="zh-CN" sz="3400" dirty="0" err="1" smtClean="0"/>
              <a:t>gmock</a:t>
            </a:r>
            <a:r>
              <a:rPr lang="en-US" altLang="zh-CN" sz="3400" dirty="0" smtClean="0"/>
              <a:t> by </a:t>
            </a:r>
            <a:r>
              <a:rPr lang="en-US" altLang="zh-CN" sz="3400" dirty="0" err="1" smtClean="0">
                <a:solidFill>
                  <a:srgbClr val="FF0000"/>
                </a:solidFill>
              </a:rPr>
              <a:t>InitGoogleMock</a:t>
            </a:r>
            <a:r>
              <a:rPr lang="en-US" altLang="zh-CN" sz="340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sz="3400" dirty="0" smtClean="0"/>
              <a:t>call RUN_ALL_TESTS() in main() function</a:t>
            </a:r>
          </a:p>
          <a:p>
            <a:r>
              <a:rPr lang="en-US" altLang="zh-CN" sz="3400" dirty="0" smtClean="0"/>
              <a:t>compile and run</a:t>
            </a:r>
          </a:p>
          <a:p>
            <a:endParaRPr lang="zh-CN" altLang="en-US" sz="3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/>
              <a:t>USING GMOCK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err="1" smtClean="0"/>
              <a:t>InitGoogleMock</a:t>
            </a:r>
            <a:r>
              <a:rPr lang="en-US" altLang="zh-CN" sz="2800" dirty="0" smtClean="0"/>
              <a:t>() will </a:t>
            </a:r>
            <a:r>
              <a:rPr lang="en-US" altLang="zh-CN" sz="2800" dirty="0" smtClean="0">
                <a:solidFill>
                  <a:srgbClr val="FF0000"/>
                </a:solidFill>
              </a:rPr>
              <a:t>automatically</a:t>
            </a:r>
            <a:r>
              <a:rPr lang="en-US" altLang="zh-CN" sz="2800" dirty="0" smtClean="0"/>
              <a:t> initialize Google Test</a:t>
            </a:r>
            <a:endParaRPr lang="zh-CN" altLang="en-US" sz="2800" dirty="0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CN" sz="4800" dirty="0" smtClean="0"/>
              <a:t>EXERCISE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N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smtClean="0"/>
              <a:t>Create a </a:t>
            </a:r>
            <a:r>
              <a:rPr lang="en-US" altLang="zh-CN" sz="3600" dirty="0" err="1" smtClean="0"/>
              <a:t>StoreMock</a:t>
            </a:r>
            <a:r>
              <a:rPr lang="en-US" altLang="zh-CN" sz="3600" dirty="0" smtClean="0"/>
              <a:t> class which implements </a:t>
            </a:r>
            <a:r>
              <a:rPr lang="en-US" altLang="zh-CN" sz="3600" dirty="0" err="1" smtClean="0"/>
              <a:t>IStore</a:t>
            </a:r>
            <a:endParaRPr lang="en-US" altLang="zh-CN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N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smtClean="0"/>
              <a:t>Set expectations on </a:t>
            </a:r>
            <a:r>
              <a:rPr lang="en-US" altLang="zh-CN" sz="3600" dirty="0" err="1" smtClean="0"/>
              <a:t>StoreMock</a:t>
            </a:r>
            <a:r>
              <a:rPr lang="en-US" altLang="zh-CN" sz="3600" dirty="0" smtClean="0"/>
              <a:t> object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en-US" altLang="zh-CN" sz="3600" dirty="0" smtClean="0"/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CN" sz="3600" dirty="0" smtClean="0"/>
              <a:t>Verify </a:t>
            </a:r>
            <a:r>
              <a:rPr lang="en-US" altLang="zh-CN" sz="3600" dirty="0" err="1" smtClean="0"/>
              <a:t>SalesMan</a:t>
            </a:r>
            <a:r>
              <a:rPr lang="en-US" altLang="zh-CN" sz="3600" dirty="0" smtClean="0"/>
              <a:t>::</a:t>
            </a:r>
            <a:r>
              <a:rPr lang="en-US" altLang="zh-CN" sz="3600" dirty="0" err="1" smtClean="0"/>
              <a:t>findCheapest</a:t>
            </a:r>
            <a:r>
              <a:rPr lang="en-US" altLang="zh-CN" sz="3600" dirty="0" smtClean="0"/>
              <a:t>() via </a:t>
            </a:r>
            <a:r>
              <a:rPr lang="en-US" altLang="zh-CN" sz="3600" dirty="0" err="1" smtClean="0"/>
              <a:t>StoreMock</a:t>
            </a:r>
            <a:r>
              <a:rPr lang="en-US" altLang="zh-CN" sz="3600" dirty="0" smtClean="0"/>
              <a:t> Object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078673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 Testing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With Google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pc="-210" dirty="0" smtClean="0"/>
              <a:t>MOCKING WITH AUTO_PTR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TW" sz="4400" dirty="0" smtClean="0"/>
              <a:t>If mock function has </a:t>
            </a:r>
            <a:r>
              <a:rPr lang="en-US" altLang="zh-TW" sz="4400" dirty="0" err="1" smtClean="0">
                <a:solidFill>
                  <a:srgbClr val="FF0000"/>
                </a:solidFill>
              </a:rPr>
              <a:t>auto_ptr</a:t>
            </a:r>
            <a:r>
              <a:rPr lang="en-US" altLang="zh-TW" sz="4400" dirty="0" smtClean="0"/>
              <a:t> as arguments or return value, we need to setup the </a:t>
            </a:r>
            <a:r>
              <a:rPr lang="en-US" altLang="zh-TW" sz="4400" dirty="0" smtClean="0">
                <a:solidFill>
                  <a:srgbClr val="FF0000"/>
                </a:solidFill>
              </a:rPr>
              <a:t>proxy</a:t>
            </a:r>
            <a:r>
              <a:rPr lang="en-US" altLang="zh-TW" sz="440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163" y="3292624"/>
            <a:ext cx="989647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Open Sans Light" charset="0"/>
                <a:ea typeface="ヒラギノ角ゴ ProN W3" charset="0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Open Sans Light" charset="0"/>
                <a:ea typeface="ヒラギノ角ゴ ProN W3" charset="0"/>
                <a:cs typeface="ヒラギノ角ゴ ProN W3" charset="0"/>
              </a:rPr>
              <a:t>Wu Kun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smtClean="0">
                <a:latin typeface="Open Sans Light" charset="0"/>
                <a:ea typeface="ヒラギノ角ゴ ProN W3" charset="0"/>
                <a:cs typeface="ヒラギノ角ゴ ProN W3" charset="0"/>
              </a:rPr>
              <a:t>kunwu@thoughtworks.com</a:t>
            </a:r>
            <a:endParaRPr lang="en-US" dirty="0">
              <a:latin typeface="Open Sans Light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Why Google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dirty="0" smtClean="0"/>
              <a:t>Google Test is designed to be portable</a:t>
            </a:r>
          </a:p>
          <a:p>
            <a:r>
              <a:rPr lang="en-US" altLang="zh-CN" sz="3400" dirty="0" smtClean="0"/>
              <a:t>Google Test automatically detects your tests and doesn't require you to enumerate them in order to run them</a:t>
            </a:r>
          </a:p>
          <a:p>
            <a:r>
              <a:rPr lang="en-US" altLang="zh-CN" sz="3400" dirty="0" smtClean="0"/>
              <a:t>Simple things are easy in Google Test, while hard things are possible</a:t>
            </a:r>
          </a:p>
          <a:p>
            <a:r>
              <a:rPr lang="en-US" altLang="zh-CN" sz="3400" dirty="0" smtClean="0"/>
              <a:t>Easy to write assertions that generate informative messages</a:t>
            </a:r>
          </a:p>
          <a:p>
            <a:r>
              <a:rPr lang="en-US" altLang="zh-CN" sz="3400" dirty="0" smtClean="0"/>
              <a:t>You can decide which tests to run using name patterns</a:t>
            </a:r>
          </a:p>
          <a:p>
            <a:r>
              <a:rPr lang="en-US" altLang="zh-CN" sz="3400" dirty="0" smtClean="0"/>
              <a:t>Google Test can generate XML test result reports </a:t>
            </a:r>
          </a:p>
          <a:p>
            <a:endParaRPr lang="zh-CN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N" sz="4400" dirty="0" smtClean="0">
                <a:sym typeface="Calibri"/>
              </a:rPr>
              <a:t>Start by writing </a:t>
            </a:r>
            <a:r>
              <a:rPr lang="en-US" altLang="zh-CN" sz="4400" dirty="0" smtClean="0">
                <a:solidFill>
                  <a:srgbClr val="FF0000"/>
                </a:solidFill>
                <a:sym typeface="Calibri"/>
              </a:rPr>
              <a:t>assertions</a:t>
            </a:r>
            <a:r>
              <a:rPr lang="en-US" altLang="zh-CN" sz="4400" dirty="0" smtClean="0">
                <a:sym typeface="Calibri"/>
              </a:rPr>
              <a:t>. An assertion's result can be success, nonfatal failure, or fatal failure</a:t>
            </a:r>
          </a:p>
          <a:p>
            <a:endParaRPr lang="zh-CN" alt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808" y="4660776"/>
            <a:ext cx="106931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ASSERTIONS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dirty="0" smtClean="0"/>
              <a:t>EXPECT_* generate nonfatal failures, which don't abort the current function</a:t>
            </a:r>
          </a:p>
          <a:p>
            <a:r>
              <a:rPr lang="en-US" altLang="zh-CN" sz="3400" dirty="0" smtClean="0"/>
              <a:t>ASSERT_* generate fatal failures when they fail, and </a:t>
            </a:r>
            <a:r>
              <a:rPr lang="en-US" altLang="zh-CN" sz="3400" dirty="0" smtClean="0">
                <a:solidFill>
                  <a:srgbClr val="FF0000"/>
                </a:solidFill>
              </a:rPr>
              <a:t>abort the current function</a:t>
            </a:r>
          </a:p>
          <a:p>
            <a:endParaRPr lang="zh-CN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wWX245771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4084712"/>
            <a:ext cx="11958637" cy="5241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dirty="0" smtClean="0"/>
              <a:t>Value arguments must be comparable by the assertion's comparison operator</a:t>
            </a:r>
          </a:p>
          <a:p>
            <a:r>
              <a:rPr lang="en-US" altLang="zh-CN" sz="3400" dirty="0" smtClean="0"/>
              <a:t>Values must support the &lt;&lt; operator for streaming to an std::</a:t>
            </a:r>
            <a:r>
              <a:rPr lang="en-US" altLang="zh-CN" sz="3400" dirty="0" err="1" smtClean="0"/>
              <a:t>ostream</a:t>
            </a:r>
            <a:endParaRPr lang="en-US" altLang="zh-CN" sz="3400" dirty="0" smtClean="0"/>
          </a:p>
          <a:p>
            <a:endParaRPr lang="zh-CN" altLang="en-US" sz="3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824" y="4372744"/>
            <a:ext cx="10729192" cy="463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 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6" name="Group 207"/>
          <p:cNvGrpSpPr/>
          <p:nvPr/>
        </p:nvGrpSpPr>
        <p:grpSpPr>
          <a:xfrm>
            <a:off x="711199" y="4267200"/>
            <a:ext cx="11582401" cy="4978400"/>
            <a:chOff x="0" y="0"/>
            <a:chExt cx="11582400" cy="4978400"/>
          </a:xfrm>
        </p:grpSpPr>
        <p:sp>
          <p:nvSpPr>
            <p:cNvPr id="27" name="Shape 187"/>
            <p:cNvSpPr/>
            <p:nvPr/>
          </p:nvSpPr>
          <p:spPr>
            <a:xfrm>
              <a:off x="0" y="0"/>
              <a:ext cx="11582400" cy="49784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12700" cap="flat">
              <a:solidFill>
                <a:srgbClr val="4A7EBB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8" name="Shape 188"/>
            <p:cNvSpPr/>
            <p:nvPr/>
          </p:nvSpPr>
          <p:spPr>
            <a:xfrm>
              <a:off x="0" y="22885"/>
              <a:ext cx="11582400" cy="493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Program</a:t>
              </a:r>
            </a:p>
          </p:txBody>
        </p:sp>
        <p:sp>
          <p:nvSpPr>
            <p:cNvPr id="29" name="Shape 189"/>
            <p:cNvSpPr/>
            <p:nvPr/>
          </p:nvSpPr>
          <p:spPr>
            <a:xfrm>
              <a:off x="2032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0" name="Shape 190"/>
            <p:cNvSpPr/>
            <p:nvPr/>
          </p:nvSpPr>
          <p:spPr>
            <a:xfrm>
              <a:off x="2032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1" name="Shape 191"/>
            <p:cNvSpPr/>
            <p:nvPr/>
          </p:nvSpPr>
          <p:spPr>
            <a:xfrm>
              <a:off x="5994400" y="304800"/>
              <a:ext cx="5384800" cy="3962401"/>
            </a:xfrm>
            <a:prstGeom prst="rect">
              <a:avLst/>
            </a:prstGeom>
            <a:gradFill flip="none"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0"/>
            </a:gradFill>
            <a:ln w="12700" cap="flat">
              <a:solidFill>
                <a:srgbClr val="BE4B48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" name="Shape 192"/>
            <p:cNvSpPr/>
            <p:nvPr/>
          </p:nvSpPr>
          <p:spPr>
            <a:xfrm>
              <a:off x="5994400" y="373683"/>
              <a:ext cx="5384800" cy="3824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sz="2400" dirty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endParaRPr lang="en-US" sz="2400" dirty="0" smtClean="0">
                <a:latin typeface="+mn-lt"/>
                <a:ea typeface="+mn-ea"/>
                <a:cs typeface="+mn-cs"/>
                <a:sym typeface="Calibri"/>
              </a:endParaRPr>
            </a:p>
            <a:p>
              <a:pPr lvl="0" defTabSz="914400">
                <a:lnSpc>
                  <a:spcPct val="100000"/>
                </a:lnSpc>
                <a:defRPr sz="1800"/>
              </a:pPr>
              <a:r>
                <a:rPr sz="2400" dirty="0" smtClean="0">
                  <a:latin typeface="+mn-lt"/>
                  <a:ea typeface="+mn-ea"/>
                  <a:cs typeface="+mn-cs"/>
                  <a:sym typeface="Calibri"/>
                </a:rPr>
                <a:t>Test </a:t>
              </a:r>
              <a:r>
                <a:rPr sz="2400" dirty="0">
                  <a:latin typeface="+mn-lt"/>
                  <a:ea typeface="+mn-ea"/>
                  <a:cs typeface="+mn-cs"/>
                  <a:sym typeface="Calibri"/>
                </a:rPr>
                <a:t>Case</a:t>
              </a:r>
            </a:p>
          </p:txBody>
        </p:sp>
        <p:sp>
          <p:nvSpPr>
            <p:cNvPr id="33" name="Shape 193"/>
            <p:cNvSpPr/>
            <p:nvPr/>
          </p:nvSpPr>
          <p:spPr>
            <a:xfrm>
              <a:off x="6096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4" name="Shape 194"/>
            <p:cNvSpPr/>
            <p:nvPr/>
          </p:nvSpPr>
          <p:spPr>
            <a:xfrm>
              <a:off x="6096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5" name="Shape 195"/>
            <p:cNvSpPr/>
            <p:nvPr/>
          </p:nvSpPr>
          <p:spPr>
            <a:xfrm>
              <a:off x="609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6" name="Shape 196"/>
            <p:cNvSpPr/>
            <p:nvPr/>
          </p:nvSpPr>
          <p:spPr>
            <a:xfrm>
              <a:off x="609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7" name="Shape 197"/>
            <p:cNvSpPr/>
            <p:nvPr/>
          </p:nvSpPr>
          <p:spPr>
            <a:xfrm>
              <a:off x="32512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8" name="Shape 198"/>
            <p:cNvSpPr/>
            <p:nvPr/>
          </p:nvSpPr>
          <p:spPr>
            <a:xfrm>
              <a:off x="32512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39" name="Shape 199"/>
            <p:cNvSpPr/>
            <p:nvPr/>
          </p:nvSpPr>
          <p:spPr>
            <a:xfrm>
              <a:off x="7721600" y="2133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0" name="Shape 200"/>
            <p:cNvSpPr/>
            <p:nvPr/>
          </p:nvSpPr>
          <p:spPr>
            <a:xfrm>
              <a:off x="7721600" y="2595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1" name="Shape 201"/>
            <p:cNvSpPr/>
            <p:nvPr/>
          </p:nvSpPr>
          <p:spPr>
            <a:xfrm>
              <a:off x="91440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2" name="Shape 202"/>
            <p:cNvSpPr/>
            <p:nvPr/>
          </p:nvSpPr>
          <p:spPr>
            <a:xfrm>
              <a:off x="91440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3" name="Shape 203"/>
            <p:cNvSpPr/>
            <p:nvPr/>
          </p:nvSpPr>
          <p:spPr>
            <a:xfrm>
              <a:off x="6502400" y="5080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4" name="Shape 204"/>
            <p:cNvSpPr/>
            <p:nvPr/>
          </p:nvSpPr>
          <p:spPr>
            <a:xfrm>
              <a:off x="6502400" y="9700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  <p:sp>
          <p:nvSpPr>
            <p:cNvPr id="45" name="Shape 205"/>
            <p:cNvSpPr/>
            <p:nvPr/>
          </p:nvSpPr>
          <p:spPr>
            <a:xfrm>
              <a:off x="3251200" y="609600"/>
              <a:ext cx="1930400" cy="1422400"/>
            </a:xfrm>
            <a:prstGeom prst="rect">
              <a:avLst/>
            </a:prstGeom>
            <a:gradFill flip="none" rotWithShape="1">
              <a:gsLst>
                <a:gs pos="0">
                  <a:srgbClr val="F5FFE6"/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12700" cap="flat">
              <a:solidFill>
                <a:srgbClr val="98B954"/>
              </a:solidFill>
              <a:prstDash val="solid"/>
              <a:round/>
            </a:ln>
            <a:effectLst>
              <a:outerShdw blurRad="88900" dist="25400" dir="5400000" rotWithShape="0">
                <a:srgbClr val="000000">
                  <a:alpha val="37998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46" name="Shape 206"/>
            <p:cNvSpPr/>
            <p:nvPr/>
          </p:nvSpPr>
          <p:spPr>
            <a:xfrm>
              <a:off x="3251200" y="1071626"/>
              <a:ext cx="193040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lnSpc>
                  <a:spcPct val="100000"/>
                </a:lnSpc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Test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636440"/>
            <a:ext cx="915755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 Fixture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CN" sz="4400" dirty="0" smtClean="0"/>
              <a:t>A test fixture allows you to </a:t>
            </a:r>
            <a:r>
              <a:rPr lang="en-US" altLang="zh-CN" sz="4400" dirty="0" smtClean="0">
                <a:solidFill>
                  <a:srgbClr val="FF0000"/>
                </a:solidFill>
              </a:rPr>
              <a:t>reuse</a:t>
            </a:r>
            <a:r>
              <a:rPr lang="en-US" altLang="zh-CN" sz="4400" dirty="0" smtClean="0"/>
              <a:t> the same configuration of objects for several different tests</a:t>
            </a:r>
          </a:p>
          <a:p>
            <a:pPr mar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056" y="3767600"/>
            <a:ext cx="6696744" cy="536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TEST FIXTURE 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0" y="1708596"/>
            <a:ext cx="6121400" cy="7632700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N" sz="2800" dirty="0" smtClean="0">
                <a:latin typeface="Open Sans Light"/>
                <a:cs typeface="Calibri" pitchFamily="34" charset="0"/>
              </a:rPr>
              <a:t>Google Test constructs a </a:t>
            </a:r>
            <a:r>
              <a:rPr lang="en-US" altLang="zh-CN" sz="2800" dirty="0" err="1" smtClean="0">
                <a:latin typeface="Open Sans Light"/>
                <a:cs typeface="Calibri" pitchFamily="34" charset="0"/>
              </a:rPr>
              <a:t>BookSpec</a:t>
            </a:r>
            <a:r>
              <a:rPr lang="en-US" altLang="zh-CN" sz="2800" dirty="0" smtClean="0">
                <a:latin typeface="Open Sans Light"/>
                <a:cs typeface="Calibri" pitchFamily="34" charset="0"/>
              </a:rPr>
              <a:t> object (let's call it t1 ).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N" sz="2800" dirty="0" smtClean="0">
                <a:latin typeface="Open Sans Light"/>
                <a:cs typeface="Calibri" pitchFamily="34" charset="0"/>
              </a:rPr>
              <a:t>t1.SetUp() initializes t1 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N" sz="2800" dirty="0" smtClean="0">
                <a:latin typeface="Open Sans Light"/>
                <a:cs typeface="Calibri" pitchFamily="34" charset="0"/>
              </a:rPr>
              <a:t>the test(</a:t>
            </a:r>
            <a:r>
              <a:rPr lang="en-US" altLang="zh-CN" sz="2400" dirty="0" err="1" smtClean="0">
                <a:latin typeface="Open Sans Light"/>
                <a:cs typeface="Calibri" pitchFamily="34" charset="0"/>
              </a:rPr>
              <a:t>ShouldAbleToBeCompared</a:t>
            </a:r>
            <a:r>
              <a:rPr lang="en-US" altLang="zh-CN" sz="2400" dirty="0" smtClean="0">
                <a:latin typeface="Open Sans Light"/>
                <a:cs typeface="Calibri" pitchFamily="34" charset="0"/>
              </a:rPr>
              <a:t>) </a:t>
            </a:r>
            <a:r>
              <a:rPr lang="en-US" altLang="zh-CN" sz="2800" dirty="0" smtClean="0">
                <a:latin typeface="Open Sans Light"/>
                <a:cs typeface="Calibri" pitchFamily="34" charset="0"/>
              </a:rPr>
              <a:t>runs on t1.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N" sz="2800" dirty="0" smtClean="0">
                <a:latin typeface="Open Sans Light"/>
                <a:cs typeface="Calibri" pitchFamily="34" charset="0"/>
              </a:rPr>
              <a:t>t1.TearDown() cleans up after the test finishes.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r>
              <a:rPr lang="en-US" altLang="zh-CN" sz="2800" dirty="0" smtClean="0">
                <a:latin typeface="Open Sans Light"/>
                <a:cs typeface="Calibri" pitchFamily="34" charset="0"/>
              </a:rPr>
              <a:t>t1 is destructed. </a:t>
            </a:r>
          </a:p>
          <a:p>
            <a:pPr>
              <a:buClr>
                <a:schemeClr val="tx2"/>
              </a:buClr>
              <a:buFont typeface="Wingdings" pitchFamily="2" charset="2"/>
              <a:buChar char="p"/>
            </a:pPr>
            <a:endParaRPr lang="zh-CN" alt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4DCD-506D-1D43-A52D-140307FFEF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752" y="1839490"/>
            <a:ext cx="544830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187</TotalTime>
  <Pages>0</Pages>
  <Words>567</Words>
  <Characters>0</Characters>
  <Application>Microsoft Office PowerPoint</Application>
  <PresentationFormat>自定义</PresentationFormat>
  <Lines>0</Lines>
  <Paragraphs>143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tw-ppt-template</vt:lpstr>
      <vt:lpstr>2_TW - Black</vt:lpstr>
      <vt:lpstr>4_TW - Black</vt:lpstr>
      <vt:lpstr>Gtest &amp; Gmock</vt:lpstr>
      <vt:lpstr>Unit Testing</vt:lpstr>
      <vt:lpstr>Why Google Test</vt:lpstr>
      <vt:lpstr>BASIC CONCEPTS</vt:lpstr>
      <vt:lpstr>ASSERTIONS</vt:lpstr>
      <vt:lpstr>Requirement</vt:lpstr>
      <vt:lpstr>TEST STRUCTURE</vt:lpstr>
      <vt:lpstr>TEST Fixture</vt:lpstr>
      <vt:lpstr>TEST FIXTURE Internals</vt:lpstr>
      <vt:lpstr>USING GTEST</vt:lpstr>
      <vt:lpstr>EXERCISE</vt:lpstr>
      <vt:lpstr>MOCKING</vt:lpstr>
      <vt:lpstr>WHY GOOGLE MOCK</vt:lpstr>
      <vt:lpstr>MOCK Object</vt:lpstr>
      <vt:lpstr>EXPECTATIONS</vt:lpstr>
      <vt:lpstr>MATCHERS</vt:lpstr>
      <vt:lpstr>ACTIONS</vt:lpstr>
      <vt:lpstr>USING GMOCK</vt:lpstr>
      <vt:lpstr>EXERCISE</vt:lpstr>
      <vt:lpstr>MOCKING WITH AUTO_PTR</vt:lpstr>
      <vt:lpstr>THANK YOU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Administrator</cp:lastModifiedBy>
  <cp:revision>29</cp:revision>
  <dcterms:created xsi:type="dcterms:W3CDTF">2015-01-20T01:00:40Z</dcterms:created>
  <dcterms:modified xsi:type="dcterms:W3CDTF">2015-01-20T05:05:44Z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