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  <p:sldId id="273" r:id="rId9"/>
    <p:sldId id="274" r:id="rId10"/>
    <p:sldId id="27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9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1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94745" y="5626778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34240" y="565449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0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3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5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2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9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7" y="6356350"/>
            <a:ext cx="1751491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2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"/>
            <a:lum/>
          </a:blip>
          <a:srcRect/>
          <a:stretch>
            <a:fillRect l="55000" t="-8000" r="-4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205" y="632864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2CD9B-2866-40B9-B522-5B6D6B340C34}" type="datetimeFigureOut">
              <a:rPr lang="en-US" smtClean="0"/>
              <a:pPr/>
              <a:t>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8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40800" cy="2387600"/>
          </a:xfrm>
        </p:spPr>
        <p:txBody>
          <a:bodyPr/>
          <a:lstStyle/>
          <a:p>
            <a:r>
              <a:rPr lang="en-US" dirty="0" smtClean="0"/>
              <a:t>BrAPI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8991600" cy="1655763"/>
          </a:xfrm>
        </p:spPr>
        <p:txBody>
          <a:bodyPr/>
          <a:lstStyle/>
          <a:p>
            <a:r>
              <a:rPr lang="en-US" dirty="0" smtClean="0"/>
              <a:t>A Beginners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19237"/>
          </a:xfrm>
        </p:spPr>
        <p:txBody>
          <a:bodyPr/>
          <a:lstStyle/>
          <a:p>
            <a:r>
              <a:rPr lang="en-US" dirty="0" smtClean="0"/>
              <a:t>Automated Data Transfer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4"/>
          <a:stretch/>
        </p:blipFill>
        <p:spPr>
          <a:xfrm>
            <a:off x="3821722" y="1489484"/>
            <a:ext cx="7140871" cy="471011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46"/>
          <a:stretch/>
        </p:blipFill>
        <p:spPr>
          <a:xfrm>
            <a:off x="1229406" y="1489484"/>
            <a:ext cx="2604040" cy="4710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76"/>
          <a:stretch/>
        </p:blipFill>
        <p:spPr>
          <a:xfrm>
            <a:off x="1229406" y="1481899"/>
            <a:ext cx="2640068" cy="47176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58"/>
          <a:stretch/>
        </p:blipFill>
        <p:spPr>
          <a:xfrm>
            <a:off x="1229407" y="1492552"/>
            <a:ext cx="2640067" cy="471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b="1" dirty="0"/>
              <a:t>&lt;server&gt;</a:t>
            </a:r>
            <a:r>
              <a:rPr lang="en-US" dirty="0"/>
              <a:t>/brapi/v1/</a:t>
            </a:r>
            <a:r>
              <a:rPr lang="en-US" b="1" dirty="0"/>
              <a:t>&lt;call</a:t>
            </a:r>
            <a:r>
              <a:rPr lang="en-US" b="1" dirty="0" smtClean="0"/>
              <a:t>&gt;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sz="2000" dirty="0" smtClean="0"/>
              <a:t>GET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test-server.brapi.org/brapi/v1/studies/2939</a:t>
            </a:r>
          </a:p>
          <a:p>
            <a:pPr marL="0" indent="0">
              <a:buNone/>
            </a:pPr>
            <a:r>
              <a:rPr lang="en-US" sz="2000" dirty="0" smtClean="0"/>
              <a:t>GET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test-server.brapi.org/cornell/cals/wheatdb/brapi/v1/programs/65238894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GET https</a:t>
            </a:r>
            <a:r>
              <a:rPr lang="en-US" sz="2000" dirty="0"/>
              <a:t>://test-server.brapi.org/brapi/v1/germplasm/13ef2839-18ae-4231-a83a-20a2d6d2714c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106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BrAPI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Retrieve a Single Object by </a:t>
            </a:r>
            <a:r>
              <a:rPr lang="en-US" dirty="0" err="1" smtClean="0"/>
              <a:t>DbId</a:t>
            </a:r>
            <a:r>
              <a:rPr lang="en-US" dirty="0" smtClean="0"/>
              <a:t> or a Filtered </a:t>
            </a:r>
            <a:r>
              <a:rPr lang="en-US" dirty="0"/>
              <a:t>L</a:t>
            </a:r>
            <a:r>
              <a:rPr lang="en-US" dirty="0" smtClean="0"/>
              <a:t>ist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2000" dirty="0"/>
              <a:t>GET </a:t>
            </a:r>
            <a:r>
              <a:rPr lang="en-US" sz="2000" dirty="0" smtClean="0"/>
              <a:t>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test-server.brapi.org/brapi/v1/studies/3d39af43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	</a:t>
            </a:r>
            <a:r>
              <a:rPr lang="en-US" sz="2000" dirty="0"/>
              <a:t>GET </a:t>
            </a:r>
            <a:r>
              <a:rPr lang="en-US" sz="2000" dirty="0" smtClean="0"/>
              <a:t>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test-server.brapi.org/brapi/v1/studies?germplasmDbId=2d30af45&amp;active=true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Search with </a:t>
            </a:r>
            <a:r>
              <a:rPr lang="en-US" dirty="0"/>
              <a:t>C</a:t>
            </a:r>
            <a:r>
              <a:rPr lang="en-US" dirty="0" smtClean="0"/>
              <a:t>omplex </a:t>
            </a:r>
            <a:r>
              <a:rPr lang="en-US" dirty="0"/>
              <a:t>P</a:t>
            </a:r>
            <a:r>
              <a:rPr lang="en-US" dirty="0" smtClean="0"/>
              <a:t>arameters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POST </a:t>
            </a:r>
            <a:r>
              <a:rPr lang="en-US" sz="2000" dirty="0" smtClean="0"/>
              <a:t>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test-server.brapi.org/brapi/v1/search/studies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GET 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test-server.brapi.org/brapi/v1/search/studies/5a00af65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Add New Objects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	</a:t>
            </a:r>
            <a:r>
              <a:rPr lang="en-US" sz="2000" dirty="0" smtClean="0"/>
              <a:t>POST 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test-server.brapi.org/brapi/v1/studies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dirty="0" smtClean="0"/>
              <a:t>Update Existing Object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/>
              <a:t>	PUT  https</a:t>
            </a:r>
            <a:r>
              <a:rPr lang="en-US" sz="2000" dirty="0"/>
              <a:t>://</a:t>
            </a:r>
            <a:r>
              <a:rPr lang="en-US" sz="2000" dirty="0" smtClean="0"/>
              <a:t>test-server.brapi.org/brapi/v1/studies/7b3a6f48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66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Response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Every BrAPI JSON response object has 2 keys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“metadata” key contains information about the call</a:t>
            </a:r>
          </a:p>
          <a:p>
            <a:r>
              <a:rPr lang="en-US" dirty="0" smtClean="0"/>
              <a:t>“result” contains the business data requested by the caller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964218" y="1825625"/>
            <a:ext cx="4389582" cy="4351338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“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metadata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”: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“pagination” : {}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},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“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result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”: {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“data”: []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728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Response - Metadata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“pagination”</a:t>
            </a:r>
            <a:br>
              <a:rPr lang="en-US" dirty="0" smtClean="0"/>
            </a:br>
            <a:r>
              <a:rPr lang="en-US" dirty="0" smtClean="0"/>
              <a:t>When the data returned contains a large list, it is often necessary to paginate that list and only retrieve a subset (aka a page). The Pagination object contains meta information about the current paging status, and how many total records and pages are available.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“status”</a:t>
            </a:r>
            <a:br>
              <a:rPr lang="en-US" dirty="0" smtClean="0"/>
            </a:br>
            <a:r>
              <a:rPr lang="en-US" dirty="0" smtClean="0"/>
              <a:t>The status key contains an array of Status objects. This allows the server to provide human readable messages which explain what has happened during a particular request.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“</a:t>
            </a:r>
            <a:r>
              <a:rPr lang="en-US" dirty="0" err="1" smtClean="0"/>
              <a:t>datafiles</a:t>
            </a:r>
            <a:r>
              <a:rPr lang="en-US" dirty="0" smtClean="0"/>
              <a:t>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 </a:t>
            </a:r>
            <a:r>
              <a:rPr lang="en-US" dirty="0" err="1" smtClean="0"/>
              <a:t>datafiles</a:t>
            </a:r>
            <a:r>
              <a:rPr lang="en-US" dirty="0" smtClean="0"/>
              <a:t> key contains an array of string values. Each string should reference a URI for a data file related to the returned data. These could be things like reference documentation, images, or raw data files.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964218" y="1825625"/>
            <a:ext cx="4612320" cy="4351338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metadata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pagination" 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totalCount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 : 1234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pageSize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 : 200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totalPages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 : 7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currentPage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" 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status" 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[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code" : "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Info",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"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message" : "Success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} 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"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datafiles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: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"brapi.org/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mnt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/local/appendix_01.csv",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"brapi.org/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mnt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/local/appendix_02.csv"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67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Response - Result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 smtClean="0"/>
              <a:t>Single Entity</a:t>
            </a:r>
            <a:r>
              <a:rPr lang="en-US" sz="1600" dirty="0" smtClean="0"/>
              <a:t> </a:t>
            </a:r>
            <a:r>
              <a:rPr lang="en-US" sz="1600" b="1" dirty="0" smtClean="0"/>
              <a:t>Response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In </a:t>
            </a:r>
            <a:r>
              <a:rPr lang="en-US" sz="1600" dirty="0"/>
              <a:t>this type of response, the "result" key consists of arbitrary properties </a:t>
            </a:r>
            <a:r>
              <a:rPr lang="en-US" sz="1600" dirty="0" smtClean="0"/>
              <a:t>, and no "data</a:t>
            </a:r>
            <a:r>
              <a:rPr lang="en-US" sz="1600" dirty="0"/>
              <a:t>" key </a:t>
            </a:r>
            <a:r>
              <a:rPr lang="en-US" sz="1600" dirty="0" smtClean="0"/>
              <a:t>(pagination </a:t>
            </a:r>
            <a:r>
              <a:rPr lang="en-US" sz="1600" dirty="0"/>
              <a:t>does not apply).</a:t>
            </a:r>
          </a:p>
          <a:p>
            <a:pPr>
              <a:lnSpc>
                <a:spcPct val="120000"/>
              </a:lnSpc>
            </a:pPr>
            <a:r>
              <a:rPr lang="en-US" sz="1600" b="1" dirty="0" smtClean="0"/>
              <a:t>List Response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dirty="0" smtClean="0"/>
              <a:t>In </a:t>
            </a:r>
            <a:r>
              <a:rPr lang="en-US" sz="1600" dirty="0"/>
              <a:t>this type of response, the "result" element only contains the "data" key, which is an arbitrarily long array of objects of the same type</a:t>
            </a:r>
            <a:r>
              <a:rPr lang="en-US" sz="1600" dirty="0" smtClean="0"/>
              <a:t>. (pagination applies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38881" y="1825625"/>
            <a:ext cx="2791691" cy="4351338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Single Entity Response</a:t>
            </a:r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"metadata"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"pagination" : 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result"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key0": "master",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key1": 20,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key2": [ "foo", "bar", "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</a:rPr>
              <a:t>baz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...</a:t>
            </a:r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9130572" y="1825625"/>
            <a:ext cx="2791691" cy="4351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List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Response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"metadata"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 "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pagination"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page" : 1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pageSize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totalCount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"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totalPages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},</a:t>
            </a:r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"result" :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"data" : [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"detailKey0" : "detail0",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"detailKey1" : [ "foo", "bar"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},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"detailKey0" : "detail1",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"detailKey1" : [ "bar", "</a:t>
            </a: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baz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"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},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0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9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BrAPI?</a:t>
            </a:r>
          </a:p>
          <a:p>
            <a:r>
              <a:rPr lang="en-US" dirty="0" smtClean="0"/>
              <a:t>Developer Resources</a:t>
            </a:r>
          </a:p>
          <a:p>
            <a:r>
              <a:rPr lang="en-US" dirty="0" smtClean="0"/>
              <a:t>Tour </a:t>
            </a:r>
            <a:r>
              <a:rPr lang="en-US" dirty="0"/>
              <a:t>of BrAPI </a:t>
            </a:r>
            <a:r>
              <a:rPr lang="en-US" dirty="0" smtClean="0"/>
              <a:t>Spec</a:t>
            </a:r>
          </a:p>
          <a:p>
            <a:r>
              <a:rPr lang="en-US" dirty="0" smtClean="0"/>
              <a:t>Example Client / Server Implementations </a:t>
            </a:r>
          </a:p>
        </p:txBody>
      </p:sp>
    </p:spTree>
    <p:extLst>
      <p:ext uri="{BB962C8B-B14F-4D97-AF65-F5344CB8AC3E}">
        <p14:creationId xmlns:p14="http://schemas.microsoft.com/office/powerpoint/2010/main" val="100180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BrAPI?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7"/>
            <a:ext cx="10702413" cy="4351339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BrAPI </a:t>
            </a:r>
            <a:r>
              <a:rPr lang="en-US" sz="3200" dirty="0">
                <a:solidFill>
                  <a:schemeClr val="tx1"/>
                </a:solidFill>
              </a:rPr>
              <a:t>is a …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Standardized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RESTful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Web Service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</a:rPr>
              <a:t>API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891921"/>
                </a:solidFill>
              </a:rPr>
              <a:t>Specification 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…for communicating plant breeding data</a:t>
            </a:r>
            <a:endParaRPr lang="en-US" sz="3200" dirty="0">
              <a:solidFill>
                <a:srgbClr val="89192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API – Application Programing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819" y="2109981"/>
            <a:ext cx="1004035" cy="1244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347" y="1969321"/>
            <a:ext cx="2255168" cy="1525997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3584857" y="2732319"/>
            <a:ext cx="3447495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67231" y="2333626"/>
            <a:ext cx="194854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User Interface</a:t>
            </a:r>
          </a:p>
          <a:p>
            <a:pPr marL="285744" indent="-285744">
              <a:buFontTx/>
              <a:buChar char="-"/>
            </a:pPr>
            <a:r>
              <a:rPr lang="en-US" dirty="0"/>
              <a:t>GUI</a:t>
            </a:r>
          </a:p>
          <a:p>
            <a:pPr marL="285744" indent="-285744">
              <a:buFontTx/>
              <a:buChar char="-"/>
            </a:pPr>
            <a:r>
              <a:rPr lang="en-US" dirty="0"/>
              <a:t>CMD</a:t>
            </a:r>
          </a:p>
          <a:p>
            <a:pPr marL="285744" indent="-285744">
              <a:buFontTx/>
              <a:buChar char="-"/>
            </a:pPr>
            <a:r>
              <a:rPr lang="en-US" dirty="0"/>
              <a:t>Hardware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523" y="4407653"/>
            <a:ext cx="2255168" cy="1525997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13" idx="3"/>
            <a:endCxn id="10" idx="1"/>
          </p:cNvCxnSpPr>
          <p:nvPr/>
        </p:nvCxnSpPr>
        <p:spPr>
          <a:xfrm flipV="1">
            <a:off x="3584855" y="5170652"/>
            <a:ext cx="4847671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76325" y="4762433"/>
            <a:ext cx="42882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 Programing Interface</a:t>
            </a:r>
          </a:p>
          <a:p>
            <a:pPr marL="285744" indent="-285744">
              <a:buFontTx/>
              <a:buChar char="-"/>
            </a:pPr>
            <a:r>
              <a:rPr lang="en-US" dirty="0"/>
              <a:t>Web Service</a:t>
            </a:r>
          </a:p>
          <a:p>
            <a:pPr marL="285744" indent="-285744">
              <a:buFontTx/>
              <a:buChar char="-"/>
            </a:pPr>
            <a:r>
              <a:rPr lang="en-US" dirty="0"/>
              <a:t>Local Messaging Service</a:t>
            </a:r>
          </a:p>
          <a:p>
            <a:pPr marL="285744" indent="-285744">
              <a:buFontTx/>
              <a:buChar char="-"/>
            </a:pPr>
            <a:r>
              <a:rPr lang="en-US" dirty="0"/>
              <a:t>Job Queue</a:t>
            </a:r>
          </a:p>
          <a:p>
            <a:pPr marL="285744" indent="-285744">
              <a:buFontTx/>
              <a:buChar char="-"/>
            </a:pPr>
            <a:r>
              <a:rPr lang="en-US" dirty="0"/>
              <a:t>Language Library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684" y="4407650"/>
            <a:ext cx="2255168" cy="152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Web </a:t>
            </a:r>
            <a:r>
              <a:rPr lang="en-US" dirty="0">
                <a:solidFill>
                  <a:srgbClr val="FF0000"/>
                </a:solidFill>
              </a:rPr>
              <a:t>Service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344424" cy="43513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Service Provider contains some Service with well defined Inputs and Outputs</a:t>
            </a:r>
          </a:p>
          <a:p>
            <a:r>
              <a:rPr lang="en-US" dirty="0" smtClean="0"/>
              <a:t>A Service Consumer sends a request to the Service Provider with the Input data, and waits for a response</a:t>
            </a:r>
          </a:p>
          <a:p>
            <a:r>
              <a:rPr lang="en-US" dirty="0" smtClean="0"/>
              <a:t>The Service performs some Function on the Input data</a:t>
            </a:r>
          </a:p>
          <a:p>
            <a:r>
              <a:rPr lang="en-US" dirty="0" smtClean="0"/>
              <a:t>The Service Provider sends the Output data as a Response back to the Service Consumer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805287" y="449108"/>
            <a:ext cx="4925160" cy="5446599"/>
            <a:chOff x="6805286" y="449105"/>
            <a:chExt cx="4925160" cy="5446598"/>
          </a:xfrm>
        </p:grpSpPr>
        <p:sp>
          <p:nvSpPr>
            <p:cNvPr id="5" name="Rectangle 4"/>
            <p:cNvSpPr/>
            <p:nvPr/>
          </p:nvSpPr>
          <p:spPr>
            <a:xfrm>
              <a:off x="7437120" y="3666309"/>
              <a:ext cx="3849189" cy="2229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>
                  <a:solidFill>
                    <a:schemeClr val="tx1"/>
                  </a:solidFill>
                </a:rPr>
                <a:t>Service Provider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360227" y="4362994"/>
              <a:ext cx="195942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</a:t>
              </a:r>
            </a:p>
            <a:p>
              <a:pPr algn="ctr"/>
              <a:r>
                <a:rPr lang="en-US" dirty="0"/>
                <a:t>X + Y = 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437120" y="449105"/>
              <a:ext cx="3849189" cy="2229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Service Consumer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103325" y="1233487"/>
              <a:ext cx="883920" cy="795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Sends </a:t>
              </a:r>
            </a:p>
            <a:p>
              <a:pPr algn="ctr"/>
              <a:r>
                <a:rPr lang="en-US" dirty="0"/>
                <a:t>2 and 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9609907" y="1233487"/>
              <a:ext cx="883920" cy="795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Gets </a:t>
              </a:r>
            </a:p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10" name="Elbow Connector 9"/>
            <p:cNvCxnSpPr>
              <a:stCxn id="8" idx="2"/>
              <a:endCxn id="18" idx="0"/>
            </p:cNvCxnSpPr>
            <p:nvPr/>
          </p:nvCxnSpPr>
          <p:spPr>
            <a:xfrm rot="5400000">
              <a:off x="6369748" y="2613283"/>
              <a:ext cx="2759725" cy="159135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733493" y="4362994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34977" y="490806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41498" y="463552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14" name="Straight Connector 13"/>
            <p:cNvCxnSpPr>
              <a:stCxn id="18" idx="0"/>
              <a:endCxn id="11" idx="1"/>
            </p:cNvCxnSpPr>
            <p:nvPr/>
          </p:nvCxnSpPr>
          <p:spPr>
            <a:xfrm flipV="1">
              <a:off x="6953935" y="4547660"/>
              <a:ext cx="779558" cy="2411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8" idx="0"/>
              <a:endCxn id="12" idx="1"/>
            </p:cNvCxnSpPr>
            <p:nvPr/>
          </p:nvCxnSpPr>
          <p:spPr>
            <a:xfrm>
              <a:off x="6953935" y="4788821"/>
              <a:ext cx="781042" cy="303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1" idx="3"/>
              <a:endCxn id="6" idx="1"/>
            </p:cNvCxnSpPr>
            <p:nvPr/>
          </p:nvCxnSpPr>
          <p:spPr>
            <a:xfrm>
              <a:off x="8038385" y="4547660"/>
              <a:ext cx="321842" cy="272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3"/>
              <a:endCxn id="6" idx="1"/>
            </p:cNvCxnSpPr>
            <p:nvPr/>
          </p:nvCxnSpPr>
          <p:spPr>
            <a:xfrm flipV="1">
              <a:off x="8031853" y="4820194"/>
              <a:ext cx="328374" cy="2725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805286" y="4788821"/>
              <a:ext cx="297298" cy="6078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6" idx="3"/>
              <a:endCxn id="13" idx="1"/>
            </p:cNvCxnSpPr>
            <p:nvPr/>
          </p:nvCxnSpPr>
          <p:spPr>
            <a:xfrm>
              <a:off x="10319656" y="4820194"/>
              <a:ext cx="32184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3" idx="3"/>
            </p:cNvCxnSpPr>
            <p:nvPr/>
          </p:nvCxnSpPr>
          <p:spPr>
            <a:xfrm>
              <a:off x="10933566" y="4820194"/>
              <a:ext cx="7968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endCxn id="9" idx="2"/>
            </p:cNvCxnSpPr>
            <p:nvPr/>
          </p:nvCxnSpPr>
          <p:spPr>
            <a:xfrm rot="16200000" flipV="1">
              <a:off x="9495608" y="2585355"/>
              <a:ext cx="2791098" cy="167857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885821" y="2987738"/>
              <a:ext cx="9940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73137" y="956488"/>
              <a:ext cx="944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Request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562301" y="941442"/>
              <a:ext cx="108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Response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867129" y="4053755"/>
              <a:ext cx="8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Service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37761" y="521730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358313" y="5221707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762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REST - Representational State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6" y="1690690"/>
            <a:ext cx="5076825" cy="4351339"/>
          </a:xfrm>
        </p:spPr>
        <p:txBody>
          <a:bodyPr/>
          <a:lstStyle/>
          <a:p>
            <a:r>
              <a:rPr lang="en-US" dirty="0" smtClean="0"/>
              <a:t>REST is an architecture design for creating Web Services using the well known HTTP standard</a:t>
            </a:r>
          </a:p>
          <a:p>
            <a:r>
              <a:rPr lang="en-US" dirty="0" smtClean="0"/>
              <a:t>Requests are made with URLs</a:t>
            </a:r>
          </a:p>
          <a:p>
            <a:r>
              <a:rPr lang="en-US" dirty="0" smtClean="0"/>
              <a:t>Data is represented with JSON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2" y="1528577"/>
            <a:ext cx="5591175" cy="50978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73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Standardized </a:t>
            </a:r>
            <a:r>
              <a:rPr lang="en-US" dirty="0">
                <a:solidFill>
                  <a:srgbClr val="891921"/>
                </a:solidFill>
              </a:rPr>
              <a:t>Specification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BrAPI has defined a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Standardized </a:t>
            </a:r>
            <a:r>
              <a:rPr lang="en-US" dirty="0" smtClean="0"/>
              <a:t>set of data model structures to communicate the basic information of plant breeding</a:t>
            </a:r>
          </a:p>
          <a:p>
            <a:r>
              <a:rPr lang="en-US" dirty="0" smtClean="0"/>
              <a:t>BrAPI is a technical </a:t>
            </a:r>
            <a:r>
              <a:rPr lang="en-US" dirty="0" smtClean="0">
                <a:solidFill>
                  <a:srgbClr val="891921"/>
                </a:solidFill>
              </a:rPr>
              <a:t>Specification </a:t>
            </a:r>
            <a:r>
              <a:rPr lang="en-US" dirty="0" smtClean="0"/>
              <a:t>which software developers can easily turn into code which communicates using the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Standard.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2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BrAPI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575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BrAPI-Core</a:t>
            </a:r>
          </a:p>
          <a:p>
            <a:r>
              <a:rPr lang="en-US" dirty="0" smtClean="0"/>
              <a:t>Programs, Trials, Studies, Locations, People, and Lists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6578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BrAPI-Germplasm</a:t>
            </a:r>
          </a:p>
          <a:p>
            <a:r>
              <a:rPr lang="en-US" dirty="0"/>
              <a:t>Germplasm, Germplasm Attributes, Seed Lots, Crosses, Pedigree, and </a:t>
            </a:r>
            <a:r>
              <a:rPr lang="en-US" dirty="0" smtClean="0"/>
              <a:t>Progeny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850368"/>
            <a:ext cx="5181600" cy="2141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BrAPI-Phenotyping</a:t>
            </a:r>
          </a:p>
          <a:p>
            <a:r>
              <a:rPr lang="en-US" dirty="0" smtClean="0"/>
              <a:t>Observation Units, Observations, Observation Variables, Traits, Scales, Methods, and Images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172200" y="3850368"/>
            <a:ext cx="5181600" cy="2236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BrAPI-Genotyping</a:t>
            </a:r>
          </a:p>
          <a:p>
            <a:r>
              <a:rPr lang="en-US" dirty="0" smtClean="0"/>
              <a:t>Samples, Markers, Variant Sets, Variants, Call Sets, Calls, References, Reads, and Vendor 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6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19237"/>
          </a:xfrm>
        </p:spPr>
        <p:txBody>
          <a:bodyPr/>
          <a:lstStyle/>
          <a:p>
            <a:r>
              <a:rPr lang="en-US" dirty="0" smtClean="0"/>
              <a:t>Manual Data Transfer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9484"/>
            <a:ext cx="10515600" cy="4710112"/>
          </a:xfrm>
        </p:spPr>
      </p:pic>
    </p:spTree>
    <p:extLst>
      <p:ext uri="{BB962C8B-B14F-4D97-AF65-F5344CB8AC3E}">
        <p14:creationId xmlns:p14="http://schemas.microsoft.com/office/powerpoint/2010/main" val="360164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PI-Template" id="{2653B443-899C-4273-BE3B-4CECDE525138}" vid="{C7B8C648-D3D8-48A2-A9DC-ACFF367EE7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8354</TotalTime>
  <Words>882</Words>
  <Application>Microsoft Office PowerPoint</Application>
  <PresentationFormat>Widescreen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BrAPI 101</vt:lpstr>
      <vt:lpstr>Agenda</vt:lpstr>
      <vt:lpstr>What is BrAPI?</vt:lpstr>
      <vt:lpstr>API – Application Programing Interface</vt:lpstr>
      <vt:lpstr>Web Service </vt:lpstr>
      <vt:lpstr>REST - Representational State Transfer</vt:lpstr>
      <vt:lpstr>Standardized Specification </vt:lpstr>
      <vt:lpstr>BrAPI Domains</vt:lpstr>
      <vt:lpstr>Manual Data Transfer</vt:lpstr>
      <vt:lpstr>Automated Data Transfer</vt:lpstr>
      <vt:lpstr>URLs</vt:lpstr>
      <vt:lpstr>Types of BrAPI Calls</vt:lpstr>
      <vt:lpstr>Standard Response</vt:lpstr>
      <vt:lpstr>Standard Response - Metadata</vt:lpstr>
      <vt:lpstr>Standard Response - Result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BrAPI 101</dc:title>
  <dc:creator>Peter Selby</dc:creator>
  <cp:lastModifiedBy>Peter Selby</cp:lastModifiedBy>
  <cp:revision>24</cp:revision>
  <dcterms:created xsi:type="dcterms:W3CDTF">2018-05-03T17:42:28Z</dcterms:created>
  <dcterms:modified xsi:type="dcterms:W3CDTF">2020-02-02T09:05:59Z</dcterms:modified>
</cp:coreProperties>
</file>