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Default Extension="xlsx" ContentType="application/vnd.openxmlformats-officedocument.spreadsheetml.sheet"/>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theme/themeOverride2.xml" ContentType="application/vnd.openxmlformats-officedocument.themeOverr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charts/chart4.xml" ContentType="application/vnd.openxmlformats-officedocument.drawingml.chart+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xls" ContentType="application/vnd.ms-excel"/>
  <Override PartName="/ppt/theme/themeOverride3.xml" ContentType="application/vnd.openxmlformats-officedocument.themeOverr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theme/themeOverride4.xml" ContentType="application/vnd.openxmlformats-officedocument.themeOverr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charts/chart2.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78" r:id="rId1"/>
  </p:sldMasterIdLst>
  <p:notesMasterIdLst>
    <p:notesMasterId r:id="rId80"/>
  </p:notesMasterIdLst>
  <p:handoutMasterIdLst>
    <p:handoutMasterId r:id="rId81"/>
  </p:handoutMasterIdLst>
  <p:sldIdLst>
    <p:sldId id="426" r:id="rId2"/>
    <p:sldId id="474" r:id="rId3"/>
    <p:sldId id="398" r:id="rId4"/>
    <p:sldId id="403" r:id="rId5"/>
    <p:sldId id="404" r:id="rId6"/>
    <p:sldId id="513" r:id="rId7"/>
    <p:sldId id="514" r:id="rId8"/>
    <p:sldId id="405" r:id="rId9"/>
    <p:sldId id="350" r:id="rId10"/>
    <p:sldId id="503" r:id="rId11"/>
    <p:sldId id="352" r:id="rId12"/>
    <p:sldId id="412" r:id="rId13"/>
    <p:sldId id="413" r:id="rId14"/>
    <p:sldId id="414" r:id="rId15"/>
    <p:sldId id="415" r:id="rId16"/>
    <p:sldId id="416" r:id="rId17"/>
    <p:sldId id="518" r:id="rId18"/>
    <p:sldId id="417" r:id="rId19"/>
    <p:sldId id="418" r:id="rId20"/>
    <p:sldId id="550" r:id="rId21"/>
    <p:sldId id="419" r:id="rId22"/>
    <p:sldId id="420" r:id="rId23"/>
    <p:sldId id="492" r:id="rId24"/>
    <p:sldId id="421" r:id="rId25"/>
    <p:sldId id="425" r:id="rId26"/>
    <p:sldId id="355" r:id="rId27"/>
    <p:sldId id="504" r:id="rId28"/>
    <p:sldId id="505" r:id="rId29"/>
    <p:sldId id="356" r:id="rId30"/>
    <p:sldId id="357" r:id="rId31"/>
    <p:sldId id="358" r:id="rId32"/>
    <p:sldId id="360" r:id="rId33"/>
    <p:sldId id="361" r:id="rId34"/>
    <p:sldId id="519" r:id="rId35"/>
    <p:sldId id="515" r:id="rId36"/>
    <p:sldId id="522" r:id="rId37"/>
    <p:sldId id="475" r:id="rId38"/>
    <p:sldId id="523" r:id="rId39"/>
    <p:sldId id="524" r:id="rId40"/>
    <p:sldId id="525" r:id="rId41"/>
    <p:sldId id="526" r:id="rId42"/>
    <p:sldId id="527" r:id="rId43"/>
    <p:sldId id="528" r:id="rId44"/>
    <p:sldId id="529" r:id="rId45"/>
    <p:sldId id="495" r:id="rId46"/>
    <p:sldId id="480" r:id="rId47"/>
    <p:sldId id="531" r:id="rId48"/>
    <p:sldId id="549" r:id="rId49"/>
    <p:sldId id="380" r:id="rId50"/>
    <p:sldId id="472" r:id="rId51"/>
    <p:sldId id="470" r:id="rId52"/>
    <p:sldId id="471" r:id="rId53"/>
    <p:sldId id="548" r:id="rId54"/>
    <p:sldId id="533" r:id="rId55"/>
    <p:sldId id="532" r:id="rId56"/>
    <p:sldId id="536" r:id="rId57"/>
    <p:sldId id="537" r:id="rId58"/>
    <p:sldId id="534" r:id="rId59"/>
    <p:sldId id="500" r:id="rId60"/>
    <p:sldId id="521" r:id="rId61"/>
    <p:sldId id="535" r:id="rId62"/>
    <p:sldId id="428" r:id="rId63"/>
    <p:sldId id="482" r:id="rId64"/>
    <p:sldId id="538" r:id="rId65"/>
    <p:sldId id="506" r:id="rId66"/>
    <p:sldId id="485" r:id="rId67"/>
    <p:sldId id="486" r:id="rId68"/>
    <p:sldId id="490" r:id="rId69"/>
    <p:sldId id="539" r:id="rId70"/>
    <p:sldId id="540" r:id="rId71"/>
    <p:sldId id="431" r:id="rId72"/>
    <p:sldId id="434" r:id="rId73"/>
    <p:sldId id="541" r:id="rId74"/>
    <p:sldId id="542" r:id="rId75"/>
    <p:sldId id="543" r:id="rId76"/>
    <p:sldId id="544" r:id="rId77"/>
    <p:sldId id="545" r:id="rId78"/>
    <p:sldId id="481" r:id="rId79"/>
  </p:sldIdLst>
  <p:sldSz cx="9144000" cy="6858000" type="letter"/>
  <p:notesSz cx="6662738" cy="9906000"/>
  <p:defaultTextStyle>
    <a:defPPr>
      <a:defRPr lang="en-US"/>
    </a:defPPr>
    <a:lvl1pPr algn="l" rtl="0" fontAlgn="base">
      <a:spcBef>
        <a:spcPct val="0"/>
      </a:spcBef>
      <a:spcAft>
        <a:spcPct val="0"/>
      </a:spcAft>
      <a:defRPr sz="1000" kern="1200">
        <a:solidFill>
          <a:schemeClr val="tx1"/>
        </a:solidFill>
        <a:latin typeface="Arial" charset="0"/>
        <a:ea typeface="+mn-ea"/>
        <a:cs typeface="Arial" charset="0"/>
      </a:defRPr>
    </a:lvl1pPr>
    <a:lvl2pPr marL="457200" algn="l" rtl="0" fontAlgn="base">
      <a:spcBef>
        <a:spcPct val="0"/>
      </a:spcBef>
      <a:spcAft>
        <a:spcPct val="0"/>
      </a:spcAft>
      <a:defRPr sz="1000" kern="1200">
        <a:solidFill>
          <a:schemeClr val="tx1"/>
        </a:solidFill>
        <a:latin typeface="Arial" charset="0"/>
        <a:ea typeface="+mn-ea"/>
        <a:cs typeface="Arial" charset="0"/>
      </a:defRPr>
    </a:lvl2pPr>
    <a:lvl3pPr marL="914400" algn="l" rtl="0" fontAlgn="base">
      <a:spcBef>
        <a:spcPct val="0"/>
      </a:spcBef>
      <a:spcAft>
        <a:spcPct val="0"/>
      </a:spcAft>
      <a:defRPr sz="1000" kern="1200">
        <a:solidFill>
          <a:schemeClr val="tx1"/>
        </a:solidFill>
        <a:latin typeface="Arial" charset="0"/>
        <a:ea typeface="+mn-ea"/>
        <a:cs typeface="Arial" charset="0"/>
      </a:defRPr>
    </a:lvl3pPr>
    <a:lvl4pPr marL="1371600" algn="l" rtl="0" fontAlgn="base">
      <a:spcBef>
        <a:spcPct val="0"/>
      </a:spcBef>
      <a:spcAft>
        <a:spcPct val="0"/>
      </a:spcAft>
      <a:defRPr sz="1000" kern="1200">
        <a:solidFill>
          <a:schemeClr val="tx1"/>
        </a:solidFill>
        <a:latin typeface="Arial" charset="0"/>
        <a:ea typeface="+mn-ea"/>
        <a:cs typeface="Arial" charset="0"/>
      </a:defRPr>
    </a:lvl4pPr>
    <a:lvl5pPr marL="1828800" algn="l" rtl="0" fontAlgn="base">
      <a:spcBef>
        <a:spcPct val="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000" kern="1200">
        <a:solidFill>
          <a:schemeClr val="tx1"/>
        </a:solidFill>
        <a:latin typeface="Arial" charset="0"/>
        <a:ea typeface="+mn-ea"/>
        <a:cs typeface="Arial" charset="0"/>
      </a:defRPr>
    </a:lvl6pPr>
    <a:lvl7pPr marL="2743200" algn="l" defTabSz="914400" rtl="0" eaLnBrk="1" latinLnBrk="0" hangingPunct="1">
      <a:defRPr sz="1000" kern="1200">
        <a:solidFill>
          <a:schemeClr val="tx1"/>
        </a:solidFill>
        <a:latin typeface="Arial" charset="0"/>
        <a:ea typeface="+mn-ea"/>
        <a:cs typeface="Arial" charset="0"/>
      </a:defRPr>
    </a:lvl7pPr>
    <a:lvl8pPr marL="3200400" algn="l" defTabSz="914400" rtl="0" eaLnBrk="1" latinLnBrk="0" hangingPunct="1">
      <a:defRPr sz="1000" kern="1200">
        <a:solidFill>
          <a:schemeClr val="tx1"/>
        </a:solidFill>
        <a:latin typeface="Arial" charset="0"/>
        <a:ea typeface="+mn-ea"/>
        <a:cs typeface="Arial" charset="0"/>
      </a:defRPr>
    </a:lvl8pPr>
    <a:lvl9pPr marL="3657600" algn="l" defTabSz="914400" rtl="0" eaLnBrk="1" latinLnBrk="0" hangingPunct="1">
      <a:defRPr sz="1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14010"/>
    <a:srgbClr val="0000CC"/>
    <a:srgbClr val="6D8D25"/>
    <a:srgbClr val="E5F1C9"/>
    <a:srgbClr val="E1EFC3"/>
    <a:srgbClr val="D6E9AB"/>
    <a:srgbClr val="DBECB6"/>
    <a:srgbClr val="E0EFB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62" autoAdjust="0"/>
    <p:restoredTop sz="94680" autoAdjust="0"/>
  </p:normalViewPr>
  <p:slideViewPr>
    <p:cSldViewPr snapToGrid="0">
      <p:cViewPr>
        <p:scale>
          <a:sx n="70" d="100"/>
          <a:sy n="70" d="100"/>
        </p:scale>
        <p:origin x="-1386" y="-210"/>
      </p:cViewPr>
      <p:guideLst>
        <p:guide orient="horz" pos="758"/>
        <p:guide pos="308"/>
        <p:guide pos="541"/>
      </p:guideLst>
    </p:cSldViewPr>
  </p:slideViewPr>
  <p:outlineViewPr>
    <p:cViewPr>
      <p:scale>
        <a:sx n="100" d="100"/>
        <a:sy n="100"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1680" y="-84"/>
      </p:cViewPr>
      <p:guideLst>
        <p:guide orient="horz" pos="3120"/>
        <p:guide pos="2099"/>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slide" Target="slides/slide1.xml"/></Relationships>
</file>

<file path=ppt/charts/_rels/chart1.xml.rels><?xml version="1.0" encoding="UTF-8" standalone="yes"?>
<Relationships xmlns="http://schemas.openxmlformats.org/package/2006/relationships"><Relationship Id="rId2" Type="http://schemas.openxmlformats.org/officeDocument/2006/relationships/oleObject" Target="Chart%20in%20Microsoft%20Office%20PowerPoint"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plotArea>
      <c:layout/>
      <c:barChart>
        <c:barDir val="col"/>
        <c:grouping val="clustered"/>
        <c:ser>
          <c:idx val="1"/>
          <c:order val="1"/>
          <c:tx>
            <c:strRef>
              <c:f>'[Chart in Microsoft Office PowerPoint]Sheet1'!$C$1</c:f>
              <c:strCache>
                <c:ptCount val="1"/>
                <c:pt idx="0">
                  <c:v>population</c:v>
                </c:pt>
              </c:strCache>
            </c:strRef>
          </c:tx>
          <c:cat>
            <c:strRef>
              <c:f>'[Chart in Microsoft Office PowerPoint]Sheet1'!$A$2:$A$5</c:f>
              <c:strCache>
                <c:ptCount val="4"/>
                <c:pt idx="0">
                  <c:v>Asia</c:v>
                </c:pt>
                <c:pt idx="1">
                  <c:v>Europe</c:v>
                </c:pt>
                <c:pt idx="2">
                  <c:v>US</c:v>
                </c:pt>
                <c:pt idx="3">
                  <c:v>Africa</c:v>
                </c:pt>
              </c:strCache>
            </c:strRef>
          </c:cat>
          <c:val>
            <c:numRef>
              <c:f>'[Chart in Microsoft Office PowerPoint]Sheet1'!$C$2:$C$5</c:f>
              <c:numCache>
                <c:formatCode>General</c:formatCode>
                <c:ptCount val="4"/>
                <c:pt idx="0">
                  <c:v>1000</c:v>
                </c:pt>
                <c:pt idx="1">
                  <c:v>1200</c:v>
                </c:pt>
                <c:pt idx="2">
                  <c:v>1500</c:v>
                </c:pt>
                <c:pt idx="3">
                  <c:v>1600</c:v>
                </c:pt>
              </c:numCache>
            </c:numRef>
          </c:val>
        </c:ser>
        <c:axId val="106457344"/>
        <c:axId val="118029696"/>
      </c:barChart>
      <c:lineChart>
        <c:grouping val="standard"/>
        <c:ser>
          <c:idx val="0"/>
          <c:order val="0"/>
          <c:tx>
            <c:strRef>
              <c:f>'[Chart in Microsoft Office PowerPoint]Sheet1'!$B$1</c:f>
              <c:strCache>
                <c:ptCount val="1"/>
                <c:pt idx="0">
                  <c:v>Temperature</c:v>
                </c:pt>
              </c:strCache>
            </c:strRef>
          </c:tx>
          <c:marker>
            <c:symbol val="none"/>
          </c:marker>
          <c:cat>
            <c:strRef>
              <c:f>'[Chart in Microsoft Office PowerPoint]Sheet1'!$A$2:$A$5</c:f>
              <c:strCache>
                <c:ptCount val="4"/>
                <c:pt idx="0">
                  <c:v>Asia</c:v>
                </c:pt>
                <c:pt idx="1">
                  <c:v>Europe</c:v>
                </c:pt>
                <c:pt idx="2">
                  <c:v>US</c:v>
                </c:pt>
                <c:pt idx="3">
                  <c:v>Africa</c:v>
                </c:pt>
              </c:strCache>
            </c:strRef>
          </c:cat>
          <c:val>
            <c:numRef>
              <c:f>'[Chart in Microsoft Office PowerPoint]Sheet1'!$B$2:$B$5</c:f>
              <c:numCache>
                <c:formatCode>General</c:formatCode>
                <c:ptCount val="4"/>
                <c:pt idx="0">
                  <c:v>23</c:v>
                </c:pt>
                <c:pt idx="1">
                  <c:v>34</c:v>
                </c:pt>
                <c:pt idx="2">
                  <c:v>45</c:v>
                </c:pt>
                <c:pt idx="3">
                  <c:v>56</c:v>
                </c:pt>
              </c:numCache>
            </c:numRef>
          </c:val>
        </c:ser>
        <c:marker val="1"/>
        <c:axId val="118416896"/>
        <c:axId val="118415360"/>
      </c:lineChart>
      <c:catAx>
        <c:axId val="106457344"/>
        <c:scaling>
          <c:orientation val="minMax"/>
        </c:scaling>
        <c:axPos val="b"/>
        <c:tickLblPos val="nextTo"/>
        <c:crossAx val="118029696"/>
        <c:crosses val="autoZero"/>
        <c:auto val="1"/>
        <c:lblAlgn val="ctr"/>
        <c:lblOffset val="100"/>
      </c:catAx>
      <c:valAx>
        <c:axId val="118029696"/>
        <c:scaling>
          <c:orientation val="minMax"/>
        </c:scaling>
        <c:axPos val="l"/>
        <c:majorGridlines/>
        <c:numFmt formatCode="General" sourceLinked="1"/>
        <c:tickLblPos val="nextTo"/>
        <c:crossAx val="106457344"/>
        <c:crosses val="autoZero"/>
        <c:crossBetween val="between"/>
      </c:valAx>
      <c:valAx>
        <c:axId val="118415360"/>
        <c:scaling>
          <c:orientation val="minMax"/>
        </c:scaling>
        <c:delete val="1"/>
        <c:axPos val="r"/>
        <c:numFmt formatCode="General" sourceLinked="1"/>
        <c:tickLblPos val="none"/>
        <c:crossAx val="118416896"/>
        <c:crosses val="max"/>
        <c:crossBetween val="between"/>
      </c:valAx>
      <c:catAx>
        <c:axId val="118416896"/>
        <c:scaling>
          <c:orientation val="minMax"/>
        </c:scaling>
        <c:delete val="1"/>
        <c:axPos val="b"/>
        <c:tickLblPos val="none"/>
        <c:crossAx val="118415360"/>
        <c:crosses val="autoZero"/>
        <c:auto val="1"/>
        <c:lblAlgn val="ctr"/>
        <c:lblOffset val="100"/>
      </c:catAx>
    </c:plotArea>
    <c:legend>
      <c:legendPos val="r"/>
      <c:layout/>
    </c:legend>
    <c:plotVisOnly val="1"/>
    <c:dispBlanksAs val="gap"/>
  </c:chart>
  <c:spPr>
    <a:solidFill>
      <a:srgbClr val="CC99FF"/>
    </a:solidFill>
    <a:ln>
      <a:solidFill>
        <a:srgbClr val="002060"/>
      </a:solidFill>
    </a:ln>
  </c:sp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plotArea>
      <c:layout/>
      <c:barChart>
        <c:barDir val="bar"/>
        <c:grouping val="clustered"/>
        <c:ser>
          <c:idx val="0"/>
          <c:order val="0"/>
          <c:tx>
            <c:strRef>
              <c:f>Sheet1!$B$1</c:f>
              <c:strCache>
                <c:ptCount val="1"/>
                <c:pt idx="0">
                  <c:v>Temperature</c:v>
                </c:pt>
              </c:strCache>
            </c:strRef>
          </c:tx>
          <c:cat>
            <c:strRef>
              <c:f>Sheet1!$A$2:$A$5</c:f>
              <c:strCache>
                <c:ptCount val="4"/>
                <c:pt idx="0">
                  <c:v>Asia</c:v>
                </c:pt>
                <c:pt idx="1">
                  <c:v>Europe</c:v>
                </c:pt>
                <c:pt idx="2">
                  <c:v>US</c:v>
                </c:pt>
                <c:pt idx="3">
                  <c:v>Africa</c:v>
                </c:pt>
              </c:strCache>
            </c:strRef>
          </c:cat>
          <c:val>
            <c:numRef>
              <c:f>Sheet1!$B$2:$B$5</c:f>
              <c:numCache>
                <c:formatCode>General</c:formatCode>
                <c:ptCount val="4"/>
                <c:pt idx="0">
                  <c:v>23</c:v>
                </c:pt>
                <c:pt idx="1">
                  <c:v>34</c:v>
                </c:pt>
                <c:pt idx="2">
                  <c:v>45</c:v>
                </c:pt>
                <c:pt idx="3">
                  <c:v>56</c:v>
                </c:pt>
              </c:numCache>
            </c:numRef>
          </c:val>
        </c:ser>
        <c:ser>
          <c:idx val="1"/>
          <c:order val="1"/>
          <c:tx>
            <c:strRef>
              <c:f>Sheet1!$C$1</c:f>
              <c:strCache>
                <c:ptCount val="1"/>
                <c:pt idx="0">
                  <c:v>Population</c:v>
                </c:pt>
              </c:strCache>
            </c:strRef>
          </c:tx>
          <c:cat>
            <c:strRef>
              <c:f>Sheet1!$A$2:$A$5</c:f>
              <c:strCache>
                <c:ptCount val="4"/>
                <c:pt idx="0">
                  <c:v>Asia</c:v>
                </c:pt>
                <c:pt idx="1">
                  <c:v>Europe</c:v>
                </c:pt>
                <c:pt idx="2">
                  <c:v>US</c:v>
                </c:pt>
                <c:pt idx="3">
                  <c:v>Africa</c:v>
                </c:pt>
              </c:strCache>
            </c:strRef>
          </c:cat>
          <c:val>
            <c:numRef>
              <c:f>Sheet1!$C$2:$C$5</c:f>
              <c:numCache>
                <c:formatCode>General</c:formatCode>
                <c:ptCount val="4"/>
                <c:pt idx="0">
                  <c:v>1000</c:v>
                </c:pt>
                <c:pt idx="1">
                  <c:v>1200</c:v>
                </c:pt>
                <c:pt idx="2">
                  <c:v>1500</c:v>
                </c:pt>
                <c:pt idx="3">
                  <c:v>1600</c:v>
                </c:pt>
              </c:numCache>
            </c:numRef>
          </c:val>
        </c:ser>
        <c:axId val="119839744"/>
        <c:axId val="120034816"/>
      </c:barChart>
      <c:catAx>
        <c:axId val="119839744"/>
        <c:scaling>
          <c:orientation val="minMax"/>
        </c:scaling>
        <c:axPos val="l"/>
        <c:tickLblPos val="nextTo"/>
        <c:crossAx val="120034816"/>
        <c:crosses val="autoZero"/>
        <c:auto val="1"/>
        <c:lblAlgn val="ctr"/>
        <c:lblOffset val="100"/>
      </c:catAx>
      <c:valAx>
        <c:axId val="120034816"/>
        <c:scaling>
          <c:orientation val="minMax"/>
        </c:scaling>
        <c:axPos val="b"/>
        <c:majorGridlines/>
        <c:numFmt formatCode="General" sourceLinked="1"/>
        <c:tickLblPos val="nextTo"/>
        <c:crossAx val="119839744"/>
        <c:crosses val="autoZero"/>
        <c:crossBetween val="between"/>
        <c:majorUnit val="500"/>
      </c:valAx>
    </c:plotArea>
    <c:legend>
      <c:legendPos val="r"/>
      <c:layout/>
    </c:legend>
    <c:plotVisOnly val="1"/>
  </c:chart>
  <c:spPr>
    <a:solidFill>
      <a:srgbClr val="CC99FF"/>
    </a:solidFill>
    <a:ln>
      <a:solidFill>
        <a:srgbClr val="002060"/>
      </a:solidFill>
    </a:ln>
  </c:spPr>
  <c:externalData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plotArea>
      <c:layout/>
      <c:barChart>
        <c:barDir val="col"/>
        <c:grouping val="clustered"/>
        <c:ser>
          <c:idx val="0"/>
          <c:order val="0"/>
          <c:tx>
            <c:strRef>
              <c:f>Sheet1!$B$1</c:f>
              <c:strCache>
                <c:ptCount val="1"/>
                <c:pt idx="0">
                  <c:v>Temperature</c:v>
                </c:pt>
              </c:strCache>
            </c:strRef>
          </c:tx>
          <c:cat>
            <c:strRef>
              <c:f>Sheet1!$A$2:$A$5</c:f>
              <c:strCache>
                <c:ptCount val="4"/>
                <c:pt idx="0">
                  <c:v>Asia</c:v>
                </c:pt>
                <c:pt idx="1">
                  <c:v>Europe</c:v>
                </c:pt>
                <c:pt idx="2">
                  <c:v>US</c:v>
                </c:pt>
                <c:pt idx="3">
                  <c:v>Africa</c:v>
                </c:pt>
              </c:strCache>
            </c:strRef>
          </c:cat>
          <c:val>
            <c:numRef>
              <c:f>Sheet1!$B$2:$B$5</c:f>
              <c:numCache>
                <c:formatCode>General</c:formatCode>
                <c:ptCount val="4"/>
                <c:pt idx="0">
                  <c:v>23</c:v>
                </c:pt>
                <c:pt idx="1">
                  <c:v>34</c:v>
                </c:pt>
                <c:pt idx="2">
                  <c:v>45</c:v>
                </c:pt>
                <c:pt idx="3">
                  <c:v>56</c:v>
                </c:pt>
              </c:numCache>
            </c:numRef>
          </c:val>
        </c:ser>
        <c:gapWidth val="154"/>
        <c:axId val="127946112"/>
        <c:axId val="127943040"/>
      </c:barChart>
      <c:lineChart>
        <c:grouping val="standard"/>
        <c:ser>
          <c:idx val="1"/>
          <c:order val="1"/>
          <c:tx>
            <c:strRef>
              <c:f>Sheet1!$C$1</c:f>
              <c:strCache>
                <c:ptCount val="1"/>
                <c:pt idx="0">
                  <c:v>Population</c:v>
                </c:pt>
              </c:strCache>
            </c:strRef>
          </c:tx>
          <c:marker>
            <c:symbol val="none"/>
          </c:marker>
          <c:cat>
            <c:strRef>
              <c:f>Sheet1!$A$2:$A$5</c:f>
              <c:strCache>
                <c:ptCount val="4"/>
                <c:pt idx="0">
                  <c:v>Asia</c:v>
                </c:pt>
                <c:pt idx="1">
                  <c:v>Europe</c:v>
                </c:pt>
                <c:pt idx="2">
                  <c:v>US</c:v>
                </c:pt>
                <c:pt idx="3">
                  <c:v>Africa</c:v>
                </c:pt>
              </c:strCache>
            </c:strRef>
          </c:cat>
          <c:val>
            <c:numRef>
              <c:f>Sheet1!$C$2:$C$5</c:f>
              <c:numCache>
                <c:formatCode>General</c:formatCode>
                <c:ptCount val="4"/>
                <c:pt idx="0">
                  <c:v>1000</c:v>
                </c:pt>
                <c:pt idx="1">
                  <c:v>1200</c:v>
                </c:pt>
                <c:pt idx="2">
                  <c:v>1500</c:v>
                </c:pt>
                <c:pt idx="3">
                  <c:v>1600</c:v>
                </c:pt>
              </c:numCache>
            </c:numRef>
          </c:val>
        </c:ser>
        <c:marker val="1"/>
        <c:axId val="126376192"/>
        <c:axId val="127915136"/>
      </c:lineChart>
      <c:catAx>
        <c:axId val="126376192"/>
        <c:scaling>
          <c:orientation val="minMax"/>
        </c:scaling>
        <c:axPos val="b"/>
        <c:tickLblPos val="nextTo"/>
        <c:crossAx val="127915136"/>
        <c:crosses val="autoZero"/>
        <c:auto val="1"/>
        <c:lblAlgn val="ctr"/>
        <c:lblOffset val="100"/>
      </c:catAx>
      <c:valAx>
        <c:axId val="127915136"/>
        <c:scaling>
          <c:orientation val="minMax"/>
        </c:scaling>
        <c:axPos val="l"/>
        <c:majorGridlines/>
        <c:numFmt formatCode="General" sourceLinked="1"/>
        <c:tickLblPos val="nextTo"/>
        <c:crossAx val="126376192"/>
        <c:crosses val="autoZero"/>
        <c:crossBetween val="between"/>
        <c:majorUnit val="500"/>
      </c:valAx>
      <c:valAx>
        <c:axId val="127943040"/>
        <c:scaling>
          <c:orientation val="minMax"/>
        </c:scaling>
        <c:axPos val="r"/>
        <c:numFmt formatCode="General" sourceLinked="1"/>
        <c:tickLblPos val="nextTo"/>
        <c:crossAx val="127946112"/>
        <c:crosses val="max"/>
        <c:crossBetween val="between"/>
      </c:valAx>
      <c:catAx>
        <c:axId val="127946112"/>
        <c:scaling>
          <c:orientation val="minMax"/>
        </c:scaling>
        <c:delete val="1"/>
        <c:axPos val="b"/>
        <c:tickLblPos val="none"/>
        <c:crossAx val="127943040"/>
        <c:crosses val="autoZero"/>
        <c:auto val="1"/>
        <c:lblAlgn val="ctr"/>
        <c:lblOffset val="100"/>
      </c:catAx>
    </c:plotArea>
    <c:legend>
      <c:legendPos val="r"/>
      <c:layout/>
    </c:legend>
    <c:plotVisOnly val="1"/>
    <c:dispBlanksAs val="gap"/>
  </c:chart>
  <c:spPr>
    <a:solidFill>
      <a:srgbClr val="CC99FF"/>
    </a:solidFill>
    <a:ln>
      <a:solidFill>
        <a:srgbClr val="002060"/>
      </a:solidFill>
    </a:ln>
  </c:spPr>
  <c:externalData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plotArea>
      <c:layout/>
      <c:barChart>
        <c:barDir val="col"/>
        <c:grouping val="clustered"/>
        <c:ser>
          <c:idx val="0"/>
          <c:order val="0"/>
          <c:tx>
            <c:strRef>
              <c:f>Sheet1!$B$1</c:f>
              <c:strCache>
                <c:ptCount val="1"/>
                <c:pt idx="0">
                  <c:v>Temperature</c:v>
                </c:pt>
              </c:strCache>
            </c:strRef>
          </c:tx>
          <c:cat>
            <c:strRef>
              <c:f>Sheet1!$A$2:$A$5</c:f>
              <c:strCache>
                <c:ptCount val="4"/>
                <c:pt idx="0">
                  <c:v>Asia</c:v>
                </c:pt>
                <c:pt idx="1">
                  <c:v>Europe</c:v>
                </c:pt>
                <c:pt idx="2">
                  <c:v>US</c:v>
                </c:pt>
                <c:pt idx="3">
                  <c:v>Africa</c:v>
                </c:pt>
              </c:strCache>
            </c:strRef>
          </c:cat>
          <c:val>
            <c:numRef>
              <c:f>Sheet1!$B$2:$B$5</c:f>
              <c:numCache>
                <c:formatCode>General</c:formatCode>
                <c:ptCount val="4"/>
                <c:pt idx="0">
                  <c:v>23</c:v>
                </c:pt>
                <c:pt idx="1">
                  <c:v>34</c:v>
                </c:pt>
                <c:pt idx="2">
                  <c:v>45</c:v>
                </c:pt>
                <c:pt idx="3">
                  <c:v>56</c:v>
                </c:pt>
              </c:numCache>
            </c:numRef>
          </c:val>
        </c:ser>
        <c:axId val="128065920"/>
        <c:axId val="128029824"/>
      </c:barChart>
      <c:lineChart>
        <c:grouping val="standard"/>
        <c:ser>
          <c:idx val="1"/>
          <c:order val="1"/>
          <c:tx>
            <c:strRef>
              <c:f>Sheet1!$C$1</c:f>
              <c:strCache>
                <c:ptCount val="1"/>
                <c:pt idx="0">
                  <c:v>Population</c:v>
                </c:pt>
              </c:strCache>
            </c:strRef>
          </c:tx>
          <c:marker>
            <c:symbol val="none"/>
          </c:marker>
          <c:cat>
            <c:strRef>
              <c:f>Sheet1!$A$2:$A$5</c:f>
              <c:strCache>
                <c:ptCount val="4"/>
                <c:pt idx="0">
                  <c:v>Asia</c:v>
                </c:pt>
                <c:pt idx="1">
                  <c:v>Europe</c:v>
                </c:pt>
                <c:pt idx="2">
                  <c:v>US</c:v>
                </c:pt>
                <c:pt idx="3">
                  <c:v>Africa</c:v>
                </c:pt>
              </c:strCache>
            </c:strRef>
          </c:cat>
          <c:val>
            <c:numRef>
              <c:f>Sheet1!$C$2:$C$5</c:f>
              <c:numCache>
                <c:formatCode>General</c:formatCode>
                <c:ptCount val="4"/>
                <c:pt idx="0">
                  <c:v>1000</c:v>
                </c:pt>
                <c:pt idx="1">
                  <c:v>1200</c:v>
                </c:pt>
                <c:pt idx="2">
                  <c:v>1500</c:v>
                </c:pt>
                <c:pt idx="3">
                  <c:v>1600</c:v>
                </c:pt>
              </c:numCache>
            </c:numRef>
          </c:val>
        </c:ser>
        <c:marker val="1"/>
        <c:axId val="128006784"/>
        <c:axId val="128018304"/>
      </c:lineChart>
      <c:catAx>
        <c:axId val="128006784"/>
        <c:scaling>
          <c:orientation val="minMax"/>
        </c:scaling>
        <c:axPos val="b"/>
        <c:tickLblPos val="nextTo"/>
        <c:crossAx val="128018304"/>
        <c:crosses val="autoZero"/>
        <c:auto val="1"/>
        <c:lblAlgn val="ctr"/>
        <c:lblOffset val="100"/>
      </c:catAx>
      <c:valAx>
        <c:axId val="128018304"/>
        <c:scaling>
          <c:orientation val="minMax"/>
        </c:scaling>
        <c:axPos val="l"/>
        <c:majorGridlines/>
        <c:numFmt formatCode="General" sourceLinked="1"/>
        <c:tickLblPos val="nextTo"/>
        <c:crossAx val="128006784"/>
        <c:crosses val="autoZero"/>
        <c:crossBetween val="between"/>
        <c:majorUnit val="500"/>
      </c:valAx>
      <c:valAx>
        <c:axId val="128029824"/>
        <c:scaling>
          <c:orientation val="minMax"/>
        </c:scaling>
        <c:delete val="1"/>
        <c:axPos val="r"/>
        <c:numFmt formatCode="General" sourceLinked="1"/>
        <c:tickLblPos val="none"/>
        <c:crossAx val="128065920"/>
        <c:crosses val="max"/>
        <c:crossBetween val="between"/>
      </c:valAx>
      <c:catAx>
        <c:axId val="128065920"/>
        <c:scaling>
          <c:orientation val="minMax"/>
        </c:scaling>
        <c:delete val="1"/>
        <c:axPos val="b"/>
        <c:tickLblPos val="none"/>
        <c:crossAx val="128029824"/>
        <c:crosses val="autoZero"/>
        <c:auto val="1"/>
        <c:lblAlgn val="ctr"/>
        <c:lblOffset val="100"/>
      </c:catAx>
    </c:plotArea>
    <c:legend>
      <c:legendPos val="r"/>
      <c:layout/>
    </c:legend>
    <c:plotVisOnly val="1"/>
    <c:dispBlanksAs val="gap"/>
  </c:chart>
  <c:spPr>
    <a:solidFill>
      <a:srgbClr val="CC99FF"/>
    </a:solidFill>
    <a:ln>
      <a:solidFill>
        <a:srgbClr val="002060"/>
      </a:solidFill>
    </a:ln>
  </c:spPr>
  <c:externalData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865438" cy="48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buClrTx/>
              <a:defRPr sz="1200">
                <a:cs typeface="+mn-cs"/>
              </a:defRPr>
            </a:lvl1pPr>
          </a:lstStyle>
          <a:p>
            <a:pPr>
              <a:defRPr/>
            </a:pPr>
            <a:endParaRPr lang="en-US"/>
          </a:p>
        </p:txBody>
      </p:sp>
      <p:sp>
        <p:nvSpPr>
          <p:cNvPr id="73731" name="Rectangle 3"/>
          <p:cNvSpPr>
            <a:spLocks noGrp="1" noChangeArrowheads="1"/>
          </p:cNvSpPr>
          <p:nvPr>
            <p:ph type="dt" sz="quarter" idx="1"/>
          </p:nvPr>
        </p:nvSpPr>
        <p:spPr bwMode="auto">
          <a:xfrm>
            <a:off x="3748088" y="0"/>
            <a:ext cx="2938462" cy="48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buClrTx/>
              <a:defRPr sz="1200">
                <a:cs typeface="+mn-cs"/>
              </a:defRPr>
            </a:lvl1pPr>
          </a:lstStyle>
          <a:p>
            <a:pPr>
              <a:defRPr/>
            </a:pPr>
            <a:endParaRPr lang="en-US"/>
          </a:p>
        </p:txBody>
      </p:sp>
      <p:sp>
        <p:nvSpPr>
          <p:cNvPr id="73732" name="Rectangle 4"/>
          <p:cNvSpPr>
            <a:spLocks noGrp="1" noChangeArrowheads="1"/>
          </p:cNvSpPr>
          <p:nvPr>
            <p:ph type="ftr" sz="quarter" idx="2"/>
          </p:nvPr>
        </p:nvSpPr>
        <p:spPr bwMode="auto">
          <a:xfrm>
            <a:off x="0" y="9385300"/>
            <a:ext cx="28654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buClrTx/>
              <a:defRPr sz="1200">
                <a:cs typeface="+mn-cs"/>
              </a:defRPr>
            </a:lvl1pPr>
          </a:lstStyle>
          <a:p>
            <a:pPr>
              <a:defRPr/>
            </a:pPr>
            <a:endParaRPr lang="en-US"/>
          </a:p>
        </p:txBody>
      </p:sp>
      <p:sp>
        <p:nvSpPr>
          <p:cNvPr id="73733" name="Rectangle 5"/>
          <p:cNvSpPr>
            <a:spLocks noGrp="1" noChangeArrowheads="1"/>
          </p:cNvSpPr>
          <p:nvPr>
            <p:ph type="sldNum" sz="quarter" idx="3"/>
          </p:nvPr>
        </p:nvSpPr>
        <p:spPr bwMode="auto">
          <a:xfrm>
            <a:off x="3748088" y="9385300"/>
            <a:ext cx="2938462"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buClrTx/>
              <a:defRPr sz="1200">
                <a:cs typeface="+mn-cs"/>
              </a:defRPr>
            </a:lvl1pPr>
          </a:lstStyle>
          <a:p>
            <a:pPr>
              <a:defRPr/>
            </a:pPr>
            <a:fld id="{5BFB257A-8CDA-437B-AB7E-BDAA0BEF6806}" type="slidenum">
              <a:rPr lang="en-US"/>
              <a:pPr>
                <a:defRPr/>
              </a:pPr>
              <a:t>‹#›</a:t>
            </a:fld>
            <a:endParaRPr lang="en-US"/>
          </a:p>
        </p:txBody>
      </p:sp>
      <p:sp>
        <p:nvSpPr>
          <p:cNvPr id="73734" name="Text Box 6"/>
          <p:cNvSpPr txBox="1">
            <a:spLocks noChangeArrowheads="1"/>
          </p:cNvSpPr>
          <p:nvPr/>
        </p:nvSpPr>
        <p:spPr bwMode="auto">
          <a:xfrm>
            <a:off x="0" y="6270625"/>
            <a:ext cx="8128000" cy="468313"/>
          </a:xfrm>
          <a:prstGeom prst="rect">
            <a:avLst/>
          </a:prstGeom>
          <a:noFill/>
          <a:ln w="12700">
            <a:noFill/>
            <a:miter lim="800000"/>
            <a:headEnd/>
            <a:tailEnd/>
          </a:ln>
          <a:effectLst/>
        </p:spPr>
        <p:txBody>
          <a:bodyPr>
            <a:spAutoFit/>
          </a:bodyPr>
          <a:lstStyle/>
          <a:p>
            <a:pPr eaLnBrk="0" hangingPunct="0">
              <a:lnSpc>
                <a:spcPct val="95000"/>
              </a:lnSpc>
              <a:tabLst>
                <a:tab pos="114300" algn="r"/>
                <a:tab pos="171450" algn="l"/>
              </a:tabLst>
              <a:defRPr/>
            </a:pPr>
            <a:r>
              <a:rPr lang="en-US" sz="800">
                <a:solidFill>
                  <a:schemeClr val="tx2"/>
                </a:solidFill>
                <a:cs typeface="+mn-cs"/>
              </a:rPr>
              <a:t>	*	Footnotes go here  </a:t>
            </a:r>
            <a:r>
              <a:rPr lang="en-US" sz="800" i="1">
                <a:solidFill>
                  <a:schemeClr val="folHlink"/>
                </a:solidFill>
                <a:cs typeface="+mn-cs"/>
              </a:rPr>
              <a:t>(8 pt. Gray)</a:t>
            </a:r>
          </a:p>
          <a:p>
            <a:pPr eaLnBrk="0" hangingPunct="0">
              <a:lnSpc>
                <a:spcPct val="95000"/>
              </a:lnSpc>
              <a:tabLst>
                <a:tab pos="114300" algn="r"/>
                <a:tab pos="171450" algn="l"/>
              </a:tabLst>
              <a:defRPr/>
            </a:pPr>
            <a:r>
              <a:rPr lang="en-US" sz="800">
                <a:solidFill>
                  <a:schemeClr val="tx2"/>
                </a:solidFill>
                <a:cs typeface="+mn-cs"/>
              </a:rPr>
              <a:t>		Notes:  The notes go here </a:t>
            </a:r>
            <a:r>
              <a:rPr lang="en-US" sz="800" i="1">
                <a:solidFill>
                  <a:schemeClr val="folHlink"/>
                </a:solidFill>
                <a:cs typeface="+mn-cs"/>
              </a:rPr>
              <a:t>(8 pt. Gray)</a:t>
            </a:r>
          </a:p>
          <a:p>
            <a:pPr eaLnBrk="0" hangingPunct="0">
              <a:lnSpc>
                <a:spcPct val="95000"/>
              </a:lnSpc>
              <a:tabLst>
                <a:tab pos="114300" algn="r"/>
                <a:tab pos="171450" algn="l"/>
              </a:tabLst>
              <a:defRPr/>
            </a:pPr>
            <a:r>
              <a:rPr lang="en-US" sz="800">
                <a:solidFill>
                  <a:schemeClr val="tx2"/>
                </a:solidFill>
                <a:cs typeface="+mn-cs"/>
              </a:rPr>
              <a:t>		Source:  The sources go here separated by semi-colons </a:t>
            </a:r>
            <a:r>
              <a:rPr lang="en-US" sz="800" i="1">
                <a:solidFill>
                  <a:schemeClr val="folHlink"/>
                </a:solidFill>
                <a:cs typeface="+mn-cs"/>
              </a:rPr>
              <a:t>(8 pt. Gray)</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865438" cy="48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buClrTx/>
              <a:defRPr sz="1200">
                <a:cs typeface="+mn-cs"/>
              </a:defRPr>
            </a:lvl1pPr>
          </a:lstStyle>
          <a:p>
            <a:pPr>
              <a:defRPr/>
            </a:pPr>
            <a:endParaRPr lang="en-US"/>
          </a:p>
        </p:txBody>
      </p:sp>
      <p:sp>
        <p:nvSpPr>
          <p:cNvPr id="76803" name="Rectangle 3"/>
          <p:cNvSpPr>
            <a:spLocks noGrp="1" noChangeArrowheads="1"/>
          </p:cNvSpPr>
          <p:nvPr>
            <p:ph type="dt" idx="1"/>
          </p:nvPr>
        </p:nvSpPr>
        <p:spPr bwMode="auto">
          <a:xfrm>
            <a:off x="3748088" y="0"/>
            <a:ext cx="2938462" cy="48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buClrTx/>
              <a:defRPr sz="1200">
                <a:cs typeface="+mn-cs"/>
              </a:defRPr>
            </a:lvl1pPr>
          </a:lstStyle>
          <a:p>
            <a:pPr>
              <a:defRPr/>
            </a:pPr>
            <a:endParaRPr lang="en-US"/>
          </a:p>
        </p:txBody>
      </p:sp>
      <p:sp>
        <p:nvSpPr>
          <p:cNvPr id="94212" name="Rectangle 4"/>
          <p:cNvSpPr>
            <a:spLocks noGrp="1" noRot="1" noChangeAspect="1" noChangeArrowheads="1" noTextEdit="1"/>
          </p:cNvSpPr>
          <p:nvPr>
            <p:ph type="sldImg" idx="2"/>
          </p:nvPr>
        </p:nvSpPr>
        <p:spPr bwMode="auto">
          <a:xfrm>
            <a:off x="830263" y="722313"/>
            <a:ext cx="5027612" cy="3770312"/>
          </a:xfrm>
          <a:prstGeom prst="rect">
            <a:avLst/>
          </a:prstGeom>
          <a:noFill/>
          <a:ln w="9525">
            <a:solidFill>
              <a:srgbClr val="000000"/>
            </a:solidFill>
            <a:miter lim="800000"/>
            <a:headEnd/>
            <a:tailEnd/>
          </a:ln>
        </p:spPr>
      </p:sp>
      <p:sp>
        <p:nvSpPr>
          <p:cNvPr id="76805" name="Rectangle 5"/>
          <p:cNvSpPr>
            <a:spLocks noGrp="1" noChangeArrowheads="1"/>
          </p:cNvSpPr>
          <p:nvPr>
            <p:ph type="body" sz="quarter" idx="3"/>
          </p:nvPr>
        </p:nvSpPr>
        <p:spPr bwMode="auto">
          <a:xfrm>
            <a:off x="881063" y="4732338"/>
            <a:ext cx="4924425"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6806" name="Rectangle 6"/>
          <p:cNvSpPr>
            <a:spLocks noGrp="1" noChangeArrowheads="1"/>
          </p:cNvSpPr>
          <p:nvPr>
            <p:ph type="ftr" sz="quarter" idx="4"/>
          </p:nvPr>
        </p:nvSpPr>
        <p:spPr bwMode="auto">
          <a:xfrm>
            <a:off x="0" y="9386888"/>
            <a:ext cx="28654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buClrTx/>
              <a:defRPr sz="1200">
                <a:cs typeface="+mn-cs"/>
              </a:defRPr>
            </a:lvl1pPr>
          </a:lstStyle>
          <a:p>
            <a:pPr>
              <a:defRPr/>
            </a:pPr>
            <a:endParaRPr lang="en-US"/>
          </a:p>
        </p:txBody>
      </p:sp>
      <p:sp>
        <p:nvSpPr>
          <p:cNvPr id="76807" name="Rectangle 7"/>
          <p:cNvSpPr>
            <a:spLocks noGrp="1" noChangeArrowheads="1"/>
          </p:cNvSpPr>
          <p:nvPr>
            <p:ph type="sldNum" sz="quarter" idx="5"/>
          </p:nvPr>
        </p:nvSpPr>
        <p:spPr bwMode="auto">
          <a:xfrm>
            <a:off x="3748088" y="9386888"/>
            <a:ext cx="2938462"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buClrTx/>
              <a:defRPr sz="1200">
                <a:cs typeface="+mn-cs"/>
              </a:defRPr>
            </a:lvl1pPr>
          </a:lstStyle>
          <a:p>
            <a:pPr>
              <a:defRPr/>
            </a:pPr>
            <a:fld id="{48A1D465-AB8C-4669-81A0-D22F42F3889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528E2A-B84F-4F80-AE00-776FB8C1A649}" type="slidenum">
              <a:rPr lang="en-US" smtClean="0">
                <a:cs typeface="Arial" charset="0"/>
              </a:rPr>
              <a:pPr/>
              <a:t>0</a:t>
            </a:fld>
            <a:endParaRPr lang="en-US" smtClean="0">
              <a:cs typeface="Arial" charset="0"/>
            </a:endParaRPr>
          </a:p>
        </p:txBody>
      </p:sp>
      <p:sp>
        <p:nvSpPr>
          <p:cNvPr id="95235" name="Rectangle 2"/>
          <p:cNvSpPr>
            <a:spLocks noGrp="1" noRot="1" noChangeAspect="1" noChangeArrowheads="1" noTextEdit="1"/>
          </p:cNvSpPr>
          <p:nvPr>
            <p:ph type="sldImg"/>
          </p:nvPr>
        </p:nvSpPr>
        <p:spPr>
          <a:xfrm>
            <a:off x="857250" y="742950"/>
            <a:ext cx="4953000" cy="3714750"/>
          </a:xfrm>
          <a:ln/>
        </p:spPr>
      </p:sp>
      <p:sp>
        <p:nvSpPr>
          <p:cNvPr id="95236" name="Rectangle 3"/>
          <p:cNvSpPr>
            <a:spLocks noGrp="1" noChangeArrowheads="1"/>
          </p:cNvSpPr>
          <p:nvPr>
            <p:ph type="body" idx="1"/>
          </p:nvPr>
        </p:nvSpPr>
        <p:spPr>
          <a:xfrm>
            <a:off x="889000" y="4703763"/>
            <a:ext cx="4884738" cy="4459287"/>
          </a:xfrm>
          <a:noFill/>
          <a:ln/>
        </p:spPr>
        <p:txBody>
          <a:bodyPr lIns="90068" tIns="45034" rIns="90068" bIns="45034"/>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65677663-E7C6-4084-8FC2-B21133C6B564}" type="slidenum">
              <a:rPr lang="en-US" smtClean="0">
                <a:cs typeface="Arial" charset="0"/>
              </a:rPr>
              <a:pPr/>
              <a:t>10</a:t>
            </a:fld>
            <a:endParaRPr lang="en-US" smtClean="0">
              <a:cs typeface="Arial"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0908B11F-01A6-465D-9681-18586A36AE22}" type="slidenum">
              <a:rPr lang="en-US" smtClean="0">
                <a:cs typeface="Arial" charset="0"/>
              </a:rPr>
              <a:pPr/>
              <a:t>11</a:t>
            </a:fld>
            <a:endParaRPr lang="en-US" smtClean="0">
              <a:cs typeface="Arial"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32A995E3-8958-4A54-A418-6FEA57AA2A39}" type="slidenum">
              <a:rPr lang="en-US" smtClean="0">
                <a:cs typeface="Arial" charset="0"/>
              </a:rPr>
              <a:pPr/>
              <a:t>12</a:t>
            </a:fld>
            <a:endParaRPr lang="en-US" smtClean="0">
              <a:cs typeface="Arial"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AA81234-15E4-4386-AEF8-8AFE29FAF9A3}" type="slidenum">
              <a:rPr lang="en-US" smtClean="0">
                <a:cs typeface="Arial" charset="0"/>
              </a:rPr>
              <a:pPr/>
              <a:t>13</a:t>
            </a:fld>
            <a:endParaRPr lang="en-US" smtClean="0">
              <a:cs typeface="Arial"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1FEBD050-1176-4C97-84EF-0B4E6018FBE8}" type="slidenum">
              <a:rPr lang="en-US" smtClean="0">
                <a:cs typeface="Arial" charset="0"/>
              </a:rPr>
              <a:pPr/>
              <a:t>14</a:t>
            </a:fld>
            <a:endParaRPr lang="en-US" smtClean="0">
              <a:cs typeface="Arial"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698820CA-CDFE-4871-B84B-7476F390836A}" type="slidenum">
              <a:rPr lang="en-US" smtClean="0">
                <a:cs typeface="Arial" charset="0"/>
              </a:rPr>
              <a:pPr/>
              <a:t>15</a:t>
            </a:fld>
            <a:endParaRPr lang="en-US" smtClean="0">
              <a:cs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92DBCD6F-1F93-4526-A496-D8EFD1FC3E53}" type="slidenum">
              <a:rPr lang="en-US" smtClean="0">
                <a:cs typeface="Arial" charset="0"/>
              </a:rPr>
              <a:pPr/>
              <a:t>16</a:t>
            </a:fld>
            <a:endParaRPr lang="en-US" smtClean="0">
              <a:cs typeface="Arial"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7F1D08D3-7E3C-4711-9EAE-E436E71CB38A}" type="slidenum">
              <a:rPr lang="en-US" smtClean="0">
                <a:cs typeface="Arial" charset="0"/>
              </a:rPr>
              <a:pPr/>
              <a:t>17</a:t>
            </a:fld>
            <a:endParaRPr lang="en-US" smtClean="0">
              <a:cs typeface="Arial"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93B8B60F-080D-403B-ACD7-88B067D61054}" type="slidenum">
              <a:rPr lang="en-US" smtClean="0">
                <a:cs typeface="Arial" charset="0"/>
              </a:rPr>
              <a:pPr/>
              <a:t>18</a:t>
            </a:fld>
            <a:endParaRPr lang="en-US" smtClean="0">
              <a:cs typeface="Arial"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124CFA26-0928-4324-BCE6-87914728D534}" type="slidenum">
              <a:rPr lang="en-US" smtClean="0">
                <a:cs typeface="Arial" charset="0"/>
              </a:rPr>
              <a:pPr/>
              <a:t>20</a:t>
            </a:fld>
            <a:endParaRPr lang="en-US" smtClean="0">
              <a:cs typeface="Arial"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473A19B2-F67C-4227-8FB3-C7D87C9A72D4}" type="slidenum">
              <a:rPr lang="en-US" smtClean="0">
                <a:cs typeface="Arial" charset="0"/>
              </a:rPr>
              <a:pPr/>
              <a:t>1</a:t>
            </a:fld>
            <a:endParaRPr lang="en-US" smtClean="0">
              <a:cs typeface="Arial"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B68B650E-8880-43DD-A352-949C28DECA9F}" type="slidenum">
              <a:rPr lang="en-US" smtClean="0">
                <a:cs typeface="Arial" charset="0"/>
              </a:rPr>
              <a:pPr/>
              <a:t>21</a:t>
            </a:fld>
            <a:endParaRPr lang="en-US" smtClean="0">
              <a:cs typeface="Arial"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50BA2B63-CE6B-4AD8-A72A-FA50FF4DABAF}" type="slidenum">
              <a:rPr lang="en-US" smtClean="0">
                <a:cs typeface="Arial" charset="0"/>
              </a:rPr>
              <a:pPr/>
              <a:t>22</a:t>
            </a:fld>
            <a:endParaRPr lang="en-US" smtClean="0">
              <a:cs typeface="Arial"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8F502CEF-70E5-4650-A2A1-6F28AC7A0051}" type="slidenum">
              <a:rPr lang="en-US" smtClean="0">
                <a:cs typeface="Arial" charset="0"/>
              </a:rPr>
              <a:pPr/>
              <a:t>23</a:t>
            </a:fld>
            <a:endParaRPr lang="en-US" smtClean="0">
              <a:cs typeface="Arial"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B2037FA0-D88B-46D4-9DE5-0CAEC4A67E73}" type="slidenum">
              <a:rPr lang="en-US" smtClean="0">
                <a:cs typeface="Arial" charset="0"/>
              </a:rPr>
              <a:pPr/>
              <a:t>24</a:t>
            </a:fld>
            <a:endParaRPr lang="en-US" smtClean="0">
              <a:cs typeface="Arial"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E9286696-40ED-4992-ADD6-77B605BBF914}" type="slidenum">
              <a:rPr lang="en-US" smtClean="0">
                <a:cs typeface="Arial" charset="0"/>
              </a:rPr>
              <a:pPr/>
              <a:t>25</a:t>
            </a:fld>
            <a:endParaRPr lang="en-US" smtClean="0">
              <a:cs typeface="Arial"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17D432BA-3205-4201-AADA-509951BE48ED}" type="slidenum">
              <a:rPr lang="en-US" smtClean="0">
                <a:cs typeface="Arial" charset="0"/>
              </a:rPr>
              <a:pPr/>
              <a:t>26</a:t>
            </a:fld>
            <a:endParaRPr lang="en-US" smtClean="0">
              <a:cs typeface="Arial"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04E35D7D-0859-4E60-8B16-7C6811EC9368}" type="slidenum">
              <a:rPr lang="en-US" smtClean="0">
                <a:cs typeface="Arial" charset="0"/>
              </a:rPr>
              <a:pPr/>
              <a:t>27</a:t>
            </a:fld>
            <a:endParaRPr lang="en-US" smtClean="0">
              <a:cs typeface="Arial"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F60F9787-3E70-452C-AF1D-033D8D7A70C4}" type="slidenum">
              <a:rPr lang="en-US" smtClean="0">
                <a:cs typeface="Arial" charset="0"/>
              </a:rPr>
              <a:pPr/>
              <a:t>28</a:t>
            </a:fld>
            <a:endParaRPr lang="en-US" smtClean="0">
              <a:cs typeface="Arial"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B2BB11F5-33FA-4E10-9464-A0A84ED3CC30}" type="slidenum">
              <a:rPr lang="en-US" smtClean="0">
                <a:cs typeface="Arial" charset="0"/>
              </a:rPr>
              <a:pPr/>
              <a:t>29</a:t>
            </a:fld>
            <a:endParaRPr lang="en-US" smtClean="0">
              <a:cs typeface="Arial"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376AAB59-CC37-410F-8546-9CE5D36AD093}" type="slidenum">
              <a:rPr lang="en-US" smtClean="0">
                <a:cs typeface="Arial" charset="0"/>
              </a:rPr>
              <a:pPr/>
              <a:t>30</a:t>
            </a:fld>
            <a:endParaRPr lang="en-US" smtClean="0">
              <a:cs typeface="Arial"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BB778B2B-90D4-42CA-80DE-210AE24267BD}" type="slidenum">
              <a:rPr lang="en-US" smtClean="0">
                <a:cs typeface="Arial" charset="0"/>
              </a:rPr>
              <a:pPr/>
              <a:t>2</a:t>
            </a:fld>
            <a:endParaRPr lang="en-US" smtClean="0">
              <a:cs typeface="Arial" charset="0"/>
            </a:endParaRPr>
          </a:p>
        </p:txBody>
      </p:sp>
      <p:sp>
        <p:nvSpPr>
          <p:cNvPr id="97283" name="Rectangle 2"/>
          <p:cNvSpPr>
            <a:spLocks noGrp="1" noRot="1" noChangeAspect="1" noChangeArrowheads="1" noTextEdit="1"/>
          </p:cNvSpPr>
          <p:nvPr>
            <p:ph type="sldImg"/>
          </p:nvPr>
        </p:nvSpPr>
        <p:spPr>
          <a:solidFill>
            <a:srgbClr val="FFFFFF"/>
          </a:solidFill>
          <a:ln/>
        </p:spPr>
      </p:sp>
      <p:sp>
        <p:nvSpPr>
          <p:cNvPr id="97284" name="Rectangle 3"/>
          <p:cNvSpPr>
            <a:spLocks noGrp="1" noChangeArrowheads="1"/>
          </p:cNvSpPr>
          <p:nvPr>
            <p:ph type="body" idx="1"/>
          </p:nvPr>
        </p:nvSpPr>
        <p:spPr>
          <a:solidFill>
            <a:srgbClr val="FFFFFF"/>
          </a:solidFill>
          <a:ln>
            <a:solidFill>
              <a:srgbClr val="000000"/>
            </a:solidFill>
          </a:ln>
        </p:spPr>
        <p:txBody>
          <a:bodyPr/>
          <a:lstStyle/>
          <a:p>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C852CF6B-0011-4062-8B36-4857516D3074}" type="slidenum">
              <a:rPr lang="en-US" smtClean="0">
                <a:cs typeface="Arial" charset="0"/>
              </a:rPr>
              <a:pPr/>
              <a:t>31</a:t>
            </a:fld>
            <a:endParaRPr lang="en-US" smtClean="0">
              <a:cs typeface="Arial"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67E446C2-08A0-4292-AEC7-B785A9B2655E}" type="slidenum">
              <a:rPr lang="en-US" smtClean="0">
                <a:cs typeface="Arial" charset="0"/>
              </a:rPr>
              <a:pPr/>
              <a:t>32</a:t>
            </a:fld>
            <a:endParaRPr lang="en-US" smtClean="0">
              <a:cs typeface="Arial"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BE15172A-0942-4CA4-9A14-1A083BA32FFF}" type="slidenum">
              <a:rPr lang="en-US" smtClean="0">
                <a:cs typeface="Arial" charset="0"/>
              </a:rPr>
              <a:pPr/>
              <a:t>33</a:t>
            </a:fld>
            <a:endParaRPr lang="en-US" smtClean="0">
              <a:cs typeface="Arial"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p:spPr>
        <p:txBody>
          <a:bodyPr/>
          <a:lstStyle/>
          <a:p>
            <a:endParaRPr lang="en-US" smtClean="0"/>
          </a:p>
        </p:txBody>
      </p:sp>
      <p:sp>
        <p:nvSpPr>
          <p:cNvPr id="133124" name="Slide Number Placeholder 3"/>
          <p:cNvSpPr>
            <a:spLocks noGrp="1"/>
          </p:cNvSpPr>
          <p:nvPr>
            <p:ph type="sldNum" sz="quarter" idx="5"/>
          </p:nvPr>
        </p:nvSpPr>
        <p:spPr>
          <a:noFill/>
        </p:spPr>
        <p:txBody>
          <a:bodyPr/>
          <a:lstStyle/>
          <a:p>
            <a:fld id="{3ABC87D0-865F-42E0-8F24-72A7C0BCD4EA}" type="slidenum">
              <a:rPr lang="en-US" smtClean="0">
                <a:cs typeface="Arial" charset="0"/>
              </a:rPr>
              <a:pPr/>
              <a:t>35</a:t>
            </a:fld>
            <a:endParaRPr lang="en-US" smtClean="0">
              <a:cs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41AA6E40-C62C-4134-8055-F6C199D1C70C}" type="slidenum">
              <a:rPr lang="en-US" smtClean="0">
                <a:cs typeface="Arial" charset="0"/>
              </a:rPr>
              <a:pPr/>
              <a:t>36</a:t>
            </a:fld>
            <a:endParaRPr lang="en-US" smtClean="0">
              <a:cs typeface="Arial"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C17520AE-BE2C-40C0-A6A0-8EA322B3EB38}" type="slidenum">
              <a:rPr lang="en-US" smtClean="0">
                <a:cs typeface="Arial" charset="0"/>
              </a:rPr>
              <a:pPr/>
              <a:t>37</a:t>
            </a:fld>
            <a:endParaRPr lang="en-US" smtClean="0">
              <a:cs typeface="Arial"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FD550AC5-B109-45B5-823D-D7D070FF961B}" type="slidenum">
              <a:rPr lang="en-US" smtClean="0">
                <a:cs typeface="Arial" charset="0"/>
              </a:rPr>
              <a:pPr/>
              <a:t>38</a:t>
            </a:fld>
            <a:endParaRPr lang="en-US" smtClean="0">
              <a:cs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44724C01-83E4-4330-84B0-1277A1DFAC79}" type="slidenum">
              <a:rPr lang="en-US" smtClean="0">
                <a:cs typeface="Arial" charset="0"/>
              </a:rPr>
              <a:pPr/>
              <a:t>39</a:t>
            </a:fld>
            <a:endParaRPr lang="en-US" smtClean="0">
              <a:cs typeface="Arial"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55DB1C1C-5446-4071-94DD-C35DEDA5B109}" type="slidenum">
              <a:rPr lang="en-US" smtClean="0">
                <a:cs typeface="Arial" charset="0"/>
              </a:rPr>
              <a:pPr/>
              <a:t>40</a:t>
            </a:fld>
            <a:endParaRPr lang="en-US" smtClean="0">
              <a:cs typeface="Arial"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05DDF000-A69C-4B07-97B9-01A551A2B604}" type="slidenum">
              <a:rPr lang="en-US" smtClean="0">
                <a:cs typeface="Arial" charset="0"/>
              </a:rPr>
              <a:pPr/>
              <a:t>41</a:t>
            </a:fld>
            <a:endParaRPr lang="en-US" smtClean="0">
              <a:cs typeface="Arial"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05AE00BB-AB79-4C16-8C64-178BFBD89B6D}" type="slidenum">
              <a:rPr lang="en-US" smtClean="0">
                <a:cs typeface="Arial" charset="0"/>
              </a:rPr>
              <a:pPr/>
              <a:t>3</a:t>
            </a:fld>
            <a:endParaRPr lang="en-US" smtClean="0">
              <a:cs typeface="Arial"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CF05B834-4D82-492C-A733-9DFBF81B9EB7}" type="slidenum">
              <a:rPr lang="en-US" smtClean="0">
                <a:cs typeface="Arial" charset="0"/>
              </a:rPr>
              <a:pPr/>
              <a:t>44</a:t>
            </a:fld>
            <a:endParaRPr lang="en-US" smtClean="0">
              <a:cs typeface="Arial"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5F3D2E34-C343-4E22-B375-BA1A99734866}" type="slidenum">
              <a:rPr lang="en-US" smtClean="0">
                <a:cs typeface="Arial" charset="0"/>
              </a:rPr>
              <a:pPr/>
              <a:t>45</a:t>
            </a:fld>
            <a:endParaRPr lang="en-US" smtClean="0">
              <a:cs typeface="Arial"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311BC5BE-38B2-41B5-BB31-9716814B85CC}" type="slidenum">
              <a:rPr lang="en-US" smtClean="0">
                <a:cs typeface="Arial" charset="0"/>
              </a:rPr>
              <a:pPr/>
              <a:t>46</a:t>
            </a:fld>
            <a:endParaRPr lang="en-US" smtClean="0">
              <a:cs typeface="Arial"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3854FCB2-CDE3-48D0-AECD-363345F589E3}" type="slidenum">
              <a:rPr lang="en-US" smtClean="0">
                <a:cs typeface="Arial" charset="0"/>
              </a:rPr>
              <a:pPr/>
              <a:t>48</a:t>
            </a:fld>
            <a:endParaRPr lang="en-US" smtClean="0">
              <a:cs typeface="Arial"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14917E9A-A8C4-4157-A216-05FA1A6B963D}" type="slidenum">
              <a:rPr lang="en-US" smtClean="0">
                <a:cs typeface="Arial" charset="0"/>
              </a:rPr>
              <a:pPr/>
              <a:t>49</a:t>
            </a:fld>
            <a:endParaRPr lang="en-US" smtClean="0">
              <a:cs typeface="Arial"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A624B6DC-A1CF-42AD-B290-1F7BE12C0A1C}" type="slidenum">
              <a:rPr lang="en-US" smtClean="0">
                <a:cs typeface="Arial" charset="0"/>
              </a:rPr>
              <a:pPr/>
              <a:t>50</a:t>
            </a:fld>
            <a:endParaRPr lang="en-US" smtClean="0">
              <a:cs typeface="Arial"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C2D07662-3790-402E-BBC7-448D0A05E68D}" type="slidenum">
              <a:rPr lang="en-US" smtClean="0">
                <a:cs typeface="Arial" charset="0"/>
              </a:rPr>
              <a:pPr/>
              <a:t>51</a:t>
            </a:fld>
            <a:endParaRPr lang="en-US" smtClean="0">
              <a:cs typeface="Arial"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9127EA90-DBDA-4475-A913-D24A8DD5C01F}" type="slidenum">
              <a:rPr lang="en-US" smtClean="0">
                <a:cs typeface="Arial" charset="0"/>
              </a:rPr>
              <a:pPr/>
              <a:t>53</a:t>
            </a:fld>
            <a:endParaRPr lang="en-US" smtClean="0">
              <a:cs typeface="Arial"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2A77114B-0984-4D97-A9F2-391EB2AD9992}" type="slidenum">
              <a:rPr lang="en-US" smtClean="0">
                <a:cs typeface="Arial" charset="0"/>
              </a:rPr>
              <a:pPr/>
              <a:t>54</a:t>
            </a:fld>
            <a:endParaRPr lang="en-US" smtClean="0">
              <a:cs typeface="Arial"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0E57E759-4005-438D-BBBB-A124875351FF}" type="slidenum">
              <a:rPr lang="en-US" smtClean="0">
                <a:cs typeface="Arial" charset="0"/>
              </a:rPr>
              <a:pPr/>
              <a:t>55</a:t>
            </a:fld>
            <a:endParaRPr lang="en-US" smtClean="0">
              <a:cs typeface="Arial"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E6005B15-CA13-4488-A087-ABDE32F772F4}" type="slidenum">
              <a:rPr lang="en-US" smtClean="0">
                <a:cs typeface="Arial" charset="0"/>
              </a:rPr>
              <a:pPr/>
              <a:t>4</a:t>
            </a:fld>
            <a:endParaRPr lang="en-US" smtClean="0">
              <a:cs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C5B2BFDA-C9CD-4B62-A5C1-9DE7A011524F}" type="slidenum">
              <a:rPr lang="en-US" smtClean="0">
                <a:cs typeface="Arial" charset="0"/>
              </a:rPr>
              <a:pPr/>
              <a:t>56</a:t>
            </a:fld>
            <a:endParaRPr lang="en-US" smtClean="0">
              <a:cs typeface="Arial"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F677C27E-2040-4260-BF54-5B247AA86C61}" type="slidenum">
              <a:rPr lang="en-US" smtClean="0">
                <a:cs typeface="Arial" charset="0"/>
              </a:rPr>
              <a:pPr/>
              <a:t>57</a:t>
            </a:fld>
            <a:endParaRPr lang="en-US" smtClean="0">
              <a:cs typeface="Arial"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4A15EEF7-ED15-4928-9DFA-E3732533F176}" type="slidenum">
              <a:rPr lang="en-US" smtClean="0">
                <a:cs typeface="Arial" charset="0"/>
              </a:rPr>
              <a:pPr/>
              <a:t>58</a:t>
            </a:fld>
            <a:endParaRPr lang="en-US" smtClean="0">
              <a:cs typeface="Arial"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56ED4AA9-0BF6-4243-AB24-1F682955CB09}" type="slidenum">
              <a:rPr lang="en-US" smtClean="0">
                <a:cs typeface="Arial" charset="0"/>
              </a:rPr>
              <a:pPr/>
              <a:t>59</a:t>
            </a:fld>
            <a:endParaRPr lang="en-US" smtClean="0">
              <a:cs typeface="Arial"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9B6F53CC-922A-4D58-AC47-CB973FDA37FE}" type="slidenum">
              <a:rPr lang="en-US" smtClean="0">
                <a:cs typeface="Arial" charset="0"/>
              </a:rPr>
              <a:pPr/>
              <a:t>61</a:t>
            </a:fld>
            <a:endParaRPr lang="en-US" smtClean="0">
              <a:cs typeface="Arial"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24AF202C-8219-4DDB-914F-4129B39AEF76}" type="slidenum">
              <a:rPr lang="en-US" smtClean="0">
                <a:cs typeface="Arial" charset="0"/>
              </a:rPr>
              <a:pPr/>
              <a:t>62</a:t>
            </a:fld>
            <a:endParaRPr lang="en-US" smtClean="0">
              <a:cs typeface="Arial"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490725C9-D7F4-47CA-BD86-A80FA88C206C}" type="slidenum">
              <a:rPr lang="en-US" smtClean="0">
                <a:cs typeface="Arial" charset="0"/>
              </a:rPr>
              <a:pPr/>
              <a:t>64</a:t>
            </a:fld>
            <a:endParaRPr lang="en-US" smtClean="0">
              <a:cs typeface="Arial"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6C43F206-A91B-4102-B680-4352D372BA78}" type="slidenum">
              <a:rPr lang="en-US" smtClean="0">
                <a:cs typeface="Arial" charset="0"/>
              </a:rPr>
              <a:pPr/>
              <a:t>65</a:t>
            </a:fld>
            <a:endParaRPr lang="en-US" smtClean="0">
              <a:cs typeface="Arial"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814A14A0-2F3D-46B3-9DE8-4FD03F4DC6D7}" type="slidenum">
              <a:rPr lang="en-US" smtClean="0">
                <a:cs typeface="Arial" charset="0"/>
              </a:rPr>
              <a:pPr/>
              <a:t>66</a:t>
            </a:fld>
            <a:endParaRPr lang="en-US" smtClean="0">
              <a:cs typeface="Arial"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1426F04A-DEDC-451F-86BA-05FB83DA42DB}" type="slidenum">
              <a:rPr lang="en-US" smtClean="0">
                <a:cs typeface="Arial" charset="0"/>
              </a:rPr>
              <a:pPr/>
              <a:t>67</a:t>
            </a:fld>
            <a:endParaRPr lang="en-US" smtClean="0">
              <a:cs typeface="Arial"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endParaRPr lang="en-US" smtClean="0"/>
          </a:p>
        </p:txBody>
      </p:sp>
      <p:sp>
        <p:nvSpPr>
          <p:cNvPr id="100356" name="Slide Number Placeholder 3"/>
          <p:cNvSpPr>
            <a:spLocks noGrp="1"/>
          </p:cNvSpPr>
          <p:nvPr>
            <p:ph type="sldNum" sz="quarter" idx="5"/>
          </p:nvPr>
        </p:nvSpPr>
        <p:spPr>
          <a:noFill/>
        </p:spPr>
        <p:txBody>
          <a:bodyPr/>
          <a:lstStyle/>
          <a:p>
            <a:fld id="{4E1B37AF-06A6-4BA8-8FEE-2B2B560B7056}" type="slidenum">
              <a:rPr lang="en-US" smtClean="0">
                <a:cs typeface="Arial" charset="0"/>
              </a:rPr>
              <a:pPr/>
              <a:t>6</a:t>
            </a:fld>
            <a:endParaRPr lang="en-US" smtClean="0">
              <a:cs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790C3DE2-E7BD-4F42-BC28-B0CC140B52CD}" type="slidenum">
              <a:rPr lang="en-US" smtClean="0">
                <a:cs typeface="Arial" charset="0"/>
              </a:rPr>
              <a:pPr/>
              <a:t>68</a:t>
            </a:fld>
            <a:endParaRPr lang="en-US" smtClean="0">
              <a:cs typeface="Arial"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3CEB697-1158-436C-B8A8-16D2B24DDDDA}" type="slidenum">
              <a:rPr lang="en-US" smtClean="0">
                <a:cs typeface="Arial" charset="0"/>
              </a:rPr>
              <a:pPr/>
              <a:t>69</a:t>
            </a:fld>
            <a:endParaRPr lang="en-US" smtClean="0">
              <a:cs typeface="Arial"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EC1DA1B9-63E5-4803-AE09-C5313D3C0553}" type="slidenum">
              <a:rPr lang="en-US" smtClean="0">
                <a:cs typeface="Arial" charset="0"/>
              </a:rPr>
              <a:pPr/>
              <a:t>70</a:t>
            </a:fld>
            <a:endParaRPr lang="en-US" smtClean="0">
              <a:cs typeface="Arial"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02DB760C-8FA9-4B99-B411-4ED1D1F452F7}" type="slidenum">
              <a:rPr lang="en-US" smtClean="0">
                <a:cs typeface="Arial" charset="0"/>
              </a:rPr>
              <a:pPr/>
              <a:t>71</a:t>
            </a:fld>
            <a:endParaRPr lang="en-US" smtClean="0">
              <a:cs typeface="Arial"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DFD7F834-5706-4053-9B15-ECB0D39A6D0A}" type="slidenum">
              <a:rPr lang="en-US" smtClean="0">
                <a:cs typeface="Arial" charset="0"/>
              </a:rPr>
              <a:pPr/>
              <a:t>77</a:t>
            </a:fld>
            <a:endParaRPr lang="en-US" smtClean="0">
              <a:cs typeface="Arial"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22C9E96E-4D11-4303-8B34-8F0841F9C3B4}" type="slidenum">
              <a:rPr lang="en-US" smtClean="0">
                <a:cs typeface="Arial" charset="0"/>
              </a:rPr>
              <a:pPr/>
              <a:t>7</a:t>
            </a:fld>
            <a:endParaRPr lang="en-US" smtClean="0">
              <a:cs typeface="Arial"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7109C9ED-39F1-4AC5-A14A-2E3ACFDFDEFC}" type="slidenum">
              <a:rPr lang="en-US" smtClean="0">
                <a:cs typeface="Arial" charset="0"/>
              </a:rPr>
              <a:pPr/>
              <a:t>8</a:t>
            </a:fld>
            <a:endParaRPr lang="en-US" smtClean="0">
              <a:cs typeface="Arial"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B587DC5C-2757-401C-AEDE-8FAD0422BB59}" type="slidenum">
              <a:rPr lang="en-US" smtClean="0">
                <a:cs typeface="Arial" charset="0"/>
              </a:rPr>
              <a:pPr/>
              <a:t>9</a:t>
            </a:fld>
            <a:endParaRPr lang="en-US" smtClean="0">
              <a:cs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descr="Graphic1.jpg"/>
          <p:cNvPicPr>
            <a:picLocks noChangeAspect="1"/>
          </p:cNvPicPr>
          <p:nvPr/>
        </p:nvPicPr>
        <p:blipFill>
          <a:blip r:embed="rId2" cstate="print"/>
          <a:srcRect/>
          <a:stretch>
            <a:fillRect/>
          </a:stretch>
        </p:blipFill>
        <p:spPr bwMode="auto">
          <a:xfrm>
            <a:off x="0" y="0"/>
            <a:ext cx="6629400" cy="6731000"/>
          </a:xfrm>
          <a:prstGeom prst="rect">
            <a:avLst/>
          </a:prstGeom>
          <a:noFill/>
          <a:ln w="9525">
            <a:noFill/>
            <a:miter lim="800000"/>
            <a:headEnd/>
            <a:tailEnd/>
          </a:ln>
        </p:spPr>
      </p:pic>
      <p:pic>
        <p:nvPicPr>
          <p:cNvPr id="5" name="Picture 10" descr="EXL Logo"/>
          <p:cNvPicPr>
            <a:picLocks noChangeAspect="1" noChangeArrowheads="1"/>
          </p:cNvPicPr>
          <p:nvPr/>
        </p:nvPicPr>
        <p:blipFill>
          <a:blip r:embed="rId3" cstate="print"/>
          <a:srcRect l="3998" r="-3" b="-26"/>
          <a:stretch>
            <a:fillRect/>
          </a:stretch>
        </p:blipFill>
        <p:spPr bwMode="auto">
          <a:xfrm>
            <a:off x="7315200" y="5375275"/>
            <a:ext cx="1676400" cy="1284288"/>
          </a:xfrm>
          <a:prstGeom prst="rect">
            <a:avLst/>
          </a:prstGeom>
          <a:noFill/>
          <a:ln w="9525">
            <a:noFill/>
            <a:miter lim="800000"/>
            <a:headEnd/>
            <a:tailEnd/>
          </a:ln>
        </p:spPr>
      </p:pic>
      <p:sp>
        <p:nvSpPr>
          <p:cNvPr id="6" name="TextBox 5"/>
          <p:cNvSpPr txBox="1"/>
          <p:nvPr/>
        </p:nvSpPr>
        <p:spPr>
          <a:xfrm>
            <a:off x="7620000" y="6581775"/>
            <a:ext cx="1001713" cy="276225"/>
          </a:xfrm>
          <a:prstGeom prst="rect">
            <a:avLst/>
          </a:prstGeom>
          <a:noFill/>
        </p:spPr>
        <p:txBody>
          <a:bodyPr wrap="none">
            <a:spAutoFit/>
          </a:bodyPr>
          <a:lstStyle/>
          <a:p>
            <a:pPr eaLnBrk="0" hangingPunct="0">
              <a:buClr>
                <a:schemeClr val="folHlink"/>
              </a:buClr>
              <a:defRPr/>
            </a:pPr>
            <a:r>
              <a:rPr lang="en-US" sz="1200" b="1" dirty="0">
                <a:solidFill>
                  <a:srgbClr val="008FD0"/>
                </a:solidFill>
                <a:cs typeface="+mn-cs"/>
              </a:rPr>
              <a:t>1999 - 2009</a:t>
            </a:r>
          </a:p>
        </p:txBody>
      </p:sp>
      <p:sp>
        <p:nvSpPr>
          <p:cNvPr id="7" name="Rectangle 6"/>
          <p:cNvSpPr>
            <a:spLocks noChangeArrowheads="1"/>
          </p:cNvSpPr>
          <p:nvPr/>
        </p:nvSpPr>
        <p:spPr bwMode="auto">
          <a:xfrm>
            <a:off x="8915400" y="0"/>
            <a:ext cx="228600" cy="3214688"/>
          </a:xfrm>
          <a:prstGeom prst="rect">
            <a:avLst/>
          </a:prstGeom>
          <a:solidFill>
            <a:srgbClr val="F68B33"/>
          </a:solidFill>
          <a:ln w="9525">
            <a:noFill/>
            <a:miter lim="800000"/>
            <a:headEnd/>
            <a:tailEnd/>
          </a:ln>
          <a:effectLst/>
        </p:spPr>
        <p:txBody>
          <a:bodyPr wrap="none" anchor="ctr"/>
          <a:lstStyle/>
          <a:p>
            <a:pPr eaLnBrk="0" hangingPunct="0">
              <a:buClr>
                <a:schemeClr val="folHlink"/>
              </a:buClr>
              <a:defRPr/>
            </a:pPr>
            <a:endParaRPr lang="en-US" sz="1800" dirty="0">
              <a:cs typeface="+mn-cs"/>
            </a:endParaRPr>
          </a:p>
        </p:txBody>
      </p:sp>
      <p:sp>
        <p:nvSpPr>
          <p:cNvPr id="8" name="AutoShape 8"/>
          <p:cNvSpPr>
            <a:spLocks noChangeArrowheads="1"/>
          </p:cNvSpPr>
          <p:nvPr/>
        </p:nvSpPr>
        <p:spPr bwMode="auto">
          <a:xfrm rot="5400000">
            <a:off x="8922544" y="3207544"/>
            <a:ext cx="214312" cy="228600"/>
          </a:xfrm>
          <a:prstGeom prst="rtTriangle">
            <a:avLst/>
          </a:prstGeom>
          <a:solidFill>
            <a:srgbClr val="F68B33"/>
          </a:solidFill>
          <a:ln w="9525">
            <a:noFill/>
            <a:miter lim="800000"/>
            <a:headEnd/>
            <a:tailEnd/>
          </a:ln>
          <a:effectLst/>
        </p:spPr>
        <p:txBody>
          <a:bodyPr wrap="none" anchor="ctr"/>
          <a:lstStyle/>
          <a:p>
            <a:pPr eaLnBrk="0" hangingPunct="0">
              <a:buClr>
                <a:schemeClr val="folHlink"/>
              </a:buClr>
              <a:defRPr/>
            </a:pPr>
            <a:endParaRPr lang="en-US" sz="1800" dirty="0">
              <a:cs typeface="+mn-cs"/>
            </a:endParaRPr>
          </a:p>
        </p:txBody>
      </p:sp>
      <p:grpSp>
        <p:nvGrpSpPr>
          <p:cNvPr id="9" name="Group 9"/>
          <p:cNvGrpSpPr>
            <a:grpSpLocks/>
          </p:cNvGrpSpPr>
          <p:nvPr/>
        </p:nvGrpSpPr>
        <p:grpSpPr bwMode="auto">
          <a:xfrm>
            <a:off x="8915400" y="3289300"/>
            <a:ext cx="228600" cy="2400300"/>
            <a:chOff x="5616" y="2072"/>
            <a:chExt cx="144" cy="1512"/>
          </a:xfrm>
        </p:grpSpPr>
        <p:sp>
          <p:nvSpPr>
            <p:cNvPr id="10" name="AutoShape 10"/>
            <p:cNvSpPr>
              <a:spLocks noChangeArrowheads="1"/>
            </p:cNvSpPr>
            <p:nvPr/>
          </p:nvSpPr>
          <p:spPr bwMode="auto">
            <a:xfrm rot="16200000">
              <a:off x="5616" y="2072"/>
              <a:ext cx="144" cy="144"/>
            </a:xfrm>
            <a:prstGeom prst="rtTriangle">
              <a:avLst/>
            </a:prstGeom>
            <a:solidFill>
              <a:srgbClr val="008FD0"/>
            </a:solidFill>
            <a:ln w="9525">
              <a:noFill/>
              <a:miter lim="800000"/>
              <a:headEnd/>
              <a:tailEnd/>
            </a:ln>
            <a:effectLst/>
          </p:spPr>
          <p:txBody>
            <a:bodyPr wrap="none" anchor="ctr"/>
            <a:lstStyle/>
            <a:p>
              <a:pPr eaLnBrk="0" hangingPunct="0">
                <a:buClr>
                  <a:schemeClr val="folHlink"/>
                </a:buClr>
                <a:defRPr/>
              </a:pPr>
              <a:endParaRPr lang="en-US" sz="1800" dirty="0">
                <a:cs typeface="+mn-cs"/>
              </a:endParaRPr>
            </a:p>
          </p:txBody>
        </p:sp>
        <p:sp>
          <p:nvSpPr>
            <p:cNvPr id="11" name="Rectangle 11"/>
            <p:cNvSpPr>
              <a:spLocks noChangeArrowheads="1"/>
            </p:cNvSpPr>
            <p:nvPr/>
          </p:nvSpPr>
          <p:spPr bwMode="auto">
            <a:xfrm>
              <a:off x="5616" y="2216"/>
              <a:ext cx="144" cy="1224"/>
            </a:xfrm>
            <a:prstGeom prst="rect">
              <a:avLst/>
            </a:prstGeom>
            <a:solidFill>
              <a:srgbClr val="008FD0"/>
            </a:solidFill>
            <a:ln w="9525">
              <a:noFill/>
              <a:miter lim="800000"/>
              <a:headEnd/>
              <a:tailEnd/>
            </a:ln>
            <a:effectLst/>
          </p:spPr>
          <p:txBody>
            <a:bodyPr wrap="none" anchor="ctr"/>
            <a:lstStyle/>
            <a:p>
              <a:pPr eaLnBrk="0" hangingPunct="0">
                <a:buClr>
                  <a:schemeClr val="folHlink"/>
                </a:buClr>
                <a:defRPr/>
              </a:pPr>
              <a:endParaRPr lang="en-US" sz="1800" dirty="0">
                <a:cs typeface="+mn-cs"/>
              </a:endParaRPr>
            </a:p>
          </p:txBody>
        </p:sp>
        <p:sp>
          <p:nvSpPr>
            <p:cNvPr id="12" name="AutoShape 12"/>
            <p:cNvSpPr>
              <a:spLocks noChangeArrowheads="1"/>
            </p:cNvSpPr>
            <p:nvPr/>
          </p:nvSpPr>
          <p:spPr bwMode="auto">
            <a:xfrm rot="5400000">
              <a:off x="5616" y="3440"/>
              <a:ext cx="144" cy="144"/>
            </a:xfrm>
            <a:prstGeom prst="rtTriangle">
              <a:avLst/>
            </a:prstGeom>
            <a:solidFill>
              <a:srgbClr val="008FD0"/>
            </a:solidFill>
            <a:ln w="9525">
              <a:noFill/>
              <a:miter lim="800000"/>
              <a:headEnd/>
              <a:tailEnd/>
            </a:ln>
            <a:effectLst/>
          </p:spPr>
          <p:txBody>
            <a:bodyPr wrap="none" anchor="ctr"/>
            <a:lstStyle/>
            <a:p>
              <a:pPr eaLnBrk="0" hangingPunct="0">
                <a:buClr>
                  <a:schemeClr val="folHlink"/>
                </a:buClr>
                <a:defRPr/>
              </a:pPr>
              <a:endParaRPr lang="en-US" sz="1800" dirty="0">
                <a:cs typeface="+mn-cs"/>
              </a:endParaRPr>
            </a:p>
          </p:txBody>
        </p:sp>
      </p:grpSp>
      <p:sp>
        <p:nvSpPr>
          <p:cNvPr id="5129" name="Rectangle 9"/>
          <p:cNvSpPr>
            <a:spLocks noGrp="1" noChangeArrowheads="1"/>
          </p:cNvSpPr>
          <p:nvPr>
            <p:ph type="ctrTitle"/>
          </p:nvPr>
        </p:nvSpPr>
        <p:spPr>
          <a:xfrm>
            <a:off x="228600" y="1524000"/>
            <a:ext cx="4876800" cy="2362200"/>
          </a:xfrm>
        </p:spPr>
        <p:txBody>
          <a:bodyPr wrap="square"/>
          <a:lstStyle>
            <a:lvl1pPr>
              <a:defRPr sz="4000">
                <a:solidFill>
                  <a:schemeClr val="bg1"/>
                </a:solidFill>
              </a:defRPr>
            </a:lvl1pPr>
          </a:lstStyle>
          <a:p>
            <a:r>
              <a:rPr lang="en-US" smtClean="0"/>
              <a:t>Click to edit Master title style</a:t>
            </a:r>
            <a:endParaRPr lang="en-US"/>
          </a:p>
        </p:txBody>
      </p:sp>
      <p:sp>
        <p:nvSpPr>
          <p:cNvPr id="5130" name="Rectangle 10"/>
          <p:cNvSpPr>
            <a:spLocks noGrp="1" noChangeArrowheads="1"/>
          </p:cNvSpPr>
          <p:nvPr>
            <p:ph type="subTitle" idx="1"/>
          </p:nvPr>
        </p:nvSpPr>
        <p:spPr>
          <a:xfrm>
            <a:off x="228600" y="4343400"/>
            <a:ext cx="3429000" cy="1066800"/>
          </a:xfrm>
        </p:spPr>
        <p:txBody>
          <a:bodyPr anchor="ctr"/>
          <a:lstStyle>
            <a:lvl1pPr marL="0" indent="0">
              <a:spcBef>
                <a:spcPct val="0"/>
              </a:spcBef>
              <a:buSzTx/>
              <a:buFontTx/>
              <a:buNone/>
              <a:defRPr sz="2800"/>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DA3CDDD-BF2E-4E69-B624-955F1BF3B90E}" type="slidenum">
              <a:rPr lang="en-US" altLang="en-US"/>
              <a:pPr>
                <a:defRPr/>
              </a:pPr>
              <a:t>‹#›</a:t>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
            <a:ext cx="21336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76200"/>
            <a:ext cx="62484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559F292-64A5-48C4-9B9D-E795DF9088C2}" type="slidenum">
              <a:rPr lang="en-US" altLang="en-US"/>
              <a:pPr>
                <a:defRPr/>
              </a:pPr>
              <a:t>‹#›</a:t>
            </a:fld>
            <a:endParaRPr lang="en-US"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5344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201738"/>
            <a:ext cx="4191000" cy="5122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1738"/>
            <a:ext cx="4191000" cy="5122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865DFB74-D232-46C9-AB9D-DCE65B182316}" type="slidenum">
              <a:rPr lang="en-US" altLang="en-US"/>
              <a:pPr>
                <a:defRPr/>
              </a:pPr>
              <a:t>‹#›</a:t>
            </a:fld>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9144000" cy="4953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177800" y="896938"/>
            <a:ext cx="8775700" cy="5749925"/>
          </a:xfrm>
        </p:spPr>
        <p:txBody>
          <a:bodyPr/>
          <a:lstStyle/>
          <a:p>
            <a:pPr lvl="0"/>
            <a:r>
              <a:rPr lang="en-US" noProof="0" smtClean="0"/>
              <a:t>Click icon to add chart</a:t>
            </a:r>
            <a:endParaRPr lang="en-US" noProof="0"/>
          </a:p>
        </p:txBody>
      </p:sp>
      <p:sp>
        <p:nvSpPr>
          <p:cNvPr id="4" name="Rectangle 6"/>
          <p:cNvSpPr>
            <a:spLocks noGrp="1" noChangeArrowheads="1"/>
          </p:cNvSpPr>
          <p:nvPr>
            <p:ph type="sldNum" sz="quarter" idx="10"/>
          </p:nvPr>
        </p:nvSpPr>
        <p:spPr/>
        <p:txBody>
          <a:bodyPr/>
          <a:lstStyle>
            <a:lvl1pPr>
              <a:defRPr/>
            </a:lvl1pPr>
          </a:lstStyle>
          <a:p>
            <a:pPr>
              <a:defRPr/>
            </a:pPr>
            <a:fld id="{CF35EA1A-535C-491E-BDCD-E74E1772B4E9}" type="slidenum">
              <a:rPr lang="en-US" altLang="en-US"/>
              <a:pPr>
                <a:defRPr/>
              </a:pPr>
              <a:t>‹#›</a:t>
            </a:fld>
            <a:endParaRPr lang="en-US" alt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09930" name="Rectangle 10"/>
          <p:cNvSpPr>
            <a:spLocks noGrp="1" noChangeArrowheads="1"/>
          </p:cNvSpPr>
          <p:nvPr>
            <p:ph type="ctrTitle"/>
          </p:nvPr>
        </p:nvSpPr>
        <p:spPr>
          <a:xfrm>
            <a:off x="1509713" y="2119313"/>
            <a:ext cx="7272337" cy="530225"/>
          </a:xfrm>
          <a:ln w="9525"/>
        </p:spPr>
        <p:txBody>
          <a:bodyPr anchor="t"/>
          <a:lstStyle>
            <a:lvl1pPr algn="r">
              <a:lnSpc>
                <a:spcPct val="90000"/>
              </a:lnSpc>
              <a:defRPr sz="3200"/>
            </a:lvl1pPr>
          </a:lstStyle>
          <a:p>
            <a:r>
              <a:rPr lang="en-US"/>
              <a:t>Title of the Presentation</a:t>
            </a:r>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55600" y="1371600"/>
            <a:ext cx="3163777" cy="4025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0"/>
          </p:nvPr>
        </p:nvSpPr>
        <p:spPr>
          <a:xfrm>
            <a:off x="4646613" y="1392238"/>
            <a:ext cx="3455396" cy="164867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Picture Placeholder 6"/>
          <p:cNvSpPr>
            <a:spLocks noGrp="1"/>
          </p:cNvSpPr>
          <p:nvPr>
            <p:ph type="pic" sz="quarter" idx="11"/>
          </p:nvPr>
        </p:nvSpPr>
        <p:spPr>
          <a:xfrm>
            <a:off x="4635500" y="3359150"/>
            <a:ext cx="3562350" cy="1617663"/>
          </a:xfrm>
        </p:spPr>
        <p:txBody>
          <a:bodyPr/>
          <a:lstStyle/>
          <a:p>
            <a:pPr lvl="0"/>
            <a:endParaRPr lang="en-US" noProof="0"/>
          </a:p>
        </p:txBody>
      </p:sp>
      <p:sp>
        <p:nvSpPr>
          <p:cNvPr id="6" name="Rectangle 6"/>
          <p:cNvSpPr>
            <a:spLocks noGrp="1" noChangeArrowheads="1"/>
          </p:cNvSpPr>
          <p:nvPr>
            <p:ph type="sldNum" sz="quarter" idx="12"/>
          </p:nvPr>
        </p:nvSpPr>
        <p:spPr/>
        <p:txBody>
          <a:bodyPr/>
          <a:lstStyle>
            <a:lvl1pPr>
              <a:defRPr/>
            </a:lvl1pPr>
          </a:lstStyle>
          <a:p>
            <a:pPr>
              <a:defRPr/>
            </a:pPr>
            <a:fld id="{62E6FDA4-4160-41D1-AA58-2403EB384E53}" type="slidenum">
              <a:rPr lang="en-US" altLang="en-US"/>
              <a:pPr>
                <a:defRPr/>
              </a:pPr>
              <a:t>‹#›</a:t>
            </a:fld>
            <a:endParaRPr lang="en-US"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55600" y="1371600"/>
            <a:ext cx="3163777" cy="4025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0"/>
          </p:nvPr>
        </p:nvSpPr>
        <p:spPr>
          <a:xfrm>
            <a:off x="4646613" y="1392238"/>
            <a:ext cx="3455396" cy="164867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Picture Placeholder 6"/>
          <p:cNvSpPr>
            <a:spLocks noGrp="1"/>
          </p:cNvSpPr>
          <p:nvPr>
            <p:ph type="pic" sz="quarter" idx="11"/>
          </p:nvPr>
        </p:nvSpPr>
        <p:spPr>
          <a:xfrm>
            <a:off x="4635500" y="3359150"/>
            <a:ext cx="3562350" cy="1617663"/>
          </a:xfrm>
        </p:spPr>
        <p:txBody>
          <a:bodyPr/>
          <a:lstStyle/>
          <a:p>
            <a:pPr lvl="0"/>
            <a:endParaRPr 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55600" y="1371600"/>
            <a:ext cx="3163777" cy="4025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0"/>
          </p:nvPr>
        </p:nvSpPr>
        <p:spPr>
          <a:xfrm>
            <a:off x="4646613" y="1392238"/>
            <a:ext cx="3455396" cy="164867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Picture Placeholder 6"/>
          <p:cNvSpPr>
            <a:spLocks noGrp="1"/>
          </p:cNvSpPr>
          <p:nvPr>
            <p:ph type="pic" sz="quarter" idx="11"/>
          </p:nvPr>
        </p:nvSpPr>
        <p:spPr>
          <a:xfrm>
            <a:off x="4635500" y="3359150"/>
            <a:ext cx="3562350" cy="1617663"/>
          </a:xfrm>
        </p:spPr>
        <p:txBody>
          <a:bodyPr/>
          <a:lstStyle/>
          <a:p>
            <a:pPr lvl="0"/>
            <a:endParaRPr lang="en-US"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55600" y="1371600"/>
            <a:ext cx="3163777" cy="4025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0"/>
          </p:nvPr>
        </p:nvSpPr>
        <p:spPr>
          <a:xfrm>
            <a:off x="4646613" y="1392238"/>
            <a:ext cx="3455396" cy="164867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Picture Placeholder 6"/>
          <p:cNvSpPr>
            <a:spLocks noGrp="1"/>
          </p:cNvSpPr>
          <p:nvPr>
            <p:ph type="pic" sz="quarter" idx="11"/>
          </p:nvPr>
        </p:nvSpPr>
        <p:spPr>
          <a:xfrm>
            <a:off x="4635500" y="3359150"/>
            <a:ext cx="3562350" cy="1617663"/>
          </a:xfrm>
        </p:spPr>
        <p:txBody>
          <a:bodyPr/>
          <a:lstStyle/>
          <a:p>
            <a:pPr lvl="0"/>
            <a:endParaRPr lang="en-US"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55600" y="1371600"/>
            <a:ext cx="3163777" cy="4025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0"/>
          </p:nvPr>
        </p:nvSpPr>
        <p:spPr>
          <a:xfrm>
            <a:off x="4646613" y="1392238"/>
            <a:ext cx="3455396" cy="164867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Picture Placeholder 6"/>
          <p:cNvSpPr>
            <a:spLocks noGrp="1"/>
          </p:cNvSpPr>
          <p:nvPr>
            <p:ph type="pic" sz="quarter" idx="11"/>
          </p:nvPr>
        </p:nvSpPr>
        <p:spPr>
          <a:xfrm>
            <a:off x="4635500" y="3359150"/>
            <a:ext cx="3562350" cy="1617663"/>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73468A8-5F8D-4DCB-89C0-DA4CA4939457}" type="slidenum">
              <a:rPr lang="en-US" altLang="en-US"/>
              <a:pPr>
                <a:defRPr/>
              </a:pPr>
              <a:t>‹#›</a:t>
            </a:fld>
            <a:endParaRPr lang="en-US"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55600" y="1371600"/>
            <a:ext cx="3163777" cy="4025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0"/>
          </p:nvPr>
        </p:nvSpPr>
        <p:spPr>
          <a:xfrm>
            <a:off x="4646613" y="1392238"/>
            <a:ext cx="3455396" cy="164867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Picture Placeholder 6"/>
          <p:cNvSpPr>
            <a:spLocks noGrp="1"/>
          </p:cNvSpPr>
          <p:nvPr>
            <p:ph type="pic" sz="quarter" idx="11"/>
          </p:nvPr>
        </p:nvSpPr>
        <p:spPr>
          <a:xfrm>
            <a:off x="4635500" y="3359150"/>
            <a:ext cx="3562350" cy="1617663"/>
          </a:xfrm>
        </p:spPr>
        <p:txBody>
          <a:bodyPr/>
          <a:lstStyle/>
          <a:p>
            <a:pPr lvl="0"/>
            <a:endParaRPr lang="en-US" noProof="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55600" y="1371600"/>
            <a:ext cx="3163777" cy="4025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0"/>
          </p:nvPr>
        </p:nvSpPr>
        <p:spPr>
          <a:xfrm>
            <a:off x="4646613" y="1392238"/>
            <a:ext cx="3455396" cy="164867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Picture Placeholder 6"/>
          <p:cNvSpPr>
            <a:spLocks noGrp="1"/>
          </p:cNvSpPr>
          <p:nvPr>
            <p:ph type="pic" sz="quarter" idx="11"/>
          </p:nvPr>
        </p:nvSpPr>
        <p:spPr>
          <a:xfrm>
            <a:off x="4635500" y="3359150"/>
            <a:ext cx="3562350" cy="1617663"/>
          </a:xfrm>
        </p:spPr>
        <p:txBody>
          <a:bodyPr/>
          <a:lstStyle/>
          <a:p>
            <a:pPr lvl="0"/>
            <a:endParaRPr 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981325"/>
            <a:ext cx="7772400" cy="1362075"/>
          </a:xfrm>
        </p:spPr>
        <p:txBody>
          <a:bodyPr anchor="t"/>
          <a:lstStyle>
            <a:lvl1pPr algn="ctr">
              <a:defRPr sz="3600" b="0" cap="none" baseline="0">
                <a:solidFill>
                  <a:srgbClr val="F68B33"/>
                </a:solidFill>
              </a:defRPr>
            </a:lvl1pPr>
          </a:lstStyle>
          <a:p>
            <a:r>
              <a:rPr lang="en-US" smtClean="0"/>
              <a:t>Click to edit Master title style</a:t>
            </a:r>
            <a:endParaRPr lang="en-US" dirty="0"/>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F4C32F4C-3392-4F83-85BC-B45AC06089EE}" type="slidenum">
              <a:rPr lang="en-US" altLang="en-US"/>
              <a:pPr>
                <a:defRPr/>
              </a:pPr>
              <a:t>‹#›</a:t>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01738"/>
            <a:ext cx="4191000"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1738"/>
            <a:ext cx="4191000"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270C04C4-B105-4CFE-9CD8-9422927C9630}" type="slidenum">
              <a:rPr lang="en-US" altLang="en-US"/>
              <a:pPr>
                <a:defRPr/>
              </a:pPr>
              <a:t>‹#›</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457200" y="1219200"/>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16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19200"/>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916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F5BD7989-C2F7-4DF1-9479-F34755782437}" type="slidenum">
              <a:rPr lang="en-US" altLang="en-US"/>
              <a:pPr>
                <a:defRPr/>
              </a:pPr>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32333A82-1E15-47C7-9280-79F076FDE084}" type="slidenum">
              <a:rPr lang="en-US" altLang="en-US"/>
              <a:pPr>
                <a:defRPr/>
              </a:pPr>
              <a:t>‹#›</a:t>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ADD42CC-D5DD-4748-90E5-0C17EFC6F36F}" type="slidenum">
              <a:rPr lang="en-US" altLang="en-US"/>
              <a:pPr>
                <a:defRPr/>
              </a:pPr>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18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FC777CB4-3CC9-4E8E-8DBB-245E9E8DD418}" type="slidenum">
              <a:rPr lang="en-US" altLang="en-US"/>
              <a:pPr>
                <a:defRPr/>
              </a:pPr>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82D12FFD-A8DA-4F98-BD22-FD07D9BC83C4}" type="slidenum">
              <a:rPr lang="en-US" altLang="en-US"/>
              <a:pPr>
                <a:defRPr/>
              </a:pPr>
              <a:t>‹#›</a:t>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7"/>
          <p:cNvSpPr>
            <a:spLocks noGrp="1" noChangeArrowheads="1"/>
          </p:cNvSpPr>
          <p:nvPr>
            <p:ph type="title"/>
          </p:nvPr>
        </p:nvSpPr>
        <p:spPr bwMode="auto">
          <a:xfrm>
            <a:off x="355600" y="241300"/>
            <a:ext cx="8534400" cy="7620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10"/>
          <p:cNvSpPr>
            <a:spLocks noGrp="1" noChangeArrowheads="1"/>
          </p:cNvSpPr>
          <p:nvPr>
            <p:ph type="body" idx="1"/>
          </p:nvPr>
        </p:nvSpPr>
        <p:spPr bwMode="auto">
          <a:xfrm>
            <a:off x="304800" y="1201738"/>
            <a:ext cx="8534400" cy="51228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Lorem ipsum dolor sit amet, consectetuer adipiscing elit. </a:t>
            </a:r>
          </a:p>
          <a:p>
            <a:pPr lvl="1"/>
            <a:r>
              <a:rPr lang="en-US" smtClean="0"/>
              <a:t>Lorem ipsum dolor sit amet, consectetuer adipiscing elit. </a:t>
            </a:r>
          </a:p>
          <a:p>
            <a:pPr lvl="2"/>
            <a:r>
              <a:rPr lang="en-US" smtClean="0"/>
              <a:t>Lorem ipsum dolor sit amet, consectetuer adipiscing elit. </a:t>
            </a:r>
          </a:p>
          <a:p>
            <a:pPr lvl="3"/>
            <a:r>
              <a:rPr lang="en-US" smtClean="0"/>
              <a:t>Lorem ipsum dolor sit amet, consectetuer adipiscing elit.</a:t>
            </a:r>
          </a:p>
        </p:txBody>
      </p:sp>
      <p:sp>
        <p:nvSpPr>
          <p:cNvPr id="19" name="Rectangle 18"/>
          <p:cNvSpPr>
            <a:spLocks noChangeArrowheads="1"/>
          </p:cNvSpPr>
          <p:nvPr/>
        </p:nvSpPr>
        <p:spPr bwMode="auto">
          <a:xfrm>
            <a:off x="8915400" y="0"/>
            <a:ext cx="228600" cy="3214688"/>
          </a:xfrm>
          <a:prstGeom prst="rect">
            <a:avLst/>
          </a:prstGeom>
          <a:solidFill>
            <a:srgbClr val="F68B33"/>
          </a:solidFill>
          <a:ln w="9525">
            <a:noFill/>
            <a:miter lim="800000"/>
            <a:headEnd/>
            <a:tailEnd/>
          </a:ln>
          <a:effectLst/>
        </p:spPr>
        <p:txBody>
          <a:bodyPr wrap="none" anchor="ctr"/>
          <a:lstStyle/>
          <a:p>
            <a:pPr eaLnBrk="0" hangingPunct="0">
              <a:buClr>
                <a:schemeClr val="folHlink"/>
              </a:buClr>
              <a:defRPr/>
            </a:pPr>
            <a:endParaRPr lang="en-US" sz="1800" dirty="0">
              <a:cs typeface="+mn-cs"/>
            </a:endParaRPr>
          </a:p>
        </p:txBody>
      </p:sp>
      <p:sp>
        <p:nvSpPr>
          <p:cNvPr id="20" name="AutoShape 8"/>
          <p:cNvSpPr>
            <a:spLocks noChangeArrowheads="1"/>
          </p:cNvSpPr>
          <p:nvPr/>
        </p:nvSpPr>
        <p:spPr bwMode="auto">
          <a:xfrm rot="5400000">
            <a:off x="8922544" y="3207544"/>
            <a:ext cx="214312" cy="228600"/>
          </a:xfrm>
          <a:prstGeom prst="rtTriangle">
            <a:avLst/>
          </a:prstGeom>
          <a:solidFill>
            <a:srgbClr val="F68B33"/>
          </a:solidFill>
          <a:ln w="9525">
            <a:noFill/>
            <a:miter lim="800000"/>
            <a:headEnd/>
            <a:tailEnd/>
          </a:ln>
          <a:effectLst/>
        </p:spPr>
        <p:txBody>
          <a:bodyPr wrap="none" anchor="ctr"/>
          <a:lstStyle/>
          <a:p>
            <a:pPr eaLnBrk="0" hangingPunct="0">
              <a:buClr>
                <a:schemeClr val="folHlink"/>
              </a:buClr>
              <a:defRPr/>
            </a:pPr>
            <a:endParaRPr lang="en-US" sz="1800" dirty="0">
              <a:cs typeface="+mn-cs"/>
            </a:endParaRPr>
          </a:p>
        </p:txBody>
      </p:sp>
      <p:grpSp>
        <p:nvGrpSpPr>
          <p:cNvPr id="4102" name="Group 9"/>
          <p:cNvGrpSpPr>
            <a:grpSpLocks/>
          </p:cNvGrpSpPr>
          <p:nvPr/>
        </p:nvGrpSpPr>
        <p:grpSpPr bwMode="auto">
          <a:xfrm>
            <a:off x="8915400" y="3289300"/>
            <a:ext cx="228600" cy="2400300"/>
            <a:chOff x="5616" y="2072"/>
            <a:chExt cx="144" cy="1512"/>
          </a:xfrm>
        </p:grpSpPr>
        <p:sp>
          <p:nvSpPr>
            <p:cNvPr id="23" name="AutoShape 10"/>
            <p:cNvSpPr>
              <a:spLocks noChangeArrowheads="1"/>
            </p:cNvSpPr>
            <p:nvPr/>
          </p:nvSpPr>
          <p:spPr bwMode="auto">
            <a:xfrm rot="16200000">
              <a:off x="5616" y="2072"/>
              <a:ext cx="144" cy="144"/>
            </a:xfrm>
            <a:prstGeom prst="rtTriangle">
              <a:avLst/>
            </a:prstGeom>
            <a:solidFill>
              <a:srgbClr val="008FD0"/>
            </a:solidFill>
            <a:ln w="9525">
              <a:noFill/>
              <a:miter lim="800000"/>
              <a:headEnd/>
              <a:tailEnd/>
            </a:ln>
            <a:effectLst/>
          </p:spPr>
          <p:txBody>
            <a:bodyPr wrap="none" anchor="ctr"/>
            <a:lstStyle/>
            <a:p>
              <a:pPr eaLnBrk="0" hangingPunct="0">
                <a:buClr>
                  <a:schemeClr val="folHlink"/>
                </a:buClr>
                <a:defRPr/>
              </a:pPr>
              <a:endParaRPr lang="en-US" sz="1800" dirty="0">
                <a:cs typeface="+mn-cs"/>
              </a:endParaRPr>
            </a:p>
          </p:txBody>
        </p:sp>
        <p:sp>
          <p:nvSpPr>
            <p:cNvPr id="24" name="Rectangle 11"/>
            <p:cNvSpPr>
              <a:spLocks noChangeArrowheads="1"/>
            </p:cNvSpPr>
            <p:nvPr/>
          </p:nvSpPr>
          <p:spPr bwMode="auto">
            <a:xfrm>
              <a:off x="5616" y="2216"/>
              <a:ext cx="144" cy="1224"/>
            </a:xfrm>
            <a:prstGeom prst="rect">
              <a:avLst/>
            </a:prstGeom>
            <a:solidFill>
              <a:srgbClr val="008FD0"/>
            </a:solidFill>
            <a:ln w="9525">
              <a:noFill/>
              <a:miter lim="800000"/>
              <a:headEnd/>
              <a:tailEnd/>
            </a:ln>
            <a:effectLst/>
          </p:spPr>
          <p:txBody>
            <a:bodyPr wrap="none" anchor="ctr"/>
            <a:lstStyle/>
            <a:p>
              <a:pPr eaLnBrk="0" hangingPunct="0">
                <a:buClr>
                  <a:schemeClr val="folHlink"/>
                </a:buClr>
                <a:defRPr/>
              </a:pPr>
              <a:endParaRPr lang="en-US" sz="1800" dirty="0">
                <a:cs typeface="+mn-cs"/>
              </a:endParaRPr>
            </a:p>
          </p:txBody>
        </p:sp>
        <p:sp>
          <p:nvSpPr>
            <p:cNvPr id="25" name="AutoShape 12"/>
            <p:cNvSpPr>
              <a:spLocks noChangeArrowheads="1"/>
            </p:cNvSpPr>
            <p:nvPr/>
          </p:nvSpPr>
          <p:spPr bwMode="auto">
            <a:xfrm rot="5400000">
              <a:off x="5616" y="3440"/>
              <a:ext cx="144" cy="144"/>
            </a:xfrm>
            <a:prstGeom prst="rtTriangle">
              <a:avLst/>
            </a:prstGeom>
            <a:solidFill>
              <a:srgbClr val="008FD0"/>
            </a:solidFill>
            <a:ln w="9525">
              <a:noFill/>
              <a:miter lim="800000"/>
              <a:headEnd/>
              <a:tailEnd/>
            </a:ln>
            <a:effectLst/>
          </p:spPr>
          <p:txBody>
            <a:bodyPr wrap="none" anchor="ctr"/>
            <a:lstStyle/>
            <a:p>
              <a:pPr eaLnBrk="0" hangingPunct="0">
                <a:buClr>
                  <a:schemeClr val="folHlink"/>
                </a:buClr>
                <a:defRPr/>
              </a:pPr>
              <a:endParaRPr lang="en-US" sz="1800" dirty="0">
                <a:cs typeface="+mn-cs"/>
              </a:endParaRPr>
            </a:p>
          </p:txBody>
        </p:sp>
      </p:grpSp>
      <p:cxnSp>
        <p:nvCxnSpPr>
          <p:cNvPr id="21" name="Straight Connector 20"/>
          <p:cNvCxnSpPr/>
          <p:nvPr/>
        </p:nvCxnSpPr>
        <p:spPr>
          <a:xfrm>
            <a:off x="457200" y="760413"/>
            <a:ext cx="8229600" cy="15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104" name="Picture 16" descr="LOGO.jpg"/>
          <p:cNvPicPr>
            <a:picLocks noChangeAspect="1"/>
          </p:cNvPicPr>
          <p:nvPr/>
        </p:nvPicPr>
        <p:blipFill>
          <a:blip r:embed="rId23" cstate="print"/>
          <a:srcRect/>
          <a:stretch>
            <a:fillRect/>
          </a:stretch>
        </p:blipFill>
        <p:spPr bwMode="auto">
          <a:xfrm>
            <a:off x="8077200" y="6019800"/>
            <a:ext cx="893763" cy="609600"/>
          </a:xfrm>
          <a:prstGeom prst="rect">
            <a:avLst/>
          </a:prstGeom>
          <a:noFill/>
          <a:ln w="9525">
            <a:noFill/>
            <a:miter lim="800000"/>
            <a:headEnd/>
            <a:tailEnd/>
          </a:ln>
        </p:spPr>
      </p:pic>
      <p:sp>
        <p:nvSpPr>
          <p:cNvPr id="1040" name="Rectangle 16"/>
          <p:cNvSpPr>
            <a:spLocks noChangeArrowheads="1"/>
          </p:cNvSpPr>
          <p:nvPr/>
        </p:nvSpPr>
        <p:spPr bwMode="auto">
          <a:xfrm>
            <a:off x="0" y="6705600"/>
            <a:ext cx="9144000" cy="152400"/>
          </a:xfrm>
          <a:prstGeom prst="rect">
            <a:avLst/>
          </a:prstGeom>
          <a:solidFill>
            <a:srgbClr val="C0C0C0"/>
          </a:solidFill>
          <a:ln w="9525">
            <a:noFill/>
            <a:miter lim="800000"/>
            <a:headEnd/>
            <a:tailEnd/>
          </a:ln>
          <a:effectLst/>
        </p:spPr>
        <p:txBody>
          <a:bodyPr wrap="none" anchor="ctr"/>
          <a:lstStyle/>
          <a:p>
            <a:pPr algn="ctr" eaLnBrk="0" hangingPunct="0">
              <a:buClr>
                <a:schemeClr val="folHlink"/>
              </a:buClr>
              <a:defRPr/>
            </a:pPr>
            <a:endParaRPr lang="en-US" sz="1800" dirty="0">
              <a:solidFill>
                <a:srgbClr val="C0C0C0"/>
              </a:solidFill>
              <a:cs typeface="+mn-cs"/>
            </a:endParaRPr>
          </a:p>
        </p:txBody>
      </p:sp>
      <p:sp>
        <p:nvSpPr>
          <p:cNvPr id="3" name="Rectangle 5"/>
          <p:cNvSpPr>
            <a:spLocks noGrp="1" noChangeArrowheads="1"/>
          </p:cNvSpPr>
          <p:nvPr>
            <p:ph type="ftr" sz="quarter" idx="3"/>
          </p:nvPr>
        </p:nvSpPr>
        <p:spPr bwMode="auto">
          <a:xfrm>
            <a:off x="3962400" y="6670675"/>
            <a:ext cx="1143000" cy="204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buClr>
                <a:schemeClr val="folHlink"/>
              </a:buClr>
              <a:defRPr sz="900">
                <a:latin typeface="+mn-lt"/>
                <a:cs typeface="+mn-cs"/>
              </a:defRPr>
            </a:lvl1pPr>
          </a:lstStyle>
          <a:p>
            <a:pPr>
              <a:defRPr/>
            </a:pPr>
            <a:endParaRPr lang="en-US"/>
          </a:p>
        </p:txBody>
      </p:sp>
      <p:sp>
        <p:nvSpPr>
          <p:cNvPr id="4" name="Rectangle 6"/>
          <p:cNvSpPr>
            <a:spLocks noGrp="1" noChangeArrowheads="1"/>
          </p:cNvSpPr>
          <p:nvPr>
            <p:ph type="sldNum" sz="quarter" idx="4"/>
          </p:nvPr>
        </p:nvSpPr>
        <p:spPr bwMode="auto">
          <a:xfrm>
            <a:off x="8534400" y="6670675"/>
            <a:ext cx="438150" cy="1476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buClr>
                <a:schemeClr val="folHlink"/>
              </a:buClr>
              <a:defRPr sz="800">
                <a:latin typeface="+mn-lt"/>
                <a:cs typeface="+mn-cs"/>
              </a:defRPr>
            </a:lvl1pPr>
          </a:lstStyle>
          <a:p>
            <a:pPr>
              <a:defRPr/>
            </a:pPr>
            <a:fld id="{3335B8C8-0A2B-473F-93F8-FC0C03314B25}" type="slidenum">
              <a:rPr lang="en-US" altLang="en-US"/>
              <a:pPr>
                <a:defRPr/>
              </a:pPr>
              <a:t>‹#›</a:t>
            </a:fld>
            <a:endParaRPr lang="en-US" altLang="en-US" dirty="0"/>
          </a:p>
        </p:txBody>
      </p:sp>
      <p:sp>
        <p:nvSpPr>
          <p:cNvPr id="1039" name="Text Box 15"/>
          <p:cNvSpPr txBox="1">
            <a:spLocks noChangeArrowheads="1"/>
          </p:cNvSpPr>
          <p:nvPr/>
        </p:nvSpPr>
        <p:spPr bwMode="auto">
          <a:xfrm>
            <a:off x="-17463" y="6670675"/>
            <a:ext cx="3048001" cy="230188"/>
          </a:xfrm>
          <a:prstGeom prst="rect">
            <a:avLst/>
          </a:prstGeom>
          <a:noFill/>
          <a:ln w="9525">
            <a:noFill/>
            <a:miter lim="800000"/>
            <a:headEnd/>
            <a:tailEnd/>
          </a:ln>
          <a:effectLst/>
        </p:spPr>
        <p:txBody>
          <a:bodyPr>
            <a:spAutoFit/>
          </a:bodyPr>
          <a:lstStyle/>
          <a:p>
            <a:pPr eaLnBrk="0" hangingPunct="0">
              <a:spcBef>
                <a:spcPct val="50000"/>
              </a:spcBef>
              <a:buClr>
                <a:schemeClr val="folHlink"/>
              </a:buClr>
              <a:defRPr/>
            </a:pPr>
            <a:r>
              <a:rPr lang="en-US" sz="900" dirty="0">
                <a:cs typeface="+mn-cs"/>
              </a:rPr>
              <a:t>© ExlService Holdings, Inc. 2006-2011</a:t>
            </a:r>
            <a:endParaRPr lang="en-US" sz="300" dirty="0">
              <a:cs typeface="+mn-cs"/>
            </a:endParaRPr>
          </a:p>
        </p:txBody>
      </p:sp>
    </p:spTree>
  </p:cSld>
  <p:clrMap bg1="lt1" tx1="dk1" bg2="lt2" tx2="dk2" accent1="accent1" accent2="accent2" accent3="accent3" accent4="accent4" accent5="accent5" accent6="accent6" hlink="hlink" folHlink="folHlink"/>
  <p:sldLayoutIdLst>
    <p:sldLayoutId id="2147483932"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3" r:id="rId13"/>
    <p:sldLayoutId id="2147483934" r:id="rId14"/>
    <p:sldLayoutId id="2147483935" r:id="rId15"/>
    <p:sldLayoutId id="2147483936" r:id="rId16"/>
    <p:sldLayoutId id="2147483937" r:id="rId17"/>
    <p:sldLayoutId id="2147483938" r:id="rId18"/>
    <p:sldLayoutId id="2147483939" r:id="rId19"/>
    <p:sldLayoutId id="2147483940" r:id="rId20"/>
    <p:sldLayoutId id="2147483941" r:id="rId21"/>
  </p:sldLayoutIdLst>
  <p:hf hdr="0" ftr="0" dt="0"/>
  <p:txStyles>
    <p:titleStyle>
      <a:lvl1pPr algn="l" rtl="0" eaLnBrk="0" fontAlgn="base" hangingPunct="0">
        <a:spcBef>
          <a:spcPct val="0"/>
        </a:spcBef>
        <a:spcAft>
          <a:spcPct val="0"/>
        </a:spcAft>
        <a:defRPr sz="2400">
          <a:solidFill>
            <a:srgbClr val="008FD0"/>
          </a:solidFill>
          <a:latin typeface="+mj-lt"/>
          <a:ea typeface="+mj-ea"/>
          <a:cs typeface="+mj-cs"/>
        </a:defRPr>
      </a:lvl1pPr>
      <a:lvl2pPr algn="l" rtl="0" eaLnBrk="0" fontAlgn="base" hangingPunct="0">
        <a:spcBef>
          <a:spcPct val="0"/>
        </a:spcBef>
        <a:spcAft>
          <a:spcPct val="0"/>
        </a:spcAft>
        <a:defRPr sz="2400">
          <a:solidFill>
            <a:srgbClr val="008FD0"/>
          </a:solidFill>
          <a:latin typeface="Arial" charset="0"/>
        </a:defRPr>
      </a:lvl2pPr>
      <a:lvl3pPr algn="l" rtl="0" eaLnBrk="0" fontAlgn="base" hangingPunct="0">
        <a:spcBef>
          <a:spcPct val="0"/>
        </a:spcBef>
        <a:spcAft>
          <a:spcPct val="0"/>
        </a:spcAft>
        <a:defRPr sz="2400">
          <a:solidFill>
            <a:srgbClr val="008FD0"/>
          </a:solidFill>
          <a:latin typeface="Arial" charset="0"/>
        </a:defRPr>
      </a:lvl3pPr>
      <a:lvl4pPr algn="l" rtl="0" eaLnBrk="0" fontAlgn="base" hangingPunct="0">
        <a:spcBef>
          <a:spcPct val="0"/>
        </a:spcBef>
        <a:spcAft>
          <a:spcPct val="0"/>
        </a:spcAft>
        <a:defRPr sz="2400">
          <a:solidFill>
            <a:srgbClr val="008FD0"/>
          </a:solidFill>
          <a:latin typeface="Arial" charset="0"/>
        </a:defRPr>
      </a:lvl4pPr>
      <a:lvl5pPr algn="l" rtl="0" eaLnBrk="0" fontAlgn="base" hangingPunct="0">
        <a:spcBef>
          <a:spcPct val="0"/>
        </a:spcBef>
        <a:spcAft>
          <a:spcPct val="0"/>
        </a:spcAft>
        <a:defRPr sz="2400">
          <a:solidFill>
            <a:srgbClr val="008FD0"/>
          </a:solidFill>
          <a:latin typeface="Arial" charset="0"/>
        </a:defRPr>
      </a:lvl5pPr>
      <a:lvl6pPr marL="457200" algn="l" rtl="0" eaLnBrk="1" fontAlgn="base" hangingPunct="1">
        <a:spcBef>
          <a:spcPct val="0"/>
        </a:spcBef>
        <a:spcAft>
          <a:spcPct val="0"/>
        </a:spcAft>
        <a:defRPr sz="3600">
          <a:solidFill>
            <a:srgbClr val="008FD0"/>
          </a:solidFill>
          <a:latin typeface="Arial" charset="0"/>
        </a:defRPr>
      </a:lvl6pPr>
      <a:lvl7pPr marL="914400" algn="l" rtl="0" eaLnBrk="1" fontAlgn="base" hangingPunct="1">
        <a:spcBef>
          <a:spcPct val="0"/>
        </a:spcBef>
        <a:spcAft>
          <a:spcPct val="0"/>
        </a:spcAft>
        <a:defRPr sz="3600">
          <a:solidFill>
            <a:srgbClr val="008FD0"/>
          </a:solidFill>
          <a:latin typeface="Arial" charset="0"/>
        </a:defRPr>
      </a:lvl7pPr>
      <a:lvl8pPr marL="1371600" algn="l" rtl="0" eaLnBrk="1" fontAlgn="base" hangingPunct="1">
        <a:spcBef>
          <a:spcPct val="0"/>
        </a:spcBef>
        <a:spcAft>
          <a:spcPct val="0"/>
        </a:spcAft>
        <a:defRPr sz="3600">
          <a:solidFill>
            <a:srgbClr val="008FD0"/>
          </a:solidFill>
          <a:latin typeface="Arial" charset="0"/>
        </a:defRPr>
      </a:lvl8pPr>
      <a:lvl9pPr marL="1828800" algn="l" rtl="0" eaLnBrk="1" fontAlgn="base" hangingPunct="1">
        <a:spcBef>
          <a:spcPct val="0"/>
        </a:spcBef>
        <a:spcAft>
          <a:spcPct val="0"/>
        </a:spcAft>
        <a:defRPr sz="3600">
          <a:solidFill>
            <a:srgbClr val="008FD0"/>
          </a:solidFill>
          <a:latin typeface="Arial" charset="0"/>
        </a:defRPr>
      </a:lvl9pPr>
    </p:titleStyle>
    <p:bodyStyle>
      <a:lvl1pPr marL="342900" indent="-342900" algn="l" rtl="0" eaLnBrk="0" fontAlgn="base" hangingPunct="0">
        <a:spcBef>
          <a:spcPct val="20000"/>
        </a:spcBef>
        <a:spcAft>
          <a:spcPct val="0"/>
        </a:spcAft>
        <a:buSzPct val="50000"/>
        <a:buBlip>
          <a:blip r:embed="rId24"/>
        </a:buBlip>
        <a:defRPr sz="1400">
          <a:solidFill>
            <a:schemeClr val="tx1"/>
          </a:solidFill>
          <a:latin typeface="+mn-lt"/>
          <a:ea typeface="+mn-ea"/>
          <a:cs typeface="+mn-cs"/>
        </a:defRPr>
      </a:lvl1pPr>
      <a:lvl2pPr marL="742950" indent="-285750" algn="l" rtl="0" eaLnBrk="0" fontAlgn="base" hangingPunct="0">
        <a:spcBef>
          <a:spcPct val="20000"/>
        </a:spcBef>
        <a:spcAft>
          <a:spcPct val="0"/>
        </a:spcAft>
        <a:buSzPct val="50000"/>
        <a:buBlip>
          <a:blip r:embed="rId24"/>
        </a:buBlip>
        <a:defRPr>
          <a:solidFill>
            <a:schemeClr val="tx1"/>
          </a:solidFill>
          <a:latin typeface="+mn-lt"/>
          <a:cs typeface="+mn-cs"/>
        </a:defRPr>
      </a:lvl2pPr>
      <a:lvl3pPr marL="1143000" indent="-228600" algn="l" rtl="0" eaLnBrk="0" fontAlgn="base" hangingPunct="0">
        <a:spcBef>
          <a:spcPct val="20000"/>
        </a:spcBef>
        <a:spcAft>
          <a:spcPct val="0"/>
        </a:spcAft>
        <a:buSzPct val="50000"/>
        <a:buBlip>
          <a:blip r:embed="rId24"/>
        </a:buBlip>
        <a:defRPr sz="1600">
          <a:solidFill>
            <a:schemeClr val="tx1"/>
          </a:solidFill>
          <a:latin typeface="+mn-lt"/>
          <a:cs typeface="+mn-cs"/>
        </a:defRPr>
      </a:lvl3pPr>
      <a:lvl4pPr marL="1600200" indent="-228600" algn="l" rtl="0" eaLnBrk="0" fontAlgn="base" hangingPunct="0">
        <a:spcBef>
          <a:spcPct val="20000"/>
        </a:spcBef>
        <a:spcAft>
          <a:spcPct val="0"/>
        </a:spcAft>
        <a:buSzPct val="50000"/>
        <a:buBlip>
          <a:blip r:embed="rId24"/>
        </a:buBlip>
        <a:defRPr sz="1400">
          <a:solidFill>
            <a:schemeClr val="tx1"/>
          </a:solidFill>
          <a:latin typeface="+mn-lt"/>
          <a:cs typeface="+mn-cs"/>
        </a:defRPr>
      </a:lvl4pPr>
      <a:lvl5pPr marL="2057400" indent="-228600" algn="l" rtl="0" eaLnBrk="0" fontAlgn="base" hangingPunct="0">
        <a:spcBef>
          <a:spcPct val="20000"/>
        </a:spcBef>
        <a:spcAft>
          <a:spcPct val="0"/>
        </a:spcAft>
        <a:buClr>
          <a:srgbClr val="EF781D"/>
        </a:buClr>
        <a:buChar char="•"/>
        <a:defRPr sz="1200">
          <a:solidFill>
            <a:schemeClr val="tx1"/>
          </a:solidFill>
          <a:latin typeface="Trebuchet MS" pitchFamily="34" charset="0"/>
          <a:cs typeface="+mn-cs"/>
        </a:defRPr>
      </a:lvl5pPr>
      <a:lvl6pPr marL="2514600" indent="-228600" algn="l" rtl="0" eaLnBrk="1" fontAlgn="base" hangingPunct="1">
        <a:spcBef>
          <a:spcPct val="20000"/>
        </a:spcBef>
        <a:spcAft>
          <a:spcPct val="0"/>
        </a:spcAft>
        <a:buClr>
          <a:srgbClr val="EF781D"/>
        </a:buClr>
        <a:buChar char="•"/>
        <a:defRPr sz="1200">
          <a:solidFill>
            <a:schemeClr val="tx1"/>
          </a:solidFill>
          <a:latin typeface="Trebuchet MS" pitchFamily="34" charset="0"/>
          <a:cs typeface="+mn-cs"/>
        </a:defRPr>
      </a:lvl6pPr>
      <a:lvl7pPr marL="2971800" indent="-228600" algn="l" rtl="0" eaLnBrk="1" fontAlgn="base" hangingPunct="1">
        <a:spcBef>
          <a:spcPct val="20000"/>
        </a:spcBef>
        <a:spcAft>
          <a:spcPct val="0"/>
        </a:spcAft>
        <a:buClr>
          <a:srgbClr val="EF781D"/>
        </a:buClr>
        <a:buChar char="•"/>
        <a:defRPr sz="1200">
          <a:solidFill>
            <a:schemeClr val="tx1"/>
          </a:solidFill>
          <a:latin typeface="Trebuchet MS" pitchFamily="34" charset="0"/>
          <a:cs typeface="+mn-cs"/>
        </a:defRPr>
      </a:lvl7pPr>
      <a:lvl8pPr marL="3429000" indent="-228600" algn="l" rtl="0" eaLnBrk="1" fontAlgn="base" hangingPunct="1">
        <a:spcBef>
          <a:spcPct val="20000"/>
        </a:spcBef>
        <a:spcAft>
          <a:spcPct val="0"/>
        </a:spcAft>
        <a:buClr>
          <a:srgbClr val="EF781D"/>
        </a:buClr>
        <a:buChar char="•"/>
        <a:defRPr sz="1200">
          <a:solidFill>
            <a:schemeClr val="tx1"/>
          </a:solidFill>
          <a:latin typeface="Trebuchet MS" pitchFamily="34" charset="0"/>
          <a:cs typeface="+mn-cs"/>
        </a:defRPr>
      </a:lvl8pPr>
      <a:lvl9pPr marL="3886200" indent="-228600" algn="l" rtl="0" eaLnBrk="1" fontAlgn="base" hangingPunct="1">
        <a:spcBef>
          <a:spcPct val="20000"/>
        </a:spcBef>
        <a:spcAft>
          <a:spcPct val="0"/>
        </a:spcAft>
        <a:buClr>
          <a:srgbClr val="EF781D"/>
        </a:buClr>
        <a:buChar char="•"/>
        <a:defRPr sz="1200">
          <a:solidFill>
            <a:schemeClr val="tx1"/>
          </a:solidFill>
          <a:latin typeface="Trebuchet MS" pitchFamily="34"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5.xml"/><Relationship Id="rId1" Type="http://schemas.openxmlformats.org/officeDocument/2006/relationships/slideLayout" Target="../slideLayouts/slideLayout17.xml"/><Relationship Id="rId4" Type="http://schemas.openxmlformats.org/officeDocument/2006/relationships/chart" Target="../charts/char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9.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4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8.xml"/><Relationship Id="rId1" Type="http://schemas.openxmlformats.org/officeDocument/2006/relationships/slideLayout" Target="../slideLayouts/slideLayout20.xml"/><Relationship Id="rId4" Type="http://schemas.openxmlformats.org/officeDocument/2006/relationships/chart" Target="../charts/chart4.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package" Target="../embeddings/Microsoft_Office_Excel_Worksheet1.xlsx"/><Relationship Id="rId5" Type="http://schemas.openxmlformats.org/officeDocument/2006/relationships/image" Target="../media/image43.png"/><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2.jpeg"/></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03200" y="2232025"/>
            <a:ext cx="4578350" cy="1569660"/>
          </a:xfrm>
          <a:prstGeom prst="rect">
            <a:avLst/>
          </a:prstGeom>
          <a:noFill/>
          <a:ln w="9525">
            <a:noFill/>
            <a:miter lim="800000"/>
            <a:headEnd/>
            <a:tailEnd/>
          </a:ln>
        </p:spPr>
        <p:txBody>
          <a:bodyPr lIns="45720" rIns="45720">
            <a:spAutoFit/>
          </a:bodyPr>
          <a:lstStyle/>
          <a:p>
            <a:pPr algn="r"/>
            <a:r>
              <a:rPr lang="en-US" sz="4800" b="1" dirty="0">
                <a:solidFill>
                  <a:schemeClr val="bg1"/>
                </a:solidFill>
              </a:rPr>
              <a:t>MS Excel </a:t>
            </a:r>
            <a:r>
              <a:rPr lang="en-US" sz="4800" b="1" dirty="0" smtClean="0">
                <a:solidFill>
                  <a:schemeClr val="bg1"/>
                </a:solidFill>
              </a:rPr>
              <a:t>2007</a:t>
            </a:r>
          </a:p>
          <a:p>
            <a:pPr algn="r"/>
            <a:r>
              <a:rPr lang="en-US" sz="4800" b="1" dirty="0" smtClean="0">
                <a:solidFill>
                  <a:schemeClr val="bg1"/>
                </a:solidFill>
              </a:rPr>
              <a:t> </a:t>
            </a:r>
            <a:r>
              <a:rPr lang="en-US" sz="2800" b="1" dirty="0" smtClean="0">
                <a:solidFill>
                  <a:schemeClr val="bg1"/>
                </a:solidFill>
              </a:rPr>
              <a:t>Beginner Training</a:t>
            </a:r>
            <a:endParaRPr lang="en-US" altLang="en-US" sz="36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smtClean="0"/>
              <a:t>Shortcuts in Excel</a:t>
            </a:r>
          </a:p>
        </p:txBody>
      </p:sp>
      <p:sp>
        <p:nvSpPr>
          <p:cNvPr id="371085" name="Rectangle 397"/>
          <p:cNvSpPr>
            <a:spLocks noChangeArrowheads="1"/>
          </p:cNvSpPr>
          <p:nvPr/>
        </p:nvSpPr>
        <p:spPr bwMode="auto">
          <a:xfrm>
            <a:off x="401638" y="1022350"/>
            <a:ext cx="8380412" cy="4846638"/>
          </a:xfrm>
          <a:prstGeom prst="rect">
            <a:avLst/>
          </a:prstGeom>
          <a:noFill/>
          <a:ln w="12700">
            <a:solidFill>
              <a:schemeClr val="tx1"/>
            </a:solidFill>
            <a:miter lim="800000"/>
            <a:headEnd/>
            <a:tailEnd/>
          </a:ln>
          <a:effectLst>
            <a:outerShdw dist="35921" dir="2700000" algn="ctr" rotWithShape="0">
              <a:schemeClr val="bg2"/>
            </a:outerShdw>
          </a:effectLst>
        </p:spPr>
        <p:txBody>
          <a:bodyPr lIns="45720" rIns="45720" anchor="ctr">
            <a:spAutoFit/>
          </a:bodyPr>
          <a:lstStyle/>
          <a:p>
            <a:pPr eaLnBrk="0" hangingPunct="0">
              <a:buClr>
                <a:schemeClr val="folHlink"/>
              </a:buClr>
              <a:defRPr/>
            </a:pPr>
            <a:endParaRPr lang="en-US">
              <a:cs typeface="+mn-cs"/>
            </a:endParaRPr>
          </a:p>
        </p:txBody>
      </p:sp>
      <p:graphicFrame>
        <p:nvGraphicFramePr>
          <p:cNvPr id="371083" name="Group 395"/>
          <p:cNvGraphicFramePr>
            <a:graphicFrameLocks noGrp="1"/>
          </p:cNvGraphicFramePr>
          <p:nvPr/>
        </p:nvGraphicFramePr>
        <p:xfrm>
          <a:off x="565150" y="1406525"/>
          <a:ext cx="8168958" cy="4375151"/>
        </p:xfrm>
        <a:graphic>
          <a:graphicData uri="http://schemas.openxmlformats.org/drawingml/2006/table">
            <a:tbl>
              <a:tblPr/>
              <a:tblGrid>
                <a:gridCol w="1081088"/>
                <a:gridCol w="116840"/>
                <a:gridCol w="2576513"/>
                <a:gridCol w="116840"/>
                <a:gridCol w="1201737"/>
                <a:gridCol w="116840"/>
                <a:gridCol w="2959100"/>
              </a:tblGrid>
              <a:tr h="188913">
                <a:tc>
                  <a:txBody>
                    <a:bodyPr/>
                    <a:lstStyle/>
                    <a:p>
                      <a:pPr marL="0" marR="0" lvl="0" indent="0" algn="ctr"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dirty="0" smtClean="0">
                          <a:ln>
                            <a:noFill/>
                          </a:ln>
                          <a:solidFill>
                            <a:schemeClr val="tx1"/>
                          </a:solidFill>
                          <a:effectLst/>
                          <a:latin typeface="Arial" charset="0"/>
                        </a:rPr>
                        <a:t>Key Strokes </a:t>
                      </a:r>
                    </a:p>
                  </a:txBody>
                  <a:tcPr marL="45720" marR="45720"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1000" b="1" i="0" u="none" strike="noStrike" cap="none" normalizeH="0" baseline="0" smtClean="0">
                        <a:ln>
                          <a:noFill/>
                        </a:ln>
                        <a:solidFill>
                          <a:schemeClr val="tx1"/>
                        </a:solidFill>
                        <a:effectLst/>
                        <a:latin typeface="Arial" charset="0"/>
                      </a:endParaRPr>
                    </a:p>
                  </a:txBody>
                  <a:tcPr marL="45720" marR="45720"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dirty="0" smtClean="0">
                          <a:ln>
                            <a:noFill/>
                          </a:ln>
                          <a:solidFill>
                            <a:schemeClr val="tx1"/>
                          </a:solidFill>
                          <a:effectLst/>
                          <a:latin typeface="Arial" charset="0"/>
                        </a:rPr>
                        <a:t>Result </a:t>
                      </a:r>
                    </a:p>
                  </a:txBody>
                  <a:tcPr marL="45720" marR="4572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1000" b="1" i="0" u="none" strike="noStrike" cap="none" normalizeH="0" baseline="0" smtClean="0">
                        <a:ln>
                          <a:noFill/>
                        </a:ln>
                        <a:solidFill>
                          <a:schemeClr val="tx1"/>
                        </a:solidFill>
                        <a:effectLst/>
                        <a:latin typeface="Arial" charset="0"/>
                      </a:endParaRPr>
                    </a:p>
                  </a:txBody>
                  <a:tcPr marL="45720" marR="45720"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smtClean="0">
                          <a:ln>
                            <a:noFill/>
                          </a:ln>
                          <a:solidFill>
                            <a:schemeClr val="tx1"/>
                          </a:solidFill>
                          <a:effectLst/>
                          <a:latin typeface="Arial" charset="0"/>
                        </a:rPr>
                        <a:t>Key Strokes </a:t>
                      </a:r>
                    </a:p>
                  </a:txBody>
                  <a:tcPr marL="45720" marR="4572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1000" b="1" i="0" u="none" strike="noStrike" cap="none" normalizeH="0" baseline="0" smtClean="0">
                        <a:ln>
                          <a:noFill/>
                        </a:ln>
                        <a:solidFill>
                          <a:schemeClr val="tx1"/>
                        </a:solidFill>
                        <a:effectLst/>
                        <a:latin typeface="Arial" charset="0"/>
                      </a:endParaRPr>
                    </a:p>
                  </a:txBody>
                  <a:tcPr marL="45720" marR="45720"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dirty="0" smtClean="0">
                          <a:ln>
                            <a:noFill/>
                          </a:ln>
                          <a:solidFill>
                            <a:schemeClr val="tx1"/>
                          </a:solidFill>
                          <a:effectLst/>
                          <a:latin typeface="Arial" charset="0"/>
                        </a:rPr>
                        <a:t>Result </a:t>
                      </a:r>
                    </a:p>
                  </a:txBody>
                  <a:tcPr marL="45720" marR="4572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8913">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CTRL SHFT ~</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Applies the General number format in Microsoft Excel. </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dirty="0" smtClean="0">
                          <a:ln>
                            <a:noFill/>
                          </a:ln>
                          <a:solidFill>
                            <a:schemeClr val="tx1"/>
                          </a:solidFill>
                          <a:effectLst/>
                          <a:latin typeface="+mj-lt"/>
                        </a:rPr>
                        <a:t>Ctrl + F</a:t>
                      </a:r>
                    </a:p>
                  </a:txBody>
                  <a:tcPr marL="45720" marR="4572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Displays the Find and Replace dialog box, with the Find tab selected.</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74638">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CTRL+SHFT+$</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cap="flat">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Applies the Currency format with two decimal places (negative numbers in parentheses). </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dirty="0" smtClean="0">
                          <a:ln>
                            <a:noFill/>
                          </a:ln>
                          <a:solidFill>
                            <a:schemeClr val="tx1"/>
                          </a:solidFill>
                          <a:effectLst/>
                          <a:latin typeface="+mj-lt"/>
                        </a:rPr>
                        <a:t>Ctrl + G</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Displays the Go To dialog box. </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a:noFill/>
                    </a:lnL>
                    <a:lnR cap="flat">
                      <a:noFill/>
                    </a:lnR>
                    <a:lnT>
                      <a:noFill/>
                    </a:lnT>
                    <a:lnB>
                      <a:noFill/>
                    </a:lnB>
                    <a:lnTlToBr>
                      <a:noFill/>
                    </a:lnTlToBr>
                    <a:lnBlToTr>
                      <a:noFill/>
                    </a:lnBlToTr>
                    <a:noFill/>
                  </a:tcPr>
                </a:tc>
              </a:tr>
              <a:tr h="473075">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CTRL+SHFT+%</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cap="flat">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Applies the Percentage format with no decimal places</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b="1" dirty="0" smtClean="0">
                          <a:latin typeface="+mj-lt"/>
                        </a:rPr>
                        <a:t>CTRL+H</a:t>
                      </a:r>
                      <a:endParaRPr kumimoji="0" lang="en-US" sz="1000" b="1" i="0" u="none" strike="noStrike" cap="none" normalizeH="0" baseline="0" dirty="0" smtClean="0">
                        <a:ln>
                          <a:noFill/>
                        </a:ln>
                        <a:solidFill>
                          <a:schemeClr val="tx1"/>
                        </a:solidFill>
                        <a:effectLst/>
                        <a:latin typeface="+mj-lt"/>
                      </a:endParaRP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b="1" dirty="0" smtClean="0">
                          <a:latin typeface="+mj-lt"/>
                        </a:rPr>
                        <a:t>Displays the Find and Replace dialog box, with the Replace tab selected. </a:t>
                      </a:r>
                      <a:endParaRPr kumimoji="0" lang="en-US" sz="1000" b="1" i="0" u="none" strike="noStrike" cap="none" normalizeH="0" baseline="0" dirty="0" smtClean="0">
                        <a:ln>
                          <a:noFill/>
                        </a:ln>
                        <a:solidFill>
                          <a:schemeClr val="tx1"/>
                        </a:solidFill>
                        <a:effectLst/>
                        <a:latin typeface="+mj-lt"/>
                      </a:endParaRPr>
                    </a:p>
                  </a:txBody>
                  <a:tcPr marL="45720" marR="45720" horzOverflow="overflow">
                    <a:lnL>
                      <a:noFill/>
                    </a:lnL>
                    <a:lnR cap="flat">
                      <a:noFill/>
                    </a:lnR>
                    <a:lnT>
                      <a:noFill/>
                    </a:lnT>
                    <a:lnB>
                      <a:noFill/>
                    </a:lnB>
                    <a:lnTlToBr>
                      <a:noFill/>
                    </a:lnTlToBr>
                    <a:lnBlToTr>
                      <a:noFill/>
                    </a:lnBlToTr>
                    <a:noFill/>
                  </a:tcPr>
                </a:tc>
              </a:tr>
              <a:tr h="274638">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CTRL+SHFT+^</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cap="flat">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Applies the Exponential number format with two decimal places. </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dirty="0" smtClean="0">
                          <a:ln>
                            <a:noFill/>
                          </a:ln>
                          <a:solidFill>
                            <a:schemeClr val="tx1"/>
                          </a:solidFill>
                          <a:effectLst/>
                          <a:latin typeface="+mj-lt"/>
                        </a:rPr>
                        <a:t>Ctrl + N</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Creates a new, blank workbook. </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a:noFill/>
                    </a:lnL>
                    <a:lnR cap="flat">
                      <a:noFill/>
                    </a:lnR>
                    <a:lnT>
                      <a:noFill/>
                    </a:lnT>
                    <a:lnB>
                      <a:noFill/>
                    </a:lnB>
                    <a:lnTlToBr>
                      <a:noFill/>
                    </a:lnTlToBr>
                    <a:lnBlToTr>
                      <a:noFill/>
                    </a:lnBlToTr>
                    <a:noFill/>
                  </a:tcPr>
                </a:tc>
              </a:tr>
              <a:tr h="274638">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CTRL+SHFT+#</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cap="flat">
                      <a:noFill/>
                    </a:lnL>
                    <a:lnR>
                      <a:noFill/>
                    </a:lnR>
                    <a:lnT>
                      <a:noFill/>
                    </a:lnT>
                    <a:lnB>
                      <a:noFill/>
                    </a:lnB>
                    <a:lnTlToBr>
                      <a:noFill/>
                    </a:lnTlToBr>
                    <a:lnBlToTr>
                      <a:noFill/>
                    </a:lnBlToTr>
                    <a:noFill/>
                  </a:tcPr>
                </a:tc>
                <a:tc hMerge="1">
                  <a:txBody>
                    <a:bodyPr/>
                    <a:lstStyle/>
                    <a:p>
                      <a:endParaRPr lang="en-US" dirty="0"/>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Applies the Date format with the day, month, and year. </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dirty="0" err="1" smtClean="0">
                          <a:ln>
                            <a:noFill/>
                          </a:ln>
                          <a:solidFill>
                            <a:schemeClr val="tx1"/>
                          </a:solidFill>
                          <a:effectLst/>
                          <a:latin typeface="+mj-lt"/>
                        </a:rPr>
                        <a:t>Crtl</a:t>
                      </a:r>
                      <a:r>
                        <a:rPr kumimoji="0" lang="en-US" sz="1000" b="0" i="0" u="none" strike="noStrike" cap="none" normalizeH="0" baseline="0" dirty="0" smtClean="0">
                          <a:ln>
                            <a:noFill/>
                          </a:ln>
                          <a:solidFill>
                            <a:schemeClr val="tx1"/>
                          </a:solidFill>
                          <a:effectLst/>
                          <a:latin typeface="+mj-lt"/>
                        </a:rPr>
                        <a:t> + O </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Displays the Open dialog box to open or find a file.</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a:noFill/>
                    </a:lnL>
                    <a:lnR cap="flat">
                      <a:noFill/>
                    </a:lnR>
                    <a:lnT>
                      <a:noFill/>
                    </a:lnT>
                    <a:lnB>
                      <a:noFill/>
                    </a:lnB>
                    <a:lnTlToBr>
                      <a:noFill/>
                    </a:lnTlToBr>
                    <a:lnBlToTr>
                      <a:noFill/>
                    </a:lnBlToTr>
                    <a:noFill/>
                  </a:tcPr>
                </a:tc>
              </a:tr>
              <a:tr h="274638">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CTRL+SHFT+@</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cap="flat">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Applies the Time format with the hour and minute, and AM or PM. </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a:noFill/>
                    </a:lnL>
                    <a:lnR>
                      <a:noFill/>
                    </a:lnR>
                    <a:lnT>
                      <a:noFill/>
                    </a:lnT>
                    <a:lnB>
                      <a:noFill/>
                    </a:lnB>
                    <a:lnTlToBr>
                      <a:noFill/>
                    </a:lnTlToBr>
                    <a:lnBlToTr>
                      <a:noFill/>
                    </a:lnBlToTr>
                    <a:noFill/>
                  </a:tcPr>
                </a:tc>
                <a:tc hMerge="1">
                  <a:txBody>
                    <a:bodyPr/>
                    <a:lstStyle/>
                    <a:p>
                      <a:endParaRPr lang="en-US" dirty="0"/>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dirty="0" smtClean="0">
                          <a:ln>
                            <a:noFill/>
                          </a:ln>
                          <a:solidFill>
                            <a:schemeClr val="tx1"/>
                          </a:solidFill>
                          <a:effectLst/>
                          <a:latin typeface="+mj-lt"/>
                        </a:rPr>
                        <a:t>Ctrl + P</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Displays the Print dialog box.</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a:noFill/>
                    </a:lnL>
                    <a:lnR cap="flat">
                      <a:noFill/>
                    </a:lnR>
                    <a:lnT>
                      <a:noFill/>
                    </a:lnT>
                    <a:lnB>
                      <a:noFill/>
                    </a:lnB>
                    <a:lnTlToBr>
                      <a:noFill/>
                    </a:lnTlToBr>
                    <a:lnBlToTr>
                      <a:noFill/>
                    </a:lnBlToTr>
                    <a:noFill/>
                  </a:tcPr>
                </a:tc>
              </a:tr>
              <a:tr h="188913">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CTRL+SHFT+:</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cap="flat">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Enters the current time. </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dirty="0" smtClean="0">
                          <a:ln>
                            <a:noFill/>
                          </a:ln>
                          <a:solidFill>
                            <a:schemeClr val="tx1"/>
                          </a:solidFill>
                          <a:effectLst/>
                          <a:latin typeface="+mj-lt"/>
                        </a:rPr>
                        <a:t>Ctrl + Spacebar</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dirty="0" smtClean="0">
                          <a:ln>
                            <a:noFill/>
                          </a:ln>
                          <a:solidFill>
                            <a:schemeClr val="tx1"/>
                          </a:solidFill>
                          <a:effectLst/>
                          <a:latin typeface="+mj-lt"/>
                        </a:rPr>
                        <a:t>Select the entire column</a:t>
                      </a:r>
                    </a:p>
                  </a:txBody>
                  <a:tcPr marL="45720" marR="45720" horzOverflow="overflow">
                    <a:lnL>
                      <a:noFill/>
                    </a:lnL>
                    <a:lnR cap="flat">
                      <a:noFill/>
                    </a:lnR>
                    <a:lnT>
                      <a:noFill/>
                    </a:lnT>
                    <a:lnB>
                      <a:noFill/>
                    </a:lnB>
                    <a:lnTlToBr>
                      <a:noFill/>
                    </a:lnTlToBr>
                    <a:lnBlToTr>
                      <a:noFill/>
                    </a:lnBlToTr>
                    <a:noFill/>
                  </a:tcPr>
                </a:tc>
              </a:tr>
              <a:tr h="312738">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CTRL+SHFT+</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cap="flat">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Copies the value from the cell above the active cell into the cell or the Formula Bar. </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dirty="0" smtClean="0">
                          <a:ln>
                            <a:noFill/>
                          </a:ln>
                          <a:solidFill>
                            <a:schemeClr val="tx1"/>
                          </a:solidFill>
                          <a:effectLst/>
                          <a:latin typeface="+mj-lt"/>
                        </a:rPr>
                        <a:t>Ctrl + +</a:t>
                      </a:r>
                    </a:p>
                  </a:txBody>
                  <a:tcPr marL="45720" marR="45720" anchor="ct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dirty="0" smtClean="0">
                          <a:ln>
                            <a:noFill/>
                          </a:ln>
                          <a:solidFill>
                            <a:schemeClr val="tx1"/>
                          </a:solidFill>
                          <a:effectLst/>
                          <a:latin typeface="+mj-lt"/>
                        </a:rPr>
                        <a:t>Inserts a cell in the worksheet</a:t>
                      </a:r>
                    </a:p>
                  </a:txBody>
                  <a:tcPr marL="45720" marR="45720" anchor="ctr" horzOverflow="overflow">
                    <a:lnL>
                      <a:noFill/>
                    </a:lnL>
                    <a:lnR cap="flat">
                      <a:noFill/>
                    </a:lnR>
                    <a:lnT>
                      <a:noFill/>
                    </a:lnT>
                    <a:lnB>
                      <a:noFill/>
                    </a:lnB>
                    <a:lnTlToBr>
                      <a:noFill/>
                    </a:lnTlToBr>
                    <a:lnBlToTr>
                      <a:noFill/>
                    </a:lnBlToTr>
                    <a:noFill/>
                  </a:tcPr>
                </a:tc>
              </a:tr>
              <a:tr h="188913">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b="1" dirty="0" smtClean="0">
                          <a:latin typeface="+mj-lt"/>
                        </a:rPr>
                        <a:t>CTRL+1</a:t>
                      </a:r>
                      <a:endParaRPr kumimoji="0" lang="en-US" sz="1000" b="1" i="0" u="none" strike="noStrike" cap="none" normalizeH="0" baseline="0" dirty="0" smtClean="0">
                        <a:ln>
                          <a:noFill/>
                        </a:ln>
                        <a:solidFill>
                          <a:schemeClr val="tx1"/>
                        </a:solidFill>
                        <a:effectLst/>
                        <a:latin typeface="+mj-lt"/>
                      </a:endParaRPr>
                    </a:p>
                  </a:txBody>
                  <a:tcPr marL="45720" marR="45720" horzOverflow="overflow">
                    <a:lnL cap="flat">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b="1" dirty="0" smtClean="0">
                          <a:latin typeface="+mj-lt"/>
                        </a:rPr>
                        <a:t>Displays the Format Cells dialog box. </a:t>
                      </a:r>
                      <a:endParaRPr kumimoji="0" lang="en-US" sz="1000" b="1" i="0" u="none" strike="noStrike" cap="none" normalizeH="0" baseline="0" dirty="0" smtClean="0">
                        <a:ln>
                          <a:noFill/>
                        </a:ln>
                        <a:solidFill>
                          <a:schemeClr val="tx1"/>
                        </a:solidFill>
                        <a:effectLst/>
                        <a:latin typeface="+mj-lt"/>
                      </a:endParaRP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US" sz="1000" b="0" i="0" u="none" strike="noStrike" cap="none" normalizeH="0" baseline="0" smtClean="0">
                        <a:ln>
                          <a:noFill/>
                        </a:ln>
                        <a:solidFill>
                          <a:schemeClr val="tx1"/>
                        </a:solidFill>
                        <a:effectLst/>
                        <a:latin typeface="+mj-lt"/>
                      </a:endParaRP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US" sz="1000" b="0" i="0" u="none" strike="noStrike" cap="none" normalizeH="0" baseline="0" dirty="0" smtClean="0">
                        <a:ln>
                          <a:noFill/>
                        </a:ln>
                        <a:solidFill>
                          <a:schemeClr val="tx1"/>
                        </a:solidFill>
                        <a:effectLst/>
                        <a:latin typeface="+mj-lt"/>
                      </a:endParaRPr>
                    </a:p>
                  </a:txBody>
                  <a:tcPr marL="45720" marR="45720" horzOverflow="overflow">
                    <a:lnL>
                      <a:noFill/>
                    </a:lnL>
                    <a:lnR cap="flat">
                      <a:noFill/>
                    </a:lnR>
                    <a:lnT>
                      <a:noFill/>
                    </a:lnT>
                    <a:lnB>
                      <a:noFill/>
                    </a:lnB>
                    <a:lnTlToBr>
                      <a:noFill/>
                    </a:lnTlToBr>
                    <a:lnBlToTr>
                      <a:noFill/>
                    </a:lnBlToTr>
                    <a:noFill/>
                  </a:tcPr>
                </a:tc>
              </a:tr>
              <a:tr h="274638">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CTRL+2</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cap="flat">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Applies or removes bold formatting. </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US" sz="1000" b="0" i="0" u="none" strike="noStrike" cap="none" normalizeH="0" baseline="0" smtClean="0">
                        <a:ln>
                          <a:noFill/>
                        </a:ln>
                        <a:solidFill>
                          <a:schemeClr val="tx1"/>
                        </a:solidFill>
                        <a:effectLst/>
                        <a:latin typeface="+mj-lt"/>
                      </a:endParaRP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US" sz="1000" b="0" i="0" u="none" strike="noStrike" cap="none" normalizeH="0" baseline="0" dirty="0" smtClean="0">
                        <a:ln>
                          <a:noFill/>
                        </a:ln>
                        <a:solidFill>
                          <a:schemeClr val="tx1"/>
                        </a:solidFill>
                        <a:effectLst/>
                        <a:latin typeface="+mj-lt"/>
                      </a:endParaRPr>
                    </a:p>
                  </a:txBody>
                  <a:tcPr marL="45720" marR="45720" horzOverflow="overflow">
                    <a:lnL>
                      <a:noFill/>
                    </a:lnL>
                    <a:lnR cap="flat">
                      <a:noFill/>
                    </a:lnR>
                    <a:lnT>
                      <a:noFill/>
                    </a:lnT>
                    <a:lnB>
                      <a:noFill/>
                    </a:lnB>
                    <a:lnTlToBr>
                      <a:noFill/>
                    </a:lnTlToBr>
                    <a:lnBlToTr>
                      <a:noFill/>
                    </a:lnBlToTr>
                    <a:noFill/>
                  </a:tcPr>
                </a:tc>
              </a:tr>
              <a:tr h="274638">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CTRL+3</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cap="flat">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Applies or removes italic formatting. </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US" sz="1000" b="0" i="0" u="none" strike="noStrike" cap="none" normalizeH="0" baseline="0" smtClean="0">
                        <a:ln>
                          <a:noFill/>
                        </a:ln>
                        <a:solidFill>
                          <a:schemeClr val="tx1"/>
                        </a:solidFill>
                        <a:effectLst/>
                        <a:latin typeface="+mj-lt"/>
                      </a:endParaRP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US" sz="1000" b="0" i="0" u="none" strike="noStrike" cap="none" normalizeH="0" baseline="0" dirty="0" smtClean="0">
                        <a:ln>
                          <a:noFill/>
                        </a:ln>
                        <a:solidFill>
                          <a:schemeClr val="tx1"/>
                        </a:solidFill>
                        <a:effectLst/>
                        <a:latin typeface="+mj-lt"/>
                      </a:endParaRPr>
                    </a:p>
                  </a:txBody>
                  <a:tcPr marL="45720" marR="45720" horzOverflow="overflow">
                    <a:lnL>
                      <a:noFill/>
                    </a:lnL>
                    <a:lnR cap="flat">
                      <a:noFill/>
                    </a:lnR>
                    <a:lnT>
                      <a:noFill/>
                    </a:lnT>
                    <a:lnB>
                      <a:noFill/>
                    </a:lnB>
                    <a:lnTlToBr>
                      <a:noFill/>
                    </a:lnTlToBr>
                    <a:lnBlToTr>
                      <a:noFill/>
                    </a:lnBlToTr>
                    <a:noFill/>
                  </a:tcPr>
                </a:tc>
              </a:tr>
              <a:tr h="188913">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CTRL+ 4</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cap="flat">
                      <a:noFill/>
                    </a:lnL>
                    <a:lnR>
                      <a:noFill/>
                    </a:lnR>
                    <a:lnT>
                      <a:noFill/>
                    </a:lnT>
                    <a:lnB cap="flat">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lang="en-US" sz="1000" dirty="0" smtClean="0">
                          <a:latin typeface="+mj-lt"/>
                        </a:rPr>
                        <a:t>Applies or removes underlining.</a:t>
                      </a:r>
                      <a:endParaRPr kumimoji="0" lang="en-US" sz="1000" b="0" i="0" u="none" strike="noStrike" cap="none" normalizeH="0" baseline="0" dirty="0" smtClean="0">
                        <a:ln>
                          <a:noFill/>
                        </a:ln>
                        <a:solidFill>
                          <a:schemeClr val="tx1"/>
                        </a:solidFill>
                        <a:effectLst/>
                        <a:latin typeface="+mj-lt"/>
                      </a:endParaRPr>
                    </a:p>
                  </a:txBody>
                  <a:tcPr marL="45720" marR="45720" horzOverflow="overflow">
                    <a:lnL>
                      <a:noFill/>
                    </a:lnL>
                    <a:lnR>
                      <a:noFill/>
                    </a:lnR>
                    <a:lnT>
                      <a:noFill/>
                    </a:lnT>
                    <a:lnB cap="flat">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US" sz="1000" b="0" i="0" u="none" strike="noStrike" cap="none" normalizeH="0" baseline="0" dirty="0" smtClean="0">
                        <a:ln>
                          <a:noFill/>
                        </a:ln>
                        <a:solidFill>
                          <a:schemeClr val="tx1"/>
                        </a:solidFill>
                        <a:effectLst/>
                        <a:latin typeface="+mj-lt"/>
                      </a:endParaRPr>
                    </a:p>
                  </a:txBody>
                  <a:tcPr marL="45720" marR="45720" horzOverflow="overflow">
                    <a:lnL>
                      <a:noFill/>
                    </a:lnL>
                    <a:lnR>
                      <a:noFill/>
                    </a:lnR>
                    <a:lnT>
                      <a:noFill/>
                    </a:lnT>
                    <a:lnB cap="flat">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US" sz="1000" b="0" i="0" u="none" strike="noStrike" cap="none" normalizeH="0" baseline="0" dirty="0" smtClean="0">
                        <a:ln>
                          <a:noFill/>
                        </a:ln>
                        <a:solidFill>
                          <a:schemeClr val="tx1"/>
                        </a:solidFill>
                        <a:effectLst/>
                        <a:latin typeface="+mj-lt"/>
                      </a:endParaRPr>
                    </a:p>
                  </a:txBody>
                  <a:tcPr marL="45720" marR="45720" horzOverflow="overflow">
                    <a:lnL>
                      <a:noFill/>
                    </a:lnL>
                    <a:lnR cap="flat">
                      <a:noFill/>
                    </a:lnR>
                    <a:lnT>
                      <a:noFill/>
                    </a:lnT>
                    <a:lnB cap="flat">
                      <a:noFill/>
                    </a:lnB>
                    <a:lnTlToBr>
                      <a:noFill/>
                    </a:lnTlToBr>
                    <a:lnBlToTr>
                      <a:noFill/>
                    </a:lnBlToTr>
                    <a:noFill/>
                  </a:tcPr>
                </a:tc>
              </a:tr>
            </a:tbl>
          </a:graphicData>
        </a:graphic>
      </p:graphicFrame>
      <p:sp>
        <p:nvSpPr>
          <p:cNvPr id="24640" name="Text Box 396"/>
          <p:cNvSpPr txBox="1">
            <a:spLocks noChangeArrowheads="1"/>
          </p:cNvSpPr>
          <p:nvPr/>
        </p:nvSpPr>
        <p:spPr bwMode="auto">
          <a:xfrm>
            <a:off x="474663" y="1071563"/>
            <a:ext cx="3519487" cy="304800"/>
          </a:xfrm>
          <a:prstGeom prst="rect">
            <a:avLst/>
          </a:prstGeom>
          <a:noFill/>
          <a:ln w="12700">
            <a:noFill/>
            <a:miter lim="800000"/>
            <a:headEnd/>
            <a:tailEnd/>
          </a:ln>
        </p:spPr>
        <p:txBody>
          <a:bodyPr lIns="45720" rIns="45720">
            <a:spAutoFit/>
          </a:bodyPr>
          <a:lstStyle/>
          <a:p>
            <a:pPr eaLnBrk="0" hangingPunct="0">
              <a:buClr>
                <a:schemeClr val="folHlink"/>
              </a:buClr>
            </a:pPr>
            <a:r>
              <a:rPr lang="en-US" sz="1400" b="1"/>
              <a:t>Selected Key Stroke Shortcuts in Excel</a:t>
            </a:r>
          </a:p>
        </p:txBody>
      </p:sp>
      <p:sp>
        <p:nvSpPr>
          <p:cNvPr id="8" name="Slide Number Placeholder 7"/>
          <p:cNvSpPr>
            <a:spLocks noGrp="1"/>
          </p:cNvSpPr>
          <p:nvPr>
            <p:ph type="sldNum" sz="quarter" idx="11"/>
          </p:nvPr>
        </p:nvSpPr>
        <p:spPr/>
        <p:txBody>
          <a:bodyPr/>
          <a:lstStyle/>
          <a:p>
            <a:pPr>
              <a:defRPr/>
            </a:pPr>
            <a:fld id="{0510FC9E-3EB3-4CA6-9ADC-3BB7F249EAB4}" type="slidenum">
              <a:rPr lang="en-US" altLang="en-US"/>
              <a:pPr>
                <a:defRPr/>
              </a:pPr>
              <a:t>9</a:t>
            </a:fld>
            <a:endParaRPr lang="en-US"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smtClean="0"/>
              <a:t>II. Importing Data</a:t>
            </a:r>
          </a:p>
        </p:txBody>
      </p:sp>
      <p:sp>
        <p:nvSpPr>
          <p:cNvPr id="25603" name="Rectangle 3"/>
          <p:cNvSpPr>
            <a:spLocks noGrp="1" noChangeArrowheads="1"/>
          </p:cNvSpPr>
          <p:nvPr>
            <p:ph idx="1"/>
          </p:nvPr>
        </p:nvSpPr>
        <p:spPr>
          <a:xfrm>
            <a:off x="398463" y="874713"/>
            <a:ext cx="8186737" cy="2001837"/>
          </a:xfrm>
        </p:spPr>
        <p:txBody>
          <a:bodyPr/>
          <a:lstStyle/>
          <a:p>
            <a:pPr marL="341313" indent="-341313" algn="just" eaLnBrk="1" hangingPunct="1">
              <a:lnSpc>
                <a:spcPct val="150000"/>
              </a:lnSpc>
            </a:pPr>
            <a:r>
              <a:rPr lang="en-GB" sz="1600" smtClean="0"/>
              <a:t>Often the first hurdle of a study is identifying and collecting the data needed for analysis. Imposing a structure on the process up front can facilitate your efforts, resulting in more accurate and timely results.</a:t>
            </a:r>
          </a:p>
          <a:p>
            <a:pPr lvl="1" algn="just" eaLnBrk="1" hangingPunct="1">
              <a:lnSpc>
                <a:spcPct val="150000"/>
              </a:lnSpc>
            </a:pPr>
            <a:r>
              <a:rPr lang="en-GB" sz="1400" b="1" smtClean="0"/>
              <a:t>Importing Data</a:t>
            </a:r>
          </a:p>
          <a:p>
            <a:pPr lvl="1" algn="just" eaLnBrk="1" hangingPunct="1">
              <a:lnSpc>
                <a:spcPct val="150000"/>
              </a:lnSpc>
            </a:pPr>
            <a:r>
              <a:rPr lang="en-GB" sz="1400" b="1" smtClean="0"/>
              <a:t>Exercise 1</a:t>
            </a:r>
          </a:p>
        </p:txBody>
      </p:sp>
      <p:sp>
        <p:nvSpPr>
          <p:cNvPr id="7" name="Slide Number Placeholder 6"/>
          <p:cNvSpPr>
            <a:spLocks noGrp="1"/>
          </p:cNvSpPr>
          <p:nvPr>
            <p:ph type="sldNum" sz="quarter" idx="11"/>
          </p:nvPr>
        </p:nvSpPr>
        <p:spPr/>
        <p:txBody>
          <a:bodyPr/>
          <a:lstStyle/>
          <a:p>
            <a:pPr>
              <a:defRPr/>
            </a:pPr>
            <a:fld id="{20FCC249-2722-4DC4-9E6C-92890D6C477F}" type="slidenum">
              <a:rPr lang="en-US" altLang="en-US"/>
              <a:pPr>
                <a:defRPr/>
              </a:pPr>
              <a:t>10</a:t>
            </a:fld>
            <a:endParaRPr lang="en-US"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smtClean="0"/>
              <a:t>Importing Data</a:t>
            </a:r>
          </a:p>
        </p:txBody>
      </p:sp>
      <p:sp>
        <p:nvSpPr>
          <p:cNvPr id="26627" name="Rectangle 3"/>
          <p:cNvSpPr>
            <a:spLocks noGrp="1" noChangeArrowheads="1"/>
          </p:cNvSpPr>
          <p:nvPr>
            <p:ph idx="1"/>
          </p:nvPr>
        </p:nvSpPr>
        <p:spPr>
          <a:xfrm>
            <a:off x="382588" y="874713"/>
            <a:ext cx="8337550" cy="4040187"/>
          </a:xfrm>
        </p:spPr>
        <p:txBody>
          <a:bodyPr/>
          <a:lstStyle/>
          <a:p>
            <a:pPr marL="341313" indent="-341313" eaLnBrk="1" hangingPunct="1">
              <a:lnSpc>
                <a:spcPct val="150000"/>
              </a:lnSpc>
            </a:pPr>
            <a:r>
              <a:rPr lang="en-GB" sz="1600" smtClean="0"/>
              <a:t>Excel has the ability to import data from various applications, which is an efficient way to gain access to information.</a:t>
            </a:r>
          </a:p>
          <a:p>
            <a:pPr lvl="1" eaLnBrk="1" hangingPunct="1">
              <a:lnSpc>
                <a:spcPct val="150000"/>
              </a:lnSpc>
            </a:pPr>
            <a:r>
              <a:rPr lang="en-GB" sz="1400" smtClean="0"/>
              <a:t>Certain types of files can be directly imported into Excel</a:t>
            </a:r>
          </a:p>
          <a:p>
            <a:pPr lvl="2" eaLnBrk="1" hangingPunct="1">
              <a:lnSpc>
                <a:spcPct val="150000"/>
              </a:lnSpc>
            </a:pPr>
            <a:r>
              <a:rPr lang="en-US" sz="1200" smtClean="0"/>
              <a:t>Analysis Services</a:t>
            </a:r>
          </a:p>
          <a:p>
            <a:pPr lvl="2" eaLnBrk="1" hangingPunct="1">
              <a:lnSpc>
                <a:spcPct val="150000"/>
              </a:lnSpc>
            </a:pPr>
            <a:r>
              <a:rPr lang="en-US" sz="1200" smtClean="0"/>
              <a:t> SQL Server</a:t>
            </a:r>
          </a:p>
          <a:p>
            <a:pPr lvl="2" eaLnBrk="1" hangingPunct="1">
              <a:lnSpc>
                <a:spcPct val="150000"/>
              </a:lnSpc>
            </a:pPr>
            <a:r>
              <a:rPr lang="en-US" sz="1200" smtClean="0"/>
              <a:t> Microsoft Office Access</a:t>
            </a:r>
          </a:p>
          <a:p>
            <a:pPr lvl="2" eaLnBrk="1" hangingPunct="1">
              <a:lnSpc>
                <a:spcPct val="150000"/>
              </a:lnSpc>
            </a:pPr>
            <a:r>
              <a:rPr lang="en-US" sz="1200" smtClean="0"/>
              <a:t>other OLAP and relational databases</a:t>
            </a:r>
          </a:p>
          <a:p>
            <a:pPr lvl="2" eaLnBrk="1" hangingPunct="1">
              <a:lnSpc>
                <a:spcPct val="150000"/>
              </a:lnSpc>
            </a:pPr>
            <a:r>
              <a:rPr lang="en-US" sz="1200" smtClean="0"/>
              <a:t>Spreadsheets</a:t>
            </a:r>
          </a:p>
          <a:p>
            <a:pPr lvl="2" eaLnBrk="1" hangingPunct="1">
              <a:lnSpc>
                <a:spcPct val="150000"/>
              </a:lnSpc>
            </a:pPr>
            <a:r>
              <a:rPr lang="en-US" sz="1200" smtClean="0"/>
              <a:t>text files.</a:t>
            </a:r>
          </a:p>
          <a:p>
            <a:pPr lvl="1" eaLnBrk="1" hangingPunct="1">
              <a:lnSpc>
                <a:spcPct val="150000"/>
              </a:lnSpc>
            </a:pPr>
            <a:r>
              <a:rPr lang="en-GB" sz="1400" smtClean="0"/>
              <a:t>Many programs can export Excel-ready files:</a:t>
            </a:r>
          </a:p>
          <a:p>
            <a:pPr lvl="2" eaLnBrk="1" hangingPunct="1">
              <a:lnSpc>
                <a:spcPct val="150000"/>
              </a:lnSpc>
            </a:pPr>
            <a:r>
              <a:rPr lang="en-GB" sz="1200" smtClean="0"/>
              <a:t>Access</a:t>
            </a:r>
          </a:p>
          <a:p>
            <a:pPr lvl="2" eaLnBrk="1" hangingPunct="1">
              <a:lnSpc>
                <a:spcPct val="150000"/>
              </a:lnSpc>
            </a:pPr>
            <a:r>
              <a:rPr lang="en-GB" sz="1200" smtClean="0"/>
              <a:t>SAS</a:t>
            </a:r>
          </a:p>
        </p:txBody>
      </p:sp>
      <p:sp>
        <p:nvSpPr>
          <p:cNvPr id="7" name="Slide Number Placeholder 6"/>
          <p:cNvSpPr>
            <a:spLocks noGrp="1"/>
          </p:cNvSpPr>
          <p:nvPr>
            <p:ph type="sldNum" sz="quarter" idx="11"/>
          </p:nvPr>
        </p:nvSpPr>
        <p:spPr/>
        <p:txBody>
          <a:bodyPr/>
          <a:lstStyle/>
          <a:p>
            <a:pPr>
              <a:defRPr/>
            </a:pPr>
            <a:fld id="{F3B48CCC-C4F6-4422-BC20-E125F8AE2ECD}" type="slidenum">
              <a:rPr lang="en-US" altLang="en-US"/>
              <a:pPr>
                <a:defRPr/>
              </a:pPr>
              <a:t>11</a:t>
            </a:fld>
            <a:endParaRPr lang="en-US"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382588" y="874713"/>
            <a:ext cx="8443912" cy="4183062"/>
          </a:xfrm>
        </p:spPr>
        <p:txBody>
          <a:bodyPr/>
          <a:lstStyle/>
          <a:p>
            <a:pPr marL="341313" indent="-341313" eaLnBrk="1" hangingPunct="1">
              <a:lnSpc>
                <a:spcPct val="150000"/>
              </a:lnSpc>
            </a:pPr>
            <a:r>
              <a:rPr lang="en-GB" sz="1600" smtClean="0"/>
              <a:t>Prior to importing, it is important to understand what information is being provided and how it is formatted.</a:t>
            </a:r>
          </a:p>
          <a:p>
            <a:pPr lvl="1" eaLnBrk="1" hangingPunct="1">
              <a:lnSpc>
                <a:spcPct val="150000"/>
              </a:lnSpc>
            </a:pPr>
            <a:r>
              <a:rPr lang="en-GB" sz="1400" smtClean="0"/>
              <a:t>What information is contained in the file?</a:t>
            </a:r>
          </a:p>
          <a:p>
            <a:pPr lvl="2" eaLnBrk="1" hangingPunct="1">
              <a:lnSpc>
                <a:spcPct val="150000"/>
              </a:lnSpc>
            </a:pPr>
            <a:r>
              <a:rPr lang="en-GB" sz="1200" smtClean="0"/>
              <a:t>What dates are included?</a:t>
            </a:r>
          </a:p>
          <a:p>
            <a:pPr lvl="2" eaLnBrk="1" hangingPunct="1">
              <a:lnSpc>
                <a:spcPct val="150000"/>
              </a:lnSpc>
            </a:pPr>
            <a:r>
              <a:rPr lang="en-GB" sz="1200" smtClean="0"/>
              <a:t>What regions/divisions/products are included?</a:t>
            </a:r>
          </a:p>
          <a:p>
            <a:pPr lvl="1" eaLnBrk="1" hangingPunct="1">
              <a:lnSpc>
                <a:spcPct val="150000"/>
              </a:lnSpc>
            </a:pPr>
            <a:r>
              <a:rPr lang="en-GB" sz="1400" smtClean="0"/>
              <a:t>What does each field (column) represent?</a:t>
            </a:r>
          </a:p>
          <a:p>
            <a:pPr lvl="2" eaLnBrk="1" hangingPunct="1">
              <a:lnSpc>
                <a:spcPct val="150000"/>
              </a:lnSpc>
            </a:pPr>
            <a:r>
              <a:rPr lang="en-GB" sz="1200" smtClean="0"/>
              <a:t>Are the variables named in the file? </a:t>
            </a:r>
          </a:p>
          <a:p>
            <a:pPr lvl="2" eaLnBrk="1" hangingPunct="1">
              <a:lnSpc>
                <a:spcPct val="150000"/>
              </a:lnSpc>
            </a:pPr>
            <a:r>
              <a:rPr lang="en-GB" sz="1200" smtClean="0"/>
              <a:t>Are field formats included in the file?</a:t>
            </a:r>
          </a:p>
          <a:p>
            <a:pPr lvl="1" eaLnBrk="1" hangingPunct="1">
              <a:lnSpc>
                <a:spcPct val="150000"/>
              </a:lnSpc>
            </a:pPr>
            <a:r>
              <a:rPr lang="en-GB" sz="1400" smtClean="0"/>
              <a:t>What do the observations (rows) represent?</a:t>
            </a:r>
          </a:p>
          <a:p>
            <a:pPr lvl="2" eaLnBrk="1" hangingPunct="1">
              <a:lnSpc>
                <a:spcPct val="150000"/>
              </a:lnSpc>
            </a:pPr>
            <a:r>
              <a:rPr lang="en-GB" sz="1200" smtClean="0"/>
              <a:t>How many are included?</a:t>
            </a:r>
          </a:p>
          <a:p>
            <a:pPr lvl="2" eaLnBrk="1" hangingPunct="1">
              <a:lnSpc>
                <a:spcPct val="150000"/>
              </a:lnSpc>
            </a:pPr>
            <a:r>
              <a:rPr lang="en-GB" sz="1200" smtClean="0"/>
              <a:t>What types of observations have been excluded?</a:t>
            </a:r>
          </a:p>
          <a:p>
            <a:pPr lvl="2" eaLnBrk="1" hangingPunct="1">
              <a:lnSpc>
                <a:spcPct val="150000"/>
              </a:lnSpc>
            </a:pPr>
            <a:r>
              <a:rPr lang="en-GB" sz="1200" smtClean="0"/>
              <a:t>Is this a complete record or a sample?</a:t>
            </a:r>
          </a:p>
        </p:txBody>
      </p:sp>
      <p:sp>
        <p:nvSpPr>
          <p:cNvPr id="27651" name="Rectangle 2"/>
          <p:cNvSpPr>
            <a:spLocks noGrp="1" noChangeArrowheads="1"/>
          </p:cNvSpPr>
          <p:nvPr>
            <p:ph type="title"/>
          </p:nvPr>
        </p:nvSpPr>
        <p:spPr/>
        <p:txBody>
          <a:bodyPr/>
          <a:lstStyle/>
          <a:p>
            <a:pPr eaLnBrk="1" hangingPunct="1"/>
            <a:r>
              <a:rPr lang="en-GB" smtClean="0"/>
              <a:t>File Content</a:t>
            </a:r>
          </a:p>
        </p:txBody>
      </p:sp>
      <p:sp>
        <p:nvSpPr>
          <p:cNvPr id="9" name="Slide Number Placeholder 8"/>
          <p:cNvSpPr>
            <a:spLocks noGrp="1"/>
          </p:cNvSpPr>
          <p:nvPr>
            <p:ph type="sldNum" sz="quarter" idx="11"/>
          </p:nvPr>
        </p:nvSpPr>
        <p:spPr/>
        <p:txBody>
          <a:bodyPr/>
          <a:lstStyle/>
          <a:p>
            <a:pPr>
              <a:defRPr/>
            </a:pPr>
            <a:fld id="{BBBDCB5A-C05B-46FB-93DC-AF64AB4B8FC7}" type="slidenum">
              <a:rPr lang="en-US" altLang="en-US"/>
              <a:pPr>
                <a:defRPr/>
              </a:pPr>
              <a:t>12</a:t>
            </a:fld>
            <a:endParaRPr lang="en-US"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382588" y="874713"/>
            <a:ext cx="8443912" cy="3963987"/>
          </a:xfrm>
        </p:spPr>
        <p:txBody>
          <a:bodyPr/>
          <a:lstStyle/>
          <a:p>
            <a:pPr eaLnBrk="1" hangingPunct="1">
              <a:lnSpc>
                <a:spcPct val="150000"/>
              </a:lnSpc>
            </a:pPr>
            <a:r>
              <a:rPr lang="en-GB" sz="1600" smtClean="0"/>
              <a:t>Often, electronic data obtained from the client will be in text format.  Learning to quickly and correctly manipulate incoming text files can be invaluable.</a:t>
            </a:r>
          </a:p>
          <a:p>
            <a:pPr lvl="1" eaLnBrk="1" hangingPunct="1">
              <a:lnSpc>
                <a:spcPct val="150000"/>
              </a:lnSpc>
            </a:pPr>
            <a:r>
              <a:rPr lang="en-GB" sz="1400" smtClean="0"/>
              <a:t>There are three types of text files to consider:</a:t>
            </a:r>
          </a:p>
          <a:p>
            <a:pPr lvl="2" eaLnBrk="1" hangingPunct="1">
              <a:lnSpc>
                <a:spcPct val="150000"/>
              </a:lnSpc>
            </a:pPr>
            <a:r>
              <a:rPr lang="en-GB" sz="1200" smtClean="0"/>
              <a:t>Fixed-length fields</a:t>
            </a:r>
          </a:p>
          <a:p>
            <a:pPr lvl="2" eaLnBrk="1" hangingPunct="1">
              <a:lnSpc>
                <a:spcPct val="150000"/>
              </a:lnSpc>
            </a:pPr>
            <a:r>
              <a:rPr lang="en-GB" sz="1200" smtClean="0"/>
              <a:t>Delimited fields</a:t>
            </a:r>
          </a:p>
          <a:p>
            <a:pPr lvl="2" eaLnBrk="1" hangingPunct="1">
              <a:lnSpc>
                <a:spcPct val="150000"/>
              </a:lnSpc>
            </a:pPr>
            <a:r>
              <a:rPr lang="en-GB" sz="1200" smtClean="0"/>
              <a:t>Text that could be converted to delimited or fixed length</a:t>
            </a:r>
          </a:p>
          <a:p>
            <a:pPr lvl="3" eaLnBrk="1" hangingPunct="1">
              <a:lnSpc>
                <a:spcPct val="150000"/>
              </a:lnSpc>
            </a:pPr>
            <a:r>
              <a:rPr lang="en-GB" sz="1200" smtClean="0"/>
              <a:t>Accounting reports</a:t>
            </a:r>
          </a:p>
          <a:p>
            <a:pPr lvl="3" eaLnBrk="1" hangingPunct="1">
              <a:lnSpc>
                <a:spcPct val="150000"/>
              </a:lnSpc>
            </a:pPr>
            <a:r>
              <a:rPr lang="en-GB" sz="1200" smtClean="0"/>
              <a:t>Tables</a:t>
            </a:r>
          </a:p>
          <a:p>
            <a:pPr lvl="1" eaLnBrk="1" hangingPunct="1">
              <a:lnSpc>
                <a:spcPct val="150000"/>
              </a:lnSpc>
            </a:pPr>
            <a:r>
              <a:rPr lang="en-GB" sz="1400" smtClean="0"/>
              <a:t>The files must be organised as follows:</a:t>
            </a:r>
          </a:p>
          <a:p>
            <a:pPr lvl="2" eaLnBrk="1" hangingPunct="1">
              <a:lnSpc>
                <a:spcPct val="150000"/>
              </a:lnSpc>
            </a:pPr>
            <a:r>
              <a:rPr lang="en-GB" sz="1200" smtClean="0"/>
              <a:t>Fields into columns</a:t>
            </a:r>
          </a:p>
          <a:p>
            <a:pPr lvl="2" eaLnBrk="1" hangingPunct="1">
              <a:lnSpc>
                <a:spcPct val="150000"/>
              </a:lnSpc>
            </a:pPr>
            <a:r>
              <a:rPr lang="en-GB" sz="1200" smtClean="0"/>
              <a:t>Observations into rows</a:t>
            </a:r>
          </a:p>
          <a:p>
            <a:pPr lvl="1" eaLnBrk="1" hangingPunct="1">
              <a:lnSpc>
                <a:spcPct val="150000"/>
              </a:lnSpc>
            </a:pPr>
            <a:r>
              <a:rPr lang="en-GB" sz="1400" smtClean="0"/>
              <a:t>If included, headers should be in the first row</a:t>
            </a:r>
          </a:p>
        </p:txBody>
      </p:sp>
      <p:sp>
        <p:nvSpPr>
          <p:cNvPr id="28675" name="Title 4"/>
          <p:cNvSpPr>
            <a:spLocks noGrp="1"/>
          </p:cNvSpPr>
          <p:nvPr>
            <p:ph type="title"/>
          </p:nvPr>
        </p:nvSpPr>
        <p:spPr/>
        <p:txBody>
          <a:bodyPr/>
          <a:lstStyle/>
          <a:p>
            <a:r>
              <a:rPr lang="en-US" smtClean="0"/>
              <a:t>Text Files</a:t>
            </a:r>
          </a:p>
        </p:txBody>
      </p:sp>
      <p:sp>
        <p:nvSpPr>
          <p:cNvPr id="8" name="Slide Number Placeholder 7"/>
          <p:cNvSpPr>
            <a:spLocks noGrp="1"/>
          </p:cNvSpPr>
          <p:nvPr>
            <p:ph type="sldNum" sz="quarter" idx="11"/>
          </p:nvPr>
        </p:nvSpPr>
        <p:spPr/>
        <p:txBody>
          <a:bodyPr/>
          <a:lstStyle/>
          <a:p>
            <a:pPr>
              <a:defRPr/>
            </a:pPr>
            <a:fld id="{F369B164-1D6A-435F-9D18-EB464F302D0E}" type="slidenum">
              <a:rPr lang="en-US" altLang="en-US"/>
              <a:pPr>
                <a:defRPr/>
              </a:pPr>
              <a:t>13</a:t>
            </a:fld>
            <a:endParaRPr lang="en-US"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idx="1"/>
          </p:nvPr>
        </p:nvSpPr>
        <p:spPr>
          <a:xfrm>
            <a:off x="382588" y="874713"/>
            <a:ext cx="8324850" cy="1595437"/>
          </a:xfrm>
        </p:spPr>
        <p:txBody>
          <a:bodyPr/>
          <a:lstStyle/>
          <a:p>
            <a:pPr algn="just" eaLnBrk="1" hangingPunct="1">
              <a:lnSpc>
                <a:spcPct val="150000"/>
              </a:lnSpc>
            </a:pPr>
            <a:r>
              <a:rPr lang="en-GB" sz="1600" smtClean="0"/>
              <a:t>A text file can be opened through the same commands and dialog box as an Excel file.</a:t>
            </a:r>
          </a:p>
          <a:p>
            <a:pPr lvl="1" algn="just" eaLnBrk="1" hangingPunct="1">
              <a:lnSpc>
                <a:spcPct val="150000"/>
              </a:lnSpc>
            </a:pPr>
            <a:r>
              <a:rPr lang="en-US" sz="1200" smtClean="0"/>
              <a:t>On the </a:t>
            </a:r>
            <a:r>
              <a:rPr lang="en-US" sz="1200" b="1" smtClean="0"/>
              <a:t>Data</a:t>
            </a:r>
            <a:r>
              <a:rPr lang="en-US" sz="1200" smtClean="0"/>
              <a:t> tab, in the </a:t>
            </a:r>
            <a:r>
              <a:rPr lang="en-US" sz="1200" b="1" smtClean="0"/>
              <a:t>Get External Data</a:t>
            </a:r>
            <a:r>
              <a:rPr lang="en-US" sz="1200" smtClean="0"/>
              <a:t> group, click </a:t>
            </a:r>
            <a:r>
              <a:rPr lang="en-US" sz="1200" b="1" smtClean="0"/>
              <a:t>From Text</a:t>
            </a:r>
            <a:r>
              <a:rPr lang="en-US" sz="1200" smtClean="0"/>
              <a:t>. The Text Import Wizard examines the text file that you are importing and helps you ensure that the data is imported in the way that you want.</a:t>
            </a:r>
          </a:p>
          <a:p>
            <a:pPr lvl="1" algn="just" eaLnBrk="1" hangingPunct="1">
              <a:lnSpc>
                <a:spcPct val="150000"/>
              </a:lnSpc>
            </a:pPr>
            <a:r>
              <a:rPr lang="en-GB" sz="1200" smtClean="0"/>
              <a:t>Complete the Open dialog box by changing "Files of type" drop-down to text and selecting the file "LossSample.txt"</a:t>
            </a:r>
          </a:p>
        </p:txBody>
      </p:sp>
      <p:sp>
        <p:nvSpPr>
          <p:cNvPr id="519173" name="Text Box 5"/>
          <p:cNvSpPr txBox="1">
            <a:spLocks noChangeArrowheads="1"/>
          </p:cNvSpPr>
          <p:nvPr/>
        </p:nvSpPr>
        <p:spPr bwMode="auto">
          <a:xfrm>
            <a:off x="415925" y="6083300"/>
            <a:ext cx="5057775" cy="276225"/>
          </a:xfrm>
          <a:prstGeom prst="rect">
            <a:avLst/>
          </a:prstGeom>
          <a:noFill/>
          <a:ln w="12700">
            <a:noFill/>
            <a:miter lim="800000"/>
            <a:headEnd/>
            <a:tailEnd/>
          </a:ln>
          <a:effectLst/>
        </p:spPr>
        <p:txBody>
          <a:bodyPr wrap="none" lIns="45720" rIns="45720">
            <a:spAutoFit/>
          </a:bodyPr>
          <a:lstStyle/>
          <a:p>
            <a:pPr marL="176213" indent="-176213" eaLnBrk="0" hangingPunct="0">
              <a:buClr>
                <a:srgbClr val="0000CC"/>
              </a:buClr>
              <a:buFontTx/>
              <a:buChar char="•"/>
              <a:defRPr/>
            </a:pPr>
            <a:r>
              <a:rPr lang="en-US" sz="1200" dirty="0">
                <a:latin typeface="+mn-lt"/>
                <a:cs typeface="+mn-cs"/>
              </a:rPr>
              <a:t>Excel will determine the file format and invoke the </a:t>
            </a:r>
            <a:r>
              <a:rPr lang="en-US" sz="1200" b="1" i="1" dirty="0">
                <a:latin typeface="+mn-lt"/>
                <a:cs typeface="+mn-cs"/>
              </a:rPr>
              <a:t>Text Import Wizard</a:t>
            </a:r>
          </a:p>
        </p:txBody>
      </p:sp>
      <p:pic>
        <p:nvPicPr>
          <p:cNvPr id="29700" name="Picture 8"/>
          <p:cNvPicPr>
            <a:picLocks noChangeAspect="1" noChangeArrowheads="1"/>
          </p:cNvPicPr>
          <p:nvPr/>
        </p:nvPicPr>
        <p:blipFill>
          <a:blip r:embed="rId3" cstate="print"/>
          <a:srcRect/>
          <a:stretch>
            <a:fillRect/>
          </a:stretch>
        </p:blipFill>
        <p:spPr bwMode="auto">
          <a:xfrm>
            <a:off x="1646238" y="2570163"/>
            <a:ext cx="5851525" cy="3390900"/>
          </a:xfrm>
          <a:prstGeom prst="rect">
            <a:avLst/>
          </a:prstGeom>
          <a:noFill/>
          <a:ln w="12700">
            <a:noFill/>
            <a:miter lim="800000"/>
            <a:headEnd/>
            <a:tailEnd/>
          </a:ln>
        </p:spPr>
      </p:pic>
      <p:sp>
        <p:nvSpPr>
          <p:cNvPr id="29701" name="Title 6"/>
          <p:cNvSpPr>
            <a:spLocks noGrp="1"/>
          </p:cNvSpPr>
          <p:nvPr>
            <p:ph type="title"/>
          </p:nvPr>
        </p:nvSpPr>
        <p:spPr/>
        <p:txBody>
          <a:bodyPr/>
          <a:lstStyle/>
          <a:p>
            <a:r>
              <a:rPr lang="en-US" smtClean="0"/>
              <a:t>Text Import Wizard</a:t>
            </a:r>
          </a:p>
        </p:txBody>
      </p:sp>
      <p:sp>
        <p:nvSpPr>
          <p:cNvPr id="11" name="Slide Number Placeholder 10"/>
          <p:cNvSpPr>
            <a:spLocks noGrp="1"/>
          </p:cNvSpPr>
          <p:nvPr>
            <p:ph type="sldNum" sz="quarter" idx="11"/>
          </p:nvPr>
        </p:nvSpPr>
        <p:spPr/>
        <p:txBody>
          <a:bodyPr/>
          <a:lstStyle/>
          <a:p>
            <a:pPr>
              <a:defRPr/>
            </a:pPr>
            <a:fld id="{DB242810-B2C7-43B3-977C-EBEE66904EF8}" type="slidenum">
              <a:rPr lang="en-US" altLang="en-US"/>
              <a:pPr>
                <a:defRPr/>
              </a:pPr>
              <a:t>14</a:t>
            </a:fld>
            <a:endParaRPr lang="en-US"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idx="1"/>
          </p:nvPr>
        </p:nvSpPr>
        <p:spPr>
          <a:xfrm>
            <a:off x="382588" y="868363"/>
            <a:ext cx="8202612" cy="2655887"/>
          </a:xfrm>
        </p:spPr>
        <p:txBody>
          <a:bodyPr/>
          <a:lstStyle/>
          <a:p>
            <a:pPr marL="341313" indent="-341313" eaLnBrk="1" hangingPunct="1">
              <a:lnSpc>
                <a:spcPct val="150000"/>
              </a:lnSpc>
            </a:pPr>
            <a:r>
              <a:rPr lang="en-GB" sz="1600" smtClean="0"/>
              <a:t>The wizard allows text files to be imported into Excel in three steps.  Dialog boxes guide you through the available options at each stage.  </a:t>
            </a:r>
          </a:p>
          <a:p>
            <a:pPr marL="1257300" lvl="2" indent="-457200" eaLnBrk="1" hangingPunct="1">
              <a:lnSpc>
                <a:spcPct val="150000"/>
              </a:lnSpc>
            </a:pPr>
            <a:r>
              <a:rPr lang="en-GB" sz="1400" b="1" smtClean="0"/>
              <a:t>Step 1: Import Data file type</a:t>
            </a:r>
          </a:p>
          <a:p>
            <a:pPr marL="1257300" lvl="2" indent="-457200" eaLnBrk="1" hangingPunct="1">
              <a:lnSpc>
                <a:spcPct val="150000"/>
              </a:lnSpc>
            </a:pPr>
            <a:r>
              <a:rPr lang="en-GB" sz="1400" b="1" smtClean="0"/>
              <a:t>Step 2: Delimited/Fixed width file</a:t>
            </a:r>
          </a:p>
          <a:p>
            <a:pPr marL="1257300" lvl="2" indent="-457200" eaLnBrk="1" hangingPunct="1">
              <a:lnSpc>
                <a:spcPct val="150000"/>
              </a:lnSpc>
            </a:pPr>
            <a:r>
              <a:rPr lang="en-GB" sz="1400" b="1" smtClean="0"/>
              <a:t>Step 3: Format  import data</a:t>
            </a:r>
          </a:p>
        </p:txBody>
      </p:sp>
      <p:sp>
        <p:nvSpPr>
          <p:cNvPr id="30723" name="Title 5"/>
          <p:cNvSpPr>
            <a:spLocks noGrp="1"/>
          </p:cNvSpPr>
          <p:nvPr>
            <p:ph type="title"/>
          </p:nvPr>
        </p:nvSpPr>
        <p:spPr/>
        <p:txBody>
          <a:bodyPr/>
          <a:lstStyle/>
          <a:p>
            <a:r>
              <a:rPr lang="en-US" smtClean="0"/>
              <a:t>Text Import Wizard</a:t>
            </a:r>
          </a:p>
        </p:txBody>
      </p:sp>
      <p:sp>
        <p:nvSpPr>
          <p:cNvPr id="9" name="Slide Number Placeholder 8"/>
          <p:cNvSpPr>
            <a:spLocks noGrp="1"/>
          </p:cNvSpPr>
          <p:nvPr>
            <p:ph type="sldNum" sz="quarter" idx="11"/>
          </p:nvPr>
        </p:nvSpPr>
        <p:spPr/>
        <p:txBody>
          <a:bodyPr/>
          <a:lstStyle/>
          <a:p>
            <a:pPr>
              <a:defRPr/>
            </a:pPr>
            <a:fld id="{245F4B97-8B6D-42B0-A5EC-BBADF2CC0191}" type="slidenum">
              <a:rPr lang="en-US" altLang="en-US"/>
              <a:pPr>
                <a:defRPr/>
              </a:pPr>
              <a:t>15</a:t>
            </a:fld>
            <a:endParaRPr lang="en-US"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a:xfrm>
            <a:off x="392113" y="868363"/>
            <a:ext cx="8443912" cy="727075"/>
          </a:xfrm>
        </p:spPr>
        <p:txBody>
          <a:bodyPr/>
          <a:lstStyle/>
          <a:p>
            <a:pPr marL="341313" indent="-341313" eaLnBrk="1" hangingPunct="1">
              <a:lnSpc>
                <a:spcPct val="150000"/>
              </a:lnSpc>
            </a:pPr>
            <a:r>
              <a:rPr lang="en-GB" sz="1600" smtClean="0"/>
              <a:t>Indicate Import Data type</a:t>
            </a:r>
          </a:p>
          <a:p>
            <a:pPr marL="857250" lvl="1" indent="-457200" eaLnBrk="1" hangingPunct="1">
              <a:lnSpc>
                <a:spcPct val="150000"/>
              </a:lnSpc>
            </a:pPr>
            <a:r>
              <a:rPr lang="en-GB" sz="1400" smtClean="0"/>
              <a:t>The first screen allows the user to identify the type of column separation and to specify on which row to begin the import.</a:t>
            </a:r>
          </a:p>
        </p:txBody>
      </p:sp>
      <p:pic>
        <p:nvPicPr>
          <p:cNvPr id="31747" name="Picture 5"/>
          <p:cNvPicPr>
            <a:picLocks noChangeAspect="1" noChangeArrowheads="1"/>
          </p:cNvPicPr>
          <p:nvPr/>
        </p:nvPicPr>
        <p:blipFill>
          <a:blip r:embed="rId3" cstate="print"/>
          <a:srcRect/>
          <a:stretch>
            <a:fillRect/>
          </a:stretch>
        </p:blipFill>
        <p:spPr bwMode="auto">
          <a:xfrm>
            <a:off x="1870075" y="2097088"/>
            <a:ext cx="5467350" cy="3933825"/>
          </a:xfrm>
          <a:prstGeom prst="rect">
            <a:avLst/>
          </a:prstGeom>
          <a:noFill/>
          <a:ln w="12700">
            <a:noFill/>
            <a:miter lim="800000"/>
            <a:headEnd/>
            <a:tailEnd/>
          </a:ln>
        </p:spPr>
      </p:pic>
      <p:sp>
        <p:nvSpPr>
          <p:cNvPr id="7" name="Oval 6"/>
          <p:cNvSpPr/>
          <p:nvPr/>
        </p:nvSpPr>
        <p:spPr>
          <a:xfrm>
            <a:off x="1866900" y="4324350"/>
            <a:ext cx="2800350" cy="29527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749" name="Title 7"/>
          <p:cNvSpPr>
            <a:spLocks noGrp="1"/>
          </p:cNvSpPr>
          <p:nvPr>
            <p:ph type="title"/>
          </p:nvPr>
        </p:nvSpPr>
        <p:spPr/>
        <p:txBody>
          <a:bodyPr/>
          <a:lstStyle/>
          <a:p>
            <a:r>
              <a:rPr lang="en-US" smtClean="0"/>
              <a:t>Importing Data: Step 1</a:t>
            </a:r>
          </a:p>
        </p:txBody>
      </p:sp>
      <p:sp>
        <p:nvSpPr>
          <p:cNvPr id="11" name="Slide Number Placeholder 10"/>
          <p:cNvSpPr>
            <a:spLocks noGrp="1"/>
          </p:cNvSpPr>
          <p:nvPr>
            <p:ph type="sldNum" sz="quarter" idx="11"/>
          </p:nvPr>
        </p:nvSpPr>
        <p:spPr/>
        <p:txBody>
          <a:bodyPr/>
          <a:lstStyle/>
          <a:p>
            <a:pPr>
              <a:defRPr/>
            </a:pPr>
            <a:fld id="{E93237B1-8698-4C16-A1AF-C8F8100C80A4}" type="slidenum">
              <a:rPr lang="en-US" altLang="en-US"/>
              <a:pPr>
                <a:defRPr/>
              </a:pPr>
              <a:t>16</a:t>
            </a:fld>
            <a:endParaRPr lang="en-US"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idx="1"/>
          </p:nvPr>
        </p:nvSpPr>
        <p:spPr>
          <a:xfrm>
            <a:off x="392113" y="874713"/>
            <a:ext cx="8232775" cy="871537"/>
          </a:xfrm>
        </p:spPr>
        <p:txBody>
          <a:bodyPr/>
          <a:lstStyle/>
          <a:p>
            <a:pPr marL="341313" indent="-341313" eaLnBrk="1" hangingPunct="1">
              <a:lnSpc>
                <a:spcPct val="150000"/>
              </a:lnSpc>
            </a:pPr>
            <a:r>
              <a:rPr lang="en-GB" sz="1600" smtClean="0"/>
              <a:t>Different dialogs will appear depending on whether the delimited or fixed-length box was checked during Step 1 of the text import. </a:t>
            </a:r>
          </a:p>
        </p:txBody>
      </p:sp>
      <p:sp>
        <p:nvSpPr>
          <p:cNvPr id="32771" name="Text Box 3"/>
          <p:cNvSpPr txBox="1">
            <a:spLocks noChangeArrowheads="1"/>
          </p:cNvSpPr>
          <p:nvPr/>
        </p:nvSpPr>
        <p:spPr bwMode="auto">
          <a:xfrm>
            <a:off x="458788" y="1833563"/>
            <a:ext cx="1901825" cy="307975"/>
          </a:xfrm>
          <a:prstGeom prst="rect">
            <a:avLst/>
          </a:prstGeom>
          <a:noFill/>
          <a:ln w="12700">
            <a:noFill/>
            <a:miter lim="800000"/>
            <a:headEnd/>
            <a:tailEnd/>
          </a:ln>
        </p:spPr>
        <p:txBody>
          <a:bodyPr wrap="none" lIns="45720" rIns="45720">
            <a:spAutoFit/>
          </a:bodyPr>
          <a:lstStyle/>
          <a:p>
            <a:pPr eaLnBrk="0" hangingPunct="0">
              <a:buClr>
                <a:schemeClr val="folHlink"/>
              </a:buClr>
            </a:pPr>
            <a:r>
              <a:rPr lang="en-US" sz="1400" b="1"/>
              <a:t>Step 2: Delimited File</a:t>
            </a:r>
          </a:p>
        </p:txBody>
      </p:sp>
      <p:sp>
        <p:nvSpPr>
          <p:cNvPr id="32772" name="Text Box 4"/>
          <p:cNvSpPr txBox="1">
            <a:spLocks noChangeArrowheads="1"/>
          </p:cNvSpPr>
          <p:nvPr/>
        </p:nvSpPr>
        <p:spPr bwMode="auto">
          <a:xfrm>
            <a:off x="4737100" y="1833563"/>
            <a:ext cx="2255838" cy="307975"/>
          </a:xfrm>
          <a:prstGeom prst="rect">
            <a:avLst/>
          </a:prstGeom>
          <a:noFill/>
          <a:ln w="12700">
            <a:noFill/>
            <a:miter lim="800000"/>
            <a:headEnd/>
            <a:tailEnd/>
          </a:ln>
        </p:spPr>
        <p:txBody>
          <a:bodyPr wrap="none" lIns="45720" rIns="45720">
            <a:spAutoFit/>
          </a:bodyPr>
          <a:lstStyle/>
          <a:p>
            <a:pPr eaLnBrk="0" hangingPunct="0">
              <a:buClr>
                <a:schemeClr val="folHlink"/>
              </a:buClr>
            </a:pPr>
            <a:r>
              <a:rPr lang="en-US" sz="1400" b="1"/>
              <a:t>Step 2:  Fixed Length File</a:t>
            </a:r>
          </a:p>
        </p:txBody>
      </p:sp>
      <p:sp>
        <p:nvSpPr>
          <p:cNvPr id="32773" name="Text Box 5"/>
          <p:cNvSpPr txBox="1">
            <a:spLocks noChangeArrowheads="1"/>
          </p:cNvSpPr>
          <p:nvPr/>
        </p:nvSpPr>
        <p:spPr bwMode="auto">
          <a:xfrm>
            <a:off x="903288" y="5410200"/>
            <a:ext cx="3454400" cy="336550"/>
          </a:xfrm>
          <a:prstGeom prst="rect">
            <a:avLst/>
          </a:prstGeom>
          <a:noFill/>
          <a:ln w="12700">
            <a:noFill/>
            <a:miter lim="800000"/>
            <a:headEnd/>
            <a:tailEnd/>
          </a:ln>
        </p:spPr>
        <p:txBody>
          <a:bodyPr lIns="45720" rIns="45720">
            <a:spAutoFit/>
          </a:bodyPr>
          <a:lstStyle/>
          <a:p>
            <a:pPr marL="338138" indent="-338138" eaLnBrk="0" hangingPunct="0">
              <a:buClr>
                <a:schemeClr val="folHlink"/>
              </a:buClr>
            </a:pPr>
            <a:r>
              <a:rPr lang="en-US" sz="800"/>
              <a:t>Note:	Once the correct delimiter is selected, lines will appear to indicate column breaks</a:t>
            </a:r>
          </a:p>
        </p:txBody>
      </p:sp>
      <p:sp>
        <p:nvSpPr>
          <p:cNvPr id="32774" name="Text Box 6"/>
          <p:cNvSpPr txBox="1">
            <a:spLocks noChangeArrowheads="1"/>
          </p:cNvSpPr>
          <p:nvPr/>
        </p:nvSpPr>
        <p:spPr bwMode="auto">
          <a:xfrm>
            <a:off x="5275263" y="5410200"/>
            <a:ext cx="3386137" cy="336550"/>
          </a:xfrm>
          <a:prstGeom prst="rect">
            <a:avLst/>
          </a:prstGeom>
          <a:noFill/>
          <a:ln w="12700">
            <a:noFill/>
            <a:miter lim="800000"/>
            <a:headEnd/>
            <a:tailEnd/>
          </a:ln>
        </p:spPr>
        <p:txBody>
          <a:bodyPr lIns="45720" rIns="45720">
            <a:spAutoFit/>
          </a:bodyPr>
          <a:lstStyle/>
          <a:p>
            <a:pPr marL="338138" indent="-338138" eaLnBrk="0" hangingPunct="0">
              <a:buClr>
                <a:schemeClr val="folHlink"/>
              </a:buClr>
            </a:pPr>
            <a:r>
              <a:rPr lang="en-US" sz="800"/>
              <a:t>Note:	Column Breaks are set manually, each arrow denoting a new column</a:t>
            </a:r>
          </a:p>
        </p:txBody>
      </p:sp>
      <p:pic>
        <p:nvPicPr>
          <p:cNvPr id="32775" name="Picture 9"/>
          <p:cNvPicPr>
            <a:picLocks noChangeAspect="1" noChangeArrowheads="1"/>
          </p:cNvPicPr>
          <p:nvPr/>
        </p:nvPicPr>
        <p:blipFill>
          <a:blip r:embed="rId3" cstate="print"/>
          <a:srcRect/>
          <a:stretch>
            <a:fillRect/>
          </a:stretch>
        </p:blipFill>
        <p:spPr bwMode="auto">
          <a:xfrm>
            <a:off x="415925" y="2259013"/>
            <a:ext cx="4086225" cy="2954337"/>
          </a:xfrm>
          <a:prstGeom prst="rect">
            <a:avLst/>
          </a:prstGeom>
          <a:noFill/>
          <a:ln w="12700">
            <a:noFill/>
            <a:miter lim="800000"/>
            <a:headEnd/>
            <a:tailEnd/>
          </a:ln>
        </p:spPr>
      </p:pic>
      <p:pic>
        <p:nvPicPr>
          <p:cNvPr id="32776" name="Picture 10"/>
          <p:cNvPicPr>
            <a:picLocks noChangeAspect="1" noChangeArrowheads="1"/>
          </p:cNvPicPr>
          <p:nvPr/>
        </p:nvPicPr>
        <p:blipFill>
          <a:blip r:embed="rId4" cstate="print"/>
          <a:srcRect/>
          <a:stretch>
            <a:fillRect/>
          </a:stretch>
        </p:blipFill>
        <p:spPr bwMode="auto">
          <a:xfrm>
            <a:off x="4767263" y="2281238"/>
            <a:ext cx="4152900" cy="2982912"/>
          </a:xfrm>
          <a:prstGeom prst="rect">
            <a:avLst/>
          </a:prstGeom>
          <a:noFill/>
          <a:ln w="12700">
            <a:noFill/>
            <a:miter lim="800000"/>
            <a:headEnd/>
            <a:tailEnd/>
          </a:ln>
        </p:spPr>
      </p:pic>
      <p:cxnSp>
        <p:nvCxnSpPr>
          <p:cNvPr id="11" name="Straight Connector 10"/>
          <p:cNvCxnSpPr/>
          <p:nvPr/>
        </p:nvCxnSpPr>
        <p:spPr>
          <a:xfrm rot="16200000" flipH="1">
            <a:off x="2608262" y="3808413"/>
            <a:ext cx="4022725"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2778" name="Title 11"/>
          <p:cNvSpPr>
            <a:spLocks noGrp="1"/>
          </p:cNvSpPr>
          <p:nvPr>
            <p:ph type="title"/>
          </p:nvPr>
        </p:nvSpPr>
        <p:spPr/>
        <p:txBody>
          <a:bodyPr/>
          <a:lstStyle/>
          <a:p>
            <a:r>
              <a:rPr lang="en-US" smtClean="0"/>
              <a:t>Importing Data: Step 2</a:t>
            </a:r>
          </a:p>
        </p:txBody>
      </p:sp>
      <p:sp>
        <p:nvSpPr>
          <p:cNvPr id="15" name="Slide Number Placeholder 14"/>
          <p:cNvSpPr>
            <a:spLocks noGrp="1"/>
          </p:cNvSpPr>
          <p:nvPr>
            <p:ph type="sldNum" sz="quarter" idx="11"/>
          </p:nvPr>
        </p:nvSpPr>
        <p:spPr/>
        <p:txBody>
          <a:bodyPr/>
          <a:lstStyle/>
          <a:p>
            <a:pPr>
              <a:defRPr/>
            </a:pPr>
            <a:fld id="{283CFFD4-2F4E-4D73-AFD6-37021690E89C}" type="slidenum">
              <a:rPr lang="en-US" altLang="en-US"/>
              <a:pPr>
                <a:defRPr/>
              </a:pPr>
              <a:t>17</a:t>
            </a:fld>
            <a:endParaRPr lang="en-US"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idx="1"/>
          </p:nvPr>
        </p:nvSpPr>
        <p:spPr>
          <a:xfrm>
            <a:off x="382588" y="877888"/>
            <a:ext cx="8188325" cy="1484312"/>
          </a:xfrm>
        </p:spPr>
        <p:txBody>
          <a:bodyPr/>
          <a:lstStyle/>
          <a:p>
            <a:pPr marL="341313" indent="-341313" algn="just" eaLnBrk="1" hangingPunct="1">
              <a:lnSpc>
                <a:spcPct val="150000"/>
              </a:lnSpc>
            </a:pPr>
            <a:r>
              <a:rPr lang="en-GB" sz="1600" smtClean="0"/>
              <a:t>Format Import data</a:t>
            </a:r>
          </a:p>
          <a:p>
            <a:pPr marL="857250" lvl="1" indent="-457200" algn="just" eaLnBrk="1" hangingPunct="1">
              <a:lnSpc>
                <a:spcPct val="150000"/>
              </a:lnSpc>
            </a:pPr>
            <a:r>
              <a:rPr lang="en-GB" sz="1400" smtClean="0"/>
              <a:t>This allows the user to specify a format for each column.  Note that date fields can be imported in multiple formats.  Data integrity can initially be checked by scrolling through the rows and columns in the import dialog box to find obvious errors.</a:t>
            </a:r>
          </a:p>
        </p:txBody>
      </p:sp>
      <p:pic>
        <p:nvPicPr>
          <p:cNvPr id="33795" name="Picture 5"/>
          <p:cNvPicPr>
            <a:picLocks noChangeAspect="1" noChangeArrowheads="1"/>
          </p:cNvPicPr>
          <p:nvPr/>
        </p:nvPicPr>
        <p:blipFill>
          <a:blip r:embed="rId3" cstate="print"/>
          <a:srcRect/>
          <a:stretch>
            <a:fillRect/>
          </a:stretch>
        </p:blipFill>
        <p:spPr bwMode="auto">
          <a:xfrm>
            <a:off x="1752600" y="2393950"/>
            <a:ext cx="5429250" cy="3943350"/>
          </a:xfrm>
          <a:prstGeom prst="rect">
            <a:avLst/>
          </a:prstGeom>
          <a:noFill/>
          <a:ln w="12700">
            <a:noFill/>
            <a:miter lim="800000"/>
            <a:headEnd/>
            <a:tailEnd/>
          </a:ln>
        </p:spPr>
      </p:pic>
      <p:sp>
        <p:nvSpPr>
          <p:cNvPr id="33796" name="Title 5"/>
          <p:cNvSpPr>
            <a:spLocks noGrp="1"/>
          </p:cNvSpPr>
          <p:nvPr>
            <p:ph type="title"/>
          </p:nvPr>
        </p:nvSpPr>
        <p:spPr/>
        <p:txBody>
          <a:bodyPr/>
          <a:lstStyle/>
          <a:p>
            <a:r>
              <a:rPr lang="en-US" smtClean="0"/>
              <a:t>Importing Data: Step 3</a:t>
            </a:r>
          </a:p>
        </p:txBody>
      </p:sp>
      <p:sp>
        <p:nvSpPr>
          <p:cNvPr id="9" name="Slide Number Placeholder 8"/>
          <p:cNvSpPr>
            <a:spLocks noGrp="1"/>
          </p:cNvSpPr>
          <p:nvPr>
            <p:ph type="sldNum" sz="quarter" idx="11"/>
          </p:nvPr>
        </p:nvSpPr>
        <p:spPr/>
        <p:txBody>
          <a:bodyPr/>
          <a:lstStyle/>
          <a:p>
            <a:pPr>
              <a:defRPr/>
            </a:pPr>
            <a:fld id="{D2E88FD7-BC0C-4544-9C1D-CF1BEFF6CF43}" type="slidenum">
              <a:rPr lang="en-US" altLang="en-US"/>
              <a:pPr>
                <a:defRPr/>
              </a:pPr>
              <a:t>18</a:t>
            </a:fld>
            <a:endParaRPr lang="en-US"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7350" y="315913"/>
            <a:ext cx="8482013" cy="576262"/>
          </a:xfrm>
        </p:spPr>
        <p:txBody>
          <a:bodyPr/>
          <a:lstStyle/>
          <a:p>
            <a:pPr eaLnBrk="1" hangingPunct="1"/>
            <a:r>
              <a:rPr lang="en-GB" smtClean="0"/>
              <a:t>Course Goals</a:t>
            </a:r>
          </a:p>
        </p:txBody>
      </p:sp>
      <p:sp>
        <p:nvSpPr>
          <p:cNvPr id="16387" name="Rectangle 3"/>
          <p:cNvSpPr>
            <a:spLocks noGrp="1" noChangeArrowheads="1"/>
          </p:cNvSpPr>
          <p:nvPr>
            <p:ph idx="1"/>
          </p:nvPr>
        </p:nvSpPr>
        <p:spPr>
          <a:xfrm>
            <a:off x="404813" y="952500"/>
            <a:ext cx="8443912" cy="3605213"/>
          </a:xfrm>
        </p:spPr>
        <p:txBody>
          <a:bodyPr/>
          <a:lstStyle/>
          <a:p>
            <a:pPr eaLnBrk="1" hangingPunct="1">
              <a:lnSpc>
                <a:spcPct val="150000"/>
              </a:lnSpc>
            </a:pPr>
            <a:r>
              <a:rPr lang="en-GB" sz="1600" smtClean="0"/>
              <a:t>This material is to provide you with a realistic perspective of how we use Excel effectively during a project.</a:t>
            </a:r>
          </a:p>
          <a:p>
            <a:pPr lvl="1" eaLnBrk="1" hangingPunct="1">
              <a:lnSpc>
                <a:spcPct val="150000"/>
              </a:lnSpc>
            </a:pPr>
            <a:r>
              <a:rPr lang="en-GB" sz="1400" smtClean="0"/>
              <a:t>Course Goals:</a:t>
            </a:r>
          </a:p>
          <a:p>
            <a:pPr lvl="2" eaLnBrk="1" hangingPunct="1">
              <a:lnSpc>
                <a:spcPct val="150000"/>
              </a:lnSpc>
            </a:pPr>
            <a:r>
              <a:rPr lang="en-GB" sz="1200" smtClean="0"/>
              <a:t>Teach skills that are immediately useful</a:t>
            </a:r>
          </a:p>
          <a:p>
            <a:pPr lvl="2" eaLnBrk="1" hangingPunct="1">
              <a:lnSpc>
                <a:spcPct val="150000"/>
              </a:lnSpc>
            </a:pPr>
            <a:r>
              <a:rPr lang="en-GB" sz="1200" smtClean="0"/>
              <a:t>Share experiences</a:t>
            </a:r>
          </a:p>
          <a:p>
            <a:pPr lvl="2" eaLnBrk="1" hangingPunct="1">
              <a:lnSpc>
                <a:spcPct val="150000"/>
              </a:lnSpc>
            </a:pPr>
            <a:r>
              <a:rPr lang="en-GB" sz="1200" smtClean="0"/>
              <a:t>Provide helpful "tricks of the trade"</a:t>
            </a:r>
          </a:p>
          <a:p>
            <a:pPr lvl="1" eaLnBrk="1" hangingPunct="1">
              <a:lnSpc>
                <a:spcPct val="150000"/>
              </a:lnSpc>
            </a:pPr>
            <a:r>
              <a:rPr lang="en-GB" sz="1400" smtClean="0"/>
              <a:t>This Course Will Not:</a:t>
            </a:r>
          </a:p>
          <a:p>
            <a:pPr lvl="2" eaLnBrk="1" hangingPunct="1">
              <a:lnSpc>
                <a:spcPct val="150000"/>
              </a:lnSpc>
            </a:pPr>
            <a:r>
              <a:rPr lang="en-GB" sz="1200" smtClean="0"/>
              <a:t>Provide a definitive understanding of Microsoft Excel</a:t>
            </a:r>
          </a:p>
          <a:p>
            <a:pPr lvl="2" eaLnBrk="1" hangingPunct="1">
              <a:lnSpc>
                <a:spcPct val="150000"/>
              </a:lnSpc>
            </a:pPr>
            <a:r>
              <a:rPr lang="en-GB" sz="1200" smtClean="0"/>
              <a:t>Discuss complex analytical modelling methods</a:t>
            </a:r>
          </a:p>
          <a:p>
            <a:pPr lvl="2" eaLnBrk="1" hangingPunct="1">
              <a:lnSpc>
                <a:spcPct val="150000"/>
              </a:lnSpc>
            </a:pPr>
            <a:r>
              <a:rPr lang="en-GB" sz="1200" smtClean="0"/>
              <a:t>Make you an expert at analysis</a:t>
            </a:r>
          </a:p>
        </p:txBody>
      </p:sp>
      <p:sp>
        <p:nvSpPr>
          <p:cNvPr id="6" name="Slide Number Placeholder 5"/>
          <p:cNvSpPr>
            <a:spLocks noGrp="1"/>
          </p:cNvSpPr>
          <p:nvPr>
            <p:ph type="sldNum" sz="quarter" idx="11"/>
          </p:nvPr>
        </p:nvSpPr>
        <p:spPr/>
        <p:txBody>
          <a:bodyPr/>
          <a:lstStyle/>
          <a:p>
            <a:pPr>
              <a:defRPr/>
            </a:pPr>
            <a:fld id="{B03B131E-A54D-43AC-ADB0-0D339753F87E}" type="slidenum">
              <a:rPr lang="en-US" altLang="en-US"/>
              <a:pPr>
                <a:defRPr/>
              </a:pPr>
              <a:t>1</a:t>
            </a:fld>
            <a:endParaRPr lang="en-US"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C73468A8-5F8D-4DCB-89C0-DA4CA4939457}" type="slidenum">
              <a:rPr lang="en-US" altLang="en-US" smtClean="0"/>
              <a:pPr>
                <a:defRPr/>
              </a:pPr>
              <a:t>19</a:t>
            </a:fld>
            <a:endParaRPr lang="en-US" altLang="en-US" dirty="0"/>
          </a:p>
        </p:txBody>
      </p:sp>
      <p:sp>
        <p:nvSpPr>
          <p:cNvPr id="5" name="Rectangle 3"/>
          <p:cNvSpPr>
            <a:spLocks noGrp="1" noChangeArrowheads="1"/>
          </p:cNvSpPr>
          <p:nvPr>
            <p:ph idx="1"/>
          </p:nvPr>
        </p:nvSpPr>
        <p:spPr>
          <a:xfrm>
            <a:off x="354344" y="768749"/>
            <a:ext cx="8443912" cy="2110929"/>
          </a:xfrm>
        </p:spPr>
        <p:txBody>
          <a:bodyPr/>
          <a:lstStyle/>
          <a:p>
            <a:pPr marL="406400" indent="-406400">
              <a:lnSpc>
                <a:spcPct val="150000"/>
              </a:lnSpc>
              <a:buClr>
                <a:schemeClr val="folHlink"/>
              </a:buClr>
              <a:tabLst>
                <a:tab pos="2406650" algn="l"/>
                <a:tab pos="4173538" algn="l"/>
              </a:tabLst>
              <a:defRPr/>
            </a:pPr>
            <a:r>
              <a:rPr lang="en-US" dirty="0" smtClean="0">
                <a:solidFill>
                  <a:schemeClr val="tx1"/>
                </a:solidFill>
                <a:latin typeface="+mn-lt"/>
                <a:ea typeface="+mn-ea"/>
                <a:cs typeface="+mn-cs"/>
              </a:rPr>
              <a:t>If data is copied from a program and pasted onto Microsoft Excel, Excel may condense several columns of data to a single column. </a:t>
            </a:r>
          </a:p>
          <a:p>
            <a:pPr marL="406400" indent="-406400">
              <a:lnSpc>
                <a:spcPct val="150000"/>
              </a:lnSpc>
              <a:buClr>
                <a:schemeClr val="folHlink"/>
              </a:buClr>
              <a:tabLst>
                <a:tab pos="2406650" algn="l"/>
                <a:tab pos="4173538" algn="l"/>
              </a:tabLst>
              <a:defRPr/>
            </a:pPr>
            <a:r>
              <a:rPr lang="en-US" dirty="0" smtClean="0"/>
              <a:t>T</a:t>
            </a:r>
            <a:r>
              <a:rPr lang="en-US" dirty="0" smtClean="0">
                <a:solidFill>
                  <a:schemeClr val="tx1"/>
                </a:solidFill>
                <a:latin typeface="+mn-lt"/>
                <a:ea typeface="+mn-ea"/>
                <a:cs typeface="+mn-cs"/>
              </a:rPr>
              <a:t>o put each record in a separate column, </a:t>
            </a:r>
            <a:r>
              <a:rPr lang="en-US" dirty="0" smtClean="0"/>
              <a:t> </a:t>
            </a:r>
            <a:r>
              <a:rPr lang="en-US" b="1" dirty="0" smtClean="0"/>
              <a:t>Data </a:t>
            </a:r>
            <a:r>
              <a:rPr lang="en-US" dirty="0" smtClean="0"/>
              <a:t>&gt; </a:t>
            </a:r>
            <a:r>
              <a:rPr lang="en-US" b="1" dirty="0" smtClean="0"/>
              <a:t>Text To Columns</a:t>
            </a:r>
            <a:r>
              <a:rPr lang="en-US" dirty="0" smtClean="0"/>
              <a:t> command can be used</a:t>
            </a:r>
            <a:r>
              <a:rPr lang="en-US" dirty="0" smtClean="0">
                <a:solidFill>
                  <a:schemeClr val="tx1"/>
                </a:solidFill>
                <a:latin typeface="+mn-lt"/>
                <a:ea typeface="+mn-ea"/>
                <a:cs typeface="+mn-cs"/>
              </a:rPr>
              <a:t>.</a:t>
            </a:r>
          </a:p>
          <a:p>
            <a:pPr marL="406400" indent="-406400">
              <a:lnSpc>
                <a:spcPct val="150000"/>
              </a:lnSpc>
              <a:buClr>
                <a:schemeClr val="folHlink"/>
              </a:buClr>
              <a:tabLst>
                <a:tab pos="2406650" algn="l"/>
                <a:tab pos="4173538" algn="l"/>
              </a:tabLst>
              <a:defRPr/>
            </a:pPr>
            <a:r>
              <a:rPr lang="en-US" dirty="0" smtClean="0">
                <a:solidFill>
                  <a:schemeClr val="tx1"/>
                </a:solidFill>
                <a:latin typeface="+mn-lt"/>
                <a:ea typeface="+mn-ea"/>
                <a:cs typeface="+mn-cs"/>
              </a:rPr>
              <a:t>This will open the ‘</a:t>
            </a:r>
            <a:r>
              <a:rPr lang="en-US" b="1" dirty="0" smtClean="0">
                <a:solidFill>
                  <a:schemeClr val="tx1"/>
                </a:solidFill>
                <a:latin typeface="+mn-lt"/>
                <a:ea typeface="+mn-ea"/>
                <a:cs typeface="+mn-cs"/>
              </a:rPr>
              <a:t>Text Import</a:t>
            </a:r>
            <a:r>
              <a:rPr lang="en-US" dirty="0" smtClean="0">
                <a:solidFill>
                  <a:schemeClr val="tx1"/>
                </a:solidFill>
                <a:latin typeface="+mn-lt"/>
                <a:ea typeface="+mn-ea"/>
                <a:cs typeface="+mn-cs"/>
              </a:rPr>
              <a:t>’ wizard and th</a:t>
            </a:r>
            <a:r>
              <a:rPr lang="en-US" dirty="0" smtClean="0"/>
              <a:t>e data can then be separated based on ‘Fixed Width’ or ‘Delimited’ criterion.</a:t>
            </a:r>
            <a:endParaRPr lang="en-US" dirty="0" smtClean="0">
              <a:solidFill>
                <a:schemeClr val="tx1"/>
              </a:solidFill>
              <a:latin typeface="+mn-lt"/>
              <a:ea typeface="+mn-ea"/>
              <a:cs typeface="+mn-cs"/>
            </a:endParaRPr>
          </a:p>
          <a:p>
            <a:pPr marL="406400" indent="-406400">
              <a:lnSpc>
                <a:spcPct val="150000"/>
              </a:lnSpc>
              <a:buClr>
                <a:schemeClr val="folHlink"/>
              </a:buClr>
              <a:tabLst>
                <a:tab pos="2406650" algn="l"/>
                <a:tab pos="4173538" algn="l"/>
              </a:tabLst>
              <a:defRPr/>
            </a:pPr>
            <a:r>
              <a:rPr lang="en-US" dirty="0" smtClean="0">
                <a:solidFill>
                  <a:schemeClr val="tx1"/>
                </a:solidFill>
                <a:latin typeface="+mn-lt"/>
                <a:ea typeface="+mn-ea"/>
                <a:cs typeface="+mn-cs"/>
              </a:rPr>
              <a:t>The range </a:t>
            </a:r>
            <a:r>
              <a:rPr lang="en-US" dirty="0" smtClean="0"/>
              <a:t>to be converted </a:t>
            </a:r>
            <a:r>
              <a:rPr lang="en-US" dirty="0" smtClean="0">
                <a:solidFill>
                  <a:schemeClr val="tx1"/>
                </a:solidFill>
                <a:latin typeface="+mn-lt"/>
                <a:ea typeface="+mn-ea"/>
                <a:cs typeface="+mn-cs"/>
              </a:rPr>
              <a:t>may contain many rows, but only one column of data can be converted at a time. </a:t>
            </a:r>
          </a:p>
        </p:txBody>
      </p:sp>
      <p:pic>
        <p:nvPicPr>
          <p:cNvPr id="189443" name="Picture 3"/>
          <p:cNvPicPr>
            <a:picLocks noChangeAspect="1" noChangeArrowheads="1"/>
          </p:cNvPicPr>
          <p:nvPr/>
        </p:nvPicPr>
        <p:blipFill>
          <a:blip r:embed="rId2" cstate="print"/>
          <a:srcRect r="30746" b="78740"/>
          <a:stretch>
            <a:fillRect/>
          </a:stretch>
        </p:blipFill>
        <p:spPr bwMode="auto">
          <a:xfrm>
            <a:off x="823416" y="3414081"/>
            <a:ext cx="7378890" cy="1369751"/>
          </a:xfrm>
          <a:prstGeom prst="rect">
            <a:avLst/>
          </a:prstGeom>
          <a:noFill/>
          <a:ln w="9525">
            <a:noFill/>
            <a:miter lim="800000"/>
            <a:headEnd/>
            <a:tailEnd/>
          </a:ln>
        </p:spPr>
      </p:pic>
      <p:sp>
        <p:nvSpPr>
          <p:cNvPr id="9" name="Title 1"/>
          <p:cNvSpPr>
            <a:spLocks noGrp="1"/>
          </p:cNvSpPr>
          <p:nvPr>
            <p:ph type="title"/>
          </p:nvPr>
        </p:nvSpPr>
        <p:spPr>
          <a:xfrm>
            <a:off x="355600" y="241300"/>
            <a:ext cx="8534400" cy="762000"/>
          </a:xfrm>
        </p:spPr>
        <p:txBody>
          <a:bodyPr/>
          <a:lstStyle/>
          <a:p>
            <a:r>
              <a:rPr lang="en-US" dirty="0" smtClean="0"/>
              <a:t>Converting Text to Columns</a:t>
            </a:r>
            <a:endParaRPr lang="en-US" dirty="0"/>
          </a:p>
        </p:txBody>
      </p:sp>
      <p:sp>
        <p:nvSpPr>
          <p:cNvPr id="10" name="Oval 9"/>
          <p:cNvSpPr/>
          <p:nvPr/>
        </p:nvSpPr>
        <p:spPr>
          <a:xfrm>
            <a:off x="5964072" y="3753149"/>
            <a:ext cx="627797" cy="76427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smtClean="0"/>
              <a:t>Exercise 1</a:t>
            </a:r>
          </a:p>
        </p:txBody>
      </p:sp>
      <p:sp>
        <p:nvSpPr>
          <p:cNvPr id="34819" name="Rectangle 3"/>
          <p:cNvSpPr>
            <a:spLocks noGrp="1" noChangeArrowheads="1"/>
          </p:cNvSpPr>
          <p:nvPr>
            <p:ph idx="1"/>
          </p:nvPr>
        </p:nvSpPr>
        <p:spPr>
          <a:xfrm>
            <a:off x="382588" y="877888"/>
            <a:ext cx="8297862" cy="3465512"/>
          </a:xfrm>
        </p:spPr>
        <p:txBody>
          <a:bodyPr/>
          <a:lstStyle/>
          <a:p>
            <a:pPr marL="341313" indent="-341313" algn="just" eaLnBrk="1" hangingPunct="1">
              <a:lnSpc>
                <a:spcPct val="150000"/>
              </a:lnSpc>
            </a:pPr>
            <a:r>
              <a:rPr lang="en-GB" sz="1600" smtClean="0"/>
              <a:t>The organization has been hired by a large credit card issuer to help reduce credit losses.  You have been given data for the previous year.  The data has been provided in a file with an unknown format.  Your objective in the exercise will be to import this data and convert it to a format useful for analysis</a:t>
            </a:r>
            <a:r>
              <a:rPr lang="en-GB" smtClean="0"/>
              <a:t>.</a:t>
            </a:r>
          </a:p>
          <a:p>
            <a:pPr lvl="1" algn="just" eaLnBrk="1" hangingPunct="1">
              <a:lnSpc>
                <a:spcPct val="150000"/>
              </a:lnSpc>
            </a:pPr>
            <a:r>
              <a:rPr lang="en-GB" sz="1400" smtClean="0"/>
              <a:t>Import the file "LossSample.txt" into Excel</a:t>
            </a:r>
          </a:p>
          <a:p>
            <a:pPr lvl="2" algn="just" eaLnBrk="1" hangingPunct="1">
              <a:lnSpc>
                <a:spcPct val="150000"/>
              </a:lnSpc>
            </a:pPr>
            <a:r>
              <a:rPr lang="en-GB" sz="1200" smtClean="0"/>
              <a:t>Use the Text Import Window to determine the type of file</a:t>
            </a:r>
          </a:p>
          <a:p>
            <a:pPr lvl="2" algn="just" eaLnBrk="1" hangingPunct="1">
              <a:lnSpc>
                <a:spcPct val="150000"/>
              </a:lnSpc>
            </a:pPr>
            <a:r>
              <a:rPr lang="en-GB" sz="1200" smtClean="0"/>
              <a:t>Change any of the field formats as required</a:t>
            </a:r>
          </a:p>
          <a:p>
            <a:pPr lvl="2" algn="just" eaLnBrk="1" hangingPunct="1">
              <a:lnSpc>
                <a:spcPct val="150000"/>
              </a:lnSpc>
            </a:pPr>
            <a:r>
              <a:rPr lang="en-GB" sz="1200" smtClean="0"/>
              <a:t>Save this file on your hard drive as an Excel spreadsheet named "LossSample.xls"</a:t>
            </a:r>
          </a:p>
          <a:p>
            <a:pPr lvl="2" algn="just" eaLnBrk="1" hangingPunct="1">
              <a:lnSpc>
                <a:spcPct val="150000"/>
              </a:lnSpc>
            </a:pPr>
            <a:r>
              <a:rPr lang="en-GB" sz="1200" smtClean="0"/>
              <a:t>Note how "#" signs appear in cells where the column width is not sufficient to display the data</a:t>
            </a:r>
          </a:p>
          <a:p>
            <a:pPr lvl="2" algn="just" eaLnBrk="1" hangingPunct="1">
              <a:lnSpc>
                <a:spcPct val="150000"/>
              </a:lnSpc>
            </a:pPr>
            <a:r>
              <a:rPr lang="en-GB" sz="1200" smtClean="0"/>
              <a:t>Note how some of the headers have been split into two rows</a:t>
            </a:r>
          </a:p>
        </p:txBody>
      </p:sp>
      <p:sp>
        <p:nvSpPr>
          <p:cNvPr id="7" name="Slide Number Placeholder 6"/>
          <p:cNvSpPr>
            <a:spLocks noGrp="1"/>
          </p:cNvSpPr>
          <p:nvPr>
            <p:ph type="sldNum" sz="quarter" idx="11"/>
          </p:nvPr>
        </p:nvSpPr>
        <p:spPr/>
        <p:txBody>
          <a:bodyPr/>
          <a:lstStyle/>
          <a:p>
            <a:pPr>
              <a:defRPr/>
            </a:pPr>
            <a:fld id="{BA66C3D0-BF6E-492D-8E9E-D36AD2ED6310}" type="slidenum">
              <a:rPr lang="en-US" altLang="en-US"/>
              <a:pPr>
                <a:defRPr/>
              </a:pPr>
              <a:t>20</a:t>
            </a:fld>
            <a:endParaRPr lang="en-US"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382588" y="950913"/>
            <a:ext cx="8443912" cy="301625"/>
          </a:xfrm>
        </p:spPr>
        <p:txBody>
          <a:bodyPr/>
          <a:lstStyle/>
          <a:p>
            <a:pPr marL="341313" indent="-341313" eaLnBrk="1" hangingPunct="1"/>
            <a:r>
              <a:rPr lang="en-GB" sz="1600" smtClean="0"/>
              <a:t> After completing the exercise, the resulting spreadsheet should look like the following.</a:t>
            </a:r>
          </a:p>
        </p:txBody>
      </p:sp>
      <p:pic>
        <p:nvPicPr>
          <p:cNvPr id="35843" name="Picture 8"/>
          <p:cNvPicPr>
            <a:picLocks noChangeAspect="1" noChangeArrowheads="1"/>
          </p:cNvPicPr>
          <p:nvPr/>
        </p:nvPicPr>
        <p:blipFill>
          <a:blip r:embed="rId3" cstate="print"/>
          <a:srcRect/>
          <a:stretch>
            <a:fillRect/>
          </a:stretch>
        </p:blipFill>
        <p:spPr bwMode="auto">
          <a:xfrm>
            <a:off x="2103438" y="1409700"/>
            <a:ext cx="4872037" cy="4989513"/>
          </a:xfrm>
          <a:prstGeom prst="rect">
            <a:avLst/>
          </a:prstGeom>
          <a:noFill/>
          <a:ln w="12700">
            <a:noFill/>
            <a:miter lim="800000"/>
            <a:headEnd/>
            <a:tailEnd/>
          </a:ln>
        </p:spPr>
      </p:pic>
      <p:sp>
        <p:nvSpPr>
          <p:cNvPr id="35844" name="Rectangle 2"/>
          <p:cNvSpPr>
            <a:spLocks noGrp="1" noChangeArrowheads="1"/>
          </p:cNvSpPr>
          <p:nvPr>
            <p:ph type="title"/>
          </p:nvPr>
        </p:nvSpPr>
        <p:spPr/>
        <p:txBody>
          <a:bodyPr/>
          <a:lstStyle/>
          <a:p>
            <a:pPr eaLnBrk="1" hangingPunct="1"/>
            <a:r>
              <a:rPr lang="en-GB" smtClean="0"/>
              <a:t>Exercise 1: Output</a:t>
            </a:r>
          </a:p>
        </p:txBody>
      </p:sp>
      <p:sp>
        <p:nvSpPr>
          <p:cNvPr id="9" name="Slide Number Placeholder 8"/>
          <p:cNvSpPr>
            <a:spLocks noGrp="1"/>
          </p:cNvSpPr>
          <p:nvPr>
            <p:ph type="sldNum" sz="quarter" idx="11"/>
          </p:nvPr>
        </p:nvSpPr>
        <p:spPr/>
        <p:txBody>
          <a:bodyPr/>
          <a:lstStyle/>
          <a:p>
            <a:pPr>
              <a:defRPr/>
            </a:pPr>
            <a:fld id="{CC66FC52-2F2C-4577-A500-3CBBCA361F6C}" type="slidenum">
              <a:rPr lang="en-US" altLang="en-US"/>
              <a:pPr>
                <a:defRPr/>
              </a:pPr>
              <a:t>21</a:t>
            </a:fld>
            <a:endParaRPr lang="en-US"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82588" y="950913"/>
            <a:ext cx="8443912" cy="1641475"/>
          </a:xfrm>
          <a:prstGeom prst="rect">
            <a:avLst/>
          </a:prstGeom>
          <a:noFill/>
          <a:ln w="9525">
            <a:noFill/>
            <a:miter lim="800000"/>
            <a:headEnd/>
            <a:tailEnd/>
          </a:ln>
        </p:spPr>
        <p:txBody>
          <a:bodyPr/>
          <a:lstStyle/>
          <a:p>
            <a:pPr marL="341313" indent="-341313">
              <a:spcBef>
                <a:spcPct val="20000"/>
              </a:spcBef>
              <a:buSzPct val="50000"/>
              <a:buFontTx/>
              <a:buBlip>
                <a:blip r:embed="rId3"/>
              </a:buBlip>
              <a:defRPr/>
            </a:pPr>
            <a:r>
              <a:rPr lang="en-GB" sz="1600" kern="0" dirty="0">
                <a:latin typeface="+mn-lt"/>
                <a:cs typeface="+mn-cs"/>
              </a:rPr>
              <a:t>We will cover</a:t>
            </a:r>
          </a:p>
          <a:p>
            <a:pPr marL="798513" lvl="1" indent="-341313">
              <a:spcBef>
                <a:spcPct val="20000"/>
              </a:spcBef>
              <a:buSzPct val="50000"/>
              <a:buFontTx/>
              <a:buBlip>
                <a:blip r:embed="rId3"/>
              </a:buBlip>
              <a:defRPr/>
            </a:pPr>
            <a:r>
              <a:rPr lang="en-US" sz="1400" kern="0" dirty="0">
                <a:latin typeface="+mn-lt"/>
                <a:cs typeface="+mn-cs"/>
              </a:rPr>
              <a:t>Preparing Data</a:t>
            </a:r>
          </a:p>
          <a:p>
            <a:pPr marL="798513" lvl="1" indent="-341313">
              <a:spcBef>
                <a:spcPct val="20000"/>
              </a:spcBef>
              <a:buSzPct val="50000"/>
              <a:buFontTx/>
              <a:buBlip>
                <a:blip r:embed="rId3"/>
              </a:buBlip>
              <a:defRPr/>
            </a:pPr>
            <a:r>
              <a:rPr lang="en-US" sz="1400" kern="0" dirty="0">
                <a:latin typeface="+mn-lt"/>
                <a:cs typeface="+mn-cs"/>
              </a:rPr>
              <a:t>Analyzing Data in Excel</a:t>
            </a:r>
          </a:p>
          <a:p>
            <a:pPr marL="798513" lvl="1" indent="-341313">
              <a:spcBef>
                <a:spcPct val="20000"/>
              </a:spcBef>
              <a:buSzPct val="50000"/>
              <a:buFontTx/>
              <a:buBlip>
                <a:blip r:embed="rId3"/>
              </a:buBlip>
              <a:defRPr/>
            </a:pPr>
            <a:r>
              <a:rPr lang="en-US" sz="1400" kern="0" dirty="0">
                <a:latin typeface="+mn-lt"/>
                <a:cs typeface="+mn-cs"/>
              </a:rPr>
              <a:t>Exercise 2</a:t>
            </a:r>
          </a:p>
          <a:p>
            <a:pPr marL="798513" lvl="1" indent="-341313">
              <a:spcBef>
                <a:spcPct val="20000"/>
              </a:spcBef>
              <a:buSzPct val="50000"/>
              <a:buFontTx/>
              <a:buBlip>
                <a:blip r:embed="rId3"/>
              </a:buBlip>
              <a:defRPr/>
            </a:pPr>
            <a:endParaRPr lang="en-GB" sz="1600" kern="0" dirty="0">
              <a:latin typeface="+mn-lt"/>
              <a:cs typeface="+mn-cs"/>
            </a:endParaRPr>
          </a:p>
        </p:txBody>
      </p:sp>
      <p:sp>
        <p:nvSpPr>
          <p:cNvPr id="9" name="Slide Number Placeholder 8"/>
          <p:cNvSpPr>
            <a:spLocks noGrp="1"/>
          </p:cNvSpPr>
          <p:nvPr>
            <p:ph type="sldNum" sz="quarter" idx="11"/>
          </p:nvPr>
        </p:nvSpPr>
        <p:spPr/>
        <p:txBody>
          <a:bodyPr/>
          <a:lstStyle/>
          <a:p>
            <a:pPr>
              <a:defRPr/>
            </a:pPr>
            <a:fld id="{15D30166-9089-48F7-9FD1-D1A909E90D05}" type="slidenum">
              <a:rPr lang="en-US" altLang="en-US"/>
              <a:pPr>
                <a:defRPr/>
              </a:pPr>
              <a:t>22</a:t>
            </a:fld>
            <a:endParaRPr lang="en-US" altLang="en-US" dirty="0"/>
          </a:p>
        </p:txBody>
      </p:sp>
      <p:sp>
        <p:nvSpPr>
          <p:cNvPr id="36868" name="Rectangle 2"/>
          <p:cNvSpPr>
            <a:spLocks noGrp="1" noChangeArrowheads="1"/>
          </p:cNvSpPr>
          <p:nvPr>
            <p:ph type="title"/>
          </p:nvPr>
        </p:nvSpPr>
        <p:spPr/>
        <p:txBody>
          <a:bodyPr/>
          <a:lstStyle/>
          <a:p>
            <a:pPr eaLnBrk="1" hangingPunct="1"/>
            <a:r>
              <a:rPr lang="en-GB" smtClean="0"/>
              <a:t>III. Data Analysis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idx="1"/>
          </p:nvPr>
        </p:nvSpPr>
        <p:spPr>
          <a:xfrm>
            <a:off x="382588" y="874713"/>
            <a:ext cx="8443912" cy="1185862"/>
          </a:xfrm>
        </p:spPr>
        <p:txBody>
          <a:bodyPr/>
          <a:lstStyle/>
          <a:p>
            <a:pPr marL="457200" indent="-457200" eaLnBrk="1" hangingPunct="1">
              <a:lnSpc>
                <a:spcPct val="150000"/>
              </a:lnSpc>
            </a:pPr>
            <a:r>
              <a:rPr lang="en-GB" sz="1600" smtClean="0"/>
              <a:t>Prior to performing analysis, data should be formatted such that each row represents a complete observation.  It may be necessary to eliminate headers and footers, add columns, or modify variable names as shown in example below:</a:t>
            </a:r>
          </a:p>
        </p:txBody>
      </p:sp>
      <p:pic>
        <p:nvPicPr>
          <p:cNvPr id="37891" name="Picture 2"/>
          <p:cNvPicPr>
            <a:picLocks noChangeAspect="1" noChangeArrowheads="1"/>
          </p:cNvPicPr>
          <p:nvPr/>
        </p:nvPicPr>
        <p:blipFill>
          <a:blip r:embed="rId3" cstate="print"/>
          <a:srcRect l="11653" t="16420" r="51546" b="38329"/>
          <a:stretch>
            <a:fillRect/>
          </a:stretch>
        </p:blipFill>
        <p:spPr bwMode="auto">
          <a:xfrm>
            <a:off x="596900" y="3008313"/>
            <a:ext cx="3313113" cy="2960687"/>
          </a:xfrm>
          <a:prstGeom prst="rect">
            <a:avLst/>
          </a:prstGeom>
          <a:noFill/>
          <a:ln w="12700">
            <a:noFill/>
            <a:miter lim="800000"/>
            <a:headEnd/>
            <a:tailEnd/>
          </a:ln>
        </p:spPr>
      </p:pic>
      <p:sp>
        <p:nvSpPr>
          <p:cNvPr id="37892" name="Text Box 5"/>
          <p:cNvSpPr txBox="1">
            <a:spLocks noChangeArrowheads="1"/>
          </p:cNvSpPr>
          <p:nvPr/>
        </p:nvSpPr>
        <p:spPr bwMode="auto">
          <a:xfrm>
            <a:off x="415925" y="2046288"/>
            <a:ext cx="2514600" cy="304800"/>
          </a:xfrm>
          <a:prstGeom prst="rect">
            <a:avLst/>
          </a:prstGeom>
          <a:noFill/>
          <a:ln w="12700">
            <a:noFill/>
            <a:miter lim="800000"/>
            <a:headEnd/>
            <a:tailEnd/>
          </a:ln>
        </p:spPr>
        <p:txBody>
          <a:bodyPr wrap="none" lIns="45720" rIns="45720">
            <a:spAutoFit/>
          </a:bodyPr>
          <a:lstStyle/>
          <a:p>
            <a:pPr eaLnBrk="0" hangingPunct="0">
              <a:buClr>
                <a:schemeClr val="folHlink"/>
              </a:buClr>
            </a:pPr>
            <a:r>
              <a:rPr lang="en-US" sz="1400" b="1"/>
              <a:t>Formatting Data for Analysis</a:t>
            </a:r>
          </a:p>
        </p:txBody>
      </p:sp>
      <p:sp>
        <p:nvSpPr>
          <p:cNvPr id="37893" name="AutoShape 6"/>
          <p:cNvSpPr>
            <a:spLocks noChangeAspect="1" noChangeArrowheads="1"/>
          </p:cNvSpPr>
          <p:nvPr/>
        </p:nvSpPr>
        <p:spPr bwMode="auto">
          <a:xfrm>
            <a:off x="4124325" y="3856038"/>
            <a:ext cx="304800" cy="1539875"/>
          </a:xfrm>
          <a:prstGeom prst="homePlate">
            <a:avLst>
              <a:gd name="adj" fmla="val 100000"/>
            </a:avLst>
          </a:prstGeom>
          <a:solidFill>
            <a:srgbClr val="CCDEFA"/>
          </a:solidFill>
          <a:ln w="12700">
            <a:solidFill>
              <a:schemeClr val="bg2"/>
            </a:solidFill>
            <a:miter lim="800000"/>
            <a:headEnd/>
            <a:tailEnd/>
          </a:ln>
        </p:spPr>
        <p:txBody>
          <a:bodyPr lIns="0" tIns="0" rIns="0" bIns="0" anchor="ctr">
            <a:spAutoFit/>
          </a:bodyPr>
          <a:lstStyle/>
          <a:p>
            <a:pPr eaLnBrk="0" hangingPunct="0">
              <a:buClr>
                <a:schemeClr val="folHlink"/>
              </a:buClr>
            </a:pPr>
            <a:endParaRPr lang="en-US"/>
          </a:p>
        </p:txBody>
      </p:sp>
      <p:sp>
        <p:nvSpPr>
          <p:cNvPr id="525324" name="Rectangle 12"/>
          <p:cNvSpPr>
            <a:spLocks noChangeArrowheads="1"/>
          </p:cNvSpPr>
          <p:nvPr/>
        </p:nvSpPr>
        <p:spPr bwMode="auto">
          <a:xfrm>
            <a:off x="500063" y="6169025"/>
            <a:ext cx="914400" cy="457200"/>
          </a:xfrm>
          <a:prstGeom prst="rect">
            <a:avLst/>
          </a:prstGeom>
          <a:solidFill>
            <a:schemeClr val="bg1">
              <a:lumMod val="85000"/>
            </a:schemeClr>
          </a:solidFill>
          <a:ln w="12700">
            <a:solidFill>
              <a:schemeClr val="bg2"/>
            </a:solidFill>
            <a:miter lim="800000"/>
            <a:headEnd/>
            <a:tailEnd/>
          </a:ln>
          <a:effectLst>
            <a:outerShdw dist="35921" dir="2700000" algn="ctr" rotWithShape="0">
              <a:schemeClr val="bg2">
                <a:alpha val="50000"/>
              </a:schemeClr>
            </a:outerShdw>
          </a:effectLst>
        </p:spPr>
        <p:txBody>
          <a:bodyPr lIns="45720" rIns="45720" anchor="ctr"/>
          <a:lstStyle/>
          <a:p>
            <a:pPr algn="ctr" eaLnBrk="0" hangingPunct="0">
              <a:buClr>
                <a:schemeClr val="folHlink"/>
              </a:buClr>
              <a:defRPr/>
            </a:pPr>
            <a:r>
              <a:rPr lang="en-US" dirty="0">
                <a:cs typeface="+mn-cs"/>
              </a:rPr>
              <a:t>ID info not complete</a:t>
            </a:r>
          </a:p>
        </p:txBody>
      </p:sp>
      <p:sp>
        <p:nvSpPr>
          <p:cNvPr id="525325" name="Rectangle 13"/>
          <p:cNvSpPr>
            <a:spLocks noChangeArrowheads="1"/>
          </p:cNvSpPr>
          <p:nvPr/>
        </p:nvSpPr>
        <p:spPr bwMode="auto">
          <a:xfrm>
            <a:off x="1962150" y="6169025"/>
            <a:ext cx="914400" cy="457200"/>
          </a:xfrm>
          <a:prstGeom prst="rect">
            <a:avLst/>
          </a:prstGeom>
          <a:solidFill>
            <a:schemeClr val="bg1">
              <a:lumMod val="85000"/>
            </a:schemeClr>
          </a:solidFill>
          <a:ln w="12700">
            <a:solidFill>
              <a:schemeClr val="bg2"/>
            </a:solidFill>
            <a:miter lim="800000"/>
            <a:headEnd/>
            <a:tailEnd/>
          </a:ln>
          <a:effectLst>
            <a:outerShdw dist="35921" dir="2700000" algn="ctr" rotWithShape="0">
              <a:schemeClr val="bg2">
                <a:alpha val="50000"/>
              </a:schemeClr>
            </a:outerShdw>
          </a:effectLst>
        </p:spPr>
        <p:txBody>
          <a:bodyPr lIns="45720" rIns="45720" anchor="ctr"/>
          <a:lstStyle/>
          <a:p>
            <a:pPr algn="ctr" eaLnBrk="0" hangingPunct="0">
              <a:buClr>
                <a:schemeClr val="folHlink"/>
              </a:buClr>
              <a:defRPr/>
            </a:pPr>
            <a:r>
              <a:rPr lang="en-US" dirty="0">
                <a:cs typeface="+mn-cs"/>
              </a:rPr>
              <a:t>Missing </a:t>
            </a:r>
          </a:p>
          <a:p>
            <a:pPr algn="ctr" eaLnBrk="0" hangingPunct="0">
              <a:buClr>
                <a:schemeClr val="folHlink"/>
              </a:buClr>
              <a:defRPr/>
            </a:pPr>
            <a:r>
              <a:rPr lang="en-US" dirty="0">
                <a:cs typeface="+mn-cs"/>
              </a:rPr>
              <a:t>values</a:t>
            </a:r>
          </a:p>
          <a:p>
            <a:pPr algn="ctr" eaLnBrk="0" hangingPunct="0">
              <a:buClr>
                <a:schemeClr val="folHlink"/>
              </a:buClr>
              <a:defRPr/>
            </a:pPr>
            <a:r>
              <a:rPr lang="en-US" dirty="0">
                <a:cs typeface="+mn-cs"/>
              </a:rPr>
              <a:t>included</a:t>
            </a:r>
          </a:p>
        </p:txBody>
      </p:sp>
      <p:sp>
        <p:nvSpPr>
          <p:cNvPr id="525326" name="Rectangle 14"/>
          <p:cNvSpPr>
            <a:spLocks noChangeArrowheads="1"/>
          </p:cNvSpPr>
          <p:nvPr/>
        </p:nvSpPr>
        <p:spPr bwMode="auto">
          <a:xfrm>
            <a:off x="3481388" y="6169025"/>
            <a:ext cx="914400" cy="457200"/>
          </a:xfrm>
          <a:prstGeom prst="rect">
            <a:avLst/>
          </a:prstGeom>
          <a:solidFill>
            <a:schemeClr val="bg1">
              <a:lumMod val="85000"/>
            </a:schemeClr>
          </a:solidFill>
          <a:ln w="12700">
            <a:solidFill>
              <a:schemeClr val="bg2"/>
            </a:solidFill>
            <a:miter lim="800000"/>
            <a:headEnd/>
            <a:tailEnd/>
          </a:ln>
          <a:effectLst>
            <a:outerShdw dist="35921" dir="2700000" algn="ctr" rotWithShape="0">
              <a:schemeClr val="bg2">
                <a:alpha val="50000"/>
              </a:schemeClr>
            </a:outerShdw>
          </a:effectLst>
        </p:spPr>
        <p:txBody>
          <a:bodyPr lIns="45720" rIns="45720" anchor="ctr"/>
          <a:lstStyle/>
          <a:p>
            <a:pPr algn="ctr" eaLnBrk="0" hangingPunct="0">
              <a:buClr>
                <a:schemeClr val="folHlink"/>
              </a:buClr>
              <a:defRPr/>
            </a:pPr>
            <a:r>
              <a:rPr lang="en-US" dirty="0">
                <a:cs typeface="+mn-cs"/>
              </a:rPr>
              <a:t>Footer</a:t>
            </a:r>
            <a:br>
              <a:rPr lang="en-US" dirty="0">
                <a:cs typeface="+mn-cs"/>
              </a:rPr>
            </a:br>
            <a:r>
              <a:rPr lang="en-US" dirty="0">
                <a:cs typeface="+mn-cs"/>
              </a:rPr>
              <a:t>info not</a:t>
            </a:r>
          </a:p>
          <a:p>
            <a:pPr algn="ctr" eaLnBrk="0" hangingPunct="0">
              <a:buClr>
                <a:schemeClr val="folHlink"/>
              </a:buClr>
              <a:defRPr/>
            </a:pPr>
            <a:r>
              <a:rPr lang="en-US" dirty="0">
                <a:cs typeface="+mn-cs"/>
              </a:rPr>
              <a:t>needed</a:t>
            </a:r>
          </a:p>
        </p:txBody>
      </p:sp>
      <p:sp>
        <p:nvSpPr>
          <p:cNvPr id="525327" name="Rectangle 15"/>
          <p:cNvSpPr>
            <a:spLocks noChangeArrowheads="1"/>
          </p:cNvSpPr>
          <p:nvPr/>
        </p:nvSpPr>
        <p:spPr bwMode="auto">
          <a:xfrm>
            <a:off x="3041650" y="2336800"/>
            <a:ext cx="1049338" cy="520700"/>
          </a:xfrm>
          <a:prstGeom prst="rect">
            <a:avLst/>
          </a:prstGeom>
          <a:solidFill>
            <a:schemeClr val="bg1">
              <a:lumMod val="85000"/>
            </a:schemeClr>
          </a:solidFill>
          <a:ln w="12700">
            <a:solidFill>
              <a:schemeClr val="bg2"/>
            </a:solidFill>
            <a:miter lim="800000"/>
            <a:headEnd/>
            <a:tailEnd/>
          </a:ln>
          <a:effectLst>
            <a:outerShdw dist="35921" dir="2700000" algn="ctr" rotWithShape="0">
              <a:schemeClr val="bg2">
                <a:alpha val="50000"/>
              </a:schemeClr>
            </a:outerShdw>
          </a:effectLst>
        </p:spPr>
        <p:txBody>
          <a:bodyPr lIns="45720" rIns="45720" anchor="ctr"/>
          <a:lstStyle/>
          <a:p>
            <a:pPr algn="ctr" eaLnBrk="0" hangingPunct="0">
              <a:buClr>
                <a:schemeClr val="folHlink"/>
              </a:buClr>
              <a:defRPr/>
            </a:pPr>
            <a:r>
              <a:rPr lang="en-US" dirty="0">
                <a:cs typeface="+mn-cs"/>
              </a:rPr>
              <a:t>Variable</a:t>
            </a:r>
            <a:br>
              <a:rPr lang="en-US" dirty="0">
                <a:cs typeface="+mn-cs"/>
              </a:rPr>
            </a:br>
            <a:r>
              <a:rPr lang="en-US" dirty="0">
                <a:cs typeface="+mn-cs"/>
              </a:rPr>
              <a:t>names on</a:t>
            </a:r>
          </a:p>
          <a:p>
            <a:pPr algn="ctr" eaLnBrk="0" hangingPunct="0">
              <a:buClr>
                <a:schemeClr val="folHlink"/>
              </a:buClr>
              <a:defRPr/>
            </a:pPr>
            <a:r>
              <a:rPr lang="en-US" dirty="0">
                <a:cs typeface="+mn-cs"/>
              </a:rPr>
              <a:t>1 and 2 lines</a:t>
            </a:r>
          </a:p>
        </p:txBody>
      </p:sp>
      <p:sp>
        <p:nvSpPr>
          <p:cNvPr id="525328" name="Rectangle 16"/>
          <p:cNvSpPr>
            <a:spLocks noChangeArrowheads="1"/>
          </p:cNvSpPr>
          <p:nvPr/>
        </p:nvSpPr>
        <p:spPr bwMode="auto">
          <a:xfrm>
            <a:off x="1527175" y="2398713"/>
            <a:ext cx="798513" cy="544512"/>
          </a:xfrm>
          <a:prstGeom prst="rect">
            <a:avLst/>
          </a:prstGeom>
          <a:solidFill>
            <a:schemeClr val="bg1">
              <a:lumMod val="85000"/>
            </a:schemeClr>
          </a:solidFill>
          <a:ln w="12700">
            <a:solidFill>
              <a:schemeClr val="bg2"/>
            </a:solidFill>
            <a:miter lim="800000"/>
            <a:headEnd/>
            <a:tailEnd/>
          </a:ln>
          <a:effectLst>
            <a:outerShdw dist="35921" dir="2700000" algn="ctr" rotWithShape="0">
              <a:schemeClr val="bg2">
                <a:alpha val="50000"/>
              </a:schemeClr>
            </a:outerShdw>
          </a:effectLst>
        </p:spPr>
        <p:txBody>
          <a:bodyPr lIns="45720" rIns="45720" anchor="ctr"/>
          <a:lstStyle/>
          <a:p>
            <a:pPr algn="ctr" eaLnBrk="0" hangingPunct="0">
              <a:buClr>
                <a:schemeClr val="folHlink"/>
              </a:buClr>
              <a:defRPr/>
            </a:pPr>
            <a:r>
              <a:rPr lang="en-US" dirty="0">
                <a:cs typeface="+mn-cs"/>
              </a:rPr>
              <a:t>Header</a:t>
            </a:r>
            <a:br>
              <a:rPr lang="en-US" dirty="0">
                <a:cs typeface="+mn-cs"/>
              </a:rPr>
            </a:br>
            <a:r>
              <a:rPr lang="en-US" dirty="0">
                <a:cs typeface="+mn-cs"/>
              </a:rPr>
              <a:t>info not</a:t>
            </a:r>
          </a:p>
          <a:p>
            <a:pPr algn="ctr" eaLnBrk="0" hangingPunct="0">
              <a:buClr>
                <a:schemeClr val="folHlink"/>
              </a:buClr>
              <a:defRPr/>
            </a:pPr>
            <a:r>
              <a:rPr lang="en-US" dirty="0">
                <a:cs typeface="+mn-cs"/>
              </a:rPr>
              <a:t>usable</a:t>
            </a:r>
          </a:p>
        </p:txBody>
      </p:sp>
      <p:pic>
        <p:nvPicPr>
          <p:cNvPr id="37899" name="Picture 17"/>
          <p:cNvPicPr>
            <a:picLocks noChangeAspect="1" noChangeArrowheads="1"/>
          </p:cNvPicPr>
          <p:nvPr/>
        </p:nvPicPr>
        <p:blipFill>
          <a:blip r:embed="rId4" cstate="print"/>
          <a:srcRect l="32390" t="38258" r="20020" b="27562"/>
          <a:stretch>
            <a:fillRect/>
          </a:stretch>
        </p:blipFill>
        <p:spPr bwMode="auto">
          <a:xfrm>
            <a:off x="4613275" y="3376613"/>
            <a:ext cx="4156075" cy="2365375"/>
          </a:xfrm>
          <a:prstGeom prst="rect">
            <a:avLst/>
          </a:prstGeom>
          <a:noFill/>
          <a:ln w="12700">
            <a:noFill/>
            <a:miter lim="800000"/>
            <a:headEnd/>
            <a:tailEnd/>
          </a:ln>
        </p:spPr>
      </p:pic>
      <p:cxnSp>
        <p:nvCxnSpPr>
          <p:cNvPr id="21" name="Straight Arrow Connector 20"/>
          <p:cNvCxnSpPr>
            <a:stCxn id="525327" idx="2"/>
          </p:cNvCxnSpPr>
          <p:nvPr/>
        </p:nvCxnSpPr>
        <p:spPr>
          <a:xfrm rot="5400000">
            <a:off x="2750344" y="2964656"/>
            <a:ext cx="923925" cy="70961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25327" idx="2"/>
          </p:cNvCxnSpPr>
          <p:nvPr/>
        </p:nvCxnSpPr>
        <p:spPr>
          <a:xfrm rot="5400000">
            <a:off x="2950369" y="3193256"/>
            <a:ext cx="952500" cy="2809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25328" idx="2"/>
          </p:cNvCxnSpPr>
          <p:nvPr/>
        </p:nvCxnSpPr>
        <p:spPr>
          <a:xfrm rot="5400000">
            <a:off x="1473200" y="3317875"/>
            <a:ext cx="828675" cy="793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25324" idx="0"/>
          </p:cNvCxnSpPr>
          <p:nvPr/>
        </p:nvCxnSpPr>
        <p:spPr>
          <a:xfrm rot="5400000" flipH="1" flipV="1">
            <a:off x="-162719" y="4949032"/>
            <a:ext cx="2339975" cy="10001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25325" idx="0"/>
          </p:cNvCxnSpPr>
          <p:nvPr/>
        </p:nvCxnSpPr>
        <p:spPr>
          <a:xfrm rot="16200000" flipV="1">
            <a:off x="1116012" y="4865688"/>
            <a:ext cx="1768475" cy="838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525326" idx="0"/>
          </p:cNvCxnSpPr>
          <p:nvPr/>
        </p:nvCxnSpPr>
        <p:spPr>
          <a:xfrm rot="16200000" flipV="1">
            <a:off x="3161506" y="5391944"/>
            <a:ext cx="530225" cy="102393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Slide Number Placeholder 23"/>
          <p:cNvSpPr>
            <a:spLocks noGrp="1"/>
          </p:cNvSpPr>
          <p:nvPr>
            <p:ph type="sldNum" sz="quarter" idx="11"/>
          </p:nvPr>
        </p:nvSpPr>
        <p:spPr/>
        <p:txBody>
          <a:bodyPr/>
          <a:lstStyle/>
          <a:p>
            <a:pPr>
              <a:defRPr/>
            </a:pPr>
            <a:fld id="{8C85AC21-9FAA-4116-9233-AF5773E57B87}" type="slidenum">
              <a:rPr lang="en-US" altLang="en-US"/>
              <a:pPr>
                <a:defRPr/>
              </a:pPr>
              <a:t>23</a:t>
            </a:fld>
            <a:endParaRPr lang="en-US" altLang="en-US" dirty="0"/>
          </a:p>
        </p:txBody>
      </p:sp>
      <p:sp>
        <p:nvSpPr>
          <p:cNvPr id="37907" name="Rectangle 2"/>
          <p:cNvSpPr>
            <a:spLocks noGrp="1" noChangeArrowheads="1"/>
          </p:cNvSpPr>
          <p:nvPr>
            <p:ph type="title"/>
          </p:nvPr>
        </p:nvSpPr>
        <p:spPr/>
        <p:txBody>
          <a:bodyPr/>
          <a:lstStyle/>
          <a:p>
            <a:pPr eaLnBrk="1" hangingPunct="1"/>
            <a:r>
              <a:rPr lang="en-GB" smtClean="0"/>
              <a:t>Preparing Data for Analysis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7"/>
          <p:cNvSpPr>
            <a:spLocks noGrp="1" noChangeArrowheads="1"/>
          </p:cNvSpPr>
          <p:nvPr>
            <p:ph idx="1"/>
          </p:nvPr>
        </p:nvSpPr>
        <p:spPr>
          <a:xfrm>
            <a:off x="382588" y="874713"/>
            <a:ext cx="8443912" cy="773112"/>
          </a:xfrm>
        </p:spPr>
        <p:txBody>
          <a:bodyPr/>
          <a:lstStyle/>
          <a:p>
            <a:pPr marL="457200" indent="-457200" eaLnBrk="1" hangingPunct="1">
              <a:lnSpc>
                <a:spcPct val="150000"/>
              </a:lnSpc>
            </a:pPr>
            <a:r>
              <a:rPr lang="en-GB" sz="1600" smtClean="0"/>
              <a:t>Excel contains several useful functions that facilitate general data analysis.  These features can be used to quickly organise, scan, or calculate data.</a:t>
            </a:r>
          </a:p>
        </p:txBody>
      </p:sp>
      <p:sp>
        <p:nvSpPr>
          <p:cNvPr id="39939" name="Text Box 1028"/>
          <p:cNvSpPr txBox="1">
            <a:spLocks noChangeArrowheads="1"/>
          </p:cNvSpPr>
          <p:nvPr/>
        </p:nvSpPr>
        <p:spPr bwMode="auto">
          <a:xfrm>
            <a:off x="893763" y="1782763"/>
            <a:ext cx="3173412" cy="304800"/>
          </a:xfrm>
          <a:prstGeom prst="rect">
            <a:avLst/>
          </a:prstGeom>
          <a:noFill/>
          <a:ln w="12700">
            <a:noFill/>
            <a:miter lim="800000"/>
            <a:headEnd/>
            <a:tailEnd/>
          </a:ln>
        </p:spPr>
        <p:txBody>
          <a:bodyPr wrap="none" lIns="45720" rIns="45720">
            <a:spAutoFit/>
          </a:bodyPr>
          <a:lstStyle/>
          <a:p>
            <a:pPr eaLnBrk="0" hangingPunct="0">
              <a:buClr>
                <a:schemeClr val="folHlink"/>
              </a:buClr>
            </a:pPr>
            <a:r>
              <a:rPr lang="en-US" sz="1400" b="1"/>
              <a:t>Selected Data Management Features</a:t>
            </a:r>
          </a:p>
        </p:txBody>
      </p:sp>
      <p:sp>
        <p:nvSpPr>
          <p:cNvPr id="39940" name="Text Box 1029"/>
          <p:cNvSpPr txBox="1">
            <a:spLocks noChangeArrowheads="1"/>
          </p:cNvSpPr>
          <p:nvPr/>
        </p:nvSpPr>
        <p:spPr bwMode="auto">
          <a:xfrm>
            <a:off x="1031875" y="6205538"/>
            <a:ext cx="6962775" cy="276225"/>
          </a:xfrm>
          <a:prstGeom prst="rect">
            <a:avLst/>
          </a:prstGeom>
          <a:noFill/>
          <a:ln w="12700">
            <a:noFill/>
            <a:miter lim="800000"/>
            <a:headEnd/>
            <a:tailEnd/>
          </a:ln>
        </p:spPr>
        <p:txBody>
          <a:bodyPr wrap="none" lIns="45720" rIns="45720">
            <a:spAutoFit/>
          </a:bodyPr>
          <a:lstStyle/>
          <a:p>
            <a:pPr eaLnBrk="0" hangingPunct="0">
              <a:buClr>
                <a:schemeClr val="folHlink"/>
              </a:buClr>
            </a:pPr>
            <a:r>
              <a:rPr lang="en-US" sz="1200" b="1"/>
              <a:t>Note</a:t>
            </a:r>
            <a:r>
              <a:rPr lang="en-US" sz="1200"/>
              <a:t>:  An extensive overview of each of these functions is available in the Microsoft Excel help facility</a:t>
            </a:r>
          </a:p>
        </p:txBody>
      </p:sp>
      <p:graphicFrame>
        <p:nvGraphicFramePr>
          <p:cNvPr id="529442" name="Group 1058"/>
          <p:cNvGraphicFramePr>
            <a:graphicFrameLocks noGrp="1"/>
          </p:cNvGraphicFramePr>
          <p:nvPr/>
        </p:nvGraphicFramePr>
        <p:xfrm>
          <a:off x="1012825" y="2136775"/>
          <a:ext cx="7316788" cy="3883026"/>
        </p:xfrm>
        <a:graphic>
          <a:graphicData uri="http://schemas.openxmlformats.org/drawingml/2006/table">
            <a:tbl>
              <a:tblPr/>
              <a:tblGrid>
                <a:gridCol w="852488"/>
                <a:gridCol w="2692400"/>
                <a:gridCol w="3771900"/>
              </a:tblGrid>
              <a:tr h="314840">
                <a:tc>
                  <a:txBody>
                    <a:bodyPr/>
                    <a:lstStyle/>
                    <a:p>
                      <a:pPr marL="0" marR="0" lvl="0" indent="0" algn="ctr" defTabSz="914400" rtl="0" eaLnBrk="0" fontAlgn="base" latinLnBrk="0" hangingPunct="0">
                        <a:lnSpc>
                          <a:spcPct val="100000"/>
                        </a:lnSpc>
                        <a:spcBef>
                          <a:spcPct val="0"/>
                        </a:spcBef>
                        <a:spcAft>
                          <a:spcPct val="100000"/>
                        </a:spcAft>
                        <a:buClr>
                          <a:srgbClr val="0000CC"/>
                        </a:buClr>
                        <a:buSzTx/>
                        <a:buFontTx/>
                        <a:buNone/>
                        <a:tabLst/>
                      </a:pPr>
                      <a:r>
                        <a:rPr kumimoji="0" lang="en-US" sz="1200" b="1" i="0" u="none" strike="noStrike" cap="none" normalizeH="0" baseline="0" dirty="0" smtClean="0">
                          <a:ln>
                            <a:noFill/>
                          </a:ln>
                          <a:solidFill>
                            <a:schemeClr val="bg1"/>
                          </a:solidFill>
                          <a:effectLst/>
                          <a:latin typeface="Arial" charset="0"/>
                        </a:rPr>
                        <a:t>Feature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1528B"/>
                    </a:solid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Tx/>
                        <a:buFontTx/>
                        <a:buNone/>
                        <a:tabLst/>
                      </a:pPr>
                      <a:r>
                        <a:rPr kumimoji="0" lang="en-US" sz="1200" b="1" i="0" u="none" strike="noStrike" cap="none" normalizeH="0" baseline="0" smtClean="0">
                          <a:ln>
                            <a:noFill/>
                          </a:ln>
                          <a:solidFill>
                            <a:schemeClr val="bg1"/>
                          </a:solidFill>
                          <a:effectLst/>
                          <a:latin typeface="Arial" charset="0"/>
                        </a:rPr>
                        <a:t>Description </a:t>
                      </a:r>
                    </a:p>
                  </a:txBody>
                  <a:tcPr marL="45720" marR="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1528B"/>
                    </a:solid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Tx/>
                        <a:buFontTx/>
                        <a:buNone/>
                        <a:tabLst/>
                      </a:pPr>
                      <a:r>
                        <a:rPr kumimoji="0" lang="en-US" sz="1200" b="1" i="0" u="none" strike="noStrike" cap="none" normalizeH="0" baseline="0" dirty="0" smtClean="0">
                          <a:ln>
                            <a:noFill/>
                          </a:ln>
                          <a:solidFill>
                            <a:schemeClr val="bg1"/>
                          </a:solidFill>
                          <a:effectLst/>
                          <a:latin typeface="Arial" charset="0"/>
                        </a:rPr>
                        <a:t>Directions </a:t>
                      </a:r>
                    </a:p>
                  </a:txBody>
                  <a:tcPr marL="45720" marR="4572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1528B"/>
                    </a:solidFill>
                  </a:tcPr>
                </a:tc>
              </a:tr>
              <a:tr h="944520">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r>
                        <a:rPr kumimoji="0" lang="en-US" sz="1200" b="0" i="0" u="none" strike="noStrike" cap="none" normalizeH="0" baseline="0" smtClean="0">
                          <a:ln>
                            <a:noFill/>
                          </a:ln>
                          <a:solidFill>
                            <a:schemeClr val="tx1"/>
                          </a:solidFill>
                          <a:effectLst/>
                          <a:latin typeface="Arial" charset="0"/>
                        </a:rPr>
                        <a:t>Sort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r>
                        <a:rPr kumimoji="0" lang="en-US" sz="1200" b="0" i="0" u="none" strike="noStrike" cap="none" normalizeH="0" baseline="0" dirty="0" smtClean="0">
                          <a:ln>
                            <a:noFill/>
                          </a:ln>
                          <a:solidFill>
                            <a:schemeClr val="tx1"/>
                          </a:solidFill>
                          <a:effectLst/>
                          <a:latin typeface="Arial" charset="0"/>
                        </a:rPr>
                        <a:t>Sorts observations using selected variables (numbers/text/dates or  time)</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200" b="0" i="0" u="none" strike="noStrike" cap="none" normalizeH="0" baseline="0" dirty="0" smtClean="0">
                          <a:ln>
                            <a:noFill/>
                          </a:ln>
                          <a:solidFill>
                            <a:schemeClr val="tx1"/>
                          </a:solidFill>
                          <a:effectLst/>
                          <a:latin typeface="Arial" charset="0"/>
                        </a:rPr>
                        <a:t>Highlight entire data range to be sorted</a:t>
                      </a:r>
                    </a:p>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200" b="0" i="0" u="none" strike="noStrike" cap="none" normalizeH="0" baseline="0" dirty="0" smtClean="0">
                          <a:ln>
                            <a:noFill/>
                          </a:ln>
                          <a:solidFill>
                            <a:schemeClr val="tx1"/>
                          </a:solidFill>
                          <a:effectLst/>
                          <a:latin typeface="Arial" charset="0"/>
                        </a:rPr>
                        <a:t>Select </a:t>
                      </a:r>
                      <a:r>
                        <a:rPr kumimoji="0" lang="en-US" sz="1200" b="0" i="1" u="none" strike="noStrike" cap="none" normalizeH="0" baseline="0" dirty="0" smtClean="0">
                          <a:ln>
                            <a:noFill/>
                          </a:ln>
                          <a:solidFill>
                            <a:schemeClr val="tx1"/>
                          </a:solidFill>
                          <a:effectLst/>
                          <a:latin typeface="Arial" charset="0"/>
                        </a:rPr>
                        <a:t>Sort </a:t>
                      </a:r>
                      <a:r>
                        <a:rPr kumimoji="0" lang="en-US" sz="1200" b="0" i="0" u="none" strike="noStrike" cap="none" normalizeH="0" baseline="0" dirty="0" smtClean="0">
                          <a:ln>
                            <a:noFill/>
                          </a:ln>
                          <a:solidFill>
                            <a:schemeClr val="tx1"/>
                          </a:solidFill>
                          <a:effectLst/>
                          <a:latin typeface="Arial" charset="0"/>
                        </a:rPr>
                        <a:t> in the </a:t>
                      </a:r>
                      <a:r>
                        <a:rPr kumimoji="0" lang="en-US" sz="1200" b="0" i="1" u="none" strike="noStrike" cap="none" normalizeH="0" baseline="0" dirty="0" smtClean="0">
                          <a:ln>
                            <a:noFill/>
                          </a:ln>
                          <a:solidFill>
                            <a:schemeClr val="tx1"/>
                          </a:solidFill>
                          <a:effectLst/>
                          <a:latin typeface="Arial" charset="0"/>
                        </a:rPr>
                        <a:t>Sort &amp; Filter</a:t>
                      </a:r>
                      <a:r>
                        <a:rPr kumimoji="0" lang="en-US" sz="1200" b="0" i="0" u="none" strike="noStrike" cap="none" normalizeH="0" baseline="0" dirty="0" smtClean="0">
                          <a:ln>
                            <a:noFill/>
                          </a:ln>
                          <a:solidFill>
                            <a:schemeClr val="tx1"/>
                          </a:solidFill>
                          <a:effectLst/>
                          <a:latin typeface="Arial" charset="0"/>
                        </a:rPr>
                        <a:t> group in the Data  tab</a:t>
                      </a:r>
                    </a:p>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200" b="0" i="0" u="none" strike="noStrike" cap="none" normalizeH="0" baseline="0" dirty="0" smtClean="0">
                          <a:ln>
                            <a:noFill/>
                          </a:ln>
                          <a:solidFill>
                            <a:schemeClr val="tx1"/>
                          </a:solidFill>
                          <a:effectLst/>
                          <a:latin typeface="Arial" charset="0"/>
                        </a:rPr>
                        <a:t>Follow instructions in the dialog box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944520">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r>
                        <a:rPr kumimoji="0" lang="en-US" sz="1200" b="0" i="0" u="none" strike="noStrike" cap="none" normalizeH="0" baseline="0" smtClean="0">
                          <a:ln>
                            <a:noFill/>
                          </a:ln>
                          <a:solidFill>
                            <a:schemeClr val="tx1"/>
                          </a:solidFill>
                          <a:effectLst/>
                          <a:latin typeface="Arial" charset="0"/>
                        </a:rPr>
                        <a:t>AutoFilter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r>
                        <a:rPr kumimoji="0" lang="en-US" sz="1200" b="0" i="0" u="none" strike="noStrike" cap="none" normalizeH="0" baseline="0" dirty="0" smtClean="0">
                          <a:ln>
                            <a:noFill/>
                          </a:ln>
                          <a:solidFill>
                            <a:schemeClr val="tx1"/>
                          </a:solidFill>
                          <a:effectLst/>
                          <a:latin typeface="Arial" charset="0"/>
                        </a:rPr>
                        <a:t>Controls which observations (rows) are visible by hiding rows that do not meet specified criteria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200" b="0" i="0" u="none" strike="noStrike" cap="none" normalizeH="0" baseline="0" dirty="0" smtClean="0">
                          <a:ln>
                            <a:noFill/>
                          </a:ln>
                          <a:solidFill>
                            <a:schemeClr val="tx1"/>
                          </a:solidFill>
                          <a:effectLst/>
                          <a:latin typeface="Arial" charset="0"/>
                        </a:rPr>
                        <a:t>Select </a:t>
                      </a:r>
                      <a:r>
                        <a:rPr kumimoji="0" lang="en-US" sz="1200" b="0" i="1" u="none" strike="noStrike" cap="none" normalizeH="0" baseline="0" dirty="0" smtClean="0">
                          <a:ln>
                            <a:noFill/>
                          </a:ln>
                          <a:solidFill>
                            <a:schemeClr val="tx1"/>
                          </a:solidFill>
                          <a:effectLst/>
                          <a:latin typeface="Arial" charset="0"/>
                        </a:rPr>
                        <a:t>Filter </a:t>
                      </a:r>
                      <a:r>
                        <a:rPr kumimoji="0" lang="en-US" sz="1200" b="0" i="0" u="none" strike="noStrike" cap="none" normalizeH="0" baseline="0" dirty="0" smtClean="0">
                          <a:ln>
                            <a:noFill/>
                          </a:ln>
                          <a:solidFill>
                            <a:schemeClr val="tx1"/>
                          </a:solidFill>
                          <a:effectLst/>
                          <a:latin typeface="Arial" charset="0"/>
                        </a:rPr>
                        <a:t> in the </a:t>
                      </a:r>
                      <a:r>
                        <a:rPr kumimoji="0" lang="en-US" sz="1200" b="0" i="1" u="none" strike="noStrike" cap="none" normalizeH="0" baseline="0" dirty="0" smtClean="0">
                          <a:ln>
                            <a:noFill/>
                          </a:ln>
                          <a:solidFill>
                            <a:schemeClr val="tx1"/>
                          </a:solidFill>
                          <a:effectLst/>
                          <a:latin typeface="Arial" charset="0"/>
                        </a:rPr>
                        <a:t>Sort &amp; Filter</a:t>
                      </a:r>
                      <a:r>
                        <a:rPr kumimoji="0" lang="en-US" sz="1200" b="0" i="0" u="none" strike="noStrike" cap="none" normalizeH="0" baseline="0" dirty="0" smtClean="0">
                          <a:ln>
                            <a:noFill/>
                          </a:ln>
                          <a:solidFill>
                            <a:schemeClr val="tx1"/>
                          </a:solidFill>
                          <a:effectLst/>
                          <a:latin typeface="Arial" charset="0"/>
                        </a:rPr>
                        <a:t> group in the Data  tab</a:t>
                      </a:r>
                    </a:p>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200" b="0" i="0" u="none" strike="noStrike" cap="none" normalizeH="0" baseline="0" dirty="0" smtClean="0">
                          <a:ln>
                            <a:noFill/>
                          </a:ln>
                          <a:solidFill>
                            <a:schemeClr val="tx1"/>
                          </a:solidFill>
                          <a:effectLst/>
                          <a:latin typeface="Arial" charset="0"/>
                        </a:rPr>
                        <a:t>Use pull down boxes to select filter criteria.</a:t>
                      </a:r>
                    </a:p>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200" b="0" i="0" u="none" strike="noStrike" cap="none" normalizeH="0" baseline="0" dirty="0" smtClean="0">
                          <a:ln>
                            <a:noFill/>
                          </a:ln>
                          <a:solidFill>
                            <a:schemeClr val="tx1"/>
                          </a:solidFill>
                          <a:effectLst/>
                          <a:latin typeface="Arial" charset="0"/>
                        </a:rPr>
                        <a:t>Select Data/Filter/AutoFilter to end filtering.</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944520">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r>
                        <a:rPr kumimoji="0" lang="en-US" sz="1200" b="0" i="0" u="none" strike="noStrike" cap="none" normalizeH="0" baseline="0" smtClean="0">
                          <a:ln>
                            <a:noFill/>
                          </a:ln>
                          <a:solidFill>
                            <a:schemeClr val="tx1"/>
                          </a:solidFill>
                          <a:effectLst/>
                          <a:latin typeface="Arial" charset="0"/>
                        </a:rPr>
                        <a:t>Subtotals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r>
                        <a:rPr kumimoji="0" lang="en-US" sz="1200" b="0" i="0" u="none" strike="noStrike" cap="none" normalizeH="0" baseline="0" dirty="0" smtClean="0">
                          <a:ln>
                            <a:noFill/>
                          </a:ln>
                          <a:solidFill>
                            <a:schemeClr val="tx1"/>
                          </a:solidFill>
                          <a:effectLst/>
                          <a:latin typeface="Arial" charset="0"/>
                        </a:rPr>
                        <a:t>Calculates and inserts subtotals in a list of data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200" b="0" i="0" u="none" strike="noStrike" cap="none" normalizeH="0" baseline="0" dirty="0" smtClean="0">
                          <a:ln>
                            <a:noFill/>
                          </a:ln>
                          <a:solidFill>
                            <a:schemeClr val="tx1"/>
                          </a:solidFill>
                          <a:effectLst/>
                          <a:latin typeface="Arial" charset="0"/>
                        </a:rPr>
                        <a:t>Select a single cell in your list of data.</a:t>
                      </a:r>
                    </a:p>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200" b="0" i="0" u="none" strike="noStrike" cap="none" normalizeH="0" baseline="0" dirty="0" smtClean="0">
                          <a:ln>
                            <a:noFill/>
                          </a:ln>
                          <a:solidFill>
                            <a:schemeClr val="tx1"/>
                          </a:solidFill>
                          <a:effectLst/>
                          <a:latin typeface="Arial" charset="0"/>
                        </a:rPr>
                        <a:t>Select  </a:t>
                      </a:r>
                      <a:r>
                        <a:rPr kumimoji="0" lang="en-US" sz="1200" b="0" i="1" u="none" strike="noStrike" cap="none" normalizeH="0" baseline="0" dirty="0" smtClean="0">
                          <a:ln>
                            <a:noFill/>
                          </a:ln>
                          <a:solidFill>
                            <a:schemeClr val="tx1"/>
                          </a:solidFill>
                          <a:effectLst/>
                          <a:latin typeface="Arial" charset="0"/>
                        </a:rPr>
                        <a:t>Subtotal </a:t>
                      </a:r>
                      <a:r>
                        <a:rPr kumimoji="0" lang="en-US" sz="1200" b="0" i="0" u="none" strike="noStrike" cap="none" normalizeH="0" baseline="0" dirty="0" smtClean="0">
                          <a:ln>
                            <a:noFill/>
                          </a:ln>
                          <a:solidFill>
                            <a:schemeClr val="tx1"/>
                          </a:solidFill>
                          <a:effectLst/>
                          <a:latin typeface="Arial" charset="0"/>
                        </a:rPr>
                        <a:t>in the </a:t>
                      </a:r>
                      <a:r>
                        <a:rPr kumimoji="0" lang="en-US" sz="1200" b="0" i="1" u="none" strike="noStrike" cap="none" normalizeH="0" baseline="0" dirty="0" smtClean="0">
                          <a:ln>
                            <a:noFill/>
                          </a:ln>
                          <a:solidFill>
                            <a:schemeClr val="tx1"/>
                          </a:solidFill>
                          <a:effectLst/>
                          <a:latin typeface="Arial" charset="0"/>
                        </a:rPr>
                        <a:t>Outline </a:t>
                      </a:r>
                      <a:r>
                        <a:rPr kumimoji="0" lang="en-US" sz="1200" b="0" i="0" u="none" strike="noStrike" cap="none" normalizeH="0" baseline="0" dirty="0" smtClean="0">
                          <a:ln>
                            <a:noFill/>
                          </a:ln>
                          <a:solidFill>
                            <a:schemeClr val="tx1"/>
                          </a:solidFill>
                          <a:effectLst/>
                          <a:latin typeface="Arial" charset="0"/>
                        </a:rPr>
                        <a:t>group in the </a:t>
                      </a:r>
                      <a:r>
                        <a:rPr kumimoji="0" lang="en-US" sz="1200" b="0" i="1" u="none" strike="noStrike" cap="none" normalizeH="0" baseline="0" dirty="0" smtClean="0">
                          <a:ln>
                            <a:noFill/>
                          </a:ln>
                          <a:solidFill>
                            <a:schemeClr val="tx1"/>
                          </a:solidFill>
                          <a:effectLst/>
                          <a:latin typeface="Arial" charset="0"/>
                        </a:rPr>
                        <a:t>Data </a:t>
                      </a:r>
                      <a:r>
                        <a:rPr kumimoji="0" lang="en-US" sz="1200" b="0" i="0" u="none" strike="noStrike" cap="none" normalizeH="0" baseline="0" dirty="0" smtClean="0">
                          <a:ln>
                            <a:noFill/>
                          </a:ln>
                          <a:solidFill>
                            <a:schemeClr val="tx1"/>
                          </a:solidFill>
                          <a:effectLst/>
                          <a:latin typeface="Arial" charset="0"/>
                        </a:rPr>
                        <a:t> tab.</a:t>
                      </a:r>
                    </a:p>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200" b="0" i="0" u="none" strike="noStrike" cap="none" normalizeH="0" baseline="0" dirty="0" smtClean="0">
                          <a:ln>
                            <a:noFill/>
                          </a:ln>
                          <a:solidFill>
                            <a:schemeClr val="tx1"/>
                          </a:solidFill>
                          <a:effectLst/>
                          <a:latin typeface="Arial" charset="0"/>
                        </a:rPr>
                        <a:t>Follow instructions in the dialogue box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734626">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r>
                        <a:rPr kumimoji="0" lang="en-US" sz="1200" b="0" i="0" u="none" strike="noStrike" cap="none" normalizeH="0" baseline="0" smtClean="0">
                          <a:ln>
                            <a:noFill/>
                          </a:ln>
                          <a:solidFill>
                            <a:schemeClr val="tx1"/>
                          </a:solidFill>
                          <a:effectLst/>
                          <a:latin typeface="Arial" charset="0"/>
                        </a:rPr>
                        <a:t>PivotTable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r>
                        <a:rPr kumimoji="0" lang="en-US" sz="1200" b="0" i="0" u="none" strike="noStrike" cap="none" normalizeH="0" baseline="0" dirty="0" smtClean="0">
                          <a:ln>
                            <a:noFill/>
                          </a:ln>
                          <a:solidFill>
                            <a:schemeClr val="tx1"/>
                          </a:solidFill>
                          <a:effectLst/>
                          <a:latin typeface="Arial" charset="0"/>
                        </a:rPr>
                        <a:t>Creates cross tabulations from a list of data providing statistics by discrete category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200" b="0" i="0" u="none" strike="noStrike" cap="none" normalizeH="0" baseline="0" dirty="0" smtClean="0">
                          <a:ln>
                            <a:noFill/>
                          </a:ln>
                          <a:solidFill>
                            <a:schemeClr val="tx1"/>
                          </a:solidFill>
                          <a:effectLst/>
                          <a:latin typeface="Arial" charset="0"/>
                        </a:rPr>
                        <a:t>Select  </a:t>
                      </a:r>
                      <a:r>
                        <a:rPr kumimoji="0" lang="en-US" sz="1200" b="0" i="1" u="none" strike="noStrike" cap="none" normalizeH="0" baseline="0" dirty="0" smtClean="0">
                          <a:ln>
                            <a:noFill/>
                          </a:ln>
                          <a:solidFill>
                            <a:schemeClr val="tx1"/>
                          </a:solidFill>
                          <a:effectLst/>
                          <a:latin typeface="Arial" charset="0"/>
                        </a:rPr>
                        <a:t>Insert </a:t>
                      </a:r>
                      <a:r>
                        <a:rPr kumimoji="0" lang="en-US" sz="1200" b="0" i="0" u="none" strike="noStrike" cap="none" normalizeH="0" baseline="0" dirty="0" smtClean="0">
                          <a:ln>
                            <a:noFill/>
                          </a:ln>
                          <a:solidFill>
                            <a:schemeClr val="tx1"/>
                          </a:solidFill>
                          <a:effectLst/>
                          <a:latin typeface="Arial" charset="0"/>
                        </a:rPr>
                        <a:t>tab, </a:t>
                      </a:r>
                      <a:r>
                        <a:rPr kumimoji="0" lang="en-US" sz="1200" b="0" i="1" u="none" strike="noStrike" cap="none" normalizeH="0" baseline="0" dirty="0" smtClean="0">
                          <a:ln>
                            <a:noFill/>
                          </a:ln>
                          <a:solidFill>
                            <a:schemeClr val="tx1"/>
                          </a:solidFill>
                          <a:effectLst/>
                          <a:latin typeface="Arial" charset="0"/>
                        </a:rPr>
                        <a:t>Pivot Table</a:t>
                      </a:r>
                      <a:r>
                        <a:rPr kumimoji="0" lang="en-US" sz="1200" b="0" i="0" u="none" strike="noStrike" cap="none" normalizeH="0" baseline="0" dirty="0" smtClean="0">
                          <a:ln>
                            <a:noFill/>
                          </a:ln>
                          <a:solidFill>
                            <a:schemeClr val="tx1"/>
                          </a:solidFill>
                          <a:effectLst/>
                          <a:latin typeface="Arial" charset="0"/>
                        </a:rPr>
                        <a:t> in the </a:t>
                      </a:r>
                      <a:r>
                        <a:rPr kumimoji="0" lang="en-US" sz="1200" b="0" i="1" u="none" strike="noStrike" cap="none" normalizeH="0" baseline="0" dirty="0" smtClean="0">
                          <a:ln>
                            <a:noFill/>
                          </a:ln>
                          <a:solidFill>
                            <a:schemeClr val="tx1"/>
                          </a:solidFill>
                          <a:effectLst/>
                          <a:latin typeface="Arial" charset="0"/>
                        </a:rPr>
                        <a:t>Tables</a:t>
                      </a:r>
                      <a:r>
                        <a:rPr kumimoji="0" lang="en-US" sz="1200" b="0" i="0" u="none" strike="noStrike" cap="none" normalizeH="0" baseline="0" dirty="0" smtClean="0">
                          <a:ln>
                            <a:noFill/>
                          </a:ln>
                          <a:solidFill>
                            <a:schemeClr val="tx1"/>
                          </a:solidFill>
                          <a:effectLst/>
                          <a:latin typeface="Arial" charset="0"/>
                        </a:rPr>
                        <a:t> group.</a:t>
                      </a:r>
                    </a:p>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200" b="0" i="0" u="none" strike="noStrike" cap="none" normalizeH="0" baseline="0" dirty="0" smtClean="0">
                          <a:ln>
                            <a:noFill/>
                          </a:ln>
                          <a:solidFill>
                            <a:schemeClr val="tx1"/>
                          </a:solidFill>
                          <a:effectLst/>
                          <a:latin typeface="Arial" charset="0"/>
                        </a:rPr>
                        <a:t>Follow the wizard directions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Slide Number Placeholder 9"/>
          <p:cNvSpPr>
            <a:spLocks noGrp="1"/>
          </p:cNvSpPr>
          <p:nvPr>
            <p:ph type="sldNum" sz="quarter" idx="11"/>
          </p:nvPr>
        </p:nvSpPr>
        <p:spPr/>
        <p:txBody>
          <a:bodyPr/>
          <a:lstStyle/>
          <a:p>
            <a:pPr>
              <a:defRPr/>
            </a:pPr>
            <a:fld id="{CBA7E363-AD5C-4740-BD35-B6EF477B3770}" type="slidenum">
              <a:rPr lang="en-US" altLang="en-US"/>
              <a:pPr>
                <a:defRPr/>
              </a:pPr>
              <a:t>24</a:t>
            </a:fld>
            <a:endParaRPr lang="en-US" altLang="en-US" dirty="0"/>
          </a:p>
        </p:txBody>
      </p:sp>
      <p:sp>
        <p:nvSpPr>
          <p:cNvPr id="39967" name="Title 10"/>
          <p:cNvSpPr>
            <a:spLocks noGrp="1"/>
          </p:cNvSpPr>
          <p:nvPr>
            <p:ph type="title"/>
          </p:nvPr>
        </p:nvSpPr>
        <p:spPr/>
        <p:txBody>
          <a:bodyPr/>
          <a:lstStyle/>
          <a:p>
            <a:r>
              <a:rPr lang="en-US" smtClean="0"/>
              <a:t>Analyzing Data: Key Functions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idx="1"/>
          </p:nvPr>
        </p:nvSpPr>
        <p:spPr>
          <a:xfrm>
            <a:off x="382588" y="760413"/>
            <a:ext cx="8443912" cy="736600"/>
          </a:xfrm>
        </p:spPr>
        <p:txBody>
          <a:bodyPr/>
          <a:lstStyle/>
          <a:p>
            <a:pPr marL="6350" indent="-6350" eaLnBrk="1" hangingPunct="1">
              <a:lnSpc>
                <a:spcPct val="150000"/>
              </a:lnSpc>
              <a:buFontTx/>
              <a:buNone/>
            </a:pPr>
            <a:r>
              <a:rPr lang="en-US" sz="1600" smtClean="0"/>
              <a:t>You can sort text, numbers, and dates and times in one or more columns. Excel 2007  also offers the feature to sort by a custom list or by format, including cell color, font color, or icon set. Most sort operations are column sorts, but you can also sort by rows.</a:t>
            </a:r>
          </a:p>
        </p:txBody>
      </p:sp>
      <p:sp>
        <p:nvSpPr>
          <p:cNvPr id="11" name="TextBox 10"/>
          <p:cNvSpPr txBox="1"/>
          <p:nvPr/>
        </p:nvSpPr>
        <p:spPr>
          <a:xfrm>
            <a:off x="366713" y="1962150"/>
            <a:ext cx="8326437" cy="4575175"/>
          </a:xfrm>
          <a:prstGeom prst="rect">
            <a:avLst/>
          </a:prstGeom>
          <a:noFill/>
        </p:spPr>
        <p:txBody>
          <a:bodyPr>
            <a:spAutoFit/>
          </a:bodyPr>
          <a:lstStyle/>
          <a:p>
            <a:pPr marL="6350" lvl="1" eaLnBrk="0" hangingPunct="0">
              <a:buClr>
                <a:schemeClr val="folHlink"/>
              </a:buClr>
              <a:defRPr/>
            </a:pPr>
            <a:r>
              <a:rPr lang="en-US" sz="1600" b="1" dirty="0">
                <a:latin typeface="+mj-lt"/>
                <a:ea typeface="+mj-ea"/>
                <a:cs typeface="+mj-cs"/>
              </a:rPr>
              <a:t>Sort Text</a:t>
            </a:r>
          </a:p>
          <a:p>
            <a:pPr marL="798513" lvl="1" indent="-341313" eaLnBrk="0" hangingPunct="0">
              <a:lnSpc>
                <a:spcPct val="150000"/>
              </a:lnSpc>
              <a:spcBef>
                <a:spcPct val="20000"/>
              </a:spcBef>
              <a:buClr>
                <a:schemeClr val="folHlink"/>
              </a:buClr>
              <a:buSzPct val="50000"/>
              <a:buFontTx/>
              <a:buBlip>
                <a:blip r:embed="rId3"/>
              </a:buBlip>
              <a:defRPr/>
            </a:pPr>
            <a:r>
              <a:rPr lang="en-US" sz="1400" kern="0" dirty="0">
                <a:latin typeface="+mn-lt"/>
                <a:cs typeface="+mn-cs"/>
              </a:rPr>
              <a:t>Select a column of alphanumeric data in a range of cells, or make sure that the active cell is in a table column containing alphanumeric data. </a:t>
            </a:r>
          </a:p>
          <a:p>
            <a:pPr marL="798513" lvl="1" indent="-341313" eaLnBrk="0" hangingPunct="0">
              <a:lnSpc>
                <a:spcPct val="150000"/>
              </a:lnSpc>
              <a:spcBef>
                <a:spcPct val="20000"/>
              </a:spcBef>
              <a:buClr>
                <a:schemeClr val="folHlink"/>
              </a:buClr>
              <a:buSzPct val="50000"/>
              <a:buFontTx/>
              <a:buBlip>
                <a:blip r:embed="rId3"/>
              </a:buBlip>
              <a:defRPr/>
            </a:pPr>
            <a:r>
              <a:rPr lang="en-US" sz="1400" kern="0" dirty="0">
                <a:latin typeface="+mn-lt"/>
                <a:cs typeface="+mn-cs"/>
              </a:rPr>
              <a:t>On the </a:t>
            </a:r>
            <a:r>
              <a:rPr lang="en-US" sz="1400" b="1" kern="0" dirty="0">
                <a:latin typeface="+mn-lt"/>
                <a:cs typeface="+mn-cs"/>
              </a:rPr>
              <a:t>Data tab</a:t>
            </a:r>
            <a:r>
              <a:rPr lang="en-US" sz="1400" kern="0" dirty="0">
                <a:latin typeface="+mn-lt"/>
                <a:cs typeface="+mn-cs"/>
              </a:rPr>
              <a:t>, in the </a:t>
            </a:r>
            <a:r>
              <a:rPr lang="en-US" sz="1400" b="1" kern="0" dirty="0">
                <a:latin typeface="+mn-lt"/>
                <a:cs typeface="+mn-cs"/>
              </a:rPr>
              <a:t>Sort &amp; Filter </a:t>
            </a:r>
            <a:r>
              <a:rPr lang="en-US" sz="1400" kern="0" dirty="0">
                <a:latin typeface="+mn-lt"/>
                <a:cs typeface="+mn-cs"/>
              </a:rPr>
              <a:t>group, do one of the following: </a:t>
            </a:r>
          </a:p>
          <a:p>
            <a:pPr marL="1255713" lvl="2" indent="-341313" eaLnBrk="0" hangingPunct="0">
              <a:lnSpc>
                <a:spcPct val="150000"/>
              </a:lnSpc>
              <a:spcBef>
                <a:spcPct val="20000"/>
              </a:spcBef>
              <a:buClr>
                <a:schemeClr val="folHlink"/>
              </a:buClr>
              <a:buSzPct val="50000"/>
              <a:buFontTx/>
              <a:buBlip>
                <a:blip r:embed="rId3"/>
              </a:buBlip>
              <a:defRPr/>
            </a:pPr>
            <a:r>
              <a:rPr lang="en-US" sz="1400" kern="0" dirty="0">
                <a:latin typeface="+mn-lt"/>
                <a:cs typeface="+mn-cs"/>
              </a:rPr>
              <a:t>To sort in </a:t>
            </a:r>
            <a:r>
              <a:rPr lang="en-US" sz="1400" b="1" i="1" kern="0" dirty="0">
                <a:latin typeface="+mn-lt"/>
                <a:cs typeface="+mn-cs"/>
              </a:rPr>
              <a:t>ascending</a:t>
            </a:r>
            <a:r>
              <a:rPr lang="en-US" sz="1400" kern="0" dirty="0">
                <a:latin typeface="+mn-lt"/>
                <a:cs typeface="+mn-cs"/>
              </a:rPr>
              <a:t> alphanumeric order, click Sort A to Z. </a:t>
            </a:r>
          </a:p>
          <a:p>
            <a:pPr marL="1255713" lvl="2" indent="-341313" eaLnBrk="0" hangingPunct="0">
              <a:lnSpc>
                <a:spcPct val="150000"/>
              </a:lnSpc>
              <a:spcBef>
                <a:spcPct val="20000"/>
              </a:spcBef>
              <a:buClr>
                <a:schemeClr val="folHlink"/>
              </a:buClr>
              <a:buSzPct val="50000"/>
              <a:buFontTx/>
              <a:buBlip>
                <a:blip r:embed="rId3"/>
              </a:buBlip>
              <a:defRPr/>
            </a:pPr>
            <a:r>
              <a:rPr lang="en-US" sz="1400" kern="0" dirty="0">
                <a:latin typeface="+mn-lt"/>
                <a:cs typeface="+mn-cs"/>
              </a:rPr>
              <a:t>To sort in </a:t>
            </a:r>
            <a:r>
              <a:rPr lang="en-US" sz="1400" b="1" i="1" kern="0" dirty="0">
                <a:latin typeface="+mn-lt"/>
                <a:cs typeface="+mn-cs"/>
              </a:rPr>
              <a:t>descending</a:t>
            </a:r>
            <a:r>
              <a:rPr lang="en-US" sz="1400" kern="0" dirty="0">
                <a:latin typeface="+mn-lt"/>
                <a:cs typeface="+mn-cs"/>
              </a:rPr>
              <a:t> alphanumeric order, click Sort Z to A.</a:t>
            </a:r>
          </a:p>
          <a:p>
            <a:pPr marL="1255713" lvl="2" indent="-341313" eaLnBrk="0" hangingPunct="0">
              <a:lnSpc>
                <a:spcPct val="150000"/>
              </a:lnSpc>
              <a:spcBef>
                <a:spcPct val="20000"/>
              </a:spcBef>
              <a:buClr>
                <a:schemeClr val="folHlink"/>
              </a:buClr>
              <a:buSzPct val="50000"/>
              <a:buFontTx/>
              <a:buBlip>
                <a:blip r:embed="rId3"/>
              </a:buBlip>
              <a:defRPr/>
            </a:pPr>
            <a:r>
              <a:rPr lang="en-US" sz="1400" kern="0" dirty="0">
                <a:latin typeface="+mn-lt"/>
                <a:cs typeface="+mn-cs"/>
              </a:rPr>
              <a:t>Optionally, you can do a case-sensitive sort. (In the Sort dialog box, click Options then select Case Sensitive In the Sort Options dialog box)</a:t>
            </a:r>
          </a:p>
          <a:p>
            <a:pPr marL="798513" lvl="1" indent="-341313" eaLnBrk="0" hangingPunct="0">
              <a:lnSpc>
                <a:spcPct val="150000"/>
              </a:lnSpc>
              <a:spcBef>
                <a:spcPct val="20000"/>
              </a:spcBef>
              <a:buClr>
                <a:schemeClr val="folHlink"/>
              </a:buClr>
              <a:buSzPct val="50000"/>
              <a:buFontTx/>
              <a:buBlip>
                <a:blip r:embed="rId3"/>
              </a:buBlip>
              <a:defRPr/>
            </a:pPr>
            <a:r>
              <a:rPr lang="en-US" sz="1400" kern="0" dirty="0">
                <a:latin typeface="+mn-lt"/>
                <a:cs typeface="+mn-cs"/>
              </a:rPr>
              <a:t>On the Data tab, in the Sort &amp; Filter group, click Sort. </a:t>
            </a:r>
          </a:p>
          <a:p>
            <a:pPr marL="798513" lvl="1" indent="-341313" eaLnBrk="0" hangingPunct="0">
              <a:lnSpc>
                <a:spcPct val="150000"/>
              </a:lnSpc>
              <a:spcBef>
                <a:spcPct val="20000"/>
              </a:spcBef>
              <a:buClr>
                <a:schemeClr val="folHlink"/>
              </a:buClr>
              <a:buSzPct val="50000"/>
              <a:buFontTx/>
              <a:buBlip>
                <a:blip r:embed="rId3"/>
              </a:buBlip>
              <a:defRPr/>
            </a:pPr>
            <a:r>
              <a:rPr lang="en-US" sz="1400" kern="0" dirty="0">
                <a:latin typeface="+mn-lt"/>
                <a:cs typeface="+mn-cs"/>
              </a:rPr>
              <a:t>To reapply a sort after you change the data, click a cell in the range or table, and then on the Data tab, in the Sort &amp; Filter group, click Reapply</a:t>
            </a:r>
            <a:r>
              <a:rPr lang="en-US" sz="1400" dirty="0">
                <a:cs typeface="+mn-cs"/>
              </a:rPr>
              <a:t>.</a:t>
            </a:r>
          </a:p>
          <a:p>
            <a:pPr lvl="1" eaLnBrk="0" hangingPunct="0">
              <a:lnSpc>
                <a:spcPct val="150000"/>
              </a:lnSpc>
              <a:buClr>
                <a:schemeClr val="folHlink"/>
              </a:buClr>
              <a:defRPr/>
            </a:pPr>
            <a:r>
              <a:rPr lang="en-US" sz="1400" i="1" dirty="0">
                <a:cs typeface="+mn-cs"/>
              </a:rPr>
              <a:t>Similarly we can sort numbers, dates and times. You can sort by up to 64 columns/rows.</a:t>
            </a:r>
          </a:p>
          <a:p>
            <a:pPr marL="6350" lvl="1" eaLnBrk="0" hangingPunct="0">
              <a:lnSpc>
                <a:spcPct val="150000"/>
              </a:lnSpc>
              <a:spcBef>
                <a:spcPts val="600"/>
              </a:spcBef>
              <a:buClr>
                <a:schemeClr val="folHlink"/>
              </a:buClr>
              <a:defRPr/>
            </a:pPr>
            <a:r>
              <a:rPr lang="en-US" sz="1200" b="1" i="1" u="sng" dirty="0"/>
              <a:t>Keyboard Shortcut</a:t>
            </a:r>
            <a:r>
              <a:rPr lang="en-US" sz="1200" b="1" i="1" dirty="0"/>
              <a:t>: Alt + D + S</a:t>
            </a:r>
          </a:p>
        </p:txBody>
      </p:sp>
      <p:sp>
        <p:nvSpPr>
          <p:cNvPr id="8" name="Slide Number Placeholder 7"/>
          <p:cNvSpPr>
            <a:spLocks noGrp="1"/>
          </p:cNvSpPr>
          <p:nvPr>
            <p:ph type="sldNum" sz="quarter" idx="11"/>
          </p:nvPr>
        </p:nvSpPr>
        <p:spPr/>
        <p:txBody>
          <a:bodyPr/>
          <a:lstStyle/>
          <a:p>
            <a:pPr>
              <a:defRPr/>
            </a:pPr>
            <a:fld id="{92E70B48-9EF5-4D61-ADBC-E9B180801B44}" type="slidenum">
              <a:rPr lang="en-US" altLang="en-US"/>
              <a:pPr>
                <a:defRPr/>
              </a:pPr>
              <a:t>25</a:t>
            </a:fld>
            <a:endParaRPr lang="en-US" altLang="en-US" dirty="0"/>
          </a:p>
        </p:txBody>
      </p:sp>
      <p:sp>
        <p:nvSpPr>
          <p:cNvPr id="40965" name="Title 8"/>
          <p:cNvSpPr>
            <a:spLocks noGrp="1"/>
          </p:cNvSpPr>
          <p:nvPr>
            <p:ph type="title"/>
          </p:nvPr>
        </p:nvSpPr>
        <p:spPr/>
        <p:txBody>
          <a:bodyPr/>
          <a:lstStyle/>
          <a:p>
            <a:r>
              <a:rPr lang="en-US" smtClean="0"/>
              <a:t>Sort Function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93700" y="760413"/>
            <a:ext cx="8285163" cy="3560762"/>
          </a:xfrm>
          <a:prstGeom prst="rect">
            <a:avLst/>
          </a:prstGeom>
          <a:noFill/>
        </p:spPr>
        <p:txBody>
          <a:bodyPr>
            <a:spAutoFit/>
          </a:bodyPr>
          <a:lstStyle/>
          <a:p>
            <a:pPr marL="0" lvl="1" eaLnBrk="0" hangingPunct="0">
              <a:lnSpc>
                <a:spcPct val="150000"/>
              </a:lnSpc>
              <a:buClr>
                <a:schemeClr val="folHlink"/>
              </a:buClr>
              <a:defRPr/>
            </a:pPr>
            <a:r>
              <a:rPr lang="en-US" sz="1400" dirty="0">
                <a:cs typeface="+mn-cs"/>
              </a:rPr>
              <a:t>On the </a:t>
            </a:r>
            <a:r>
              <a:rPr lang="en-US" sz="1400" b="1" dirty="0">
                <a:cs typeface="+mn-cs"/>
              </a:rPr>
              <a:t>Data</a:t>
            </a:r>
            <a:r>
              <a:rPr lang="en-US" sz="1400" dirty="0">
                <a:cs typeface="+mn-cs"/>
              </a:rPr>
              <a:t> tab, in the </a:t>
            </a:r>
            <a:r>
              <a:rPr lang="en-US" sz="1400" b="1" dirty="0">
                <a:cs typeface="+mn-cs"/>
              </a:rPr>
              <a:t>Sort &amp; Filter</a:t>
            </a:r>
            <a:r>
              <a:rPr lang="en-US" sz="1400" dirty="0">
                <a:cs typeface="+mn-cs"/>
              </a:rPr>
              <a:t> group, click </a:t>
            </a:r>
            <a:r>
              <a:rPr lang="en-US" sz="1400" b="1" dirty="0">
                <a:cs typeface="+mn-cs"/>
              </a:rPr>
              <a:t>Sort</a:t>
            </a:r>
            <a:r>
              <a:rPr lang="en-US" sz="1400" dirty="0">
                <a:cs typeface="+mn-cs"/>
              </a:rPr>
              <a:t>. The </a:t>
            </a:r>
            <a:r>
              <a:rPr lang="en-US" sz="1400" b="1" dirty="0">
                <a:cs typeface="+mn-cs"/>
              </a:rPr>
              <a:t>Sort</a:t>
            </a:r>
            <a:r>
              <a:rPr lang="en-US" sz="1400" dirty="0">
                <a:cs typeface="+mn-cs"/>
              </a:rPr>
              <a:t> dialog box is displayed. </a:t>
            </a:r>
          </a:p>
          <a:p>
            <a:pPr marL="0" lvl="1" eaLnBrk="0" hangingPunct="0">
              <a:lnSpc>
                <a:spcPct val="150000"/>
              </a:lnSpc>
              <a:buClr>
                <a:schemeClr val="folHlink"/>
              </a:buClr>
              <a:defRPr/>
            </a:pPr>
            <a:r>
              <a:rPr lang="en-US" sz="1400" dirty="0">
                <a:cs typeface="+mn-cs"/>
              </a:rPr>
              <a:t>Under </a:t>
            </a:r>
            <a:r>
              <a:rPr lang="en-US" sz="1400" b="1" dirty="0">
                <a:cs typeface="+mn-cs"/>
              </a:rPr>
              <a:t>Column</a:t>
            </a:r>
            <a:r>
              <a:rPr lang="en-US" sz="1400" dirty="0">
                <a:cs typeface="+mn-cs"/>
              </a:rPr>
              <a:t>, in the </a:t>
            </a:r>
            <a:r>
              <a:rPr lang="en-US" sz="1400" b="1" dirty="0">
                <a:cs typeface="+mn-cs"/>
              </a:rPr>
              <a:t>Sort by</a:t>
            </a:r>
            <a:r>
              <a:rPr lang="en-US" sz="1400" dirty="0">
                <a:cs typeface="+mn-cs"/>
              </a:rPr>
              <a:t> box, select the column that you want to sort. </a:t>
            </a:r>
          </a:p>
          <a:p>
            <a:pPr marL="0" lvl="1" eaLnBrk="0" hangingPunct="0">
              <a:lnSpc>
                <a:spcPct val="150000"/>
              </a:lnSpc>
              <a:buClr>
                <a:schemeClr val="folHlink"/>
              </a:buClr>
              <a:defRPr/>
            </a:pPr>
            <a:r>
              <a:rPr lang="en-US" sz="1400" dirty="0">
                <a:cs typeface="+mn-cs"/>
              </a:rPr>
              <a:t>Under </a:t>
            </a:r>
            <a:r>
              <a:rPr lang="en-US" sz="1400" b="1" dirty="0">
                <a:cs typeface="+mn-cs"/>
              </a:rPr>
              <a:t>Sort On</a:t>
            </a:r>
            <a:r>
              <a:rPr lang="en-US" sz="1400" dirty="0">
                <a:cs typeface="+mn-cs"/>
              </a:rPr>
              <a:t>, select the type of sort i.e. cell /font color  or  cell icon. </a:t>
            </a:r>
          </a:p>
          <a:p>
            <a:pPr marL="0" lvl="1" eaLnBrk="0" hangingPunct="0">
              <a:lnSpc>
                <a:spcPct val="150000"/>
              </a:lnSpc>
              <a:buClr>
                <a:schemeClr val="folHlink"/>
              </a:buClr>
              <a:defRPr/>
            </a:pPr>
            <a:r>
              <a:rPr lang="en-US" sz="1400" dirty="0">
                <a:cs typeface="+mn-cs"/>
              </a:rPr>
              <a:t>Under </a:t>
            </a:r>
            <a:r>
              <a:rPr lang="en-US" sz="1400" b="1" dirty="0">
                <a:cs typeface="+mn-cs"/>
              </a:rPr>
              <a:t>Order</a:t>
            </a:r>
            <a:r>
              <a:rPr lang="en-US" sz="1400" dirty="0">
                <a:cs typeface="+mn-cs"/>
              </a:rPr>
              <a:t>, depending on the type of format, select a cell color, font color, or cell icon. </a:t>
            </a:r>
          </a:p>
          <a:p>
            <a:pPr marL="798513" lvl="1" indent="-341313" eaLnBrk="0" hangingPunct="0">
              <a:lnSpc>
                <a:spcPct val="150000"/>
              </a:lnSpc>
              <a:spcBef>
                <a:spcPct val="20000"/>
              </a:spcBef>
              <a:buClr>
                <a:schemeClr val="folHlink"/>
              </a:buClr>
              <a:buSzPct val="50000"/>
              <a:buFontTx/>
              <a:buBlip>
                <a:blip r:embed="rId3"/>
              </a:buBlip>
              <a:defRPr/>
            </a:pPr>
            <a:r>
              <a:rPr lang="en-US" sz="1400" kern="0" dirty="0">
                <a:latin typeface="+mn-lt"/>
                <a:cs typeface="+mn-cs"/>
              </a:rPr>
              <a:t>To move the cell color, font color, or icon to the top or left, select </a:t>
            </a:r>
            <a:r>
              <a:rPr lang="en-US" sz="1400" b="1" kern="0" dirty="0">
                <a:latin typeface="+mn-lt"/>
                <a:cs typeface="+mn-cs"/>
              </a:rPr>
              <a:t>On Top </a:t>
            </a:r>
            <a:r>
              <a:rPr lang="en-US" sz="1400" kern="0" dirty="0">
                <a:latin typeface="+mn-lt"/>
                <a:cs typeface="+mn-cs"/>
              </a:rPr>
              <a:t>for a column sort, and </a:t>
            </a:r>
            <a:r>
              <a:rPr lang="en-US" sz="1400" b="1" kern="0" dirty="0">
                <a:latin typeface="+mn-lt"/>
                <a:cs typeface="+mn-cs"/>
              </a:rPr>
              <a:t>On Left </a:t>
            </a:r>
            <a:r>
              <a:rPr lang="en-US" sz="1400" kern="0" dirty="0">
                <a:latin typeface="+mn-lt"/>
                <a:cs typeface="+mn-cs"/>
              </a:rPr>
              <a:t>for a row sort. </a:t>
            </a:r>
          </a:p>
          <a:p>
            <a:pPr marL="798513" lvl="1" indent="-341313" eaLnBrk="0" hangingPunct="0">
              <a:lnSpc>
                <a:spcPct val="150000"/>
              </a:lnSpc>
              <a:spcBef>
                <a:spcPct val="20000"/>
              </a:spcBef>
              <a:buClr>
                <a:schemeClr val="folHlink"/>
              </a:buClr>
              <a:buSzPct val="50000"/>
              <a:buFontTx/>
              <a:buBlip>
                <a:blip r:embed="rId3"/>
              </a:buBlip>
              <a:defRPr/>
            </a:pPr>
            <a:r>
              <a:rPr lang="en-US" sz="1400" kern="0" dirty="0">
                <a:latin typeface="+mn-lt"/>
                <a:cs typeface="+mn-cs"/>
              </a:rPr>
              <a:t>To move the cell color, font color, or icon to the bottom or right, select </a:t>
            </a:r>
            <a:r>
              <a:rPr lang="en-US" sz="1400" b="1" kern="0" dirty="0">
                <a:latin typeface="+mn-lt"/>
                <a:cs typeface="+mn-cs"/>
              </a:rPr>
              <a:t>On Bottom </a:t>
            </a:r>
            <a:r>
              <a:rPr lang="en-US" sz="1400" kern="0" dirty="0">
                <a:latin typeface="+mn-lt"/>
                <a:cs typeface="+mn-cs"/>
              </a:rPr>
              <a:t>for a column sort, and </a:t>
            </a:r>
            <a:r>
              <a:rPr lang="en-US" sz="1400" b="1" kern="0" dirty="0">
                <a:latin typeface="+mn-lt"/>
                <a:cs typeface="+mn-cs"/>
              </a:rPr>
              <a:t>On Right </a:t>
            </a:r>
            <a:r>
              <a:rPr lang="en-US" sz="1400" kern="0" dirty="0">
                <a:latin typeface="+mn-lt"/>
                <a:cs typeface="+mn-cs"/>
              </a:rPr>
              <a:t>for a row sort.</a:t>
            </a:r>
          </a:p>
          <a:p>
            <a:pPr marL="798513" lvl="1" indent="-341313" eaLnBrk="0" hangingPunct="0">
              <a:lnSpc>
                <a:spcPct val="150000"/>
              </a:lnSpc>
              <a:spcBef>
                <a:spcPct val="20000"/>
              </a:spcBef>
              <a:buClr>
                <a:schemeClr val="folHlink"/>
              </a:buClr>
              <a:buSzPct val="50000"/>
              <a:buFontTx/>
              <a:buBlip>
                <a:blip r:embed="rId3"/>
              </a:buBlip>
              <a:defRPr/>
            </a:pPr>
            <a:r>
              <a:rPr lang="en-US" sz="1400" kern="0" dirty="0">
                <a:latin typeface="+mn-lt"/>
                <a:cs typeface="+mn-cs"/>
              </a:rPr>
              <a:t>Click </a:t>
            </a:r>
            <a:r>
              <a:rPr lang="en-US" sz="1400" b="1" kern="0" dirty="0">
                <a:latin typeface="+mn-lt"/>
                <a:cs typeface="+mn-cs"/>
              </a:rPr>
              <a:t>Add Level </a:t>
            </a:r>
            <a:r>
              <a:rPr lang="en-US" sz="1400" kern="0" dirty="0">
                <a:latin typeface="+mn-lt"/>
                <a:cs typeface="+mn-cs"/>
              </a:rPr>
              <a:t>to specify another sort level</a:t>
            </a:r>
          </a:p>
          <a:p>
            <a:pPr marL="0" lvl="3" eaLnBrk="0" hangingPunct="0">
              <a:buClr>
                <a:schemeClr val="folHlink"/>
              </a:buClr>
              <a:buFont typeface="Wingdings" pitchFamily="2" charset="2"/>
              <a:buChar char="§"/>
              <a:defRPr/>
            </a:pPr>
            <a:endParaRPr lang="en-US" sz="1400" dirty="0">
              <a:cs typeface="+mn-cs"/>
            </a:endParaRPr>
          </a:p>
          <a:p>
            <a:pPr marL="0" lvl="1" eaLnBrk="0" hangingPunct="0">
              <a:buClr>
                <a:schemeClr val="folHlink"/>
              </a:buClr>
              <a:defRPr/>
            </a:pPr>
            <a:r>
              <a:rPr lang="en-US" sz="1400" b="1" dirty="0">
                <a:cs typeface="+mn-cs"/>
              </a:rPr>
              <a:t> </a:t>
            </a:r>
            <a:endParaRPr lang="en-US" sz="1400" b="1" dirty="0">
              <a:solidFill>
                <a:srgbClr val="0000CC"/>
              </a:solidFill>
              <a:latin typeface="+mj-lt"/>
              <a:ea typeface="+mj-ea"/>
              <a:cs typeface="+mj-cs"/>
            </a:endParaRPr>
          </a:p>
        </p:txBody>
      </p:sp>
      <p:pic>
        <p:nvPicPr>
          <p:cNvPr id="41987" name="Picture 2"/>
          <p:cNvPicPr>
            <a:picLocks noChangeAspect="1" noChangeArrowheads="1"/>
          </p:cNvPicPr>
          <p:nvPr/>
        </p:nvPicPr>
        <p:blipFill>
          <a:blip r:embed="rId4" cstate="print"/>
          <a:srcRect/>
          <a:stretch>
            <a:fillRect/>
          </a:stretch>
        </p:blipFill>
        <p:spPr bwMode="auto">
          <a:xfrm>
            <a:off x="3805238" y="3959225"/>
            <a:ext cx="4521200" cy="205740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fld id="{806A3152-5DAB-456E-842D-4B2034487806}" type="slidenum">
              <a:rPr lang="en-US" altLang="en-US"/>
              <a:pPr>
                <a:defRPr/>
              </a:pPr>
              <a:t>26</a:t>
            </a:fld>
            <a:endParaRPr lang="en-US" altLang="en-US" dirty="0"/>
          </a:p>
        </p:txBody>
      </p:sp>
      <p:sp>
        <p:nvSpPr>
          <p:cNvPr id="35845" name="Title 6"/>
          <p:cNvSpPr>
            <a:spLocks noGrp="1"/>
          </p:cNvSpPr>
          <p:nvPr>
            <p:ph type="title"/>
          </p:nvPr>
        </p:nvSpPr>
        <p:spPr/>
        <p:txBody>
          <a:bodyPr/>
          <a:lstStyle/>
          <a:p>
            <a:pPr lvl="1">
              <a:defRPr/>
            </a:pPr>
            <a:r>
              <a:rPr lang="en-US" dirty="0" smtClean="0">
                <a:latin typeface="+mj-lt"/>
                <a:ea typeface="+mj-ea"/>
                <a:cs typeface="+mj-cs"/>
              </a:rPr>
              <a:t>Sort by cell color, font color, or icon</a:t>
            </a:r>
          </a:p>
        </p:txBody>
      </p:sp>
      <p:sp>
        <p:nvSpPr>
          <p:cNvPr id="41990" name="TextBox 6"/>
          <p:cNvSpPr txBox="1">
            <a:spLocks noChangeArrowheads="1"/>
          </p:cNvSpPr>
          <p:nvPr/>
        </p:nvSpPr>
        <p:spPr bwMode="auto">
          <a:xfrm>
            <a:off x="333375" y="4122738"/>
            <a:ext cx="3382963" cy="1600200"/>
          </a:xfrm>
          <a:prstGeom prst="rect">
            <a:avLst/>
          </a:prstGeom>
          <a:noFill/>
          <a:ln w="9525">
            <a:noFill/>
            <a:miter lim="800000"/>
            <a:headEnd/>
            <a:tailEnd/>
          </a:ln>
        </p:spPr>
        <p:txBody>
          <a:bodyPr>
            <a:spAutoFit/>
          </a:bodyPr>
          <a:lstStyle/>
          <a:p>
            <a:pPr marL="0" lvl="1" eaLnBrk="0" hangingPunct="0">
              <a:buClr>
                <a:schemeClr val="folHlink"/>
              </a:buClr>
            </a:pPr>
            <a:r>
              <a:rPr lang="en-US" sz="1400" b="1" i="1"/>
              <a:t>Note:</a:t>
            </a:r>
            <a:r>
              <a:rPr lang="en-US" sz="1400" b="1"/>
              <a:t> </a:t>
            </a:r>
            <a:endParaRPr lang="en-US" sz="1400"/>
          </a:p>
          <a:p>
            <a:pPr marL="0" lvl="1" eaLnBrk="0" hangingPunct="0">
              <a:buClr>
                <a:schemeClr val="folHlink"/>
              </a:buClr>
            </a:pPr>
            <a:r>
              <a:rPr lang="en-US" sz="1200"/>
              <a:t>There is no default cell color, font color, or icon sort order. </a:t>
            </a:r>
          </a:p>
          <a:p>
            <a:pPr marL="0" lvl="1" eaLnBrk="0" hangingPunct="0">
              <a:buClr>
                <a:schemeClr val="folHlink"/>
              </a:buClr>
            </a:pPr>
            <a:endParaRPr lang="en-US" sz="1200"/>
          </a:p>
          <a:p>
            <a:pPr marL="0" lvl="1" eaLnBrk="0" hangingPunct="0">
              <a:buClr>
                <a:schemeClr val="folHlink"/>
              </a:buClr>
            </a:pPr>
            <a:r>
              <a:rPr lang="en-US" sz="1200"/>
              <a:t>To reapply a sort after you change the data, click a cell in the range or table, and then on the </a:t>
            </a:r>
            <a:r>
              <a:rPr lang="en-US" sz="1200" b="1"/>
              <a:t>Data</a:t>
            </a:r>
            <a:r>
              <a:rPr lang="en-US" sz="1200"/>
              <a:t> tab, in the </a:t>
            </a:r>
            <a:r>
              <a:rPr lang="en-US" sz="1200" b="1"/>
              <a:t>Sort &amp; Filter</a:t>
            </a:r>
            <a:r>
              <a:rPr lang="en-US" sz="1200"/>
              <a:t> group, click </a:t>
            </a:r>
            <a:r>
              <a:rPr lang="en-US" sz="1200" b="1"/>
              <a:t>Reapply</a:t>
            </a:r>
            <a:r>
              <a:rPr lang="en-US" sz="120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95300" y="965200"/>
            <a:ext cx="8064500" cy="4416425"/>
          </a:xfrm>
          <a:prstGeom prst="rect">
            <a:avLst/>
          </a:prstGeom>
          <a:noFill/>
        </p:spPr>
        <p:txBody>
          <a:bodyPr>
            <a:spAutoFit/>
          </a:bodyPr>
          <a:lstStyle/>
          <a:p>
            <a:pPr marL="635000" lvl="1" indent="-635000" algn="just" eaLnBrk="0" hangingPunct="0">
              <a:lnSpc>
                <a:spcPct val="150000"/>
              </a:lnSpc>
              <a:buClr>
                <a:schemeClr val="folHlink"/>
              </a:buClr>
              <a:defRPr/>
            </a:pPr>
            <a:r>
              <a:rPr lang="en-US" sz="1600" dirty="0">
                <a:cs typeface="+mn-cs"/>
              </a:rPr>
              <a:t>Create the custom list:</a:t>
            </a:r>
          </a:p>
          <a:p>
            <a:pPr marL="798513" lvl="1" indent="-341313" eaLnBrk="0" hangingPunct="0">
              <a:lnSpc>
                <a:spcPct val="150000"/>
              </a:lnSpc>
              <a:spcBef>
                <a:spcPct val="20000"/>
              </a:spcBef>
              <a:buClr>
                <a:schemeClr val="folHlink"/>
              </a:buClr>
              <a:buSzPct val="50000"/>
              <a:buFontTx/>
              <a:buBlip>
                <a:blip r:embed="rId3"/>
              </a:buBlip>
              <a:defRPr/>
            </a:pPr>
            <a:r>
              <a:rPr lang="en-US" sz="1400" kern="0" dirty="0">
                <a:latin typeface="+mn-lt"/>
                <a:cs typeface="+mn-cs"/>
              </a:rPr>
              <a:t>In a range of cells, enter the values that you want to sort by, in the order that you want them, from top to bottom. </a:t>
            </a:r>
          </a:p>
          <a:p>
            <a:pPr marL="798513" lvl="1" indent="-341313" eaLnBrk="0" hangingPunct="0">
              <a:lnSpc>
                <a:spcPct val="150000"/>
              </a:lnSpc>
              <a:spcBef>
                <a:spcPct val="20000"/>
              </a:spcBef>
              <a:buClr>
                <a:schemeClr val="folHlink"/>
              </a:buClr>
              <a:buSzPct val="50000"/>
              <a:buFontTx/>
              <a:buBlip>
                <a:blip r:embed="rId3"/>
              </a:buBlip>
              <a:defRPr/>
            </a:pPr>
            <a:r>
              <a:rPr lang="en-US" sz="1400" kern="0" dirty="0">
                <a:latin typeface="+mn-lt"/>
                <a:cs typeface="+mn-cs"/>
              </a:rPr>
              <a:t>Select the range that you just typed. In the example above, you would select cells A1:A3. </a:t>
            </a:r>
          </a:p>
          <a:p>
            <a:pPr marL="798513" lvl="1" indent="-341313" eaLnBrk="0" hangingPunct="0">
              <a:lnSpc>
                <a:spcPct val="150000"/>
              </a:lnSpc>
              <a:spcBef>
                <a:spcPct val="20000"/>
              </a:spcBef>
              <a:buClr>
                <a:schemeClr val="folHlink"/>
              </a:buClr>
              <a:buSzPct val="50000"/>
              <a:buFontTx/>
              <a:buBlip>
                <a:blip r:embed="rId3"/>
              </a:buBlip>
              <a:defRPr/>
            </a:pPr>
            <a:r>
              <a:rPr lang="en-US" sz="1400" kern="0" dirty="0">
                <a:latin typeface="+mn-lt"/>
                <a:cs typeface="+mn-cs"/>
              </a:rPr>
              <a:t>Click the </a:t>
            </a:r>
            <a:r>
              <a:rPr lang="en-US" sz="1400" b="1" kern="0" dirty="0">
                <a:latin typeface="+mn-lt"/>
                <a:cs typeface="+mn-cs"/>
              </a:rPr>
              <a:t>Microsoft Office Button </a:t>
            </a:r>
            <a:r>
              <a:rPr lang="en-US" sz="1400" kern="0" dirty="0">
                <a:latin typeface="+mn-lt"/>
                <a:cs typeface="+mn-cs"/>
              </a:rPr>
              <a:t>, click </a:t>
            </a:r>
            <a:r>
              <a:rPr lang="en-US" sz="1400" b="1" kern="0" dirty="0">
                <a:latin typeface="+mn-lt"/>
                <a:cs typeface="+mn-cs"/>
              </a:rPr>
              <a:t>Excel Options</a:t>
            </a:r>
            <a:r>
              <a:rPr lang="en-US" sz="1400" kern="0" dirty="0">
                <a:latin typeface="+mn-lt"/>
                <a:cs typeface="+mn-cs"/>
              </a:rPr>
              <a:t>, click the </a:t>
            </a:r>
            <a:r>
              <a:rPr lang="en-US" sz="1400" b="1" kern="0" dirty="0">
                <a:latin typeface="+mn-lt"/>
                <a:cs typeface="+mn-cs"/>
              </a:rPr>
              <a:t>Popular category</a:t>
            </a:r>
            <a:r>
              <a:rPr lang="en-US" sz="1400" kern="0" dirty="0">
                <a:latin typeface="+mn-lt"/>
                <a:cs typeface="+mn-cs"/>
              </a:rPr>
              <a:t>, and then under </a:t>
            </a:r>
            <a:r>
              <a:rPr lang="en-US" sz="1400" b="1" kern="0" dirty="0">
                <a:latin typeface="+mn-lt"/>
                <a:cs typeface="+mn-cs"/>
              </a:rPr>
              <a:t>Top options for working with Excel</a:t>
            </a:r>
            <a:r>
              <a:rPr lang="en-US" sz="1400" kern="0" dirty="0">
                <a:latin typeface="+mn-lt"/>
                <a:cs typeface="+mn-cs"/>
              </a:rPr>
              <a:t>, click </a:t>
            </a:r>
            <a:r>
              <a:rPr lang="en-US" sz="1400" b="1" kern="0" dirty="0">
                <a:latin typeface="+mn-lt"/>
                <a:cs typeface="+mn-cs"/>
              </a:rPr>
              <a:t>Edit Custom Lists</a:t>
            </a:r>
            <a:r>
              <a:rPr lang="en-US" sz="1400" kern="0" dirty="0">
                <a:latin typeface="+mn-lt"/>
                <a:cs typeface="+mn-cs"/>
              </a:rPr>
              <a:t>. </a:t>
            </a:r>
          </a:p>
          <a:p>
            <a:pPr marL="798513" lvl="1" indent="-341313" eaLnBrk="0" hangingPunct="0">
              <a:lnSpc>
                <a:spcPct val="150000"/>
              </a:lnSpc>
              <a:spcBef>
                <a:spcPct val="20000"/>
              </a:spcBef>
              <a:buClr>
                <a:schemeClr val="folHlink"/>
              </a:buClr>
              <a:buSzPct val="50000"/>
              <a:buFontTx/>
              <a:buBlip>
                <a:blip r:embed="rId3"/>
              </a:buBlip>
              <a:defRPr/>
            </a:pPr>
            <a:r>
              <a:rPr lang="en-US" sz="1400" kern="0" dirty="0">
                <a:latin typeface="+mn-lt"/>
                <a:cs typeface="+mn-cs"/>
              </a:rPr>
              <a:t>In the Custom Lists dialog box, click </a:t>
            </a:r>
            <a:r>
              <a:rPr lang="en-US" sz="1400" b="1" kern="0" dirty="0">
                <a:latin typeface="+mn-lt"/>
                <a:cs typeface="+mn-cs"/>
              </a:rPr>
              <a:t>Import</a:t>
            </a:r>
            <a:r>
              <a:rPr lang="en-US" sz="1400" kern="0" dirty="0">
                <a:latin typeface="+mn-lt"/>
                <a:cs typeface="+mn-cs"/>
              </a:rPr>
              <a:t>. </a:t>
            </a:r>
          </a:p>
          <a:p>
            <a:pPr marL="798513" lvl="1" indent="-341313" eaLnBrk="0" hangingPunct="0">
              <a:lnSpc>
                <a:spcPct val="150000"/>
              </a:lnSpc>
              <a:spcBef>
                <a:spcPct val="20000"/>
              </a:spcBef>
              <a:buClr>
                <a:schemeClr val="folHlink"/>
              </a:buClr>
              <a:buSzPct val="50000"/>
              <a:buFontTx/>
              <a:buBlip>
                <a:blip r:embed="rId3"/>
              </a:buBlip>
              <a:defRPr/>
            </a:pPr>
            <a:r>
              <a:rPr lang="en-US" sz="1400" kern="0" dirty="0">
                <a:latin typeface="+mn-lt"/>
                <a:cs typeface="+mn-cs"/>
              </a:rPr>
              <a:t>Then </a:t>
            </a:r>
            <a:r>
              <a:rPr lang="en-US" sz="1400" b="1" kern="0" dirty="0">
                <a:latin typeface="+mn-lt"/>
                <a:cs typeface="+mn-cs"/>
              </a:rPr>
              <a:t>Sort</a:t>
            </a:r>
            <a:r>
              <a:rPr lang="en-US" sz="1400" kern="0" dirty="0">
                <a:latin typeface="+mn-lt"/>
                <a:cs typeface="+mn-cs"/>
              </a:rPr>
              <a:t> the list based on the custom list formed.</a:t>
            </a:r>
          </a:p>
          <a:p>
            <a:pPr marL="635000" lvl="2" indent="-635000" algn="just" eaLnBrk="0" hangingPunct="0">
              <a:lnSpc>
                <a:spcPct val="150000"/>
              </a:lnSpc>
              <a:buClr>
                <a:schemeClr val="folHlink"/>
              </a:buClr>
              <a:defRPr/>
            </a:pPr>
            <a:endParaRPr lang="en-US" sz="1400" b="1" dirty="0">
              <a:cs typeface="+mn-cs"/>
            </a:endParaRPr>
          </a:p>
          <a:p>
            <a:pPr marL="635000" lvl="2" indent="-635000" algn="just" eaLnBrk="0" hangingPunct="0">
              <a:lnSpc>
                <a:spcPct val="150000"/>
              </a:lnSpc>
              <a:buClr>
                <a:schemeClr val="folHlink"/>
              </a:buClr>
              <a:defRPr/>
            </a:pPr>
            <a:r>
              <a:rPr lang="en-US" sz="1400" b="1" i="1" dirty="0">
                <a:cs typeface="+mn-cs"/>
              </a:rPr>
              <a:t>Note: </a:t>
            </a:r>
            <a:endParaRPr lang="en-US" sz="1400" i="1" dirty="0">
              <a:cs typeface="+mn-cs"/>
            </a:endParaRPr>
          </a:p>
          <a:p>
            <a:pPr marL="0" lvl="1" indent="3175" algn="just" eaLnBrk="0" hangingPunct="0">
              <a:lnSpc>
                <a:spcPct val="150000"/>
              </a:lnSpc>
              <a:buClr>
                <a:schemeClr val="folHlink"/>
              </a:buClr>
              <a:defRPr/>
            </a:pPr>
            <a:r>
              <a:rPr lang="en-US" sz="1200" dirty="0">
                <a:cs typeface="+mn-cs"/>
              </a:rPr>
              <a:t>You can only create a custom list based on a value (text, number, and date or time). You cannot create a custom list based on a format (cell color, font color, and icon). </a:t>
            </a:r>
          </a:p>
          <a:p>
            <a:pPr marL="0" lvl="1" indent="3175" algn="just" eaLnBrk="0" hangingPunct="0">
              <a:lnSpc>
                <a:spcPct val="150000"/>
              </a:lnSpc>
              <a:buClr>
                <a:schemeClr val="folHlink"/>
              </a:buClr>
              <a:defRPr/>
            </a:pPr>
            <a:r>
              <a:rPr lang="en-US" sz="1200" dirty="0">
                <a:cs typeface="+mn-cs"/>
              </a:rPr>
              <a:t>The maximum length for a custom list is 255 characters, and the first character must not begin with a number.</a:t>
            </a:r>
          </a:p>
        </p:txBody>
      </p:sp>
      <p:sp>
        <p:nvSpPr>
          <p:cNvPr id="5" name="Slide Number Placeholder 4"/>
          <p:cNvSpPr>
            <a:spLocks noGrp="1"/>
          </p:cNvSpPr>
          <p:nvPr>
            <p:ph type="sldNum" sz="quarter" idx="11"/>
          </p:nvPr>
        </p:nvSpPr>
        <p:spPr/>
        <p:txBody>
          <a:bodyPr/>
          <a:lstStyle/>
          <a:p>
            <a:pPr>
              <a:defRPr/>
            </a:pPr>
            <a:fld id="{3ACF760C-2F41-43FF-9E90-F81520B77932}" type="slidenum">
              <a:rPr lang="en-US" altLang="en-US"/>
              <a:pPr>
                <a:defRPr/>
              </a:pPr>
              <a:t>27</a:t>
            </a:fld>
            <a:endParaRPr lang="en-US" altLang="en-US" dirty="0"/>
          </a:p>
        </p:txBody>
      </p:sp>
      <p:sp>
        <p:nvSpPr>
          <p:cNvPr id="43012" name="Title 6"/>
          <p:cNvSpPr>
            <a:spLocks noGrp="1"/>
          </p:cNvSpPr>
          <p:nvPr>
            <p:ph type="title"/>
          </p:nvPr>
        </p:nvSpPr>
        <p:spPr/>
        <p:txBody>
          <a:bodyPr/>
          <a:lstStyle/>
          <a:p>
            <a:r>
              <a:rPr lang="en-US" smtClean="0"/>
              <a:t>Sort by a Custom List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420688" y="950913"/>
            <a:ext cx="5181600" cy="3635375"/>
          </a:xfrm>
        </p:spPr>
        <p:txBody>
          <a:bodyPr/>
          <a:lstStyle/>
          <a:p>
            <a:pPr marL="406400" indent="-406400" eaLnBrk="1" hangingPunct="1">
              <a:spcAft>
                <a:spcPts val="600"/>
              </a:spcAft>
              <a:defRPr/>
            </a:pPr>
            <a:r>
              <a:rPr lang="en-US" dirty="0" smtClean="0"/>
              <a:t>Using AutoFilter, you can create three types of filters:</a:t>
            </a:r>
          </a:p>
          <a:p>
            <a:pPr marL="798513" lvl="1" indent="-341313">
              <a:lnSpc>
                <a:spcPct val="150000"/>
              </a:lnSpc>
              <a:buClr>
                <a:schemeClr val="folHlink"/>
              </a:buClr>
              <a:defRPr/>
            </a:pPr>
            <a:r>
              <a:rPr lang="en-US" sz="1400" dirty="0" smtClean="0">
                <a:ea typeface="+mn-ea"/>
              </a:rPr>
              <a:t>By List Values</a:t>
            </a:r>
          </a:p>
          <a:p>
            <a:pPr marL="798513" lvl="1" indent="-341313">
              <a:lnSpc>
                <a:spcPct val="150000"/>
              </a:lnSpc>
              <a:buClr>
                <a:schemeClr val="folHlink"/>
              </a:buClr>
              <a:defRPr/>
            </a:pPr>
            <a:r>
              <a:rPr lang="en-US" sz="1400" dirty="0" smtClean="0">
                <a:ea typeface="+mn-ea"/>
              </a:rPr>
              <a:t>By Format</a:t>
            </a:r>
          </a:p>
          <a:p>
            <a:pPr marL="798513" lvl="1" indent="-341313">
              <a:lnSpc>
                <a:spcPct val="150000"/>
              </a:lnSpc>
              <a:buClr>
                <a:schemeClr val="folHlink"/>
              </a:buClr>
              <a:defRPr/>
            </a:pPr>
            <a:r>
              <a:rPr lang="en-US" sz="1400" dirty="0" smtClean="0">
                <a:ea typeface="+mn-ea"/>
              </a:rPr>
              <a:t>By Criteria</a:t>
            </a:r>
          </a:p>
          <a:p>
            <a:pPr marL="406400" indent="-406400" eaLnBrk="1" hangingPunct="1">
              <a:lnSpc>
                <a:spcPct val="150000"/>
              </a:lnSpc>
              <a:spcAft>
                <a:spcPts val="600"/>
              </a:spcAft>
              <a:defRPr/>
            </a:pPr>
            <a:r>
              <a:rPr lang="en-US" dirty="0" smtClean="0"/>
              <a:t>We can filter Numbers, Text, Dates or times. We can also filter for top or bottom numbers, above or below average numbers,</a:t>
            </a:r>
            <a:r>
              <a:rPr lang="en-US" b="1" dirty="0" smtClean="0"/>
              <a:t> </a:t>
            </a:r>
            <a:r>
              <a:rPr lang="en-US" dirty="0" smtClean="0"/>
              <a:t>blanks or </a:t>
            </a:r>
            <a:r>
              <a:rPr lang="en-US" dirty="0" err="1" smtClean="0"/>
              <a:t>nonblanks</a:t>
            </a:r>
            <a:r>
              <a:rPr lang="en-US" dirty="0" smtClean="0"/>
              <a:t>.</a:t>
            </a:r>
          </a:p>
          <a:p>
            <a:pPr marL="406400" indent="-406400" eaLnBrk="1" hangingPunct="1">
              <a:lnSpc>
                <a:spcPct val="150000"/>
              </a:lnSpc>
              <a:spcAft>
                <a:spcPts val="600"/>
              </a:spcAft>
              <a:defRPr/>
            </a:pPr>
            <a:r>
              <a:rPr lang="en-US" dirty="0" smtClean="0"/>
              <a:t>On the </a:t>
            </a:r>
            <a:r>
              <a:rPr lang="en-US" b="1" dirty="0" smtClean="0"/>
              <a:t>Data</a:t>
            </a:r>
            <a:r>
              <a:rPr lang="en-US" dirty="0" smtClean="0"/>
              <a:t> tab, in the </a:t>
            </a:r>
            <a:r>
              <a:rPr lang="en-US" b="1" dirty="0" smtClean="0"/>
              <a:t>Sort &amp; Filter</a:t>
            </a:r>
            <a:r>
              <a:rPr lang="en-US" dirty="0" smtClean="0"/>
              <a:t> group, click </a:t>
            </a:r>
            <a:r>
              <a:rPr lang="en-US" b="1" dirty="0" smtClean="0"/>
              <a:t>Filter </a:t>
            </a:r>
            <a:r>
              <a:rPr lang="en-US" dirty="0" smtClean="0"/>
              <a:t>and choose the condition of Filter</a:t>
            </a:r>
            <a:r>
              <a:rPr lang="en-US" b="1" dirty="0" smtClean="0"/>
              <a:t>.</a:t>
            </a:r>
          </a:p>
          <a:p>
            <a:pPr marL="406400" lvl="1" indent="-406400" eaLnBrk="1" hangingPunct="1">
              <a:lnSpc>
                <a:spcPct val="150000"/>
              </a:lnSpc>
              <a:spcAft>
                <a:spcPts val="600"/>
              </a:spcAft>
              <a:buFontTx/>
              <a:buNone/>
              <a:defRPr/>
            </a:pPr>
            <a:r>
              <a:rPr lang="en-US" sz="1200" b="1" i="1" u="sng" dirty="0" smtClean="0"/>
              <a:t>Keyboard Shortcut</a:t>
            </a:r>
            <a:r>
              <a:rPr lang="en-US" sz="1200" b="1" i="1" dirty="0" smtClean="0"/>
              <a:t>: Alt + D + F + F</a:t>
            </a:r>
          </a:p>
        </p:txBody>
      </p:sp>
      <p:pic>
        <p:nvPicPr>
          <p:cNvPr id="44035" name="Picture 10"/>
          <p:cNvPicPr>
            <a:picLocks noChangeAspect="1" noChangeArrowheads="1"/>
          </p:cNvPicPr>
          <p:nvPr/>
        </p:nvPicPr>
        <p:blipFill>
          <a:blip r:embed="rId3" cstate="print"/>
          <a:srcRect b="2184"/>
          <a:stretch>
            <a:fillRect/>
          </a:stretch>
        </p:blipFill>
        <p:spPr bwMode="auto">
          <a:xfrm>
            <a:off x="5961063" y="1039813"/>
            <a:ext cx="2398712" cy="3648075"/>
          </a:xfrm>
          <a:prstGeom prst="rect">
            <a:avLst/>
          </a:prstGeom>
          <a:noFill/>
          <a:ln w="9525">
            <a:solidFill>
              <a:schemeClr val="tx1"/>
            </a:solidFill>
            <a:miter lim="800000"/>
            <a:headEnd/>
            <a:tailEnd/>
          </a:ln>
        </p:spPr>
      </p:pic>
      <p:sp>
        <p:nvSpPr>
          <p:cNvPr id="6" name="Slide Number Placeholder 5"/>
          <p:cNvSpPr>
            <a:spLocks noGrp="1"/>
          </p:cNvSpPr>
          <p:nvPr>
            <p:ph type="sldNum" sz="quarter" idx="11"/>
          </p:nvPr>
        </p:nvSpPr>
        <p:spPr/>
        <p:txBody>
          <a:bodyPr/>
          <a:lstStyle/>
          <a:p>
            <a:pPr>
              <a:defRPr/>
            </a:pPr>
            <a:fld id="{617D38D2-04CF-41C8-A99E-0894B4A8697C}" type="slidenum">
              <a:rPr lang="en-US" altLang="en-US"/>
              <a:pPr>
                <a:defRPr/>
              </a:pPr>
              <a:t>28</a:t>
            </a:fld>
            <a:endParaRPr lang="en-US" altLang="en-US" dirty="0"/>
          </a:p>
        </p:txBody>
      </p:sp>
      <p:sp>
        <p:nvSpPr>
          <p:cNvPr id="44037" name="Title 6"/>
          <p:cNvSpPr>
            <a:spLocks noGrp="1"/>
          </p:cNvSpPr>
          <p:nvPr>
            <p:ph type="title"/>
          </p:nvPr>
        </p:nvSpPr>
        <p:spPr/>
        <p:txBody>
          <a:bodyPr/>
          <a:lstStyle/>
          <a:p>
            <a:r>
              <a:rPr lang="en-US" smtClean="0"/>
              <a:t>Auto Filter Function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7350" y="328613"/>
            <a:ext cx="8482013" cy="576262"/>
          </a:xfrm>
        </p:spPr>
        <p:txBody>
          <a:bodyPr/>
          <a:lstStyle/>
          <a:p>
            <a:pPr eaLnBrk="1" hangingPunct="1"/>
            <a:r>
              <a:rPr lang="en-GB" smtClean="0"/>
              <a:t>Agenda</a:t>
            </a:r>
          </a:p>
        </p:txBody>
      </p:sp>
      <p:sp>
        <p:nvSpPr>
          <p:cNvPr id="17411" name="Rectangle 3"/>
          <p:cNvSpPr>
            <a:spLocks noGrp="1" noChangeArrowheads="1"/>
          </p:cNvSpPr>
          <p:nvPr>
            <p:ph idx="1"/>
          </p:nvPr>
        </p:nvSpPr>
        <p:spPr>
          <a:xfrm>
            <a:off x="398463" y="922338"/>
            <a:ext cx="8443912" cy="4878387"/>
          </a:xfrm>
        </p:spPr>
        <p:txBody>
          <a:bodyPr/>
          <a:lstStyle/>
          <a:p>
            <a:pPr eaLnBrk="1" hangingPunct="1">
              <a:lnSpc>
                <a:spcPct val="120000"/>
              </a:lnSpc>
            </a:pPr>
            <a:r>
              <a:rPr lang="en-GB" sz="1600" dirty="0" smtClean="0"/>
              <a:t>Understanding Basic Excel – the 2007 look</a:t>
            </a:r>
          </a:p>
          <a:p>
            <a:pPr eaLnBrk="1" hangingPunct="1">
              <a:lnSpc>
                <a:spcPct val="120000"/>
              </a:lnSpc>
            </a:pPr>
            <a:r>
              <a:rPr lang="en-GB" sz="1600" dirty="0" smtClean="0"/>
              <a:t>Importing Data</a:t>
            </a:r>
          </a:p>
          <a:p>
            <a:pPr eaLnBrk="1" hangingPunct="1">
              <a:lnSpc>
                <a:spcPct val="120000"/>
              </a:lnSpc>
            </a:pPr>
            <a:r>
              <a:rPr lang="en-GB" sz="1600" dirty="0" smtClean="0"/>
              <a:t>Data Analysis</a:t>
            </a:r>
          </a:p>
          <a:p>
            <a:pPr lvl="1" eaLnBrk="1" hangingPunct="1">
              <a:lnSpc>
                <a:spcPct val="120000"/>
              </a:lnSpc>
            </a:pPr>
            <a:r>
              <a:rPr lang="en-GB" sz="1400" dirty="0" smtClean="0"/>
              <a:t>Sort</a:t>
            </a:r>
          </a:p>
          <a:p>
            <a:pPr lvl="1" eaLnBrk="1" hangingPunct="1">
              <a:lnSpc>
                <a:spcPct val="120000"/>
              </a:lnSpc>
            </a:pPr>
            <a:r>
              <a:rPr lang="en-GB" sz="1400" dirty="0" smtClean="0"/>
              <a:t>Auto Filter</a:t>
            </a:r>
          </a:p>
          <a:p>
            <a:pPr lvl="1" eaLnBrk="1" hangingPunct="1">
              <a:lnSpc>
                <a:spcPct val="120000"/>
              </a:lnSpc>
            </a:pPr>
            <a:r>
              <a:rPr lang="en-GB" sz="1400" dirty="0" smtClean="0"/>
              <a:t>Sub-Totals</a:t>
            </a:r>
          </a:p>
          <a:p>
            <a:pPr lvl="1" eaLnBrk="1" hangingPunct="1">
              <a:lnSpc>
                <a:spcPct val="120000"/>
              </a:lnSpc>
            </a:pPr>
            <a:r>
              <a:rPr lang="en-GB" sz="1400" dirty="0" smtClean="0"/>
              <a:t>Pivot Tables</a:t>
            </a:r>
          </a:p>
          <a:p>
            <a:pPr eaLnBrk="1" hangingPunct="1">
              <a:lnSpc>
                <a:spcPct val="120000"/>
              </a:lnSpc>
            </a:pPr>
            <a:r>
              <a:rPr lang="en-GB" sz="1600" dirty="0" smtClean="0"/>
              <a:t>Output Display</a:t>
            </a:r>
          </a:p>
          <a:p>
            <a:pPr lvl="1" eaLnBrk="1" hangingPunct="1">
              <a:lnSpc>
                <a:spcPct val="120000"/>
              </a:lnSpc>
            </a:pPr>
            <a:r>
              <a:rPr lang="en-GB" sz="1400" dirty="0" smtClean="0"/>
              <a:t>Charts</a:t>
            </a:r>
          </a:p>
          <a:p>
            <a:pPr lvl="1" eaLnBrk="1" hangingPunct="1">
              <a:lnSpc>
                <a:spcPct val="120000"/>
              </a:lnSpc>
            </a:pPr>
            <a:r>
              <a:rPr lang="en-GB" sz="1400" dirty="0" smtClean="0"/>
              <a:t>Conditional Formatting</a:t>
            </a:r>
          </a:p>
          <a:p>
            <a:pPr eaLnBrk="1" hangingPunct="1">
              <a:lnSpc>
                <a:spcPct val="120000"/>
              </a:lnSpc>
            </a:pPr>
            <a:r>
              <a:rPr lang="en-GB" sz="1600" dirty="0" smtClean="0"/>
              <a:t>Commonly Used Functions</a:t>
            </a:r>
          </a:p>
          <a:p>
            <a:pPr eaLnBrk="1" hangingPunct="1">
              <a:lnSpc>
                <a:spcPct val="120000"/>
              </a:lnSpc>
            </a:pPr>
            <a:r>
              <a:rPr lang="en-GB" sz="1600" dirty="0" smtClean="0"/>
              <a:t>Macros</a:t>
            </a:r>
          </a:p>
          <a:p>
            <a:pPr eaLnBrk="1" hangingPunct="1">
              <a:lnSpc>
                <a:spcPct val="120000"/>
              </a:lnSpc>
            </a:pPr>
            <a:r>
              <a:rPr lang="en-GB" sz="1600" dirty="0" smtClean="0"/>
              <a:t>New features in Excel 2007</a:t>
            </a:r>
          </a:p>
          <a:p>
            <a:pPr eaLnBrk="1" hangingPunct="1">
              <a:lnSpc>
                <a:spcPct val="120000"/>
              </a:lnSpc>
            </a:pPr>
            <a:r>
              <a:rPr lang="en-GB" sz="1600" dirty="0" smtClean="0"/>
              <a:t>Final Thoughts</a:t>
            </a:r>
          </a:p>
        </p:txBody>
      </p:sp>
      <p:sp>
        <p:nvSpPr>
          <p:cNvPr id="7" name="Slide Number Placeholder 6"/>
          <p:cNvSpPr>
            <a:spLocks noGrp="1"/>
          </p:cNvSpPr>
          <p:nvPr>
            <p:ph type="sldNum" sz="quarter" idx="11"/>
          </p:nvPr>
        </p:nvSpPr>
        <p:spPr/>
        <p:txBody>
          <a:bodyPr/>
          <a:lstStyle/>
          <a:p>
            <a:pPr>
              <a:defRPr/>
            </a:pPr>
            <a:fld id="{4F9F59CF-6A24-4575-86E9-1E8BDDDB21AA}" type="slidenum">
              <a:rPr lang="en-US" altLang="en-US"/>
              <a:pPr>
                <a:defRPr/>
              </a:pPr>
              <a:t>2</a:t>
            </a:fld>
            <a:endParaRPr lang="en-US"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Grp="1" noChangeArrowheads="1"/>
          </p:cNvSpPr>
          <p:nvPr>
            <p:ph idx="1"/>
          </p:nvPr>
        </p:nvSpPr>
        <p:spPr>
          <a:xfrm>
            <a:off x="382588" y="776288"/>
            <a:ext cx="8093075" cy="993775"/>
          </a:xfrm>
        </p:spPr>
        <p:txBody>
          <a:bodyPr/>
          <a:lstStyle/>
          <a:p>
            <a:pPr marL="6350" indent="7938" algn="just" eaLnBrk="1" hangingPunct="1">
              <a:lnSpc>
                <a:spcPct val="150000"/>
              </a:lnSpc>
              <a:buFontTx/>
              <a:buNone/>
            </a:pPr>
            <a:r>
              <a:rPr lang="en-GB" sz="1600" smtClean="0"/>
              <a:t>Subtotals are a quick way of summarising data that can be grouped into a small number of categories (i.e., months).  In </a:t>
            </a:r>
            <a:r>
              <a:rPr lang="en-US" sz="1600" smtClean="0"/>
              <a:t>addition</a:t>
            </a:r>
            <a:r>
              <a:rPr lang="en-GB" sz="1600" smtClean="0"/>
              <a:t> to subtotals, you can summarise your data using averages, counts, etc.</a:t>
            </a:r>
          </a:p>
        </p:txBody>
      </p:sp>
      <p:pic>
        <p:nvPicPr>
          <p:cNvPr id="45059" name="Picture 1"/>
          <p:cNvPicPr>
            <a:picLocks noChangeAspect="1" noChangeArrowheads="1"/>
          </p:cNvPicPr>
          <p:nvPr/>
        </p:nvPicPr>
        <p:blipFill>
          <a:blip r:embed="rId3" cstate="print"/>
          <a:srcRect/>
          <a:stretch>
            <a:fillRect/>
          </a:stretch>
        </p:blipFill>
        <p:spPr bwMode="auto">
          <a:xfrm>
            <a:off x="796925" y="2011363"/>
            <a:ext cx="7524750" cy="1333500"/>
          </a:xfrm>
          <a:prstGeom prst="rect">
            <a:avLst/>
          </a:prstGeom>
          <a:noFill/>
          <a:ln w="9525">
            <a:noFill/>
            <a:miter lim="800000"/>
            <a:headEnd/>
            <a:tailEnd/>
          </a:ln>
        </p:spPr>
      </p:pic>
      <p:sp>
        <p:nvSpPr>
          <p:cNvPr id="45060" name="Oval 13"/>
          <p:cNvSpPr>
            <a:spLocks noChangeArrowheads="1"/>
          </p:cNvSpPr>
          <p:nvPr/>
        </p:nvSpPr>
        <p:spPr bwMode="auto">
          <a:xfrm>
            <a:off x="863600" y="2222500"/>
            <a:ext cx="469900" cy="292100"/>
          </a:xfrm>
          <a:prstGeom prst="ellipse">
            <a:avLst/>
          </a:prstGeom>
          <a:noFill/>
          <a:ln w="12700" algn="ctr">
            <a:solidFill>
              <a:srgbClr val="FF0000"/>
            </a:solidFill>
            <a:round/>
            <a:headEnd/>
            <a:tailEnd/>
          </a:ln>
        </p:spPr>
        <p:txBody>
          <a:bodyPr wrap="none" lIns="45720" rIns="45720" anchor="ctr">
            <a:spAutoFit/>
          </a:bodyPr>
          <a:lstStyle/>
          <a:p>
            <a:pPr eaLnBrk="0" hangingPunct="0">
              <a:buClr>
                <a:schemeClr val="folHlink"/>
              </a:buClr>
            </a:pPr>
            <a:endParaRPr lang="en-US"/>
          </a:p>
        </p:txBody>
      </p:sp>
      <p:sp>
        <p:nvSpPr>
          <p:cNvPr id="45061" name="Oval 14"/>
          <p:cNvSpPr>
            <a:spLocks noChangeArrowheads="1"/>
          </p:cNvSpPr>
          <p:nvPr/>
        </p:nvSpPr>
        <p:spPr bwMode="auto">
          <a:xfrm>
            <a:off x="7569200" y="2316163"/>
            <a:ext cx="520700" cy="850900"/>
          </a:xfrm>
          <a:prstGeom prst="ellipse">
            <a:avLst/>
          </a:prstGeom>
          <a:noFill/>
          <a:ln w="12700" algn="ctr">
            <a:solidFill>
              <a:srgbClr val="FF0000"/>
            </a:solidFill>
            <a:round/>
            <a:headEnd/>
            <a:tailEnd/>
          </a:ln>
        </p:spPr>
        <p:txBody>
          <a:bodyPr wrap="none" lIns="45720" rIns="45720" anchor="ctr">
            <a:spAutoFit/>
          </a:bodyPr>
          <a:lstStyle/>
          <a:p>
            <a:pPr eaLnBrk="0" hangingPunct="0">
              <a:buClr>
                <a:schemeClr val="folHlink"/>
              </a:buClr>
            </a:pPr>
            <a:endParaRPr lang="en-US"/>
          </a:p>
        </p:txBody>
      </p:sp>
      <p:pic>
        <p:nvPicPr>
          <p:cNvPr id="45062" name="Picture 2"/>
          <p:cNvPicPr>
            <a:picLocks noChangeAspect="1" noChangeArrowheads="1"/>
          </p:cNvPicPr>
          <p:nvPr/>
        </p:nvPicPr>
        <p:blipFill>
          <a:blip r:embed="rId4" cstate="print"/>
          <a:srcRect/>
          <a:stretch>
            <a:fillRect/>
          </a:stretch>
        </p:blipFill>
        <p:spPr bwMode="auto">
          <a:xfrm>
            <a:off x="3190875" y="3451225"/>
            <a:ext cx="2466975" cy="3114675"/>
          </a:xfrm>
          <a:prstGeom prst="rect">
            <a:avLst/>
          </a:prstGeom>
          <a:noFill/>
          <a:ln w="9525">
            <a:noFill/>
            <a:miter lim="800000"/>
            <a:headEnd/>
            <a:tailEnd/>
          </a:ln>
        </p:spPr>
      </p:pic>
      <p:sp>
        <p:nvSpPr>
          <p:cNvPr id="9" name="Slide Number Placeholder 8"/>
          <p:cNvSpPr>
            <a:spLocks noGrp="1"/>
          </p:cNvSpPr>
          <p:nvPr>
            <p:ph type="sldNum" sz="quarter" idx="11"/>
          </p:nvPr>
        </p:nvSpPr>
        <p:spPr/>
        <p:txBody>
          <a:bodyPr/>
          <a:lstStyle/>
          <a:p>
            <a:pPr>
              <a:defRPr/>
            </a:pPr>
            <a:fld id="{D2BC76CA-B0FA-4FEA-A20C-2895D1C98403}" type="slidenum">
              <a:rPr lang="en-US" altLang="en-US"/>
              <a:pPr>
                <a:defRPr/>
              </a:pPr>
              <a:t>29</a:t>
            </a:fld>
            <a:endParaRPr lang="en-US" altLang="en-US" dirty="0"/>
          </a:p>
        </p:txBody>
      </p:sp>
      <p:sp>
        <p:nvSpPr>
          <p:cNvPr id="45064" name="Title 9"/>
          <p:cNvSpPr>
            <a:spLocks noGrp="1"/>
          </p:cNvSpPr>
          <p:nvPr>
            <p:ph type="title"/>
          </p:nvPr>
        </p:nvSpPr>
        <p:spPr/>
        <p:txBody>
          <a:bodyPr/>
          <a:lstStyle/>
          <a:p>
            <a:r>
              <a:rPr lang="en-US" smtClean="0"/>
              <a:t>Subtotals Function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407988" y="760413"/>
            <a:ext cx="7951787" cy="676275"/>
          </a:xfrm>
        </p:spPr>
        <p:txBody>
          <a:bodyPr/>
          <a:lstStyle/>
          <a:p>
            <a:pPr marL="406400" indent="-406400" eaLnBrk="1" hangingPunct="1">
              <a:lnSpc>
                <a:spcPct val="150000"/>
              </a:lnSpc>
            </a:pPr>
            <a:r>
              <a:rPr lang="en-GB" smtClean="0"/>
              <a:t>The level of detail in a sorted data set can be controlled by using the +/- boxes.  Clicking on one will toggle the switch to hide or display the relevant data.</a:t>
            </a:r>
          </a:p>
        </p:txBody>
      </p:sp>
      <p:sp>
        <p:nvSpPr>
          <p:cNvPr id="459780" name="Rectangle 4"/>
          <p:cNvSpPr>
            <a:spLocks noChangeArrowheads="1"/>
          </p:cNvSpPr>
          <p:nvPr/>
        </p:nvSpPr>
        <p:spPr bwMode="auto">
          <a:xfrm>
            <a:off x="573088" y="2041525"/>
            <a:ext cx="798512" cy="544513"/>
          </a:xfrm>
          <a:prstGeom prst="rect">
            <a:avLst/>
          </a:prstGeom>
          <a:solidFill>
            <a:schemeClr val="bg1">
              <a:lumMod val="85000"/>
            </a:schemeClr>
          </a:solidFill>
          <a:ln w="12700">
            <a:solidFill>
              <a:schemeClr val="bg2"/>
            </a:solidFill>
            <a:miter lim="800000"/>
            <a:headEnd/>
            <a:tailEnd/>
          </a:ln>
          <a:effectLst>
            <a:outerShdw dist="35921" dir="2700000" algn="ctr" rotWithShape="0">
              <a:schemeClr val="bg2"/>
            </a:outerShdw>
          </a:effectLst>
        </p:spPr>
        <p:txBody>
          <a:bodyPr lIns="45720" rIns="45720" anchor="ctr"/>
          <a:lstStyle/>
          <a:p>
            <a:pPr algn="ctr" eaLnBrk="0" hangingPunct="0">
              <a:buClr>
                <a:schemeClr val="folHlink"/>
              </a:buClr>
              <a:defRPr/>
            </a:pPr>
            <a:r>
              <a:rPr lang="en-US">
                <a:cs typeface="+mn-cs"/>
              </a:rPr>
              <a:t>Controls level of data displayed</a:t>
            </a:r>
          </a:p>
        </p:txBody>
      </p:sp>
      <p:sp>
        <p:nvSpPr>
          <p:cNvPr id="459782" name="Rectangle 6"/>
          <p:cNvSpPr>
            <a:spLocks noChangeArrowheads="1"/>
          </p:cNvSpPr>
          <p:nvPr/>
        </p:nvSpPr>
        <p:spPr bwMode="auto">
          <a:xfrm>
            <a:off x="576263" y="4813300"/>
            <a:ext cx="947737" cy="657225"/>
          </a:xfrm>
          <a:prstGeom prst="rect">
            <a:avLst/>
          </a:prstGeom>
          <a:solidFill>
            <a:schemeClr val="bg1">
              <a:lumMod val="85000"/>
            </a:schemeClr>
          </a:solidFill>
          <a:ln w="12700">
            <a:solidFill>
              <a:schemeClr val="bg2"/>
            </a:solidFill>
            <a:miter lim="800000"/>
            <a:headEnd/>
            <a:tailEnd/>
          </a:ln>
          <a:effectLst>
            <a:outerShdw dist="35921" dir="2700000" algn="ctr" rotWithShape="0">
              <a:schemeClr val="bg2"/>
            </a:outerShdw>
          </a:effectLst>
        </p:spPr>
        <p:txBody>
          <a:bodyPr lIns="45720" rIns="45720" anchor="ctr"/>
          <a:lstStyle/>
          <a:p>
            <a:pPr algn="ctr" eaLnBrk="0" hangingPunct="0">
              <a:buClr>
                <a:schemeClr val="folHlink"/>
              </a:buClr>
              <a:defRPr/>
            </a:pPr>
            <a:r>
              <a:rPr lang="en-US" dirty="0">
                <a:cs typeface="+mn-cs"/>
              </a:rPr>
              <a:t>Shows range of data summarized in subtotal</a:t>
            </a:r>
          </a:p>
        </p:txBody>
      </p:sp>
      <p:sp>
        <p:nvSpPr>
          <p:cNvPr id="46085" name="AutoShape 8"/>
          <p:cNvSpPr>
            <a:spLocks/>
          </p:cNvSpPr>
          <p:nvPr/>
        </p:nvSpPr>
        <p:spPr bwMode="auto">
          <a:xfrm>
            <a:off x="2179638" y="3570288"/>
            <a:ext cx="388937" cy="1803400"/>
          </a:xfrm>
          <a:prstGeom prst="leftBrace">
            <a:avLst>
              <a:gd name="adj1" fmla="val 38640"/>
              <a:gd name="adj2" fmla="val 50000"/>
            </a:avLst>
          </a:prstGeom>
          <a:noFill/>
          <a:ln w="12700">
            <a:solidFill>
              <a:schemeClr val="tx1"/>
            </a:solidFill>
            <a:round/>
            <a:headEnd/>
            <a:tailEnd/>
          </a:ln>
        </p:spPr>
        <p:txBody>
          <a:bodyPr wrap="none" lIns="45720" rIns="45720" anchor="ctr">
            <a:spAutoFit/>
          </a:bodyPr>
          <a:lstStyle/>
          <a:p>
            <a:pPr eaLnBrk="0" hangingPunct="0">
              <a:buClr>
                <a:schemeClr val="folHlink"/>
              </a:buClr>
            </a:pPr>
            <a:endParaRPr lang="en-US"/>
          </a:p>
        </p:txBody>
      </p:sp>
      <p:sp>
        <p:nvSpPr>
          <p:cNvPr id="459785" name="Rectangle 9"/>
          <p:cNvSpPr>
            <a:spLocks noChangeArrowheads="1"/>
          </p:cNvSpPr>
          <p:nvPr/>
        </p:nvSpPr>
        <p:spPr bwMode="auto">
          <a:xfrm>
            <a:off x="7383463" y="2384425"/>
            <a:ext cx="923925" cy="606425"/>
          </a:xfrm>
          <a:prstGeom prst="rect">
            <a:avLst/>
          </a:prstGeom>
          <a:solidFill>
            <a:schemeClr val="bg1">
              <a:lumMod val="85000"/>
            </a:schemeClr>
          </a:solidFill>
          <a:ln w="12700">
            <a:solidFill>
              <a:schemeClr val="bg2"/>
            </a:solidFill>
            <a:miter lim="800000"/>
            <a:headEnd/>
            <a:tailEnd/>
          </a:ln>
          <a:effectLst>
            <a:outerShdw dist="35921" dir="2700000" algn="ctr" rotWithShape="0">
              <a:schemeClr val="bg2"/>
            </a:outerShdw>
          </a:effectLst>
        </p:spPr>
        <p:txBody>
          <a:bodyPr lIns="45720" rIns="45720" anchor="ctr"/>
          <a:lstStyle/>
          <a:p>
            <a:pPr algn="ctr" eaLnBrk="0" hangingPunct="0">
              <a:buClr>
                <a:schemeClr val="folHlink"/>
              </a:buClr>
              <a:defRPr/>
            </a:pPr>
            <a:r>
              <a:rPr lang="en-US">
                <a:cs typeface="+mn-cs"/>
              </a:rPr>
              <a:t>Subtotals can also show average, etc.</a:t>
            </a:r>
          </a:p>
        </p:txBody>
      </p:sp>
      <p:sp>
        <p:nvSpPr>
          <p:cNvPr id="46087" name="Text Box 11"/>
          <p:cNvSpPr txBox="1">
            <a:spLocks noChangeArrowheads="1"/>
          </p:cNvSpPr>
          <p:nvPr/>
        </p:nvSpPr>
        <p:spPr bwMode="auto">
          <a:xfrm>
            <a:off x="511175" y="3195638"/>
            <a:ext cx="1341438" cy="757237"/>
          </a:xfrm>
          <a:prstGeom prst="rect">
            <a:avLst/>
          </a:prstGeom>
          <a:noFill/>
          <a:ln w="12700">
            <a:noFill/>
            <a:miter lim="800000"/>
            <a:headEnd/>
            <a:tailEnd/>
          </a:ln>
        </p:spPr>
        <p:txBody>
          <a:bodyPr wrap="none" lIns="45720" rIns="45720">
            <a:spAutoFit/>
          </a:bodyPr>
          <a:lstStyle/>
          <a:p>
            <a:pPr marL="457200" indent="-457200" eaLnBrk="0" hangingPunct="0">
              <a:lnSpc>
                <a:spcPct val="150000"/>
              </a:lnSpc>
              <a:buClr>
                <a:srgbClr val="0000CC"/>
              </a:buClr>
              <a:buFontTx/>
              <a:buAutoNum type="arabicPeriod"/>
            </a:pPr>
            <a:r>
              <a:rPr lang="en-US"/>
              <a:t>Grand total</a:t>
            </a:r>
          </a:p>
          <a:p>
            <a:pPr marL="457200" indent="-457200" eaLnBrk="0" hangingPunct="0">
              <a:lnSpc>
                <a:spcPct val="150000"/>
              </a:lnSpc>
              <a:buClr>
                <a:srgbClr val="0000CC"/>
              </a:buClr>
              <a:buFontTx/>
              <a:buAutoNum type="arabicPeriod"/>
            </a:pPr>
            <a:r>
              <a:rPr lang="en-US"/>
              <a:t>Monthly totals</a:t>
            </a:r>
          </a:p>
          <a:p>
            <a:pPr marL="457200" indent="-457200" eaLnBrk="0" hangingPunct="0">
              <a:lnSpc>
                <a:spcPct val="150000"/>
              </a:lnSpc>
              <a:buClr>
                <a:srgbClr val="0000CC"/>
              </a:buClr>
              <a:buFontTx/>
              <a:buAutoNum type="arabicPeriod"/>
            </a:pPr>
            <a:r>
              <a:rPr lang="en-US"/>
              <a:t>All data</a:t>
            </a:r>
          </a:p>
        </p:txBody>
      </p:sp>
      <p:pic>
        <p:nvPicPr>
          <p:cNvPr id="46088" name="Picture 3"/>
          <p:cNvPicPr>
            <a:picLocks noChangeAspect="1" noChangeArrowheads="1"/>
          </p:cNvPicPr>
          <p:nvPr/>
        </p:nvPicPr>
        <p:blipFill>
          <a:blip r:embed="rId3" cstate="print"/>
          <a:srcRect/>
          <a:stretch>
            <a:fillRect/>
          </a:stretch>
        </p:blipFill>
        <p:spPr bwMode="auto">
          <a:xfrm>
            <a:off x="1970088" y="1954213"/>
            <a:ext cx="4981575" cy="3684587"/>
          </a:xfrm>
          <a:prstGeom prst="rect">
            <a:avLst/>
          </a:prstGeom>
          <a:noFill/>
          <a:ln w="9525">
            <a:solidFill>
              <a:schemeClr val="tx1"/>
            </a:solidFill>
            <a:miter lim="800000"/>
            <a:headEnd/>
            <a:tailEnd/>
          </a:ln>
        </p:spPr>
      </p:pic>
      <p:cxnSp>
        <p:nvCxnSpPr>
          <p:cNvPr id="46089" name="Straight Arrow Connector 14"/>
          <p:cNvCxnSpPr>
            <a:cxnSpLocks noChangeShapeType="1"/>
          </p:cNvCxnSpPr>
          <p:nvPr/>
        </p:nvCxnSpPr>
        <p:spPr bwMode="auto">
          <a:xfrm rot="10800000" flipV="1">
            <a:off x="6934200" y="3035300"/>
            <a:ext cx="533400" cy="279400"/>
          </a:xfrm>
          <a:prstGeom prst="straightConnector1">
            <a:avLst/>
          </a:prstGeom>
          <a:noFill/>
          <a:ln w="12700" algn="ctr">
            <a:solidFill>
              <a:schemeClr val="tx1"/>
            </a:solidFill>
            <a:round/>
            <a:headEnd/>
            <a:tailEnd type="arrow" w="med" len="med"/>
          </a:ln>
        </p:spPr>
      </p:cxnSp>
      <p:cxnSp>
        <p:nvCxnSpPr>
          <p:cNvPr id="46090" name="Straight Arrow Connector 16"/>
          <p:cNvCxnSpPr>
            <a:cxnSpLocks noChangeShapeType="1"/>
          </p:cNvCxnSpPr>
          <p:nvPr/>
        </p:nvCxnSpPr>
        <p:spPr bwMode="auto">
          <a:xfrm flipV="1">
            <a:off x="1257300" y="4521200"/>
            <a:ext cx="495300" cy="304800"/>
          </a:xfrm>
          <a:prstGeom prst="straightConnector1">
            <a:avLst/>
          </a:prstGeom>
          <a:noFill/>
          <a:ln w="12700" algn="ctr">
            <a:solidFill>
              <a:schemeClr val="tx1"/>
            </a:solidFill>
            <a:round/>
            <a:headEnd/>
            <a:tailEnd type="arrow" w="med" len="med"/>
          </a:ln>
        </p:spPr>
      </p:cxnSp>
      <p:cxnSp>
        <p:nvCxnSpPr>
          <p:cNvPr id="46091" name="Straight Arrow Connector 18"/>
          <p:cNvCxnSpPr>
            <a:cxnSpLocks noChangeShapeType="1"/>
          </p:cNvCxnSpPr>
          <p:nvPr/>
        </p:nvCxnSpPr>
        <p:spPr bwMode="auto">
          <a:xfrm rot="16200000" flipH="1">
            <a:off x="1308100" y="2527300"/>
            <a:ext cx="863600" cy="660400"/>
          </a:xfrm>
          <a:prstGeom prst="straightConnector1">
            <a:avLst/>
          </a:prstGeom>
          <a:noFill/>
          <a:ln w="12700" algn="ctr">
            <a:solidFill>
              <a:schemeClr val="tx1"/>
            </a:solidFill>
            <a:round/>
            <a:headEnd/>
            <a:tailEnd type="arrow" w="med" len="med"/>
          </a:ln>
        </p:spPr>
      </p:cxnSp>
      <p:sp>
        <p:nvSpPr>
          <p:cNvPr id="46092" name="Left Brace 19"/>
          <p:cNvSpPr>
            <a:spLocks/>
          </p:cNvSpPr>
          <p:nvPr/>
        </p:nvSpPr>
        <p:spPr bwMode="auto">
          <a:xfrm>
            <a:off x="1752600" y="4089400"/>
            <a:ext cx="155575" cy="914400"/>
          </a:xfrm>
          <a:prstGeom prst="leftBrace">
            <a:avLst>
              <a:gd name="adj1" fmla="val 8327"/>
              <a:gd name="adj2" fmla="val 50000"/>
            </a:avLst>
          </a:prstGeom>
          <a:solidFill>
            <a:schemeClr val="bg1"/>
          </a:solidFill>
          <a:ln w="12700" algn="ctr">
            <a:solidFill>
              <a:schemeClr val="tx1"/>
            </a:solidFill>
            <a:round/>
            <a:headEnd/>
            <a:tailEnd/>
          </a:ln>
        </p:spPr>
        <p:txBody>
          <a:bodyPr wrap="none" lIns="45720" rIns="45720" anchor="ctr">
            <a:spAutoFit/>
          </a:bodyPr>
          <a:lstStyle/>
          <a:p>
            <a:pPr eaLnBrk="0" hangingPunct="0">
              <a:buClr>
                <a:schemeClr val="folHlink"/>
              </a:buClr>
            </a:pPr>
            <a:endParaRPr lang="en-US"/>
          </a:p>
        </p:txBody>
      </p:sp>
      <p:sp>
        <p:nvSpPr>
          <p:cNvPr id="14" name="Slide Number Placeholder 13"/>
          <p:cNvSpPr>
            <a:spLocks noGrp="1"/>
          </p:cNvSpPr>
          <p:nvPr>
            <p:ph type="sldNum" sz="quarter" idx="11"/>
          </p:nvPr>
        </p:nvSpPr>
        <p:spPr/>
        <p:txBody>
          <a:bodyPr/>
          <a:lstStyle/>
          <a:p>
            <a:pPr>
              <a:defRPr/>
            </a:pPr>
            <a:fld id="{5490D3F2-224B-4293-B7A9-CF3E30644987}" type="slidenum">
              <a:rPr lang="en-US" altLang="en-US"/>
              <a:pPr>
                <a:defRPr/>
              </a:pPr>
              <a:t>30</a:t>
            </a:fld>
            <a:endParaRPr lang="en-US" altLang="en-US" dirty="0"/>
          </a:p>
        </p:txBody>
      </p:sp>
      <p:sp>
        <p:nvSpPr>
          <p:cNvPr id="46094" name="Title 9"/>
          <p:cNvSpPr>
            <a:spLocks noGrp="1"/>
          </p:cNvSpPr>
          <p:nvPr>
            <p:ph type="title"/>
          </p:nvPr>
        </p:nvSpPr>
        <p:spPr/>
        <p:txBody>
          <a:bodyPr/>
          <a:lstStyle/>
          <a:p>
            <a:r>
              <a:rPr lang="en-US" smtClean="0"/>
              <a:t>Subtotals Function contd…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7" name="Rectangle 3"/>
          <p:cNvSpPr>
            <a:spLocks noGrp="1" noChangeArrowheads="1"/>
          </p:cNvSpPr>
          <p:nvPr>
            <p:ph type="title"/>
          </p:nvPr>
        </p:nvSpPr>
        <p:spPr>
          <a:xfrm>
            <a:off x="387350" y="438150"/>
            <a:ext cx="8482013" cy="363538"/>
          </a:xfrm>
        </p:spPr>
        <p:txBody>
          <a:bodyPr/>
          <a:lstStyle/>
          <a:p>
            <a:pPr eaLnBrk="1" hangingPunct="1">
              <a:defRPr/>
            </a:pPr>
            <a:r>
              <a:rPr lang="en-GB" kern="1200" dirty="0"/>
              <a:t>Analyzing Data:  PivotTable Function</a:t>
            </a:r>
          </a:p>
        </p:txBody>
      </p:sp>
      <p:sp>
        <p:nvSpPr>
          <p:cNvPr id="43011" name="Rectangle 4"/>
          <p:cNvSpPr>
            <a:spLocks noGrp="1" noChangeArrowheads="1"/>
          </p:cNvSpPr>
          <p:nvPr>
            <p:ph idx="1"/>
          </p:nvPr>
        </p:nvSpPr>
        <p:spPr>
          <a:xfrm>
            <a:off x="371475" y="719138"/>
            <a:ext cx="8443913" cy="1152525"/>
          </a:xfrm>
        </p:spPr>
        <p:txBody>
          <a:bodyPr/>
          <a:lstStyle/>
          <a:p>
            <a:pPr marL="0" indent="-341313">
              <a:lnSpc>
                <a:spcPct val="150000"/>
              </a:lnSpc>
              <a:buClr>
                <a:schemeClr val="folHlink"/>
              </a:buClr>
              <a:buFontTx/>
              <a:buNone/>
              <a:defRPr/>
            </a:pPr>
            <a:r>
              <a:rPr lang="en-GB" sz="1600" kern="1200" dirty="0" smtClean="0"/>
              <a:t>Pivot tables are useful tools with which to quickly summarise data and perform preliminary analysis. </a:t>
            </a:r>
          </a:p>
          <a:p>
            <a:pPr marL="0" indent="-341313">
              <a:lnSpc>
                <a:spcPct val="150000"/>
              </a:lnSpc>
              <a:buClr>
                <a:schemeClr val="folHlink"/>
              </a:buClr>
              <a:defRPr/>
            </a:pPr>
            <a:r>
              <a:rPr lang="en-GB" kern="1200" dirty="0" smtClean="0"/>
              <a:t>Invoke the PivotTable Wizard by going to </a:t>
            </a:r>
            <a:r>
              <a:rPr lang="en-GB" b="1" kern="1200" dirty="0" smtClean="0"/>
              <a:t>Pivot Table </a:t>
            </a:r>
            <a:r>
              <a:rPr lang="en-GB" kern="1200" dirty="0" smtClean="0"/>
              <a:t>in the </a:t>
            </a:r>
            <a:r>
              <a:rPr lang="en-GB" b="1" kern="1200" dirty="0" smtClean="0"/>
              <a:t>Insert tab</a:t>
            </a:r>
            <a:r>
              <a:rPr lang="en-GB" kern="1200" dirty="0" smtClean="0"/>
              <a:t>. </a:t>
            </a:r>
          </a:p>
        </p:txBody>
      </p:sp>
      <p:pic>
        <p:nvPicPr>
          <p:cNvPr id="49156" name="Picture 1"/>
          <p:cNvPicPr>
            <a:picLocks noChangeAspect="1" noChangeArrowheads="1"/>
          </p:cNvPicPr>
          <p:nvPr/>
        </p:nvPicPr>
        <p:blipFill>
          <a:blip r:embed="rId3" cstate="print"/>
          <a:srcRect/>
          <a:stretch>
            <a:fillRect/>
          </a:stretch>
        </p:blipFill>
        <p:spPr bwMode="auto">
          <a:xfrm>
            <a:off x="2586038" y="3992563"/>
            <a:ext cx="3384550" cy="2451100"/>
          </a:xfrm>
          <a:prstGeom prst="rect">
            <a:avLst/>
          </a:prstGeom>
          <a:noFill/>
          <a:ln w="9525">
            <a:noFill/>
            <a:miter lim="800000"/>
            <a:headEnd/>
            <a:tailEnd/>
          </a:ln>
        </p:spPr>
      </p:pic>
      <p:pic>
        <p:nvPicPr>
          <p:cNvPr id="49157" name="Picture 2"/>
          <p:cNvPicPr>
            <a:picLocks noChangeAspect="1" noChangeArrowheads="1"/>
          </p:cNvPicPr>
          <p:nvPr/>
        </p:nvPicPr>
        <p:blipFill>
          <a:blip r:embed="rId4" cstate="print"/>
          <a:srcRect r="18472"/>
          <a:stretch>
            <a:fillRect/>
          </a:stretch>
        </p:blipFill>
        <p:spPr bwMode="auto">
          <a:xfrm>
            <a:off x="2351088" y="2006600"/>
            <a:ext cx="3765550" cy="1389063"/>
          </a:xfrm>
          <a:prstGeom prst="rect">
            <a:avLst/>
          </a:prstGeom>
          <a:noFill/>
          <a:ln w="9525">
            <a:noFill/>
            <a:miter lim="800000"/>
            <a:headEnd/>
            <a:tailEnd/>
          </a:ln>
        </p:spPr>
      </p:pic>
      <p:sp>
        <p:nvSpPr>
          <p:cNvPr id="49158" name="Oval 14"/>
          <p:cNvSpPr>
            <a:spLocks noChangeArrowheads="1"/>
          </p:cNvSpPr>
          <p:nvPr/>
        </p:nvSpPr>
        <p:spPr bwMode="auto">
          <a:xfrm>
            <a:off x="2586038" y="3001963"/>
            <a:ext cx="723900" cy="203200"/>
          </a:xfrm>
          <a:prstGeom prst="ellipse">
            <a:avLst/>
          </a:prstGeom>
          <a:noFill/>
          <a:ln w="12700" algn="ctr">
            <a:solidFill>
              <a:srgbClr val="FF0000"/>
            </a:solidFill>
            <a:round/>
            <a:headEnd/>
            <a:tailEnd/>
          </a:ln>
        </p:spPr>
        <p:txBody>
          <a:bodyPr wrap="none" lIns="45720" rIns="45720" anchor="ctr">
            <a:spAutoFit/>
          </a:bodyPr>
          <a:lstStyle/>
          <a:p>
            <a:pPr eaLnBrk="0" hangingPunct="0">
              <a:buClr>
                <a:schemeClr val="folHlink"/>
              </a:buClr>
            </a:pPr>
            <a:endParaRPr lang="en-US"/>
          </a:p>
        </p:txBody>
      </p:sp>
      <p:sp>
        <p:nvSpPr>
          <p:cNvPr id="14" name="Slide Number Placeholder 13"/>
          <p:cNvSpPr>
            <a:spLocks noGrp="1"/>
          </p:cNvSpPr>
          <p:nvPr>
            <p:ph type="sldNum" sz="quarter" idx="11"/>
          </p:nvPr>
        </p:nvSpPr>
        <p:spPr/>
        <p:txBody>
          <a:bodyPr/>
          <a:lstStyle/>
          <a:p>
            <a:pPr>
              <a:defRPr/>
            </a:pPr>
            <a:fld id="{350E7E8B-3AC2-4D72-9292-C6B20AB885EF}" type="slidenum">
              <a:rPr lang="en-US" altLang="en-US"/>
              <a:pPr>
                <a:defRPr/>
              </a:pPr>
              <a:t>31</a:t>
            </a:fld>
            <a:endParaRPr lang="en-US" altLang="en-US" dirty="0"/>
          </a:p>
        </p:txBody>
      </p:sp>
      <p:cxnSp>
        <p:nvCxnSpPr>
          <p:cNvPr id="17" name="Straight Arrow Connector 16"/>
          <p:cNvCxnSpPr>
            <a:stCxn id="49161" idx="1"/>
          </p:cNvCxnSpPr>
          <p:nvPr/>
        </p:nvCxnSpPr>
        <p:spPr>
          <a:xfrm flipH="1">
            <a:off x="5254625" y="4140200"/>
            <a:ext cx="1595438" cy="5476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161" name="TextBox 17"/>
          <p:cNvSpPr txBox="1">
            <a:spLocks noChangeArrowheads="1"/>
          </p:cNvSpPr>
          <p:nvPr/>
        </p:nvSpPr>
        <p:spPr bwMode="auto">
          <a:xfrm>
            <a:off x="6850063" y="3817938"/>
            <a:ext cx="1800225" cy="646112"/>
          </a:xfrm>
          <a:prstGeom prst="rect">
            <a:avLst/>
          </a:prstGeom>
          <a:noFill/>
          <a:ln w="9525">
            <a:noFill/>
            <a:miter lim="800000"/>
            <a:headEnd/>
            <a:tailEnd/>
          </a:ln>
        </p:spPr>
        <p:txBody>
          <a:bodyPr>
            <a:spAutoFit/>
          </a:bodyPr>
          <a:lstStyle/>
          <a:p>
            <a:r>
              <a:rPr lang="en-US" sz="1200"/>
              <a:t>Select the Table/Range for which the Pivot Table is to be created.</a:t>
            </a:r>
          </a:p>
        </p:txBody>
      </p:sp>
      <p:cxnSp>
        <p:nvCxnSpPr>
          <p:cNvPr id="20" name="Straight Arrow Connector 19"/>
          <p:cNvCxnSpPr>
            <a:stCxn id="49163" idx="1"/>
          </p:cNvCxnSpPr>
          <p:nvPr/>
        </p:nvCxnSpPr>
        <p:spPr>
          <a:xfrm flipH="1">
            <a:off x="5291138" y="5468938"/>
            <a:ext cx="1595437" cy="5476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163" name="TextBox 20"/>
          <p:cNvSpPr txBox="1">
            <a:spLocks noChangeArrowheads="1"/>
          </p:cNvSpPr>
          <p:nvPr/>
        </p:nvSpPr>
        <p:spPr bwMode="auto">
          <a:xfrm>
            <a:off x="6886575" y="5145088"/>
            <a:ext cx="1800225" cy="646112"/>
          </a:xfrm>
          <a:prstGeom prst="rect">
            <a:avLst/>
          </a:prstGeom>
          <a:noFill/>
          <a:ln w="9525">
            <a:noFill/>
            <a:miter lim="800000"/>
            <a:headEnd/>
            <a:tailEnd/>
          </a:ln>
        </p:spPr>
        <p:txBody>
          <a:bodyPr>
            <a:spAutoFit/>
          </a:bodyPr>
          <a:lstStyle/>
          <a:p>
            <a:r>
              <a:rPr lang="en-US" sz="1200"/>
              <a:t>Select the Location where the Pivot Table needs to be created</a:t>
            </a:r>
          </a:p>
        </p:txBody>
      </p:sp>
      <p:sp>
        <p:nvSpPr>
          <p:cNvPr id="49164" name="AutoShape 6"/>
          <p:cNvSpPr>
            <a:spLocks noChangeArrowheads="1"/>
          </p:cNvSpPr>
          <p:nvPr/>
        </p:nvSpPr>
        <p:spPr bwMode="auto">
          <a:xfrm rot="5400000">
            <a:off x="4129088" y="2922587"/>
            <a:ext cx="274638" cy="1554163"/>
          </a:xfrm>
          <a:prstGeom prst="homePlate">
            <a:avLst>
              <a:gd name="adj" fmla="val 100000"/>
            </a:avLst>
          </a:prstGeom>
          <a:solidFill>
            <a:srgbClr val="CCDEFA"/>
          </a:solidFill>
          <a:ln w="12700">
            <a:solidFill>
              <a:schemeClr val="bg2"/>
            </a:solidFill>
            <a:miter lim="800000"/>
            <a:headEnd/>
            <a:tailEnd/>
          </a:ln>
        </p:spPr>
        <p:txBody>
          <a:bodyPr lIns="0" tIns="0" rIns="0" bIns="0" anchor="ctr"/>
          <a:lstStyle/>
          <a:p>
            <a:pPr eaLnBrk="0" hangingPunct="0">
              <a:buClr>
                <a:schemeClr val="folHlink"/>
              </a:buClr>
            </a:pPr>
            <a:endParaRPr lang="en-US"/>
          </a:p>
        </p:txBody>
      </p:sp>
      <p:sp>
        <p:nvSpPr>
          <p:cNvPr id="49165" name="Rectangle 23"/>
          <p:cNvSpPr>
            <a:spLocks noChangeArrowheads="1"/>
          </p:cNvSpPr>
          <p:nvPr/>
        </p:nvSpPr>
        <p:spPr bwMode="auto">
          <a:xfrm>
            <a:off x="169863" y="6110288"/>
            <a:ext cx="2471737" cy="334962"/>
          </a:xfrm>
          <a:prstGeom prst="rect">
            <a:avLst/>
          </a:prstGeom>
          <a:noFill/>
          <a:ln w="9525">
            <a:noFill/>
            <a:miter lim="800000"/>
            <a:headEnd/>
            <a:tailEnd/>
          </a:ln>
        </p:spPr>
        <p:txBody>
          <a:bodyPr wrap="none">
            <a:spAutoFit/>
          </a:bodyPr>
          <a:lstStyle/>
          <a:p>
            <a:pPr marL="6350" lvl="1">
              <a:lnSpc>
                <a:spcPct val="150000"/>
              </a:lnSpc>
              <a:spcBef>
                <a:spcPts val="600"/>
              </a:spcBef>
              <a:buClr>
                <a:srgbClr val="B2B2B2"/>
              </a:buClr>
            </a:pPr>
            <a:r>
              <a:rPr lang="en-US" sz="1200" b="1" i="1" u="sng">
                <a:solidFill>
                  <a:srgbClr val="000000"/>
                </a:solidFill>
              </a:rPr>
              <a:t>Keyboard Shortcut</a:t>
            </a:r>
            <a:r>
              <a:rPr lang="en-US" sz="1200" b="1" i="1">
                <a:solidFill>
                  <a:srgbClr val="000000"/>
                </a:solidFill>
              </a:rPr>
              <a:t>: Alt + D + P</a:t>
            </a:r>
            <a:r>
              <a:rPr lang="en-US"/>
              <a:t> </a:t>
            </a:r>
            <a:endParaRPr lang="en-GB"/>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idx="1"/>
          </p:nvPr>
        </p:nvSpPr>
        <p:spPr>
          <a:xfrm>
            <a:off x="438150" y="773113"/>
            <a:ext cx="5443538" cy="5627687"/>
          </a:xfrm>
        </p:spPr>
        <p:txBody>
          <a:bodyPr/>
          <a:lstStyle/>
          <a:p>
            <a:pPr marL="457200" indent="-457200" algn="just" eaLnBrk="1" hangingPunct="1">
              <a:lnSpc>
                <a:spcPct val="150000"/>
              </a:lnSpc>
            </a:pPr>
            <a:r>
              <a:rPr lang="en-GB" smtClean="0"/>
              <a:t>Drag the names of the fields to be summarised into the Value box located at the bottom right. </a:t>
            </a:r>
          </a:p>
          <a:p>
            <a:pPr marL="457200" indent="-457200" algn="just" eaLnBrk="1" hangingPunct="1">
              <a:lnSpc>
                <a:spcPct val="150000"/>
              </a:lnSpc>
            </a:pPr>
            <a:r>
              <a:rPr lang="en-US" smtClean="0"/>
              <a:t>If the text field in the top of the pivot table field list is checked, it will automatically jump to the Row Labels. If you checkmark a numeric field, it will automatically jump to the Σ Values section.</a:t>
            </a:r>
          </a:p>
          <a:p>
            <a:pPr marL="457200" indent="-457200" algn="just" eaLnBrk="1" hangingPunct="1">
              <a:lnSpc>
                <a:spcPct val="150000"/>
              </a:lnSpc>
            </a:pPr>
            <a:r>
              <a:rPr lang="en-US" b="1" smtClean="0"/>
              <a:t>Column Labels</a:t>
            </a:r>
            <a:r>
              <a:rPr lang="en-US" smtClean="0"/>
              <a:t> and </a:t>
            </a:r>
            <a:r>
              <a:rPr lang="en-US" b="1" smtClean="0"/>
              <a:t>Row Labels</a:t>
            </a:r>
            <a:r>
              <a:rPr lang="en-US" smtClean="0"/>
              <a:t> determine how many columns and rows will be present in the pivot table.</a:t>
            </a:r>
          </a:p>
          <a:p>
            <a:pPr marL="457200" indent="-457200" algn="just" eaLnBrk="1" hangingPunct="1">
              <a:lnSpc>
                <a:spcPct val="150000"/>
              </a:lnSpc>
            </a:pPr>
            <a:r>
              <a:rPr lang="en-US" smtClean="0"/>
              <a:t>To analyze the data by a particular field, drag that field in the </a:t>
            </a:r>
            <a:r>
              <a:rPr lang="en-US" b="1" smtClean="0"/>
              <a:t>Report Filter</a:t>
            </a:r>
            <a:r>
              <a:rPr lang="en-US" smtClean="0"/>
              <a:t> area. The filter at the top of the page can then be used to select the desired field.</a:t>
            </a:r>
          </a:p>
          <a:p>
            <a:pPr marL="457200" indent="-457200" algn="just" eaLnBrk="1" hangingPunct="1">
              <a:lnSpc>
                <a:spcPct val="150000"/>
              </a:lnSpc>
            </a:pPr>
            <a:r>
              <a:rPr lang="en-US" smtClean="0"/>
              <a:t>Filters can also be applied to the fields in the Row and column area.</a:t>
            </a:r>
          </a:p>
        </p:txBody>
      </p:sp>
      <p:pic>
        <p:nvPicPr>
          <p:cNvPr id="50179" name="Picture 1"/>
          <p:cNvPicPr>
            <a:picLocks noChangeAspect="1" noChangeArrowheads="1"/>
          </p:cNvPicPr>
          <p:nvPr/>
        </p:nvPicPr>
        <p:blipFill>
          <a:blip r:embed="rId3" cstate="print"/>
          <a:srcRect/>
          <a:stretch>
            <a:fillRect/>
          </a:stretch>
        </p:blipFill>
        <p:spPr bwMode="auto">
          <a:xfrm>
            <a:off x="6362700" y="960438"/>
            <a:ext cx="1682750" cy="5435600"/>
          </a:xfrm>
          <a:prstGeom prst="rect">
            <a:avLst/>
          </a:prstGeom>
          <a:noFill/>
          <a:ln w="9525">
            <a:noFill/>
            <a:miter lim="800000"/>
            <a:headEnd/>
            <a:tailEnd/>
          </a:ln>
        </p:spPr>
      </p:pic>
      <p:sp>
        <p:nvSpPr>
          <p:cNvPr id="9" name="Slide Number Placeholder 8"/>
          <p:cNvSpPr>
            <a:spLocks noGrp="1"/>
          </p:cNvSpPr>
          <p:nvPr>
            <p:ph type="sldNum" sz="quarter" idx="11"/>
          </p:nvPr>
        </p:nvSpPr>
        <p:spPr/>
        <p:txBody>
          <a:bodyPr/>
          <a:lstStyle/>
          <a:p>
            <a:pPr>
              <a:defRPr/>
            </a:pPr>
            <a:fld id="{68BB6F5F-FD20-4AFA-B080-891CE474220C}" type="slidenum">
              <a:rPr lang="en-US" altLang="en-US"/>
              <a:pPr>
                <a:defRPr/>
              </a:pPr>
              <a:t>32</a:t>
            </a:fld>
            <a:endParaRPr lang="en-US" altLang="en-US" dirty="0"/>
          </a:p>
        </p:txBody>
      </p:sp>
      <p:sp>
        <p:nvSpPr>
          <p:cNvPr id="10" name="Rectangle 3"/>
          <p:cNvSpPr>
            <a:spLocks noGrp="1" noChangeArrowheads="1"/>
          </p:cNvSpPr>
          <p:nvPr>
            <p:ph type="title"/>
          </p:nvPr>
        </p:nvSpPr>
        <p:spPr>
          <a:xfrm>
            <a:off x="387350" y="438150"/>
            <a:ext cx="8482013" cy="363538"/>
          </a:xfrm>
        </p:spPr>
        <p:txBody>
          <a:bodyPr/>
          <a:lstStyle/>
          <a:p>
            <a:pPr eaLnBrk="1" hangingPunct="1">
              <a:defRPr/>
            </a:pPr>
            <a:r>
              <a:rPr lang="en-GB" kern="1200" dirty="0" smtClean="0"/>
              <a:t>PivotTable </a:t>
            </a:r>
            <a:r>
              <a:rPr lang="en-GB" kern="1200" dirty="0"/>
              <a:t>Function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9"/>
          <p:cNvPicPr>
            <a:picLocks noChangeAspect="1" noChangeArrowheads="1"/>
          </p:cNvPicPr>
          <p:nvPr/>
        </p:nvPicPr>
        <p:blipFill>
          <a:blip r:embed="rId3" cstate="print"/>
          <a:srcRect/>
          <a:stretch>
            <a:fillRect/>
          </a:stretch>
        </p:blipFill>
        <p:spPr bwMode="auto">
          <a:xfrm>
            <a:off x="700088" y="2459038"/>
            <a:ext cx="3352800" cy="3057525"/>
          </a:xfrm>
          <a:prstGeom prst="rect">
            <a:avLst/>
          </a:prstGeom>
          <a:noFill/>
          <a:ln w="9525">
            <a:noFill/>
            <a:miter lim="800000"/>
            <a:headEnd/>
            <a:tailEnd/>
          </a:ln>
        </p:spPr>
      </p:pic>
      <p:sp>
        <p:nvSpPr>
          <p:cNvPr id="9" name="Slide Number Placeholder 8"/>
          <p:cNvSpPr>
            <a:spLocks noGrp="1"/>
          </p:cNvSpPr>
          <p:nvPr>
            <p:ph type="sldNum" sz="quarter" idx="11"/>
          </p:nvPr>
        </p:nvSpPr>
        <p:spPr/>
        <p:txBody>
          <a:bodyPr/>
          <a:lstStyle/>
          <a:p>
            <a:pPr>
              <a:defRPr/>
            </a:pPr>
            <a:fld id="{E6B55A86-593E-494C-A789-641EF9D16047}" type="slidenum">
              <a:rPr lang="en-US" altLang="en-US"/>
              <a:pPr>
                <a:defRPr/>
              </a:pPr>
              <a:t>33</a:t>
            </a:fld>
            <a:endParaRPr lang="en-US" altLang="en-US" dirty="0"/>
          </a:p>
        </p:txBody>
      </p:sp>
      <p:sp>
        <p:nvSpPr>
          <p:cNvPr id="10" name="Rectangle 3"/>
          <p:cNvSpPr>
            <a:spLocks noGrp="1" noChangeArrowheads="1"/>
          </p:cNvSpPr>
          <p:nvPr>
            <p:ph type="title"/>
          </p:nvPr>
        </p:nvSpPr>
        <p:spPr>
          <a:xfrm>
            <a:off x="387350" y="438150"/>
            <a:ext cx="8482013" cy="363538"/>
          </a:xfrm>
        </p:spPr>
        <p:txBody>
          <a:bodyPr/>
          <a:lstStyle/>
          <a:p>
            <a:pPr eaLnBrk="1" hangingPunct="1">
              <a:defRPr/>
            </a:pPr>
            <a:r>
              <a:rPr lang="en-GB" kern="1200" dirty="0" smtClean="0"/>
              <a:t>PivotTable </a:t>
            </a:r>
            <a:r>
              <a:rPr lang="en-GB" kern="1200" dirty="0"/>
              <a:t>Function</a:t>
            </a:r>
          </a:p>
        </p:txBody>
      </p:sp>
      <p:sp>
        <p:nvSpPr>
          <p:cNvPr id="13" name="Rectangle 12"/>
          <p:cNvSpPr/>
          <p:nvPr/>
        </p:nvSpPr>
        <p:spPr>
          <a:xfrm>
            <a:off x="430213" y="777875"/>
            <a:ext cx="8099425" cy="1060450"/>
          </a:xfrm>
          <a:prstGeom prst="rect">
            <a:avLst/>
          </a:prstGeom>
        </p:spPr>
        <p:txBody>
          <a:bodyPr>
            <a:spAutoFit/>
          </a:bodyPr>
          <a:lstStyle/>
          <a:p>
            <a:pPr marL="457200" indent="-457200" algn="just">
              <a:lnSpc>
                <a:spcPct val="150000"/>
              </a:lnSpc>
              <a:spcBef>
                <a:spcPct val="20000"/>
              </a:spcBef>
              <a:buSzPct val="50000"/>
              <a:buFontTx/>
              <a:buBlip>
                <a:blip r:embed="rId4"/>
              </a:buBlip>
              <a:defRPr/>
            </a:pPr>
            <a:r>
              <a:rPr lang="en-GB" sz="1400" dirty="0">
                <a:latin typeface="+mn-lt"/>
                <a:cs typeface="+mn-cs"/>
              </a:rPr>
              <a:t>Right click on the field name and choose “</a:t>
            </a:r>
            <a:r>
              <a:rPr lang="en-GB" sz="1400" b="1" dirty="0">
                <a:latin typeface="+mn-lt"/>
                <a:cs typeface="+mn-cs"/>
              </a:rPr>
              <a:t>Field Value Settings</a:t>
            </a:r>
            <a:r>
              <a:rPr lang="en-GB" sz="1400" dirty="0">
                <a:latin typeface="+mn-lt"/>
                <a:cs typeface="+mn-cs"/>
              </a:rPr>
              <a:t>” to make changes to its attributes.  The data set will be organised into a table which will summarise all instances of Gross Fraud by Month. </a:t>
            </a:r>
            <a:endParaRPr lang="en-US" sz="1400" dirty="0">
              <a:latin typeface="+mn-lt"/>
              <a:cs typeface="+mn-cs"/>
            </a:endParaRPr>
          </a:p>
        </p:txBody>
      </p:sp>
      <p:sp>
        <p:nvSpPr>
          <p:cNvPr id="51206" name="Oval 14"/>
          <p:cNvSpPr>
            <a:spLocks noChangeArrowheads="1"/>
          </p:cNvSpPr>
          <p:nvPr/>
        </p:nvSpPr>
        <p:spPr bwMode="auto">
          <a:xfrm>
            <a:off x="688975" y="3197225"/>
            <a:ext cx="920750" cy="347663"/>
          </a:xfrm>
          <a:prstGeom prst="ellipse">
            <a:avLst/>
          </a:prstGeom>
          <a:noFill/>
          <a:ln w="12700" algn="ctr">
            <a:solidFill>
              <a:srgbClr val="FF0000"/>
            </a:solidFill>
            <a:round/>
            <a:headEnd/>
            <a:tailEnd/>
          </a:ln>
        </p:spPr>
        <p:txBody>
          <a:bodyPr lIns="45720" rIns="45720" anchor="ctr">
            <a:spAutoFit/>
          </a:bodyPr>
          <a:lstStyle/>
          <a:p>
            <a:pPr eaLnBrk="0" hangingPunct="0">
              <a:buClr>
                <a:schemeClr val="folHlink"/>
              </a:buClr>
            </a:pPr>
            <a:endParaRPr lang="en-US"/>
          </a:p>
        </p:txBody>
      </p:sp>
      <p:pic>
        <p:nvPicPr>
          <p:cNvPr id="51207" name="Picture 1" descr="image001"/>
          <p:cNvPicPr>
            <a:picLocks noChangeAspect="1" noChangeArrowheads="1"/>
          </p:cNvPicPr>
          <p:nvPr/>
        </p:nvPicPr>
        <p:blipFill>
          <a:blip r:embed="rId5" cstate="print"/>
          <a:srcRect/>
          <a:stretch>
            <a:fillRect/>
          </a:stretch>
        </p:blipFill>
        <p:spPr bwMode="auto">
          <a:xfrm>
            <a:off x="4667250" y="2449513"/>
            <a:ext cx="3371850" cy="3057525"/>
          </a:xfrm>
          <a:prstGeom prst="rect">
            <a:avLst/>
          </a:prstGeom>
          <a:noFill/>
          <a:ln w="9525">
            <a:noFill/>
            <a:miter lim="800000"/>
            <a:headEnd/>
            <a:tailEnd/>
          </a:ln>
        </p:spPr>
      </p:pic>
      <p:sp>
        <p:nvSpPr>
          <p:cNvPr id="51208" name="Oval 14"/>
          <p:cNvSpPr>
            <a:spLocks noChangeArrowheads="1"/>
          </p:cNvSpPr>
          <p:nvPr/>
        </p:nvSpPr>
        <p:spPr bwMode="auto">
          <a:xfrm>
            <a:off x="5534025" y="3197225"/>
            <a:ext cx="920750" cy="347663"/>
          </a:xfrm>
          <a:prstGeom prst="ellipse">
            <a:avLst/>
          </a:prstGeom>
          <a:noFill/>
          <a:ln w="12700" algn="ctr">
            <a:solidFill>
              <a:srgbClr val="FF0000"/>
            </a:solidFill>
            <a:round/>
            <a:headEnd/>
            <a:tailEnd/>
          </a:ln>
        </p:spPr>
        <p:txBody>
          <a:bodyPr lIns="45720" rIns="45720" anchor="ctr">
            <a:spAutoFit/>
          </a:bodyPr>
          <a:lstStyle/>
          <a:p>
            <a:pPr eaLnBrk="0" hangingPunct="0">
              <a:buClr>
                <a:schemeClr val="folHlink"/>
              </a:buClr>
            </a:pP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idx="1"/>
          </p:nvPr>
        </p:nvSpPr>
        <p:spPr>
          <a:xfrm>
            <a:off x="393700" y="973138"/>
            <a:ext cx="8534400" cy="2133600"/>
          </a:xfrm>
        </p:spPr>
        <p:txBody>
          <a:bodyPr/>
          <a:lstStyle/>
          <a:p>
            <a:pPr marL="406400" indent="-406400" eaLnBrk="1" hangingPunct="1">
              <a:lnSpc>
                <a:spcPct val="150000"/>
              </a:lnSpc>
            </a:pPr>
            <a:r>
              <a:rPr lang="en-US" smtClean="0"/>
              <a:t>Excel 2007 offers lots of formatting options on the pivot table. </a:t>
            </a:r>
          </a:p>
          <a:p>
            <a:pPr marL="406400" indent="-406400" eaLnBrk="1" hangingPunct="1">
              <a:lnSpc>
                <a:spcPct val="150000"/>
              </a:lnSpc>
            </a:pPr>
            <a:r>
              <a:rPr lang="en-US" smtClean="0"/>
              <a:t>When your cell pointer is inside the pivot table, you will have two new tabs under the PivotTable Tools heading </a:t>
            </a:r>
            <a:r>
              <a:rPr lang="en-US" b="1" smtClean="0"/>
              <a:t>- Options and Design</a:t>
            </a:r>
            <a:r>
              <a:rPr lang="en-US" smtClean="0"/>
              <a:t>.</a:t>
            </a:r>
          </a:p>
          <a:p>
            <a:pPr marL="406400" indent="-406400" eaLnBrk="1" hangingPunct="1">
              <a:lnSpc>
                <a:spcPct val="150000"/>
              </a:lnSpc>
            </a:pPr>
            <a:r>
              <a:rPr lang="en-US" smtClean="0"/>
              <a:t> On the </a:t>
            </a:r>
            <a:r>
              <a:rPr lang="en-US" b="1" smtClean="0"/>
              <a:t>Design tab</a:t>
            </a:r>
            <a:r>
              <a:rPr lang="en-US" smtClean="0"/>
              <a:t>, the PivotTable Styles gallery offers 85 built-in formats for pivot tables which changes the look of the pivot table.</a:t>
            </a:r>
          </a:p>
          <a:p>
            <a:pPr marL="406400" indent="-406400" eaLnBrk="1" hangingPunct="1">
              <a:lnSpc>
                <a:spcPct val="150000"/>
              </a:lnSpc>
            </a:pPr>
            <a:r>
              <a:rPr lang="en-US" smtClean="0"/>
              <a:t>On the </a:t>
            </a:r>
            <a:r>
              <a:rPr lang="en-US" b="1" smtClean="0"/>
              <a:t>Options tab</a:t>
            </a:r>
            <a:r>
              <a:rPr lang="en-US" smtClean="0"/>
              <a:t>, we can manipulate the data to be displayed in the pivot</a:t>
            </a:r>
          </a:p>
        </p:txBody>
      </p:sp>
      <p:pic>
        <p:nvPicPr>
          <p:cNvPr id="52227" name="Picture 2"/>
          <p:cNvPicPr>
            <a:picLocks noChangeAspect="1" noChangeArrowheads="1"/>
          </p:cNvPicPr>
          <p:nvPr/>
        </p:nvPicPr>
        <p:blipFill>
          <a:blip r:embed="rId2" cstate="print"/>
          <a:srcRect/>
          <a:stretch>
            <a:fillRect/>
          </a:stretch>
        </p:blipFill>
        <p:spPr bwMode="auto">
          <a:xfrm>
            <a:off x="444500" y="4816475"/>
            <a:ext cx="8509000" cy="1069975"/>
          </a:xfrm>
          <a:prstGeom prst="rect">
            <a:avLst/>
          </a:prstGeom>
          <a:noFill/>
          <a:ln w="9525">
            <a:noFill/>
            <a:miter lim="800000"/>
            <a:headEnd/>
            <a:tailEnd/>
          </a:ln>
        </p:spPr>
      </p:pic>
      <p:pic>
        <p:nvPicPr>
          <p:cNvPr id="52228" name="Picture 3"/>
          <p:cNvPicPr>
            <a:picLocks noChangeAspect="1" noChangeArrowheads="1"/>
          </p:cNvPicPr>
          <p:nvPr/>
        </p:nvPicPr>
        <p:blipFill>
          <a:blip r:embed="rId3" cstate="print"/>
          <a:srcRect/>
          <a:stretch>
            <a:fillRect/>
          </a:stretch>
        </p:blipFill>
        <p:spPr bwMode="auto">
          <a:xfrm>
            <a:off x="419100" y="3281363"/>
            <a:ext cx="8509000" cy="1241425"/>
          </a:xfrm>
          <a:prstGeom prst="rect">
            <a:avLst/>
          </a:prstGeom>
          <a:noFill/>
          <a:ln w="9525">
            <a:noFill/>
            <a:miter lim="800000"/>
            <a:headEnd/>
            <a:tailEnd/>
          </a:ln>
        </p:spPr>
      </p:pic>
      <p:sp>
        <p:nvSpPr>
          <p:cNvPr id="9" name="Slide Number Placeholder 8"/>
          <p:cNvSpPr>
            <a:spLocks noGrp="1"/>
          </p:cNvSpPr>
          <p:nvPr>
            <p:ph type="sldNum" sz="quarter" idx="11"/>
          </p:nvPr>
        </p:nvSpPr>
        <p:spPr/>
        <p:txBody>
          <a:bodyPr/>
          <a:lstStyle/>
          <a:p>
            <a:pPr>
              <a:defRPr/>
            </a:pPr>
            <a:fld id="{A6B9DDC7-47AA-485D-AA43-B3743C3E9958}" type="slidenum">
              <a:rPr lang="en-US" altLang="en-US"/>
              <a:pPr>
                <a:defRPr/>
              </a:pPr>
              <a:t>34</a:t>
            </a:fld>
            <a:endParaRPr lang="en-US" altLang="en-US" dirty="0"/>
          </a:p>
        </p:txBody>
      </p:sp>
      <p:sp>
        <p:nvSpPr>
          <p:cNvPr id="10" name="Rectangle 3"/>
          <p:cNvSpPr>
            <a:spLocks noGrp="1" noChangeArrowheads="1"/>
          </p:cNvSpPr>
          <p:nvPr>
            <p:ph type="title"/>
          </p:nvPr>
        </p:nvSpPr>
        <p:spPr>
          <a:xfrm>
            <a:off x="387350" y="438150"/>
            <a:ext cx="8482013" cy="363538"/>
          </a:xfrm>
        </p:spPr>
        <p:txBody>
          <a:bodyPr/>
          <a:lstStyle/>
          <a:p>
            <a:pPr eaLnBrk="1" hangingPunct="1">
              <a:defRPr/>
            </a:pPr>
            <a:r>
              <a:rPr lang="en-GB" kern="1200" dirty="0" smtClean="0"/>
              <a:t>PivotTable Function - Formatting</a:t>
            </a:r>
            <a:endParaRPr lang="en-GB" kern="1200" dirty="0"/>
          </a:p>
        </p:txBody>
      </p:sp>
      <p:sp>
        <p:nvSpPr>
          <p:cNvPr id="52231" name="Oval 14"/>
          <p:cNvSpPr>
            <a:spLocks noChangeArrowheads="1"/>
          </p:cNvSpPr>
          <p:nvPr/>
        </p:nvSpPr>
        <p:spPr bwMode="auto">
          <a:xfrm>
            <a:off x="6156325" y="3509963"/>
            <a:ext cx="723900" cy="203200"/>
          </a:xfrm>
          <a:prstGeom prst="ellipse">
            <a:avLst/>
          </a:prstGeom>
          <a:noFill/>
          <a:ln w="12700" algn="ctr">
            <a:solidFill>
              <a:srgbClr val="FF0000"/>
            </a:solidFill>
            <a:round/>
            <a:headEnd/>
            <a:tailEnd/>
          </a:ln>
        </p:spPr>
        <p:txBody>
          <a:bodyPr wrap="none" lIns="45720" rIns="45720" anchor="ctr">
            <a:spAutoFit/>
          </a:bodyPr>
          <a:lstStyle/>
          <a:p>
            <a:pPr eaLnBrk="0" hangingPunct="0">
              <a:buClr>
                <a:schemeClr val="folHlink"/>
              </a:buClr>
            </a:pPr>
            <a:endParaRPr lang="en-US"/>
          </a:p>
        </p:txBody>
      </p:sp>
      <p:sp>
        <p:nvSpPr>
          <p:cNvPr id="52232" name="Oval 14"/>
          <p:cNvSpPr>
            <a:spLocks noChangeArrowheads="1"/>
          </p:cNvSpPr>
          <p:nvPr/>
        </p:nvSpPr>
        <p:spPr bwMode="auto">
          <a:xfrm>
            <a:off x="4748213" y="4991100"/>
            <a:ext cx="723900" cy="203200"/>
          </a:xfrm>
          <a:prstGeom prst="ellipse">
            <a:avLst/>
          </a:prstGeom>
          <a:noFill/>
          <a:ln w="12700" algn="ctr">
            <a:solidFill>
              <a:srgbClr val="FF0000"/>
            </a:solidFill>
            <a:round/>
            <a:headEnd/>
            <a:tailEnd/>
          </a:ln>
        </p:spPr>
        <p:txBody>
          <a:bodyPr wrap="none" lIns="45720" rIns="45720" anchor="ctr">
            <a:spAutoFit/>
          </a:bodyPr>
          <a:lstStyle/>
          <a:p>
            <a:pPr eaLnBrk="0" hangingPunct="0">
              <a:buClr>
                <a:schemeClr val="folHlink"/>
              </a:buClr>
            </a:pP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Content Placeholder 2"/>
          <p:cNvSpPr>
            <a:spLocks noGrp="1"/>
          </p:cNvSpPr>
          <p:nvPr>
            <p:ph idx="1"/>
          </p:nvPr>
        </p:nvSpPr>
        <p:spPr>
          <a:xfrm>
            <a:off x="246063" y="3644900"/>
            <a:ext cx="8253412" cy="2551113"/>
          </a:xfrm>
        </p:spPr>
        <p:txBody>
          <a:bodyPr/>
          <a:lstStyle/>
          <a:p>
            <a:pPr marL="0" indent="0" eaLnBrk="1" hangingPunct="1">
              <a:lnSpc>
                <a:spcPct val="150000"/>
              </a:lnSpc>
              <a:buSzPct val="100000"/>
              <a:buFontTx/>
              <a:buNone/>
              <a:defRPr/>
            </a:pPr>
            <a:r>
              <a:rPr lang="en-US" b="1" dirty="0" smtClean="0"/>
              <a:t>Key Elements of the Chart</a:t>
            </a:r>
          </a:p>
          <a:p>
            <a:pPr marL="0" indent="177800" eaLnBrk="1" hangingPunct="1">
              <a:lnSpc>
                <a:spcPct val="150000"/>
              </a:lnSpc>
              <a:buSzPct val="100000"/>
              <a:buFontTx/>
              <a:buAutoNum type="arabicPeriod"/>
              <a:defRPr/>
            </a:pPr>
            <a:r>
              <a:rPr lang="en-US" dirty="0" smtClean="0"/>
              <a:t>The  chart area of the chart.</a:t>
            </a:r>
          </a:p>
          <a:p>
            <a:pPr marL="0" indent="177800" eaLnBrk="1" hangingPunct="1">
              <a:lnSpc>
                <a:spcPct val="150000"/>
              </a:lnSpc>
              <a:buSzPct val="100000"/>
              <a:buFontTx/>
              <a:buAutoNum type="arabicPeriod"/>
              <a:defRPr/>
            </a:pPr>
            <a:r>
              <a:rPr lang="en-US" dirty="0" smtClean="0"/>
              <a:t>The plot area of the chart.</a:t>
            </a:r>
          </a:p>
          <a:p>
            <a:pPr marL="0" indent="177800" eaLnBrk="1" hangingPunct="1">
              <a:lnSpc>
                <a:spcPct val="150000"/>
              </a:lnSpc>
              <a:buSzPct val="100000"/>
              <a:buFontTx/>
              <a:buAutoNum type="arabicPeriod"/>
              <a:defRPr/>
            </a:pPr>
            <a:r>
              <a:rPr lang="en-US" dirty="0" smtClean="0"/>
              <a:t>The data points of the data series that are plotted in the chart</a:t>
            </a:r>
          </a:p>
          <a:p>
            <a:pPr marL="0" indent="177800" eaLnBrk="1" hangingPunct="1">
              <a:lnSpc>
                <a:spcPct val="150000"/>
              </a:lnSpc>
              <a:buSzPct val="100000"/>
              <a:buFontTx/>
              <a:buAutoNum type="arabicPeriod"/>
              <a:defRPr/>
            </a:pPr>
            <a:r>
              <a:rPr lang="en-US" dirty="0" smtClean="0"/>
              <a:t>The horizontal (category) and vertical (value) axis along which the data is plotted in the chart .</a:t>
            </a:r>
          </a:p>
          <a:p>
            <a:pPr marL="0" indent="177800" eaLnBrk="1" hangingPunct="1">
              <a:lnSpc>
                <a:spcPct val="150000"/>
              </a:lnSpc>
              <a:buSzPct val="100000"/>
              <a:buFontTx/>
              <a:buAutoNum type="arabicPeriod"/>
              <a:defRPr/>
            </a:pPr>
            <a:r>
              <a:rPr lang="en-US" dirty="0" smtClean="0"/>
              <a:t>The legend of the chart</a:t>
            </a:r>
          </a:p>
          <a:p>
            <a:pPr marL="0" indent="177800" eaLnBrk="1" hangingPunct="1">
              <a:lnSpc>
                <a:spcPct val="150000"/>
              </a:lnSpc>
              <a:buSzPct val="100000"/>
              <a:buFontTx/>
              <a:buAutoNum type="arabicPeriod"/>
              <a:defRPr/>
            </a:pPr>
            <a:r>
              <a:rPr lang="en-US" dirty="0" smtClean="0"/>
              <a:t>A chart and axis title that you can use in the chart.</a:t>
            </a:r>
          </a:p>
          <a:p>
            <a:pPr marL="0" indent="177800" eaLnBrk="1" hangingPunct="1">
              <a:lnSpc>
                <a:spcPct val="150000"/>
              </a:lnSpc>
              <a:buSzPct val="100000"/>
              <a:buFontTx/>
              <a:buAutoNum type="arabicPeriod"/>
              <a:defRPr/>
            </a:pPr>
            <a:r>
              <a:rPr lang="en-US" dirty="0" smtClean="0"/>
              <a:t>A data label that you can use to identify the details of a data point in a data series.</a:t>
            </a:r>
          </a:p>
        </p:txBody>
      </p:sp>
      <p:pic>
        <p:nvPicPr>
          <p:cNvPr id="53251" name="Picture 3"/>
          <p:cNvPicPr>
            <a:picLocks noChangeAspect="1" noChangeArrowheads="1"/>
          </p:cNvPicPr>
          <p:nvPr/>
        </p:nvPicPr>
        <p:blipFill>
          <a:blip r:embed="rId3" cstate="print"/>
          <a:srcRect/>
          <a:stretch>
            <a:fillRect/>
          </a:stretch>
        </p:blipFill>
        <p:spPr bwMode="auto">
          <a:xfrm>
            <a:off x="2960688" y="933450"/>
            <a:ext cx="3638550" cy="2714625"/>
          </a:xfrm>
          <a:prstGeom prst="rect">
            <a:avLst/>
          </a:prstGeom>
          <a:noFill/>
          <a:ln w="9525">
            <a:noFill/>
            <a:miter lim="800000"/>
            <a:headEnd/>
            <a:tailEnd/>
          </a:ln>
        </p:spPr>
      </p:pic>
      <p:sp>
        <p:nvSpPr>
          <p:cNvPr id="53252" name="Rectangle 2"/>
          <p:cNvSpPr>
            <a:spLocks noGrp="1" noChangeArrowheads="1"/>
          </p:cNvSpPr>
          <p:nvPr>
            <p:ph type="title"/>
          </p:nvPr>
        </p:nvSpPr>
        <p:spPr/>
        <p:txBody>
          <a:bodyPr/>
          <a:lstStyle/>
          <a:p>
            <a:pPr eaLnBrk="1" hangingPunct="1"/>
            <a:r>
              <a:rPr lang="en-GB" smtClean="0"/>
              <a:t>IV. Output Display - Charts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GB" smtClean="0"/>
              <a:t>Charts</a:t>
            </a:r>
          </a:p>
        </p:txBody>
      </p:sp>
      <p:sp>
        <p:nvSpPr>
          <p:cNvPr id="54275" name="Rectangle 3"/>
          <p:cNvSpPr>
            <a:spLocks noGrp="1" noChangeArrowheads="1"/>
          </p:cNvSpPr>
          <p:nvPr>
            <p:ph idx="1"/>
          </p:nvPr>
        </p:nvSpPr>
        <p:spPr>
          <a:xfrm>
            <a:off x="382588" y="787400"/>
            <a:ext cx="8443912" cy="1504950"/>
          </a:xfrm>
        </p:spPr>
        <p:txBody>
          <a:bodyPr/>
          <a:lstStyle/>
          <a:p>
            <a:pPr marL="176213" indent="-174625" defTabSz="912813" eaLnBrk="1" hangingPunct="1">
              <a:lnSpc>
                <a:spcPct val="150000"/>
              </a:lnSpc>
            </a:pPr>
            <a:r>
              <a:rPr lang="en-GB" smtClean="0"/>
              <a:t>Select the data that needs to be represented in the chart.</a:t>
            </a:r>
          </a:p>
          <a:p>
            <a:pPr marL="176213" indent="-174625" defTabSz="912813" eaLnBrk="1" hangingPunct="1">
              <a:lnSpc>
                <a:spcPct val="150000"/>
              </a:lnSpc>
            </a:pPr>
            <a:r>
              <a:rPr lang="en-US" smtClean="0"/>
              <a:t>To insert a new chart, select </a:t>
            </a:r>
            <a:r>
              <a:rPr lang="en-US" b="1" smtClean="0"/>
              <a:t>Chart</a:t>
            </a:r>
            <a:r>
              <a:rPr lang="en-US" smtClean="0"/>
              <a:t> in the </a:t>
            </a:r>
            <a:r>
              <a:rPr lang="en-US" b="1" smtClean="0"/>
              <a:t>Insert tab</a:t>
            </a:r>
            <a:r>
              <a:rPr lang="en-US" smtClean="0"/>
              <a:t>.</a:t>
            </a:r>
            <a:endParaRPr lang="en-GB" smtClean="0"/>
          </a:p>
          <a:p>
            <a:pPr marL="176213" indent="-174625" defTabSz="912813" eaLnBrk="1" hangingPunct="1">
              <a:lnSpc>
                <a:spcPct val="150000"/>
              </a:lnSpc>
            </a:pPr>
            <a:r>
              <a:rPr lang="en-GB" smtClean="0"/>
              <a:t>A </a:t>
            </a:r>
            <a:r>
              <a:rPr lang="en-GB" b="1" smtClean="0"/>
              <a:t>Chart Wizard </a:t>
            </a:r>
            <a:r>
              <a:rPr lang="en-GB" smtClean="0"/>
              <a:t>will open that creates graphs that portray the selected data.</a:t>
            </a:r>
          </a:p>
          <a:p>
            <a:pPr marL="176213" indent="-174625" defTabSz="912813" eaLnBrk="1" hangingPunct="1">
              <a:lnSpc>
                <a:spcPct val="150000"/>
              </a:lnSpc>
            </a:pPr>
            <a:r>
              <a:rPr lang="en-GB" smtClean="0"/>
              <a:t>The challenge is to select the chart type that best highlights the conclusions of the analysis.</a:t>
            </a:r>
          </a:p>
        </p:txBody>
      </p:sp>
      <p:pic>
        <p:nvPicPr>
          <p:cNvPr id="54276" name="Picture 1"/>
          <p:cNvPicPr>
            <a:picLocks noChangeAspect="1" noChangeArrowheads="1"/>
          </p:cNvPicPr>
          <p:nvPr/>
        </p:nvPicPr>
        <p:blipFill>
          <a:blip r:embed="rId3" cstate="print"/>
          <a:srcRect/>
          <a:stretch>
            <a:fillRect/>
          </a:stretch>
        </p:blipFill>
        <p:spPr bwMode="auto">
          <a:xfrm>
            <a:off x="4879975" y="2457450"/>
            <a:ext cx="3956050" cy="2708275"/>
          </a:xfrm>
          <a:prstGeom prst="rect">
            <a:avLst/>
          </a:prstGeom>
          <a:noFill/>
          <a:ln w="9525">
            <a:noFill/>
            <a:miter lim="800000"/>
            <a:headEnd/>
            <a:tailEnd/>
          </a:ln>
        </p:spPr>
      </p:pic>
      <p:pic>
        <p:nvPicPr>
          <p:cNvPr id="54277" name="Picture 3"/>
          <p:cNvPicPr>
            <a:picLocks noChangeAspect="1" noChangeArrowheads="1"/>
          </p:cNvPicPr>
          <p:nvPr/>
        </p:nvPicPr>
        <p:blipFill>
          <a:blip r:embed="rId4" cstate="print"/>
          <a:srcRect/>
          <a:stretch>
            <a:fillRect/>
          </a:stretch>
        </p:blipFill>
        <p:spPr bwMode="auto">
          <a:xfrm>
            <a:off x="250825" y="2525713"/>
            <a:ext cx="4014788" cy="2614612"/>
          </a:xfrm>
          <a:prstGeom prst="rect">
            <a:avLst/>
          </a:prstGeom>
          <a:noFill/>
          <a:ln w="9525">
            <a:solidFill>
              <a:schemeClr val="tx1"/>
            </a:solidFill>
            <a:miter lim="800000"/>
            <a:headEnd/>
            <a:tailEnd/>
          </a:ln>
        </p:spPr>
      </p:pic>
      <p:sp>
        <p:nvSpPr>
          <p:cNvPr id="54278" name="TextBox 15"/>
          <p:cNvSpPr txBox="1">
            <a:spLocks noChangeArrowheads="1"/>
          </p:cNvSpPr>
          <p:nvPr/>
        </p:nvSpPr>
        <p:spPr bwMode="auto">
          <a:xfrm>
            <a:off x="165100" y="5318125"/>
            <a:ext cx="3492500" cy="522288"/>
          </a:xfrm>
          <a:prstGeom prst="rect">
            <a:avLst/>
          </a:prstGeom>
          <a:noFill/>
          <a:ln w="9525">
            <a:noFill/>
            <a:miter lim="800000"/>
            <a:headEnd/>
            <a:tailEnd/>
          </a:ln>
        </p:spPr>
        <p:txBody>
          <a:bodyPr>
            <a:spAutoFit/>
          </a:bodyPr>
          <a:lstStyle/>
          <a:p>
            <a:pPr eaLnBrk="0" hangingPunct="0">
              <a:buClr>
                <a:schemeClr val="folHlink"/>
              </a:buClr>
            </a:pPr>
            <a:r>
              <a:rPr lang="en-US" sz="1400"/>
              <a:t>Select the data which has to be represented in chart</a:t>
            </a:r>
          </a:p>
        </p:txBody>
      </p:sp>
      <p:sp>
        <p:nvSpPr>
          <p:cNvPr id="54279" name="TextBox 16"/>
          <p:cNvSpPr txBox="1">
            <a:spLocks noChangeArrowheads="1"/>
          </p:cNvSpPr>
          <p:nvPr/>
        </p:nvSpPr>
        <p:spPr bwMode="auto">
          <a:xfrm>
            <a:off x="4846638" y="5318125"/>
            <a:ext cx="3163887" cy="522288"/>
          </a:xfrm>
          <a:prstGeom prst="rect">
            <a:avLst/>
          </a:prstGeom>
          <a:noFill/>
          <a:ln w="9525">
            <a:noFill/>
            <a:miter lim="800000"/>
            <a:headEnd/>
            <a:tailEnd/>
          </a:ln>
        </p:spPr>
        <p:txBody>
          <a:bodyPr>
            <a:spAutoFit/>
          </a:bodyPr>
          <a:lstStyle/>
          <a:p>
            <a:pPr eaLnBrk="0" hangingPunct="0">
              <a:buClr>
                <a:schemeClr val="folHlink"/>
              </a:buClr>
            </a:pPr>
            <a:r>
              <a:rPr lang="en-US" sz="1400"/>
              <a:t>Select the type of chart which best represents the data</a:t>
            </a:r>
          </a:p>
        </p:txBody>
      </p:sp>
      <p:sp>
        <p:nvSpPr>
          <p:cNvPr id="13" name="Slide Number Placeholder 12"/>
          <p:cNvSpPr>
            <a:spLocks noGrp="1"/>
          </p:cNvSpPr>
          <p:nvPr>
            <p:ph type="sldNum" sz="quarter" idx="11"/>
          </p:nvPr>
        </p:nvSpPr>
        <p:spPr/>
        <p:txBody>
          <a:bodyPr/>
          <a:lstStyle/>
          <a:p>
            <a:pPr>
              <a:defRPr/>
            </a:pPr>
            <a:fld id="{2BA70265-D3AE-488C-A96B-9294E9696531}" type="slidenum">
              <a:rPr lang="en-US" altLang="en-US"/>
              <a:pPr>
                <a:defRPr/>
              </a:pPr>
              <a:t>36</a:t>
            </a:fld>
            <a:endParaRPr lang="en-US" altLang="en-US" dirty="0"/>
          </a:p>
        </p:txBody>
      </p:sp>
      <p:sp>
        <p:nvSpPr>
          <p:cNvPr id="54281" name="AutoShape 6"/>
          <p:cNvSpPr>
            <a:spLocks noChangeArrowheads="1"/>
          </p:cNvSpPr>
          <p:nvPr/>
        </p:nvSpPr>
        <p:spPr bwMode="auto">
          <a:xfrm>
            <a:off x="4462463" y="3151188"/>
            <a:ext cx="300037" cy="1501775"/>
          </a:xfrm>
          <a:prstGeom prst="homePlate">
            <a:avLst>
              <a:gd name="adj" fmla="val 100000"/>
            </a:avLst>
          </a:prstGeom>
          <a:solidFill>
            <a:srgbClr val="CCDEFA"/>
          </a:solidFill>
          <a:ln w="12700">
            <a:solidFill>
              <a:schemeClr val="bg2"/>
            </a:solidFill>
            <a:miter lim="800000"/>
            <a:headEnd/>
            <a:tailEnd/>
          </a:ln>
        </p:spPr>
        <p:txBody>
          <a:bodyPr lIns="0" tIns="0" rIns="0" bIns="0" anchor="ctr"/>
          <a:lstStyle/>
          <a:p>
            <a:pPr eaLnBrk="0" hangingPunct="0">
              <a:buClr>
                <a:schemeClr val="folHlink"/>
              </a:buClr>
            </a:pP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52425" y="457200"/>
            <a:ext cx="8320088" cy="319088"/>
          </a:xfrm>
        </p:spPr>
        <p:txBody>
          <a:bodyPr/>
          <a:lstStyle/>
          <a:p>
            <a:pPr eaLnBrk="1" hangingPunct="1"/>
            <a:r>
              <a:rPr lang="en-US" smtClean="0"/>
              <a:t>Charts – Changing Chart/Series Type</a:t>
            </a:r>
          </a:p>
        </p:txBody>
      </p:sp>
      <p:sp>
        <p:nvSpPr>
          <p:cNvPr id="55299" name="Rectangle 3"/>
          <p:cNvSpPr>
            <a:spLocks noGrp="1" noChangeArrowheads="1"/>
          </p:cNvSpPr>
          <p:nvPr>
            <p:ph type="body" sz="quarter" idx="10"/>
          </p:nvPr>
        </p:nvSpPr>
        <p:spPr>
          <a:xfrm>
            <a:off x="355600" y="777875"/>
            <a:ext cx="7940675" cy="2170113"/>
          </a:xfrm>
        </p:spPr>
        <p:txBody>
          <a:bodyPr/>
          <a:lstStyle/>
          <a:p>
            <a:pPr marL="176213" indent="-174625" defTabSz="912813" eaLnBrk="1" hangingPunct="1">
              <a:lnSpc>
                <a:spcPct val="150000"/>
              </a:lnSpc>
            </a:pPr>
            <a:r>
              <a:rPr lang="en-US" smtClean="0"/>
              <a:t>Select the chart that needs to be changed.</a:t>
            </a:r>
            <a:endParaRPr lang="en-US" i="1" smtClean="0"/>
          </a:p>
          <a:p>
            <a:pPr marL="176213" indent="-174625" defTabSz="912813" eaLnBrk="1" hangingPunct="1">
              <a:lnSpc>
                <a:spcPct val="150000"/>
              </a:lnSpc>
            </a:pPr>
            <a:r>
              <a:rPr lang="en-US" smtClean="0"/>
              <a:t>Right-click on the chart area and select </a:t>
            </a:r>
            <a:r>
              <a:rPr lang="en-US" b="1" i="1" smtClean="0"/>
              <a:t>Change</a:t>
            </a:r>
            <a:r>
              <a:rPr lang="en-US" b="1" smtClean="0"/>
              <a:t> </a:t>
            </a:r>
            <a:r>
              <a:rPr lang="en-US" b="1" i="1" smtClean="0"/>
              <a:t>Chart type </a:t>
            </a:r>
            <a:r>
              <a:rPr lang="en-US" u="sng" smtClean="0"/>
              <a:t>or</a:t>
            </a:r>
            <a:r>
              <a:rPr lang="en-US" smtClean="0"/>
              <a:t> select </a:t>
            </a:r>
            <a:r>
              <a:rPr lang="en-US" b="1" i="1" smtClean="0"/>
              <a:t>Change Chart Type</a:t>
            </a:r>
            <a:r>
              <a:rPr lang="en-US" smtClean="0"/>
              <a:t> option in the </a:t>
            </a:r>
            <a:r>
              <a:rPr lang="en-US" b="1" i="1" smtClean="0"/>
              <a:t>Design tab </a:t>
            </a:r>
            <a:r>
              <a:rPr lang="en-US" smtClean="0"/>
              <a:t>on the </a:t>
            </a:r>
            <a:r>
              <a:rPr lang="en-US" b="1" i="1" smtClean="0"/>
              <a:t>Chart tools</a:t>
            </a:r>
            <a:r>
              <a:rPr lang="en-US" smtClean="0"/>
              <a:t>. </a:t>
            </a:r>
          </a:p>
          <a:p>
            <a:pPr marL="176213" indent="-174625" defTabSz="912813" eaLnBrk="1" hangingPunct="1">
              <a:lnSpc>
                <a:spcPct val="150000"/>
              </a:lnSpc>
              <a:buFontTx/>
              <a:buNone/>
            </a:pPr>
            <a:r>
              <a:rPr lang="en-US" sz="1600" smtClean="0"/>
              <a:t>To change the Series Chart Type</a:t>
            </a:r>
          </a:p>
          <a:p>
            <a:pPr marL="176213" indent="-174625" defTabSz="912813" eaLnBrk="1" hangingPunct="1">
              <a:lnSpc>
                <a:spcPct val="150000"/>
              </a:lnSpc>
            </a:pPr>
            <a:r>
              <a:rPr lang="en-US" smtClean="0"/>
              <a:t>Select the series in the chart that needs to be changed.</a:t>
            </a:r>
            <a:endParaRPr lang="en-US" i="1" smtClean="0"/>
          </a:p>
          <a:p>
            <a:pPr marL="176213" indent="-174625" defTabSz="912813" eaLnBrk="1" hangingPunct="1">
              <a:lnSpc>
                <a:spcPct val="150000"/>
              </a:lnSpc>
            </a:pPr>
            <a:r>
              <a:rPr lang="en-US" smtClean="0"/>
              <a:t>Right-click on the chart and select </a:t>
            </a:r>
            <a:r>
              <a:rPr lang="en-US" b="1" i="1" smtClean="0"/>
              <a:t>Change</a:t>
            </a:r>
            <a:r>
              <a:rPr lang="en-US" b="1" smtClean="0"/>
              <a:t> Series </a:t>
            </a:r>
            <a:r>
              <a:rPr lang="en-US" b="1" i="1" smtClean="0"/>
              <a:t>Chart type </a:t>
            </a:r>
            <a:r>
              <a:rPr lang="en-US" u="sng" smtClean="0"/>
              <a:t>or</a:t>
            </a:r>
            <a:r>
              <a:rPr lang="en-US" smtClean="0"/>
              <a:t> select </a:t>
            </a:r>
            <a:r>
              <a:rPr lang="en-US" b="1" i="1" smtClean="0"/>
              <a:t>Change Chart Type</a:t>
            </a:r>
            <a:r>
              <a:rPr lang="en-US" smtClean="0"/>
              <a:t> option in the </a:t>
            </a:r>
            <a:r>
              <a:rPr lang="en-US" b="1" i="1" smtClean="0"/>
              <a:t>Design tab </a:t>
            </a:r>
            <a:r>
              <a:rPr lang="en-US" smtClean="0"/>
              <a:t>on the </a:t>
            </a:r>
            <a:r>
              <a:rPr lang="en-US" b="1" i="1" smtClean="0"/>
              <a:t>Chart tools</a:t>
            </a:r>
            <a:endParaRPr lang="en-US" smtClean="0"/>
          </a:p>
          <a:p>
            <a:pPr marL="176213" indent="-174625" defTabSz="912813" eaLnBrk="1" hangingPunct="1">
              <a:lnSpc>
                <a:spcPct val="150000"/>
              </a:lnSpc>
            </a:pPr>
            <a:endParaRPr lang="en-US" smtClean="0"/>
          </a:p>
        </p:txBody>
      </p:sp>
      <p:graphicFrame>
        <p:nvGraphicFramePr>
          <p:cNvPr id="9" name="Chart 8"/>
          <p:cNvGraphicFramePr/>
          <p:nvPr/>
        </p:nvGraphicFramePr>
        <p:xfrm>
          <a:off x="5070701" y="3407604"/>
          <a:ext cx="3377263" cy="25564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nvGraphicFramePr>
        <p:xfrm>
          <a:off x="463551" y="3407604"/>
          <a:ext cx="3562540" cy="2583766"/>
        </p:xfrm>
        <a:graphic>
          <a:graphicData uri="http://schemas.openxmlformats.org/drawingml/2006/chart">
            <c:chart xmlns:c="http://schemas.openxmlformats.org/drawingml/2006/chart" xmlns:r="http://schemas.openxmlformats.org/officeDocument/2006/relationships" r:id="rId4"/>
          </a:graphicData>
        </a:graphic>
      </p:graphicFrame>
      <p:sp>
        <p:nvSpPr>
          <p:cNvPr id="55302" name="TextBox 10"/>
          <p:cNvSpPr txBox="1">
            <a:spLocks noChangeArrowheads="1"/>
          </p:cNvSpPr>
          <p:nvPr/>
        </p:nvSpPr>
        <p:spPr bwMode="auto">
          <a:xfrm>
            <a:off x="2565780" y="6132513"/>
            <a:ext cx="3807724" cy="276999"/>
          </a:xfrm>
          <a:prstGeom prst="rect">
            <a:avLst/>
          </a:prstGeom>
          <a:noFill/>
          <a:ln w="9525">
            <a:noFill/>
            <a:miter lim="800000"/>
            <a:headEnd/>
            <a:tailEnd/>
          </a:ln>
        </p:spPr>
        <p:txBody>
          <a:bodyPr wrap="square">
            <a:spAutoFit/>
          </a:bodyPr>
          <a:lstStyle/>
          <a:p>
            <a:pPr>
              <a:spcBef>
                <a:spcPct val="50000"/>
              </a:spcBef>
              <a:buClr>
                <a:schemeClr val="accent2"/>
              </a:buClr>
              <a:buFont typeface="Wingdings" pitchFamily="2" charset="2"/>
              <a:buNone/>
            </a:pPr>
            <a:r>
              <a:rPr lang="en-US" sz="1200" dirty="0"/>
              <a:t>The same data presented in two different chart types</a:t>
            </a:r>
          </a:p>
        </p:txBody>
      </p:sp>
      <p:sp>
        <p:nvSpPr>
          <p:cNvPr id="55303" name="AutoShape 6"/>
          <p:cNvSpPr>
            <a:spLocks noChangeArrowheads="1"/>
          </p:cNvSpPr>
          <p:nvPr/>
        </p:nvSpPr>
        <p:spPr bwMode="auto">
          <a:xfrm>
            <a:off x="4421188" y="3916363"/>
            <a:ext cx="300037" cy="1501775"/>
          </a:xfrm>
          <a:prstGeom prst="homePlate">
            <a:avLst>
              <a:gd name="adj" fmla="val 100000"/>
            </a:avLst>
          </a:prstGeom>
          <a:solidFill>
            <a:srgbClr val="CCDEFA"/>
          </a:solidFill>
          <a:ln w="12700">
            <a:solidFill>
              <a:schemeClr val="bg2"/>
            </a:solidFill>
            <a:miter lim="800000"/>
            <a:headEnd/>
            <a:tailEnd/>
          </a:ln>
        </p:spPr>
        <p:txBody>
          <a:bodyPr lIns="0" tIns="0" rIns="0" bIns="0" anchor="ctr"/>
          <a:lstStyle/>
          <a:p>
            <a:pPr eaLnBrk="0" hangingPunct="0">
              <a:buClr>
                <a:schemeClr val="folHlink"/>
              </a:buClr>
            </a:pP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63538" y="454025"/>
            <a:ext cx="8320087" cy="319088"/>
          </a:xfrm>
        </p:spPr>
        <p:txBody>
          <a:bodyPr/>
          <a:lstStyle/>
          <a:p>
            <a:pPr eaLnBrk="1" hangingPunct="1"/>
            <a:r>
              <a:rPr lang="en-US" smtClean="0"/>
              <a:t>Charts – Editing Fonts and Resizing</a:t>
            </a:r>
          </a:p>
        </p:txBody>
      </p:sp>
      <p:sp>
        <p:nvSpPr>
          <p:cNvPr id="56323" name="Rectangle 3"/>
          <p:cNvSpPr>
            <a:spLocks noGrp="1" noChangeArrowheads="1"/>
          </p:cNvSpPr>
          <p:nvPr>
            <p:ph type="body" sz="quarter" idx="10"/>
          </p:nvPr>
        </p:nvSpPr>
        <p:spPr>
          <a:xfrm>
            <a:off x="355600" y="906463"/>
            <a:ext cx="7940675" cy="1127125"/>
          </a:xfrm>
        </p:spPr>
        <p:txBody>
          <a:bodyPr/>
          <a:lstStyle/>
          <a:p>
            <a:pPr marL="176213" indent="-174625" defTabSz="912813" eaLnBrk="1" hangingPunct="1">
              <a:lnSpc>
                <a:spcPct val="150000"/>
              </a:lnSpc>
            </a:pPr>
            <a:r>
              <a:rPr lang="en-US" smtClean="0"/>
              <a:t>Select X-axis and right-click to edit; change fonts and font size so text looks presentable</a:t>
            </a:r>
          </a:p>
          <a:p>
            <a:pPr marL="176213" indent="-174625" defTabSz="912813" eaLnBrk="1" hangingPunct="1">
              <a:lnSpc>
                <a:spcPct val="150000"/>
              </a:lnSpc>
            </a:pPr>
            <a:r>
              <a:rPr lang="en-US" smtClean="0"/>
              <a:t>Similarly for Y-axis and legend fonts</a:t>
            </a:r>
          </a:p>
          <a:p>
            <a:pPr marL="176213" indent="-174625" defTabSz="912813" eaLnBrk="1" hangingPunct="1">
              <a:lnSpc>
                <a:spcPct val="150000"/>
              </a:lnSpc>
            </a:pPr>
            <a:r>
              <a:rPr lang="en-US" smtClean="0"/>
              <a:t>Resize the chart by extending the chart from the corners</a:t>
            </a:r>
          </a:p>
        </p:txBody>
      </p:sp>
      <p:pic>
        <p:nvPicPr>
          <p:cNvPr id="56324" name="Picture 7"/>
          <p:cNvPicPr>
            <a:picLocks noChangeAspect="1" noChangeArrowheads="1"/>
          </p:cNvPicPr>
          <p:nvPr/>
        </p:nvPicPr>
        <p:blipFill>
          <a:blip r:embed="rId3" cstate="print"/>
          <a:srcRect/>
          <a:stretch>
            <a:fillRect/>
          </a:stretch>
        </p:blipFill>
        <p:spPr bwMode="auto">
          <a:xfrm>
            <a:off x="2589213" y="2454275"/>
            <a:ext cx="3638550" cy="2790825"/>
          </a:xfrm>
          <a:prstGeom prst="rect">
            <a:avLst/>
          </a:prstGeom>
          <a:noFill/>
          <a:ln w="9525">
            <a:noFill/>
            <a:miter lim="800000"/>
            <a:headEnd/>
            <a:tailEnd/>
          </a:ln>
        </p:spPr>
      </p:pic>
      <p:sp>
        <p:nvSpPr>
          <p:cNvPr id="56325" name="Oval 8"/>
          <p:cNvSpPr>
            <a:spLocks noChangeArrowheads="1"/>
          </p:cNvSpPr>
          <p:nvPr/>
        </p:nvSpPr>
        <p:spPr bwMode="auto">
          <a:xfrm>
            <a:off x="3176588" y="5016500"/>
            <a:ext cx="850900" cy="244475"/>
          </a:xfrm>
          <a:prstGeom prst="ellipse">
            <a:avLst/>
          </a:prstGeom>
          <a:noFill/>
          <a:ln w="9525" algn="ctr">
            <a:solidFill>
              <a:srgbClr val="FF0000"/>
            </a:solidFill>
            <a:round/>
            <a:headEnd/>
            <a:tailEnd/>
          </a:ln>
        </p:spPr>
        <p:txBody>
          <a:bodyPr/>
          <a:lstStyle/>
          <a:p>
            <a:pPr marL="228600" indent="-228600">
              <a:spcBef>
                <a:spcPct val="50000"/>
              </a:spcBef>
              <a:buClr>
                <a:schemeClr val="accent2"/>
              </a:buClr>
              <a:buFont typeface="Wingdings" pitchFamily="2" charset="2"/>
              <a:buChar char="§"/>
            </a:pPr>
            <a:endParaRPr lang="en-US"/>
          </a:p>
        </p:txBody>
      </p:sp>
      <p:sp>
        <p:nvSpPr>
          <p:cNvPr id="56326" name="Oval 7"/>
          <p:cNvSpPr>
            <a:spLocks noChangeArrowheads="1"/>
          </p:cNvSpPr>
          <p:nvPr/>
        </p:nvSpPr>
        <p:spPr bwMode="auto">
          <a:xfrm>
            <a:off x="3011488" y="2809875"/>
            <a:ext cx="2073275" cy="363538"/>
          </a:xfrm>
          <a:prstGeom prst="ellipse">
            <a:avLst/>
          </a:prstGeom>
          <a:noFill/>
          <a:ln w="9525" algn="ctr">
            <a:solidFill>
              <a:srgbClr val="FF0000"/>
            </a:solidFill>
            <a:round/>
            <a:headEnd/>
            <a:tailEnd/>
          </a:ln>
        </p:spPr>
        <p:txBody>
          <a:bodyPr/>
          <a:lstStyle/>
          <a:p>
            <a:pPr marL="228600" indent="-228600">
              <a:spcBef>
                <a:spcPct val="50000"/>
              </a:spcBef>
              <a:buClr>
                <a:schemeClr val="accent2"/>
              </a:buClr>
              <a:buFont typeface="Wingdings" pitchFamily="2" charset="2"/>
              <a:buChar char="§"/>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49250" y="390525"/>
            <a:ext cx="8482013" cy="454025"/>
          </a:xfrm>
        </p:spPr>
        <p:txBody>
          <a:bodyPr/>
          <a:lstStyle/>
          <a:p>
            <a:pPr eaLnBrk="1" hangingPunct="1"/>
            <a:r>
              <a:rPr lang="en-GB" smtClean="0"/>
              <a:t>I. Understanding Basic Excel </a:t>
            </a:r>
          </a:p>
        </p:txBody>
      </p:sp>
      <p:sp>
        <p:nvSpPr>
          <p:cNvPr id="12291" name="Rectangle 3"/>
          <p:cNvSpPr>
            <a:spLocks noGrp="1" noChangeArrowheads="1"/>
          </p:cNvSpPr>
          <p:nvPr>
            <p:ph idx="1"/>
          </p:nvPr>
        </p:nvSpPr>
        <p:spPr>
          <a:xfrm>
            <a:off x="382588" y="881063"/>
            <a:ext cx="8180387" cy="5557837"/>
          </a:xfrm>
        </p:spPr>
        <p:txBody>
          <a:bodyPr/>
          <a:lstStyle/>
          <a:p>
            <a:pPr algn="just" eaLnBrk="1" hangingPunct="1">
              <a:lnSpc>
                <a:spcPct val="150000"/>
              </a:lnSpc>
              <a:defRPr/>
            </a:pPr>
            <a:r>
              <a:rPr lang="en-GB" sz="1600" dirty="0" smtClean="0"/>
              <a:t>This module will familiarize you with the new look and feel of the Excel2007 as compared to the earlier versions. A brief overview will be provided about the new groupings of the functions and where to find the most commonly used shortcuts.</a:t>
            </a:r>
          </a:p>
          <a:p>
            <a:pPr algn="just" eaLnBrk="1" hangingPunct="1">
              <a:lnSpc>
                <a:spcPct val="150000"/>
              </a:lnSpc>
              <a:defRPr/>
            </a:pPr>
            <a:r>
              <a:rPr lang="en-GB" sz="1600" dirty="0" smtClean="0"/>
              <a:t>This module will also help you with the frequently used features in Excel.</a:t>
            </a:r>
          </a:p>
          <a:p>
            <a:pPr marL="457200" indent="-457200" algn="just" eaLnBrk="1" hangingPunct="1">
              <a:lnSpc>
                <a:spcPct val="150000"/>
              </a:lnSpc>
              <a:buFontTx/>
              <a:buNone/>
              <a:defRPr/>
            </a:pPr>
            <a:r>
              <a:rPr lang="en-GB" sz="1600" i="1" dirty="0" smtClean="0"/>
              <a:t>	It is, however, not designed to be comprehensive, and if additional help is needed, manuals, books, and Excel's online help facility are available to you.</a:t>
            </a:r>
          </a:p>
          <a:p>
            <a:pPr lvl="1" algn="just" eaLnBrk="1" hangingPunct="1">
              <a:lnSpc>
                <a:spcPct val="150000"/>
              </a:lnSpc>
              <a:defRPr/>
            </a:pPr>
            <a:r>
              <a:rPr lang="en-GB" sz="1400" b="1" dirty="0" smtClean="0"/>
              <a:t>Understanding the Design</a:t>
            </a:r>
          </a:p>
          <a:p>
            <a:pPr lvl="1" algn="just" eaLnBrk="1" hangingPunct="1">
              <a:lnSpc>
                <a:spcPct val="150000"/>
              </a:lnSpc>
              <a:defRPr/>
            </a:pPr>
            <a:r>
              <a:rPr lang="en-GB" sz="1400" b="1" dirty="0" smtClean="0"/>
              <a:t>Working with Cells</a:t>
            </a:r>
          </a:p>
          <a:p>
            <a:pPr lvl="1" algn="just" eaLnBrk="1" hangingPunct="1">
              <a:lnSpc>
                <a:spcPct val="150000"/>
              </a:lnSpc>
              <a:defRPr/>
            </a:pPr>
            <a:r>
              <a:rPr lang="en-GB" sz="1400" b="1" dirty="0" smtClean="0"/>
              <a:t>Shortcuts in Excel</a:t>
            </a:r>
            <a:endParaRPr lang="en-GB" sz="1600" dirty="0" smtClean="0"/>
          </a:p>
        </p:txBody>
      </p:sp>
      <p:sp>
        <p:nvSpPr>
          <p:cNvPr id="7" name="Slide Number Placeholder 6"/>
          <p:cNvSpPr>
            <a:spLocks noGrp="1"/>
          </p:cNvSpPr>
          <p:nvPr>
            <p:ph type="sldNum" sz="quarter" idx="11"/>
          </p:nvPr>
        </p:nvSpPr>
        <p:spPr/>
        <p:txBody>
          <a:bodyPr/>
          <a:lstStyle/>
          <a:p>
            <a:pPr>
              <a:defRPr/>
            </a:pPr>
            <a:fld id="{C772D149-0054-491E-ADB9-5F6622B39662}" type="slidenum">
              <a:rPr lang="en-US" altLang="en-US"/>
              <a:pPr>
                <a:defRPr/>
              </a:pPr>
              <a:t>3</a:t>
            </a:fld>
            <a:endParaRPr lang="en-US"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363538" y="463550"/>
            <a:ext cx="8320087" cy="319088"/>
          </a:xfrm>
        </p:spPr>
        <p:txBody>
          <a:bodyPr/>
          <a:lstStyle/>
          <a:p>
            <a:pPr eaLnBrk="1" hangingPunct="1"/>
            <a:r>
              <a:rPr lang="en-US" smtClean="0"/>
              <a:t>Charts – Other Chart Options</a:t>
            </a:r>
          </a:p>
        </p:txBody>
      </p:sp>
      <p:sp>
        <p:nvSpPr>
          <p:cNvPr id="3076" name="Rectangle 3"/>
          <p:cNvSpPr>
            <a:spLocks noGrp="1" noChangeArrowheads="1"/>
          </p:cNvSpPr>
          <p:nvPr>
            <p:ph type="body" sz="quarter" idx="10"/>
          </p:nvPr>
        </p:nvSpPr>
        <p:spPr>
          <a:xfrm>
            <a:off x="355600" y="777875"/>
            <a:ext cx="7940675" cy="2797175"/>
          </a:xfrm>
        </p:spPr>
        <p:txBody>
          <a:bodyPr/>
          <a:lstStyle/>
          <a:p>
            <a:pPr marL="225425" indent="-223838" defTabSz="912813" eaLnBrk="1" hangingPunct="1">
              <a:lnSpc>
                <a:spcPct val="150000"/>
              </a:lnSpc>
            </a:pPr>
            <a:r>
              <a:rPr lang="en-US" smtClean="0"/>
              <a:t>Right click on Gridline and click on Delete to remove gridlines.</a:t>
            </a:r>
            <a:endParaRPr lang="en-US" i="1" smtClean="0"/>
          </a:p>
          <a:p>
            <a:pPr marL="225425" indent="-223838" defTabSz="912813" eaLnBrk="1" hangingPunct="1">
              <a:lnSpc>
                <a:spcPct val="150000"/>
              </a:lnSpc>
            </a:pPr>
            <a:r>
              <a:rPr lang="en-US" smtClean="0"/>
              <a:t>Right click on legend, select “</a:t>
            </a:r>
            <a:r>
              <a:rPr lang="en-US" b="1" smtClean="0"/>
              <a:t>Format Legend</a:t>
            </a:r>
            <a:r>
              <a:rPr lang="en-US" smtClean="0"/>
              <a:t>", on  ‘</a:t>
            </a:r>
            <a:r>
              <a:rPr lang="en-US" i="1" smtClean="0"/>
              <a:t>Legend Option</a:t>
            </a:r>
            <a:r>
              <a:rPr lang="en-US" smtClean="0"/>
              <a:t>’ tab, change the legend position as required.</a:t>
            </a:r>
          </a:p>
          <a:p>
            <a:pPr marL="225425" indent="-223838" defTabSz="912813" eaLnBrk="1" hangingPunct="1">
              <a:lnSpc>
                <a:spcPct val="150000"/>
              </a:lnSpc>
            </a:pPr>
            <a:r>
              <a:rPr lang="en-US" smtClean="0"/>
              <a:t>Right click on the axis, select “</a:t>
            </a:r>
            <a:r>
              <a:rPr lang="en-US" b="1" smtClean="0"/>
              <a:t>Format axis</a:t>
            </a:r>
            <a:r>
              <a:rPr lang="en-US" smtClean="0"/>
              <a:t>” to change the axis style</a:t>
            </a:r>
          </a:p>
          <a:p>
            <a:pPr marL="225425" indent="-223838" defTabSz="912813" eaLnBrk="1" hangingPunct="1">
              <a:lnSpc>
                <a:spcPct val="150000"/>
              </a:lnSpc>
            </a:pPr>
            <a:r>
              <a:rPr lang="en-US" smtClean="0"/>
              <a:t>Right click a series by clicking on any bar (all the bars in that series are selected); under ‘</a:t>
            </a:r>
            <a:r>
              <a:rPr lang="en-US" b="1" smtClean="0"/>
              <a:t>Format </a:t>
            </a:r>
            <a:r>
              <a:rPr lang="en-US" b="1" i="1" smtClean="0"/>
              <a:t>Data Labels</a:t>
            </a:r>
            <a:r>
              <a:rPr lang="en-US" smtClean="0"/>
              <a:t>’ tab, under “Label options” click on </a:t>
            </a:r>
            <a:r>
              <a:rPr lang="en-US" i="1" smtClean="0"/>
              <a:t>Value</a:t>
            </a:r>
          </a:p>
          <a:p>
            <a:pPr marL="225425" indent="-223838" defTabSz="912813" eaLnBrk="1" hangingPunct="1">
              <a:lnSpc>
                <a:spcPct val="150000"/>
              </a:lnSpc>
            </a:pPr>
            <a:r>
              <a:rPr lang="en-US" smtClean="0"/>
              <a:t>Edit fonts and sizes of data-labels if required by selecting the data-labels that appear for </a:t>
            </a:r>
            <a:br>
              <a:rPr lang="en-US" smtClean="0"/>
            </a:br>
            <a:r>
              <a:rPr lang="en-US" smtClean="0"/>
              <a:t>the series</a:t>
            </a:r>
          </a:p>
        </p:txBody>
      </p:sp>
      <p:graphicFrame>
        <p:nvGraphicFramePr>
          <p:cNvPr id="3074" name="Chart 7"/>
          <p:cNvGraphicFramePr>
            <a:graphicFrameLocks/>
          </p:cNvGraphicFramePr>
          <p:nvPr/>
        </p:nvGraphicFramePr>
        <p:xfrm>
          <a:off x="2633663" y="3498850"/>
          <a:ext cx="3657600" cy="3048000"/>
        </p:xfrm>
        <a:graphic>
          <a:graphicData uri="http://schemas.openxmlformats.org/presentationml/2006/ole">
            <p:oleObj spid="_x0000_s3074" r:id="rId4" imgW="3657917" imgH="3048264" progId="Excel.Sheet.8">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63538" y="461963"/>
            <a:ext cx="8320087" cy="319087"/>
          </a:xfrm>
        </p:spPr>
        <p:txBody>
          <a:bodyPr/>
          <a:lstStyle/>
          <a:p>
            <a:pPr eaLnBrk="1" hangingPunct="1"/>
            <a:r>
              <a:rPr lang="en-US" smtClean="0"/>
              <a:t>Charts – Using a Secondary Axis</a:t>
            </a:r>
          </a:p>
        </p:txBody>
      </p:sp>
      <p:sp>
        <p:nvSpPr>
          <p:cNvPr id="57347" name="Rectangle 3"/>
          <p:cNvSpPr>
            <a:spLocks noGrp="1" noChangeArrowheads="1"/>
          </p:cNvSpPr>
          <p:nvPr>
            <p:ph type="body" sz="quarter" idx="10"/>
          </p:nvPr>
        </p:nvSpPr>
        <p:spPr>
          <a:xfrm>
            <a:off x="355600" y="785813"/>
            <a:ext cx="7940675" cy="2108200"/>
          </a:xfrm>
        </p:spPr>
        <p:txBody>
          <a:bodyPr/>
          <a:lstStyle/>
          <a:p>
            <a:pPr marL="228600" indent="-228600" eaLnBrk="1" hangingPunct="1">
              <a:lnSpc>
                <a:spcPct val="150000"/>
              </a:lnSpc>
            </a:pPr>
            <a:r>
              <a:rPr lang="en-US" smtClean="0"/>
              <a:t>To plot a data series against a secondary axis, right-click on it and select the “</a:t>
            </a:r>
            <a:r>
              <a:rPr lang="en-US" b="1" smtClean="0"/>
              <a:t>Format data series</a:t>
            </a:r>
            <a:r>
              <a:rPr lang="en-US" smtClean="0"/>
              <a:t>”.</a:t>
            </a:r>
          </a:p>
          <a:p>
            <a:pPr marL="228600" indent="-228600" eaLnBrk="1" hangingPunct="1">
              <a:lnSpc>
                <a:spcPct val="150000"/>
              </a:lnSpc>
              <a:buFontTx/>
              <a:buNone/>
            </a:pPr>
            <a:r>
              <a:rPr lang="en-US" smtClean="0"/>
              <a:t>      Under “</a:t>
            </a:r>
            <a:r>
              <a:rPr lang="en-US" b="1" i="1" smtClean="0"/>
              <a:t>Series Options </a:t>
            </a:r>
            <a:r>
              <a:rPr lang="en-US" i="1" smtClean="0"/>
              <a:t>“ </a:t>
            </a:r>
            <a:r>
              <a:rPr lang="en-US" smtClean="0"/>
              <a:t>choose Plot on </a:t>
            </a:r>
            <a:r>
              <a:rPr lang="en-US" i="1" smtClean="0"/>
              <a:t>“</a:t>
            </a:r>
            <a:r>
              <a:rPr lang="en-US" b="1" i="1" smtClean="0"/>
              <a:t>Secondary</a:t>
            </a:r>
            <a:r>
              <a:rPr lang="en-US" b="1" smtClean="0"/>
              <a:t> </a:t>
            </a:r>
            <a:r>
              <a:rPr lang="en-US" b="1" i="1" smtClean="0"/>
              <a:t>Axis</a:t>
            </a:r>
            <a:r>
              <a:rPr lang="en-US" i="1" smtClean="0"/>
              <a:t>” </a:t>
            </a:r>
            <a:r>
              <a:rPr lang="en-US" smtClean="0"/>
              <a:t>. </a:t>
            </a:r>
          </a:p>
          <a:p>
            <a:pPr marL="228600" indent="-228600" eaLnBrk="1" hangingPunct="1">
              <a:lnSpc>
                <a:spcPct val="150000"/>
              </a:lnSpc>
            </a:pPr>
            <a:r>
              <a:rPr lang="en-US" smtClean="0"/>
              <a:t>By default, the same chart type will be used for the data series now plotted against the secondary axis. In the illustration below, temperature series is plotted on the secondary axis and its bar appears larger now.</a:t>
            </a:r>
          </a:p>
          <a:p>
            <a:pPr marL="228600" indent="-228600" eaLnBrk="1" hangingPunct="1">
              <a:lnSpc>
                <a:spcPct val="150000"/>
              </a:lnSpc>
              <a:buFontTx/>
              <a:buNone/>
            </a:pPr>
            <a:endParaRPr lang="en-US" smtClean="0"/>
          </a:p>
        </p:txBody>
      </p:sp>
      <p:graphicFrame>
        <p:nvGraphicFramePr>
          <p:cNvPr id="5" name="Chart 4"/>
          <p:cNvGraphicFramePr/>
          <p:nvPr/>
        </p:nvGraphicFramePr>
        <p:xfrm>
          <a:off x="5112714" y="3182517"/>
          <a:ext cx="3458079"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656219" y="3177321"/>
          <a:ext cx="3451757"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57350" name="AutoShape 6"/>
          <p:cNvSpPr>
            <a:spLocks noChangeArrowheads="1"/>
          </p:cNvSpPr>
          <p:nvPr/>
        </p:nvSpPr>
        <p:spPr bwMode="auto">
          <a:xfrm>
            <a:off x="4503738" y="3821113"/>
            <a:ext cx="300037" cy="1501775"/>
          </a:xfrm>
          <a:prstGeom prst="homePlate">
            <a:avLst>
              <a:gd name="adj" fmla="val 100000"/>
            </a:avLst>
          </a:prstGeom>
          <a:solidFill>
            <a:srgbClr val="CCDEFA"/>
          </a:solidFill>
          <a:ln w="12700">
            <a:solidFill>
              <a:schemeClr val="bg2"/>
            </a:solidFill>
            <a:miter lim="800000"/>
            <a:headEnd/>
            <a:tailEnd/>
          </a:ln>
        </p:spPr>
        <p:txBody>
          <a:bodyPr lIns="0" tIns="0" rIns="0" bIns="0" anchor="ctr"/>
          <a:lstStyle/>
          <a:p>
            <a:pPr eaLnBrk="0" hangingPunct="0">
              <a:buClr>
                <a:schemeClr val="folHlink"/>
              </a:buClr>
            </a:pP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63538" y="463550"/>
            <a:ext cx="8320087" cy="319088"/>
          </a:xfrm>
        </p:spPr>
        <p:txBody>
          <a:bodyPr/>
          <a:lstStyle/>
          <a:p>
            <a:pPr eaLnBrk="1" hangingPunct="1"/>
            <a:r>
              <a:rPr lang="en-US" smtClean="0"/>
              <a:t>Charts – Gap Width and Overlap</a:t>
            </a:r>
          </a:p>
        </p:txBody>
      </p:sp>
      <p:sp>
        <p:nvSpPr>
          <p:cNvPr id="58371" name="Rectangle 3"/>
          <p:cNvSpPr>
            <a:spLocks noGrp="1" noChangeArrowheads="1"/>
          </p:cNvSpPr>
          <p:nvPr>
            <p:ph type="body" sz="quarter" idx="10"/>
          </p:nvPr>
        </p:nvSpPr>
        <p:spPr>
          <a:xfrm>
            <a:off x="355600" y="4324350"/>
            <a:ext cx="7940675" cy="2076450"/>
          </a:xfrm>
        </p:spPr>
        <p:txBody>
          <a:bodyPr/>
          <a:lstStyle/>
          <a:p>
            <a:pPr marL="228600" indent="-228600" eaLnBrk="1" hangingPunct="1">
              <a:lnSpc>
                <a:spcPct val="150000"/>
              </a:lnSpc>
            </a:pPr>
            <a:r>
              <a:rPr lang="en-US" smtClean="0"/>
              <a:t>You can control the amount of space between bars with the </a:t>
            </a:r>
            <a:r>
              <a:rPr lang="en-US" i="1" smtClean="0"/>
              <a:t>Gap Width </a:t>
            </a:r>
            <a:r>
              <a:rPr lang="en-US" smtClean="0"/>
              <a:t>and  </a:t>
            </a:r>
            <a:r>
              <a:rPr lang="en-US" i="1" smtClean="0"/>
              <a:t>Series</a:t>
            </a:r>
            <a:r>
              <a:rPr lang="en-US" smtClean="0"/>
              <a:t> </a:t>
            </a:r>
            <a:r>
              <a:rPr lang="en-US" i="1" smtClean="0"/>
              <a:t>Overlap </a:t>
            </a:r>
            <a:r>
              <a:rPr lang="en-US" smtClean="0"/>
              <a:t>options in the </a:t>
            </a:r>
            <a:r>
              <a:rPr lang="en-US" i="1" smtClean="0"/>
              <a:t>Format Data Series – Series Options </a:t>
            </a:r>
            <a:r>
              <a:rPr lang="en-US" smtClean="0"/>
              <a:t>dialog window. Gap Width is the amount of space between categories on your chart. You can set it from 0 (zero) to 500. The larger the number, the more the space.</a:t>
            </a:r>
          </a:p>
          <a:p>
            <a:pPr marL="228600" indent="-228600" eaLnBrk="1" hangingPunct="1">
              <a:lnSpc>
                <a:spcPct val="150000"/>
              </a:lnSpc>
            </a:pPr>
            <a:r>
              <a:rPr lang="en-US" smtClean="0"/>
              <a:t>Use </a:t>
            </a:r>
            <a:r>
              <a:rPr lang="en-US" i="1" smtClean="0"/>
              <a:t>Overlap </a:t>
            </a:r>
            <a:r>
              <a:rPr lang="en-US" smtClean="0"/>
              <a:t>if the bars on your chart become so narrow that you can’t distinguish their fill patterns.</a:t>
            </a:r>
          </a:p>
        </p:txBody>
      </p:sp>
      <p:pic>
        <p:nvPicPr>
          <p:cNvPr id="58372" name="Picture 1"/>
          <p:cNvPicPr>
            <a:picLocks noChangeAspect="1" noChangeArrowheads="1"/>
          </p:cNvPicPr>
          <p:nvPr/>
        </p:nvPicPr>
        <p:blipFill>
          <a:blip r:embed="rId3" cstate="print"/>
          <a:srcRect/>
          <a:stretch>
            <a:fillRect/>
          </a:stretch>
        </p:blipFill>
        <p:spPr bwMode="auto">
          <a:xfrm>
            <a:off x="2754313" y="890588"/>
            <a:ext cx="3475037" cy="3149600"/>
          </a:xfrm>
          <a:prstGeom prst="rect">
            <a:avLst/>
          </a:prstGeom>
          <a:noFill/>
          <a:ln w="9525">
            <a:noFill/>
            <a:miter lim="800000"/>
            <a:headEnd/>
            <a:tailEnd/>
          </a:ln>
        </p:spPr>
      </p:pic>
      <p:sp>
        <p:nvSpPr>
          <p:cNvPr id="58373" name="Oval 5"/>
          <p:cNvSpPr>
            <a:spLocks noChangeArrowheads="1"/>
          </p:cNvSpPr>
          <p:nvPr/>
        </p:nvSpPr>
        <p:spPr bwMode="auto">
          <a:xfrm>
            <a:off x="3795713" y="1377950"/>
            <a:ext cx="615950" cy="180975"/>
          </a:xfrm>
          <a:prstGeom prst="ellipse">
            <a:avLst/>
          </a:prstGeom>
          <a:noFill/>
          <a:ln w="9525" algn="ctr">
            <a:solidFill>
              <a:srgbClr val="FF0000"/>
            </a:solidFill>
            <a:round/>
            <a:headEnd/>
            <a:tailEnd/>
          </a:ln>
        </p:spPr>
        <p:txBody>
          <a:bodyPr/>
          <a:lstStyle/>
          <a:p>
            <a:pPr marL="228600" indent="-228600">
              <a:spcBef>
                <a:spcPct val="50000"/>
              </a:spcBef>
              <a:buClr>
                <a:schemeClr val="accent2"/>
              </a:buClr>
              <a:buFont typeface="Wingdings" pitchFamily="2" charset="2"/>
              <a:buChar char="§"/>
            </a:pPr>
            <a:endParaRPr lang="en-US"/>
          </a:p>
        </p:txBody>
      </p:sp>
      <p:sp>
        <p:nvSpPr>
          <p:cNvPr id="58374" name="Oval 6"/>
          <p:cNvSpPr>
            <a:spLocks noChangeArrowheads="1"/>
          </p:cNvSpPr>
          <p:nvPr/>
        </p:nvSpPr>
        <p:spPr bwMode="auto">
          <a:xfrm>
            <a:off x="3795713" y="2090738"/>
            <a:ext cx="434975" cy="180975"/>
          </a:xfrm>
          <a:prstGeom prst="ellipse">
            <a:avLst/>
          </a:prstGeom>
          <a:noFill/>
          <a:ln w="9525" algn="ctr">
            <a:solidFill>
              <a:srgbClr val="FF0000"/>
            </a:solidFill>
            <a:round/>
            <a:headEnd/>
            <a:tailEnd/>
          </a:ln>
        </p:spPr>
        <p:txBody>
          <a:bodyPr/>
          <a:lstStyle/>
          <a:p>
            <a:pPr marL="228600" indent="-228600">
              <a:spcBef>
                <a:spcPct val="50000"/>
              </a:spcBef>
              <a:buClr>
                <a:schemeClr val="accent2"/>
              </a:buClr>
              <a:buFont typeface="Wingdings" pitchFamily="2" charset="2"/>
              <a:buChar char="§"/>
            </a:pP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smtClean="0"/>
              <a:t>Charts – Useful Information</a:t>
            </a:r>
          </a:p>
        </p:txBody>
      </p:sp>
      <p:sp>
        <p:nvSpPr>
          <p:cNvPr id="59395" name="Rectangle 3"/>
          <p:cNvSpPr>
            <a:spLocks noGrp="1" noChangeArrowheads="1"/>
          </p:cNvSpPr>
          <p:nvPr>
            <p:ph type="body" sz="quarter" idx="10"/>
          </p:nvPr>
        </p:nvSpPr>
        <p:spPr>
          <a:xfrm>
            <a:off x="409575" y="912813"/>
            <a:ext cx="8202613" cy="4968875"/>
          </a:xfrm>
        </p:spPr>
        <p:txBody>
          <a:bodyPr/>
          <a:lstStyle/>
          <a:p>
            <a:pPr marL="228600" indent="-228600" algn="just" eaLnBrk="1" hangingPunct="1">
              <a:lnSpc>
                <a:spcPct val="150000"/>
              </a:lnSpc>
            </a:pPr>
            <a:r>
              <a:rPr lang="en-US" dirty="0" smtClean="0"/>
              <a:t>Each graph element can be treated as a separate shape. So, all the editing that can be applied on the shapes can be used on individual graph elements. Thus, each bar in the bar-graph can be worked on individually.</a:t>
            </a:r>
          </a:p>
          <a:p>
            <a:pPr marL="228600" indent="-228600" algn="just" eaLnBrk="1" hangingPunct="1">
              <a:lnSpc>
                <a:spcPct val="150000"/>
              </a:lnSpc>
            </a:pPr>
            <a:r>
              <a:rPr lang="en-US" dirty="0" smtClean="0"/>
              <a:t>Any element of the chart that is not desired can be simply removed using the delete key.</a:t>
            </a:r>
          </a:p>
          <a:p>
            <a:pPr marL="228600" indent="-228600" algn="just" eaLnBrk="1" hangingPunct="1">
              <a:lnSpc>
                <a:spcPct val="150000"/>
              </a:lnSpc>
            </a:pPr>
            <a:r>
              <a:rPr lang="en-US" dirty="0" smtClean="0"/>
              <a:t>Make sure that the units are always mentioned in the graph</a:t>
            </a:r>
          </a:p>
          <a:p>
            <a:pPr marL="228600" indent="-228600" algn="just" eaLnBrk="1" hangingPunct="1">
              <a:lnSpc>
                <a:spcPct val="150000"/>
              </a:lnSpc>
            </a:pPr>
            <a:r>
              <a:rPr lang="en-US" dirty="0" smtClean="0"/>
              <a:t>The size of the graph should be such that all the data represented is clearly visible.</a:t>
            </a:r>
          </a:p>
          <a:p>
            <a:pPr marL="228600" indent="-228600" algn="just" eaLnBrk="1" hangingPunct="1">
              <a:lnSpc>
                <a:spcPct val="150000"/>
              </a:lnSpc>
            </a:pPr>
            <a:r>
              <a:rPr lang="en-US" dirty="0" smtClean="0"/>
              <a:t>Try to utilize as much space available as possible, never leave a lot of empty space on the slide.</a:t>
            </a:r>
          </a:p>
          <a:p>
            <a:pPr marL="228600" indent="-228600" algn="just" eaLnBrk="1" hangingPunct="1">
              <a:lnSpc>
                <a:spcPct val="150000"/>
              </a:lnSpc>
            </a:pPr>
            <a:r>
              <a:rPr lang="en-US" dirty="0" smtClean="0"/>
              <a:t>If required, highlight the key areas in the graph using an outline.</a:t>
            </a:r>
          </a:p>
          <a:p>
            <a:pPr marL="228600" indent="-228600" algn="just" eaLnBrk="1" hangingPunct="1">
              <a:lnSpc>
                <a:spcPct val="150000"/>
              </a:lnSpc>
            </a:pPr>
            <a:r>
              <a:rPr lang="en-US" dirty="0" smtClean="0"/>
              <a:t>Colors can be used for providing additional information like red for bad, green for good etc.</a:t>
            </a:r>
          </a:p>
          <a:p>
            <a:pPr marL="228600" indent="-228600" algn="just" eaLnBrk="1" hangingPunct="1">
              <a:lnSpc>
                <a:spcPct val="150000"/>
              </a:lnSpc>
            </a:pPr>
            <a:r>
              <a:rPr lang="en-US" dirty="0" smtClean="0"/>
              <a:t>If the file is in older format, convert the chart to the new format first before editing if all the new features of the 2007 format need to be used. For converting the chart to the newest format, Right click on the chart, then ‘</a:t>
            </a:r>
            <a:r>
              <a:rPr lang="en-US" b="1" dirty="0" smtClean="0"/>
              <a:t>Chart Obj</a:t>
            </a:r>
            <a:r>
              <a:rPr lang="en-US" dirty="0" smtClean="0"/>
              <a:t>ect’ and select ‘</a:t>
            </a:r>
            <a:r>
              <a:rPr lang="en-US" b="1" dirty="0" smtClean="0"/>
              <a:t>Convert</a:t>
            </a:r>
            <a:r>
              <a:rPr lang="en-US" dirty="0" smtClean="0"/>
              <a:t>’. Select ‘</a:t>
            </a:r>
            <a:r>
              <a:rPr lang="en-US" b="1" dirty="0" smtClean="0"/>
              <a:t>Microsoft Graph Chart</a:t>
            </a:r>
            <a:r>
              <a:rPr lang="en-US" dirty="0" smtClean="0"/>
              <a:t>’ in the options provided. It might take some time depending upon the chart size. Then, again double click the chart and select ‘</a:t>
            </a:r>
            <a:r>
              <a:rPr lang="en-US" b="1" dirty="0" smtClean="0"/>
              <a:t>Convert All</a:t>
            </a:r>
            <a:r>
              <a:rPr lang="en-US" dirty="0" smtClean="0"/>
              <a:t>’ to finally convert the chart to the 2007 format.</a:t>
            </a:r>
          </a:p>
          <a:p>
            <a:pPr marL="228600" indent="-228600" algn="just" eaLnBrk="1" hangingPunct="1">
              <a:lnSpc>
                <a:spcPct val="150000"/>
              </a:lnSpc>
            </a:pPr>
            <a:endParaRPr lang="en-US" dirty="0" smtClean="0"/>
          </a:p>
          <a:p>
            <a:pPr marL="228600" indent="-228600" algn="just" eaLnBrk="1" hangingPunct="1">
              <a:lnSpc>
                <a:spcPct val="150000"/>
              </a:lnSpc>
            </a:pPr>
            <a:endParaRPr lang="en-US" dirty="0" smtClean="0"/>
          </a:p>
          <a:p>
            <a:pPr marL="228600" indent="-228600" algn="just" eaLnBrk="1" hangingPunct="1">
              <a:lnSpc>
                <a:spcPct val="150000"/>
              </a:lnSpc>
            </a:pPr>
            <a:endParaRPr lang="en-US"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t>Charts – Which to use When</a:t>
            </a:r>
          </a:p>
        </p:txBody>
      </p:sp>
      <p:pic>
        <p:nvPicPr>
          <p:cNvPr id="60419" name="Picture 2"/>
          <p:cNvPicPr>
            <a:picLocks noChangeAspect="1" noChangeArrowheads="1"/>
          </p:cNvPicPr>
          <p:nvPr/>
        </p:nvPicPr>
        <p:blipFill>
          <a:blip r:embed="rId2" cstate="print"/>
          <a:srcRect l="4674" t="12704" r="2220"/>
          <a:stretch>
            <a:fillRect/>
          </a:stretch>
        </p:blipFill>
        <p:spPr bwMode="auto">
          <a:xfrm>
            <a:off x="219075" y="831850"/>
            <a:ext cx="8542338" cy="58420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GB" smtClean="0"/>
              <a:t>Exercise 2</a:t>
            </a:r>
          </a:p>
        </p:txBody>
      </p:sp>
      <p:sp>
        <p:nvSpPr>
          <p:cNvPr id="61443" name="Rectangle 3"/>
          <p:cNvSpPr>
            <a:spLocks noGrp="1" noChangeArrowheads="1"/>
          </p:cNvSpPr>
          <p:nvPr>
            <p:ph idx="1"/>
          </p:nvPr>
        </p:nvSpPr>
        <p:spPr>
          <a:xfrm>
            <a:off x="395288" y="785813"/>
            <a:ext cx="8443912" cy="5778500"/>
          </a:xfrm>
        </p:spPr>
        <p:txBody>
          <a:bodyPr/>
          <a:lstStyle/>
          <a:p>
            <a:pPr eaLnBrk="1" hangingPunct="1">
              <a:lnSpc>
                <a:spcPct val="150000"/>
              </a:lnSpc>
            </a:pPr>
            <a:r>
              <a:rPr lang="en-GB" smtClean="0"/>
              <a:t>Analyze the file "LossSample1.xls", using the steps below.  Determine the extent of the issuer's losses in 1997, and indicate if there are any patterns or trends.</a:t>
            </a:r>
          </a:p>
          <a:p>
            <a:pPr lvl="1" eaLnBrk="1" hangingPunct="1">
              <a:lnSpc>
                <a:spcPct val="150000"/>
              </a:lnSpc>
            </a:pPr>
            <a:r>
              <a:rPr lang="en-GB" sz="1400" b="1" smtClean="0"/>
              <a:t>Convert the file to a usable format</a:t>
            </a:r>
          </a:p>
          <a:p>
            <a:pPr lvl="2" eaLnBrk="1" hangingPunct="1">
              <a:lnSpc>
                <a:spcPct val="150000"/>
              </a:lnSpc>
            </a:pPr>
            <a:r>
              <a:rPr lang="en-GB" sz="1400" smtClean="0"/>
              <a:t>Check headers and footers</a:t>
            </a:r>
          </a:p>
          <a:p>
            <a:pPr lvl="2" eaLnBrk="1" hangingPunct="1">
              <a:lnSpc>
                <a:spcPct val="150000"/>
              </a:lnSpc>
            </a:pPr>
            <a:r>
              <a:rPr lang="en-GB" sz="1400" smtClean="0"/>
              <a:t>Add any necessary columns</a:t>
            </a:r>
          </a:p>
          <a:p>
            <a:pPr lvl="2" eaLnBrk="1" hangingPunct="1">
              <a:lnSpc>
                <a:spcPct val="150000"/>
              </a:lnSpc>
            </a:pPr>
            <a:r>
              <a:rPr lang="en-GB" sz="1400" smtClean="0"/>
              <a:t>Create variable names in header</a:t>
            </a:r>
          </a:p>
          <a:p>
            <a:pPr lvl="1" eaLnBrk="1" hangingPunct="1">
              <a:lnSpc>
                <a:spcPct val="150000"/>
              </a:lnSpc>
            </a:pPr>
            <a:r>
              <a:rPr lang="en-GB" sz="1400" b="1" smtClean="0"/>
              <a:t>Check the file for sensible values and identify any data that appear suspect</a:t>
            </a:r>
          </a:p>
          <a:p>
            <a:pPr lvl="2" eaLnBrk="1" hangingPunct="1">
              <a:lnSpc>
                <a:spcPct val="150000"/>
              </a:lnSpc>
            </a:pPr>
            <a:r>
              <a:rPr lang="en-GB" sz="1400" smtClean="0"/>
              <a:t>Sort the data to find minimum and maximum observations for each variable</a:t>
            </a:r>
          </a:p>
          <a:p>
            <a:pPr lvl="2" eaLnBrk="1" hangingPunct="1">
              <a:lnSpc>
                <a:spcPct val="150000"/>
              </a:lnSpc>
            </a:pPr>
            <a:r>
              <a:rPr lang="en-GB" sz="1400" smtClean="0"/>
              <a:t>Use the AutoFilter to view data categories and ensure data integrity for each category</a:t>
            </a:r>
          </a:p>
          <a:p>
            <a:pPr lvl="2" eaLnBrk="1" hangingPunct="1">
              <a:lnSpc>
                <a:spcPct val="150000"/>
              </a:lnSpc>
            </a:pPr>
            <a:r>
              <a:rPr lang="en-GB" sz="1400" smtClean="0"/>
              <a:t>Invoke Descriptive Statistics and Histogram features from the Data Analysis Toolpack</a:t>
            </a:r>
          </a:p>
          <a:p>
            <a:pPr lvl="3" eaLnBrk="1" hangingPunct="1">
              <a:lnSpc>
                <a:spcPct val="150000"/>
              </a:lnSpc>
            </a:pPr>
            <a:r>
              <a:rPr lang="en-GB" smtClean="0"/>
              <a:t>Note:  These procedures only work with continuous variables </a:t>
            </a:r>
          </a:p>
          <a:p>
            <a:pPr lvl="1" eaLnBrk="1" hangingPunct="1">
              <a:lnSpc>
                <a:spcPct val="150000"/>
              </a:lnSpc>
            </a:pPr>
            <a:r>
              <a:rPr lang="en-GB" sz="1400" b="1" smtClean="0"/>
              <a:t>Use the Subtotal function to perform a preliminary analysis</a:t>
            </a:r>
          </a:p>
          <a:p>
            <a:pPr lvl="1" eaLnBrk="1" hangingPunct="1">
              <a:lnSpc>
                <a:spcPct val="150000"/>
              </a:lnSpc>
            </a:pPr>
            <a:r>
              <a:rPr lang="en-GB" sz="1400" b="1" smtClean="0"/>
              <a:t>Conclude preliminary analysis</a:t>
            </a:r>
          </a:p>
          <a:p>
            <a:pPr lvl="2" eaLnBrk="1" hangingPunct="1">
              <a:lnSpc>
                <a:spcPct val="150000"/>
              </a:lnSpc>
            </a:pPr>
            <a:r>
              <a:rPr lang="en-GB" sz="1400" smtClean="0"/>
              <a:t>Use a PivotTable to determine the total Gross Fraud for each Month</a:t>
            </a:r>
          </a:p>
          <a:p>
            <a:pPr lvl="2" eaLnBrk="1" hangingPunct="1">
              <a:lnSpc>
                <a:spcPct val="150000"/>
              </a:lnSpc>
            </a:pPr>
            <a:r>
              <a:rPr lang="en-GB" sz="1400" smtClean="0"/>
              <a:t>Graph Gross Fraud over time</a:t>
            </a:r>
          </a:p>
          <a:p>
            <a:pPr lvl="1" eaLnBrk="1" hangingPunct="1">
              <a:lnSpc>
                <a:spcPct val="150000"/>
              </a:lnSpc>
            </a:pPr>
            <a:r>
              <a:rPr lang="en-GB" sz="1400" b="1" smtClean="0"/>
              <a:t>Document your initial conclusions</a:t>
            </a:r>
          </a:p>
        </p:txBody>
      </p:sp>
      <p:sp>
        <p:nvSpPr>
          <p:cNvPr id="5" name="Slide Number Placeholder 4"/>
          <p:cNvSpPr>
            <a:spLocks noGrp="1"/>
          </p:cNvSpPr>
          <p:nvPr>
            <p:ph type="sldNum" sz="quarter" idx="11"/>
          </p:nvPr>
        </p:nvSpPr>
        <p:spPr/>
        <p:txBody>
          <a:bodyPr/>
          <a:lstStyle/>
          <a:p>
            <a:pPr>
              <a:defRPr/>
            </a:pPr>
            <a:fld id="{5B52CF9F-C4B1-4166-B6D2-D121AFB53ADC}" type="slidenum">
              <a:rPr lang="en-US" altLang="en-US"/>
              <a:pPr>
                <a:defRPr/>
              </a:pPr>
              <a:t>44</a:t>
            </a:fld>
            <a:endParaRPr lang="en-US"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327025" y="773113"/>
            <a:ext cx="5718933" cy="5764165"/>
          </a:xfrm>
        </p:spPr>
        <p:txBody>
          <a:bodyPr/>
          <a:lstStyle/>
          <a:p>
            <a:pPr marL="4763" lvl="1" indent="-4763" algn="just" eaLnBrk="1" hangingPunct="1">
              <a:lnSpc>
                <a:spcPct val="150000"/>
              </a:lnSpc>
              <a:spcBef>
                <a:spcPct val="50000"/>
              </a:spcBef>
              <a:buClr>
                <a:srgbClr val="0000CC"/>
              </a:buClr>
              <a:buFontTx/>
              <a:buNone/>
              <a:defRPr/>
            </a:pPr>
            <a:r>
              <a:rPr lang="en-US" sz="1600" dirty="0" smtClean="0"/>
              <a:t>Conditional formatting allows you to set rules for cell formatting. If the rules(conditions) are met, then the formatting is applied. Excel  2007 offers a variety of  new conditional formatting.</a:t>
            </a:r>
          </a:p>
          <a:p>
            <a:pPr marL="4763" lvl="1" indent="-4763" algn="just" eaLnBrk="1" hangingPunct="1">
              <a:lnSpc>
                <a:spcPct val="150000"/>
              </a:lnSpc>
              <a:spcBef>
                <a:spcPct val="50000"/>
              </a:spcBef>
              <a:buClr>
                <a:srgbClr val="0000CC"/>
              </a:buClr>
              <a:buFontTx/>
              <a:buNone/>
              <a:defRPr/>
            </a:pPr>
            <a:r>
              <a:rPr lang="en-US" sz="1600" dirty="0" smtClean="0"/>
              <a:t>In Excel 2003, only 3 rules could be set but in Excel 2007, a lot more can be added.</a:t>
            </a:r>
          </a:p>
          <a:p>
            <a:pPr marL="4763" lvl="1" indent="-4763" algn="just" eaLnBrk="1" hangingPunct="1">
              <a:lnSpc>
                <a:spcPct val="150000"/>
              </a:lnSpc>
              <a:spcBef>
                <a:spcPct val="50000"/>
              </a:spcBef>
              <a:buClr>
                <a:srgbClr val="0000CC"/>
              </a:buClr>
              <a:buFontTx/>
              <a:buNone/>
              <a:defRPr/>
            </a:pPr>
            <a:endParaRPr lang="en-US" sz="1600" dirty="0" smtClean="0"/>
          </a:p>
          <a:p>
            <a:pPr marL="457200" lvl="1" indent="-457200" algn="just" eaLnBrk="1" hangingPunct="1">
              <a:lnSpc>
                <a:spcPct val="150000"/>
              </a:lnSpc>
              <a:buClr>
                <a:srgbClr val="0000CC"/>
              </a:buClr>
              <a:defRPr/>
            </a:pPr>
            <a:r>
              <a:rPr lang="en-US" sz="1400" kern="1200" dirty="0" smtClean="0">
                <a:ea typeface="+mn-ea"/>
              </a:rPr>
              <a:t>Select the cells to be formatted Choose </a:t>
            </a:r>
            <a:r>
              <a:rPr lang="en-US" sz="1400" b="1" kern="1200" dirty="0" smtClean="0">
                <a:ea typeface="+mn-ea"/>
              </a:rPr>
              <a:t>Home tab </a:t>
            </a:r>
            <a:r>
              <a:rPr lang="en-US" sz="1400" kern="1200" dirty="0" smtClean="0">
                <a:ea typeface="+mn-ea"/>
              </a:rPr>
              <a:t>&gt; </a:t>
            </a:r>
            <a:r>
              <a:rPr lang="en-US" sz="1400" b="1" kern="1200" dirty="0" smtClean="0">
                <a:ea typeface="+mn-ea"/>
              </a:rPr>
              <a:t>Conditional Formatting</a:t>
            </a:r>
          </a:p>
          <a:p>
            <a:pPr marL="457200" lvl="1" indent="-457200" algn="just" eaLnBrk="1" hangingPunct="1">
              <a:lnSpc>
                <a:spcPct val="150000"/>
              </a:lnSpc>
              <a:buClr>
                <a:srgbClr val="0000CC"/>
              </a:buClr>
              <a:defRPr/>
            </a:pPr>
            <a:r>
              <a:rPr lang="en-US" sz="1400" kern="1200" dirty="0" smtClean="0">
                <a:ea typeface="+mn-ea"/>
              </a:rPr>
              <a:t>From the first drop-down list, choose the type of formatting</a:t>
            </a:r>
          </a:p>
          <a:p>
            <a:pPr marL="112713" indent="-112713" algn="just">
              <a:lnSpc>
                <a:spcPct val="150000"/>
              </a:lnSpc>
              <a:spcBef>
                <a:spcPct val="50000"/>
              </a:spcBef>
              <a:buClr>
                <a:srgbClr val="0000CC"/>
              </a:buClr>
              <a:defRPr/>
            </a:pPr>
            <a:endParaRPr lang="en-US" sz="1200" dirty="0" smtClean="0"/>
          </a:p>
          <a:p>
            <a:pPr marL="112713" indent="-112713" algn="just">
              <a:lnSpc>
                <a:spcPct val="150000"/>
              </a:lnSpc>
              <a:spcBef>
                <a:spcPct val="50000"/>
              </a:spcBef>
              <a:buClr>
                <a:srgbClr val="0000CC"/>
              </a:buClr>
              <a:buFontTx/>
              <a:buNone/>
              <a:defRPr/>
            </a:pPr>
            <a:r>
              <a:rPr lang="en-US" sz="1600" dirty="0" smtClean="0"/>
              <a:t>Applications:</a:t>
            </a:r>
          </a:p>
          <a:p>
            <a:pPr marL="457200" lvl="1" indent="-457200" algn="just" eaLnBrk="1" hangingPunct="1">
              <a:lnSpc>
                <a:spcPct val="150000"/>
              </a:lnSpc>
              <a:buClr>
                <a:srgbClr val="0000CC"/>
              </a:buClr>
              <a:defRPr/>
            </a:pPr>
            <a:r>
              <a:rPr lang="en-US" sz="1400" kern="1200" dirty="0" smtClean="0">
                <a:ea typeface="+mn-ea"/>
              </a:rPr>
              <a:t>Hiding Errors &amp; Duplicate Values, Highlighting Duplicates in Column, Highlighting Items in a List, Highlighting</a:t>
            </a:r>
          </a:p>
        </p:txBody>
      </p:sp>
      <p:sp>
        <p:nvSpPr>
          <p:cNvPr id="728069" name="Rectangle 5"/>
          <p:cNvSpPr>
            <a:spLocks noChangeArrowheads="1"/>
          </p:cNvSpPr>
          <p:nvPr/>
        </p:nvSpPr>
        <p:spPr bwMode="auto">
          <a:xfrm>
            <a:off x="387350" y="381000"/>
            <a:ext cx="8482013" cy="458788"/>
          </a:xfrm>
          <a:prstGeom prst="rect">
            <a:avLst/>
          </a:prstGeom>
          <a:noFill/>
          <a:ln w="12700">
            <a:noFill/>
            <a:miter lim="800000"/>
            <a:headEnd/>
            <a:tailEnd/>
          </a:ln>
          <a:effectLst/>
        </p:spPr>
        <p:txBody>
          <a:bodyPr lIns="45720" tIns="44450" rIns="45720" bIns="44450" anchor="b">
            <a:spAutoFit/>
          </a:bodyPr>
          <a:lstStyle/>
          <a:p>
            <a:pPr>
              <a:defRPr/>
            </a:pPr>
            <a:r>
              <a:rPr lang="en-GB" sz="2400" dirty="0">
                <a:solidFill>
                  <a:srgbClr val="008FD0"/>
                </a:solidFill>
                <a:latin typeface="+mj-lt"/>
                <a:ea typeface="+mj-ea"/>
                <a:cs typeface="+mj-cs"/>
              </a:rPr>
              <a:t>Output Display – Conditional Formatting</a:t>
            </a:r>
          </a:p>
        </p:txBody>
      </p:sp>
      <p:pic>
        <p:nvPicPr>
          <p:cNvPr id="62468" name="Picture 2"/>
          <p:cNvPicPr>
            <a:picLocks noChangeAspect="1" noChangeArrowheads="1"/>
          </p:cNvPicPr>
          <p:nvPr/>
        </p:nvPicPr>
        <p:blipFill>
          <a:blip r:embed="rId3" cstate="print"/>
          <a:srcRect l="1759"/>
          <a:stretch>
            <a:fillRect/>
          </a:stretch>
        </p:blipFill>
        <p:spPr bwMode="auto">
          <a:xfrm>
            <a:off x="6537586" y="1068388"/>
            <a:ext cx="1849437" cy="3744912"/>
          </a:xfrm>
          <a:prstGeom prst="rect">
            <a:avLst/>
          </a:prstGeom>
          <a:noFill/>
          <a:ln w="9525">
            <a:solidFill>
              <a:srgbClr val="314010"/>
            </a:solidFill>
            <a:miter lim="800000"/>
            <a:headEnd/>
            <a:tailEnd/>
          </a:ln>
        </p:spPr>
      </p:pic>
      <p:sp>
        <p:nvSpPr>
          <p:cNvPr id="7" name="Slide Number Placeholder 6"/>
          <p:cNvSpPr>
            <a:spLocks noGrp="1"/>
          </p:cNvSpPr>
          <p:nvPr>
            <p:ph type="sldNum" sz="quarter" idx="11"/>
          </p:nvPr>
        </p:nvSpPr>
        <p:spPr/>
        <p:txBody>
          <a:bodyPr/>
          <a:lstStyle/>
          <a:p>
            <a:pPr>
              <a:defRPr/>
            </a:pPr>
            <a:fld id="{D2D22404-8489-4D39-BDF9-7974BA610AE9}" type="slidenum">
              <a:rPr lang="en-US" altLang="en-US"/>
              <a:pPr>
                <a:defRPr/>
              </a:pPr>
              <a:t>45</a:t>
            </a:fld>
            <a:endParaRPr lang="en-US"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3"/>
          <p:cNvPicPr>
            <a:picLocks noChangeAspect="1" noChangeArrowheads="1"/>
          </p:cNvPicPr>
          <p:nvPr/>
        </p:nvPicPr>
        <p:blipFill>
          <a:blip r:embed="rId3" cstate="print"/>
          <a:srcRect/>
          <a:stretch>
            <a:fillRect/>
          </a:stretch>
        </p:blipFill>
        <p:spPr bwMode="auto">
          <a:xfrm>
            <a:off x="2606675" y="3041650"/>
            <a:ext cx="3629025" cy="3476625"/>
          </a:xfrm>
          <a:prstGeom prst="rect">
            <a:avLst/>
          </a:prstGeom>
          <a:noFill/>
          <a:ln w="9525">
            <a:noFill/>
            <a:miter lim="800000"/>
            <a:headEnd/>
            <a:tailEnd/>
          </a:ln>
        </p:spPr>
      </p:pic>
      <p:sp>
        <p:nvSpPr>
          <p:cNvPr id="51202" name="Rectangle 3"/>
          <p:cNvSpPr>
            <a:spLocks noGrp="1" noChangeArrowheads="1"/>
          </p:cNvSpPr>
          <p:nvPr>
            <p:ph idx="1"/>
          </p:nvPr>
        </p:nvSpPr>
        <p:spPr>
          <a:xfrm>
            <a:off x="327025" y="773113"/>
            <a:ext cx="8366125" cy="2147887"/>
          </a:xfrm>
        </p:spPr>
        <p:txBody>
          <a:bodyPr/>
          <a:lstStyle/>
          <a:p>
            <a:pPr marL="4763" lvl="1" indent="-4763" algn="just" eaLnBrk="1" hangingPunct="1">
              <a:lnSpc>
                <a:spcPct val="150000"/>
              </a:lnSpc>
              <a:spcBef>
                <a:spcPct val="50000"/>
              </a:spcBef>
              <a:buClr>
                <a:srgbClr val="0000CC"/>
              </a:buClr>
              <a:buFontTx/>
              <a:buNone/>
              <a:defRPr/>
            </a:pPr>
            <a:r>
              <a:rPr lang="en-US" sz="1600" dirty="0" smtClean="0"/>
              <a:t>Formula based formatting</a:t>
            </a:r>
            <a:endParaRPr lang="en-GB" dirty="0" smtClean="0"/>
          </a:p>
          <a:p>
            <a:pPr marL="457200" lvl="1" indent="-457200" algn="just" eaLnBrk="1" hangingPunct="1">
              <a:lnSpc>
                <a:spcPct val="150000"/>
              </a:lnSpc>
              <a:buClr>
                <a:srgbClr val="0000CC"/>
              </a:buClr>
              <a:defRPr/>
            </a:pPr>
            <a:r>
              <a:rPr lang="en-GB" sz="1400" kern="1200" dirty="0" smtClean="0">
                <a:ea typeface="+mn-ea"/>
              </a:rPr>
              <a:t>Select the cells to be formatted and select the ‘</a:t>
            </a:r>
            <a:r>
              <a:rPr lang="en-GB" sz="1400" b="1" kern="1200" dirty="0" smtClean="0">
                <a:ea typeface="+mn-ea"/>
              </a:rPr>
              <a:t>Conditional Formatting</a:t>
            </a:r>
            <a:r>
              <a:rPr lang="en-GB" sz="1400" kern="1200" dirty="0" smtClean="0">
                <a:ea typeface="+mn-ea"/>
              </a:rPr>
              <a:t>’ under the </a:t>
            </a:r>
            <a:r>
              <a:rPr lang="en-GB" sz="1400" b="1" kern="1200" dirty="0" smtClean="0">
                <a:ea typeface="+mn-ea"/>
              </a:rPr>
              <a:t>‘Home Tab</a:t>
            </a:r>
            <a:r>
              <a:rPr lang="en-GB" sz="1400" kern="1200" dirty="0" smtClean="0">
                <a:ea typeface="+mn-ea"/>
              </a:rPr>
              <a:t>’.</a:t>
            </a:r>
          </a:p>
          <a:p>
            <a:pPr marL="457200" lvl="1" indent="-457200" algn="just" eaLnBrk="1" hangingPunct="1">
              <a:lnSpc>
                <a:spcPct val="150000"/>
              </a:lnSpc>
              <a:buClr>
                <a:srgbClr val="0000CC"/>
              </a:buClr>
              <a:defRPr/>
            </a:pPr>
            <a:r>
              <a:rPr lang="en-GB" sz="1400" kern="1200" dirty="0" smtClean="0">
                <a:ea typeface="+mn-ea"/>
              </a:rPr>
              <a:t>Create a new rule by selecting ‘</a:t>
            </a:r>
            <a:r>
              <a:rPr lang="en-GB" sz="1400" b="1" kern="1200" dirty="0" smtClean="0">
                <a:ea typeface="+mn-ea"/>
              </a:rPr>
              <a:t>Use a formula to determine which cells to format</a:t>
            </a:r>
            <a:r>
              <a:rPr lang="en-GB" sz="1400" kern="1200" dirty="0" smtClean="0">
                <a:ea typeface="+mn-ea"/>
              </a:rPr>
              <a:t>’</a:t>
            </a:r>
          </a:p>
          <a:p>
            <a:pPr marL="457200" lvl="1" indent="-457200" algn="just" eaLnBrk="1" hangingPunct="1">
              <a:lnSpc>
                <a:spcPct val="150000"/>
              </a:lnSpc>
              <a:buClr>
                <a:srgbClr val="0000CC"/>
              </a:buClr>
              <a:defRPr/>
            </a:pPr>
            <a:r>
              <a:rPr lang="en-US" sz="1400" dirty="0" smtClean="0"/>
              <a:t>In the text box, enter a formula that refers to an absolute reference to a column (for example, $D), to ensure that the conditional formatting in all columns refers to the value in column D. Otherwise, the formula will be adjusted in each column.</a:t>
            </a:r>
          </a:p>
          <a:p>
            <a:pPr marL="457200" lvl="1" indent="-457200" algn="just" eaLnBrk="1" hangingPunct="1">
              <a:lnSpc>
                <a:spcPct val="150000"/>
              </a:lnSpc>
              <a:buClr>
                <a:srgbClr val="0000CC"/>
              </a:buClr>
              <a:defRPr/>
            </a:pPr>
            <a:endParaRPr lang="en-GB" sz="1400" kern="1200" dirty="0" smtClean="0">
              <a:ea typeface="+mn-ea"/>
            </a:endParaRPr>
          </a:p>
          <a:p>
            <a:pPr marL="4763" lvl="1" indent="-4763" algn="just" eaLnBrk="1" hangingPunct="1">
              <a:lnSpc>
                <a:spcPct val="150000"/>
              </a:lnSpc>
              <a:spcBef>
                <a:spcPct val="50000"/>
              </a:spcBef>
              <a:buClr>
                <a:srgbClr val="0000CC"/>
              </a:buClr>
              <a:buFontTx/>
              <a:buNone/>
              <a:defRPr/>
            </a:pPr>
            <a:endParaRPr lang="en-US" sz="1600" dirty="0" smtClean="0"/>
          </a:p>
        </p:txBody>
      </p:sp>
      <p:sp>
        <p:nvSpPr>
          <p:cNvPr id="728069" name="Rectangle 5"/>
          <p:cNvSpPr>
            <a:spLocks noChangeArrowheads="1"/>
          </p:cNvSpPr>
          <p:nvPr/>
        </p:nvSpPr>
        <p:spPr bwMode="auto">
          <a:xfrm>
            <a:off x="387350" y="381000"/>
            <a:ext cx="8482013" cy="458788"/>
          </a:xfrm>
          <a:prstGeom prst="rect">
            <a:avLst/>
          </a:prstGeom>
          <a:noFill/>
          <a:ln w="12700">
            <a:noFill/>
            <a:miter lim="800000"/>
            <a:headEnd/>
            <a:tailEnd/>
          </a:ln>
          <a:effectLst/>
        </p:spPr>
        <p:txBody>
          <a:bodyPr lIns="45720" tIns="44450" rIns="45720" bIns="44450" anchor="b">
            <a:spAutoFit/>
          </a:bodyPr>
          <a:lstStyle/>
          <a:p>
            <a:pPr>
              <a:defRPr/>
            </a:pPr>
            <a:r>
              <a:rPr lang="en-GB" sz="2400" dirty="0">
                <a:solidFill>
                  <a:srgbClr val="008FD0"/>
                </a:solidFill>
                <a:latin typeface="+mj-lt"/>
                <a:ea typeface="+mj-ea"/>
                <a:cs typeface="+mj-cs"/>
              </a:rPr>
              <a:t>Output Display – Conditional Formatting</a:t>
            </a:r>
          </a:p>
        </p:txBody>
      </p:sp>
      <p:sp>
        <p:nvSpPr>
          <p:cNvPr id="7" name="Slide Number Placeholder 6"/>
          <p:cNvSpPr>
            <a:spLocks noGrp="1"/>
          </p:cNvSpPr>
          <p:nvPr>
            <p:ph type="sldNum" sz="quarter" idx="11"/>
          </p:nvPr>
        </p:nvSpPr>
        <p:spPr/>
        <p:txBody>
          <a:bodyPr/>
          <a:lstStyle/>
          <a:p>
            <a:pPr>
              <a:defRPr/>
            </a:pPr>
            <a:fld id="{EB17DF3B-8956-4E9D-A93F-6C902E190125}" type="slidenum">
              <a:rPr lang="en-US" altLang="en-US"/>
              <a:pPr>
                <a:defRPr/>
              </a:pPr>
              <a:t>46</a:t>
            </a:fld>
            <a:endParaRPr lang="en-US" altLang="en-US" dirty="0"/>
          </a:p>
        </p:txBody>
      </p:sp>
      <p:sp>
        <p:nvSpPr>
          <p:cNvPr id="8" name="Rectangle 24"/>
          <p:cNvSpPr>
            <a:spLocks noChangeArrowheads="1"/>
          </p:cNvSpPr>
          <p:nvPr/>
        </p:nvSpPr>
        <p:spPr bwMode="auto">
          <a:xfrm>
            <a:off x="314325" y="4384675"/>
            <a:ext cx="1473200" cy="414338"/>
          </a:xfrm>
          <a:prstGeom prst="rect">
            <a:avLst/>
          </a:prstGeom>
          <a:solidFill>
            <a:schemeClr val="bg1">
              <a:lumMod val="75000"/>
            </a:schemeClr>
          </a:solidFill>
          <a:ln w="12700" algn="ctr">
            <a:solidFill>
              <a:schemeClr val="bg2"/>
            </a:solidFill>
            <a:miter lim="800000"/>
            <a:headEnd/>
            <a:tailEnd/>
          </a:ln>
          <a:effectLst>
            <a:outerShdw dist="35921" dir="2700000" algn="ctr" rotWithShape="0">
              <a:schemeClr val="bg2"/>
            </a:outerShdw>
          </a:effectLst>
        </p:spPr>
        <p:txBody>
          <a:bodyPr lIns="45720" rIns="45720" anchor="ctr"/>
          <a:lstStyle/>
          <a:p>
            <a:pPr algn="ctr" eaLnBrk="0" hangingPunct="0">
              <a:buClr>
                <a:schemeClr val="folHlink"/>
              </a:buClr>
              <a:defRPr/>
            </a:pPr>
            <a:r>
              <a:rPr lang="en-US" dirty="0">
                <a:cs typeface="+mn-cs"/>
              </a:rPr>
              <a:t>Enter the condition</a:t>
            </a:r>
          </a:p>
        </p:txBody>
      </p:sp>
      <p:sp>
        <p:nvSpPr>
          <p:cNvPr id="9" name="Rectangle 25"/>
          <p:cNvSpPr>
            <a:spLocks noChangeArrowheads="1"/>
          </p:cNvSpPr>
          <p:nvPr/>
        </p:nvSpPr>
        <p:spPr bwMode="auto">
          <a:xfrm>
            <a:off x="6940550" y="3825875"/>
            <a:ext cx="1739900" cy="414338"/>
          </a:xfrm>
          <a:prstGeom prst="rect">
            <a:avLst/>
          </a:prstGeom>
          <a:solidFill>
            <a:schemeClr val="bg1">
              <a:lumMod val="75000"/>
            </a:schemeClr>
          </a:solidFill>
          <a:ln w="12700" algn="ctr">
            <a:solidFill>
              <a:schemeClr val="bg2"/>
            </a:solidFill>
            <a:miter lim="800000"/>
            <a:headEnd/>
            <a:tailEnd/>
          </a:ln>
          <a:effectLst>
            <a:outerShdw dist="35921" dir="2700000" algn="ctr" rotWithShape="0">
              <a:schemeClr val="bg2"/>
            </a:outerShdw>
          </a:effectLst>
        </p:spPr>
        <p:txBody>
          <a:bodyPr lIns="45720" rIns="45720" anchor="ctr"/>
          <a:lstStyle/>
          <a:p>
            <a:pPr algn="ctr" eaLnBrk="0" hangingPunct="0">
              <a:buClr>
                <a:schemeClr val="folHlink"/>
              </a:buClr>
              <a:defRPr/>
            </a:pPr>
            <a:r>
              <a:rPr lang="en-US" dirty="0">
                <a:cs typeface="+mn-cs"/>
              </a:rPr>
              <a:t>Select to apply conditional formatting based on formula</a:t>
            </a:r>
          </a:p>
        </p:txBody>
      </p:sp>
      <p:cxnSp>
        <p:nvCxnSpPr>
          <p:cNvPr id="11" name="Straight Arrow Connector 10"/>
          <p:cNvCxnSpPr>
            <a:stCxn id="9" idx="1"/>
          </p:cNvCxnSpPr>
          <p:nvPr/>
        </p:nvCxnSpPr>
        <p:spPr>
          <a:xfrm flipH="1">
            <a:off x="5691188" y="4032250"/>
            <a:ext cx="1249362" cy="52546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p:cNvCxnSpPr>
          <p:nvPr/>
        </p:nvCxnSpPr>
        <p:spPr>
          <a:xfrm>
            <a:off x="1787525" y="4592638"/>
            <a:ext cx="996950" cy="71596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25"/>
          <p:cNvSpPr>
            <a:spLocks noChangeArrowheads="1"/>
          </p:cNvSpPr>
          <p:nvPr/>
        </p:nvSpPr>
        <p:spPr bwMode="auto">
          <a:xfrm>
            <a:off x="6940550" y="5189538"/>
            <a:ext cx="1739900" cy="414337"/>
          </a:xfrm>
          <a:prstGeom prst="rect">
            <a:avLst/>
          </a:prstGeom>
          <a:solidFill>
            <a:schemeClr val="bg1">
              <a:lumMod val="75000"/>
            </a:schemeClr>
          </a:solidFill>
          <a:ln w="12700" algn="ctr">
            <a:solidFill>
              <a:schemeClr val="bg2"/>
            </a:solidFill>
            <a:miter lim="800000"/>
            <a:headEnd/>
            <a:tailEnd/>
          </a:ln>
          <a:effectLst>
            <a:outerShdw dist="35921" dir="2700000" algn="ctr" rotWithShape="0">
              <a:schemeClr val="bg2"/>
            </a:outerShdw>
          </a:effectLst>
        </p:spPr>
        <p:txBody>
          <a:bodyPr lIns="45720" rIns="45720" anchor="ctr"/>
          <a:lstStyle/>
          <a:p>
            <a:pPr algn="ctr" eaLnBrk="0" hangingPunct="0">
              <a:buClr>
                <a:schemeClr val="folHlink"/>
              </a:buClr>
              <a:defRPr/>
            </a:pPr>
            <a:r>
              <a:rPr lang="en-US" dirty="0">
                <a:cs typeface="+mn-cs"/>
              </a:rPr>
              <a:t>Apply the requisite format</a:t>
            </a:r>
          </a:p>
        </p:txBody>
      </p:sp>
      <p:cxnSp>
        <p:nvCxnSpPr>
          <p:cNvPr id="15" name="Straight Arrow Connector 14"/>
          <p:cNvCxnSpPr>
            <a:stCxn id="14" idx="1"/>
          </p:cNvCxnSpPr>
          <p:nvPr/>
        </p:nvCxnSpPr>
        <p:spPr>
          <a:xfrm flipH="1">
            <a:off x="5691188" y="5397500"/>
            <a:ext cx="1249362" cy="52546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C73468A8-5F8D-4DCB-89C0-DA4CA4939457}" type="slidenum">
              <a:rPr lang="en-US" altLang="en-US" smtClean="0"/>
              <a:pPr>
                <a:defRPr/>
              </a:pPr>
              <a:t>47</a:t>
            </a:fld>
            <a:endParaRPr lang="en-US" altLang="en-US" dirty="0"/>
          </a:p>
        </p:txBody>
      </p:sp>
      <p:sp>
        <p:nvSpPr>
          <p:cNvPr id="5" name="Rectangle 5"/>
          <p:cNvSpPr>
            <a:spLocks noChangeArrowheads="1"/>
          </p:cNvSpPr>
          <p:nvPr/>
        </p:nvSpPr>
        <p:spPr bwMode="auto">
          <a:xfrm>
            <a:off x="387350" y="381000"/>
            <a:ext cx="8482013" cy="458788"/>
          </a:xfrm>
          <a:prstGeom prst="rect">
            <a:avLst/>
          </a:prstGeom>
          <a:noFill/>
          <a:ln w="12700">
            <a:noFill/>
            <a:miter lim="800000"/>
            <a:headEnd/>
            <a:tailEnd/>
          </a:ln>
          <a:effectLst/>
        </p:spPr>
        <p:txBody>
          <a:bodyPr lIns="45720" tIns="44450" rIns="45720" bIns="44450" anchor="b">
            <a:spAutoFit/>
          </a:bodyPr>
          <a:lstStyle/>
          <a:p>
            <a:pPr>
              <a:defRPr/>
            </a:pPr>
            <a:r>
              <a:rPr lang="en-GB" sz="2400" dirty="0">
                <a:solidFill>
                  <a:srgbClr val="008FD0"/>
                </a:solidFill>
                <a:latin typeface="+mj-lt"/>
                <a:ea typeface="+mj-ea"/>
                <a:cs typeface="+mj-cs"/>
              </a:rPr>
              <a:t>Output Display – Conditional Formatting</a:t>
            </a:r>
          </a:p>
        </p:txBody>
      </p:sp>
      <p:pic>
        <p:nvPicPr>
          <p:cNvPr id="188418" name="Picture 2"/>
          <p:cNvPicPr>
            <a:picLocks noChangeAspect="1" noChangeArrowheads="1"/>
          </p:cNvPicPr>
          <p:nvPr/>
        </p:nvPicPr>
        <p:blipFill>
          <a:blip r:embed="rId3" cstate="print"/>
          <a:srcRect l="5373" t="27954" r="61605" b="40206"/>
          <a:stretch>
            <a:fillRect/>
          </a:stretch>
        </p:blipFill>
        <p:spPr bwMode="auto">
          <a:xfrm>
            <a:off x="4012445" y="3930555"/>
            <a:ext cx="4026089" cy="2415654"/>
          </a:xfrm>
          <a:prstGeom prst="rect">
            <a:avLst/>
          </a:prstGeom>
          <a:noFill/>
          <a:ln w="9525">
            <a:noFill/>
            <a:miter lim="800000"/>
            <a:headEnd/>
            <a:tailEnd/>
          </a:ln>
        </p:spPr>
      </p:pic>
      <p:pic>
        <p:nvPicPr>
          <p:cNvPr id="188419" name="Picture 3"/>
          <p:cNvPicPr>
            <a:picLocks noChangeAspect="1" noChangeArrowheads="1"/>
          </p:cNvPicPr>
          <p:nvPr/>
        </p:nvPicPr>
        <p:blipFill>
          <a:blip r:embed="rId4" cstate="print"/>
          <a:srcRect l="4776" t="27554" r="50112" b="38013"/>
          <a:stretch>
            <a:fillRect/>
          </a:stretch>
        </p:blipFill>
        <p:spPr bwMode="auto">
          <a:xfrm>
            <a:off x="1992573" y="1023581"/>
            <a:ext cx="5254389" cy="2538484"/>
          </a:xfrm>
          <a:prstGeom prst="rect">
            <a:avLst/>
          </a:prstGeom>
          <a:noFill/>
          <a:ln w="9525">
            <a:noFill/>
            <a:miter lim="800000"/>
            <a:headEnd/>
            <a:tailEnd/>
          </a:ln>
        </p:spPr>
      </p:pic>
      <p:pic>
        <p:nvPicPr>
          <p:cNvPr id="188420" name="Picture 4"/>
          <p:cNvPicPr>
            <a:picLocks noChangeAspect="1" noChangeArrowheads="1"/>
          </p:cNvPicPr>
          <p:nvPr/>
        </p:nvPicPr>
        <p:blipFill>
          <a:blip r:embed="rId5" cstate="print"/>
          <a:srcRect l="5373" t="25362" r="74142" b="46870"/>
          <a:stretch>
            <a:fillRect/>
          </a:stretch>
        </p:blipFill>
        <p:spPr bwMode="auto">
          <a:xfrm>
            <a:off x="657009" y="3916905"/>
            <a:ext cx="2959653" cy="2425945"/>
          </a:xfrm>
          <a:prstGeom prst="rect">
            <a:avLst/>
          </a:prstGeom>
          <a:noFill/>
          <a:ln w="9525">
            <a:noFill/>
            <a:miter lim="800000"/>
            <a:headEnd/>
            <a:tailEnd/>
          </a:ln>
        </p:spPr>
      </p:pic>
      <p:graphicFrame>
        <p:nvGraphicFramePr>
          <p:cNvPr id="11" name="Object 10"/>
          <p:cNvGraphicFramePr>
            <a:graphicFrameLocks noChangeAspect="1"/>
          </p:cNvGraphicFramePr>
          <p:nvPr/>
        </p:nvGraphicFramePr>
        <p:xfrm>
          <a:off x="7622274" y="1147479"/>
          <a:ext cx="914400" cy="714375"/>
        </p:xfrm>
        <a:graphic>
          <a:graphicData uri="http://schemas.openxmlformats.org/presentationml/2006/ole">
            <p:oleObj spid="_x0000_s188423" name="Worksheet" showAsIcon="1" r:id="rId6" imgW="914400" imgH="714240" progId="Excel.Sheet.12">
              <p:embed/>
            </p:oleObj>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7"/>
          <p:cNvSpPr>
            <a:spLocks noGrp="1" noChangeArrowheads="1"/>
          </p:cNvSpPr>
          <p:nvPr>
            <p:ph type="title"/>
          </p:nvPr>
        </p:nvSpPr>
        <p:spPr/>
        <p:txBody>
          <a:bodyPr/>
          <a:lstStyle/>
          <a:p>
            <a:pPr eaLnBrk="1" hangingPunct="1"/>
            <a:r>
              <a:rPr lang="en-GB" smtClean="0"/>
              <a:t>V.  Excel Functions</a:t>
            </a:r>
          </a:p>
        </p:txBody>
      </p:sp>
      <p:sp>
        <p:nvSpPr>
          <p:cNvPr id="64515" name="Rectangle 4"/>
          <p:cNvSpPr>
            <a:spLocks noGrp="1" noChangeArrowheads="1"/>
          </p:cNvSpPr>
          <p:nvPr>
            <p:ph idx="1"/>
          </p:nvPr>
        </p:nvSpPr>
        <p:spPr>
          <a:xfrm>
            <a:off x="382588" y="777875"/>
            <a:ext cx="8443912" cy="968375"/>
          </a:xfrm>
        </p:spPr>
        <p:txBody>
          <a:bodyPr/>
          <a:lstStyle/>
          <a:p>
            <a:pPr marL="0" indent="0" eaLnBrk="1" hangingPunct="1">
              <a:lnSpc>
                <a:spcPct val="150000"/>
              </a:lnSpc>
              <a:buFontTx/>
              <a:buNone/>
            </a:pPr>
            <a:r>
              <a:rPr lang="en-GB" sz="1600" smtClean="0"/>
              <a:t>Functions are designed to perform complex and frequently used calculations.  These predefined formulas make it easier to enter arguments and follow the correct syntax when programming your model.</a:t>
            </a:r>
          </a:p>
        </p:txBody>
      </p:sp>
      <p:sp>
        <p:nvSpPr>
          <p:cNvPr id="482306" name="Rectangle 2"/>
          <p:cNvSpPr>
            <a:spLocks noChangeArrowheads="1"/>
          </p:cNvSpPr>
          <p:nvPr/>
        </p:nvSpPr>
        <p:spPr bwMode="auto">
          <a:xfrm>
            <a:off x="527050" y="2392363"/>
            <a:ext cx="3294063" cy="324485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lIns="45720" rIns="45720" anchor="ctr">
            <a:spAutoFit/>
          </a:bodyPr>
          <a:lstStyle/>
          <a:p>
            <a:pPr eaLnBrk="0" hangingPunct="0">
              <a:buClr>
                <a:schemeClr val="folHlink"/>
              </a:buClr>
              <a:defRPr/>
            </a:pPr>
            <a:endParaRPr lang="en-US">
              <a:cs typeface="+mn-cs"/>
            </a:endParaRPr>
          </a:p>
        </p:txBody>
      </p:sp>
      <p:sp>
        <p:nvSpPr>
          <p:cNvPr id="64517" name="Rectangle 3"/>
          <p:cNvSpPr>
            <a:spLocks noChangeArrowheads="1"/>
          </p:cNvSpPr>
          <p:nvPr/>
        </p:nvSpPr>
        <p:spPr bwMode="auto">
          <a:xfrm>
            <a:off x="4095750" y="2443163"/>
            <a:ext cx="4459288" cy="3230562"/>
          </a:xfrm>
          <a:prstGeom prst="rect">
            <a:avLst/>
          </a:prstGeom>
          <a:solidFill>
            <a:schemeClr val="bg2"/>
          </a:solidFill>
          <a:ln w="12700">
            <a:solidFill>
              <a:schemeClr val="bg2"/>
            </a:solidFill>
            <a:miter lim="800000"/>
            <a:headEnd/>
            <a:tailEnd/>
          </a:ln>
        </p:spPr>
        <p:txBody>
          <a:bodyPr lIns="45720" rIns="45720" anchor="ctr">
            <a:spAutoFit/>
          </a:bodyPr>
          <a:lstStyle/>
          <a:p>
            <a:pPr eaLnBrk="0" hangingPunct="0">
              <a:buClr>
                <a:schemeClr val="folHlink"/>
              </a:buClr>
            </a:pPr>
            <a:endParaRPr lang="en-US"/>
          </a:p>
        </p:txBody>
      </p:sp>
      <p:sp>
        <p:nvSpPr>
          <p:cNvPr id="64518" name="Text Box 8"/>
          <p:cNvSpPr txBox="1">
            <a:spLocks noChangeArrowheads="1"/>
          </p:cNvSpPr>
          <p:nvPr/>
        </p:nvSpPr>
        <p:spPr bwMode="auto">
          <a:xfrm>
            <a:off x="479425" y="2044700"/>
            <a:ext cx="2333625" cy="304800"/>
          </a:xfrm>
          <a:prstGeom prst="rect">
            <a:avLst/>
          </a:prstGeom>
          <a:noFill/>
          <a:ln w="12700">
            <a:noFill/>
            <a:miter lim="800000"/>
            <a:headEnd/>
            <a:tailEnd/>
          </a:ln>
        </p:spPr>
        <p:txBody>
          <a:bodyPr wrap="none" lIns="45720" rIns="45720">
            <a:spAutoFit/>
          </a:bodyPr>
          <a:lstStyle/>
          <a:p>
            <a:pPr eaLnBrk="0" hangingPunct="0">
              <a:buClr>
                <a:schemeClr val="folHlink"/>
              </a:buClr>
            </a:pPr>
            <a:r>
              <a:rPr lang="en-US" sz="1400" b="1"/>
              <a:t>Components of a Function</a:t>
            </a:r>
          </a:p>
        </p:txBody>
      </p:sp>
      <p:sp>
        <p:nvSpPr>
          <p:cNvPr id="64519" name="Text Box 9"/>
          <p:cNvSpPr txBox="1">
            <a:spLocks noChangeArrowheads="1"/>
          </p:cNvSpPr>
          <p:nvPr/>
        </p:nvSpPr>
        <p:spPr bwMode="auto">
          <a:xfrm>
            <a:off x="3986213" y="2044700"/>
            <a:ext cx="2227262" cy="304800"/>
          </a:xfrm>
          <a:prstGeom prst="rect">
            <a:avLst/>
          </a:prstGeom>
          <a:noFill/>
          <a:ln w="12700">
            <a:noFill/>
            <a:miter lim="800000"/>
            <a:headEnd/>
            <a:tailEnd/>
          </a:ln>
        </p:spPr>
        <p:txBody>
          <a:bodyPr wrap="none" lIns="45720" rIns="45720">
            <a:spAutoFit/>
          </a:bodyPr>
          <a:lstStyle/>
          <a:p>
            <a:pPr eaLnBrk="0" hangingPunct="0">
              <a:buClr>
                <a:schemeClr val="folHlink"/>
              </a:buClr>
            </a:pPr>
            <a:r>
              <a:rPr lang="en-US" sz="1400" b="1"/>
              <a:t>Selected Excel Functions</a:t>
            </a:r>
          </a:p>
        </p:txBody>
      </p:sp>
      <p:graphicFrame>
        <p:nvGraphicFramePr>
          <p:cNvPr id="482314" name="Group 10"/>
          <p:cNvGraphicFramePr>
            <a:graphicFrameLocks noGrp="1"/>
          </p:cNvGraphicFramePr>
          <p:nvPr/>
        </p:nvGraphicFramePr>
        <p:xfrm>
          <a:off x="4059238" y="2395538"/>
          <a:ext cx="4551045" cy="3261360"/>
        </p:xfrm>
        <a:graphic>
          <a:graphicData uri="http://schemas.openxmlformats.org/drawingml/2006/table">
            <a:tbl>
              <a:tblPr/>
              <a:tblGrid>
                <a:gridCol w="116840"/>
                <a:gridCol w="1689100"/>
                <a:gridCol w="116840"/>
                <a:gridCol w="2511425"/>
                <a:gridCol w="116840"/>
              </a:tblGrid>
              <a:tr h="233363">
                <a:tc>
                  <a:txBody>
                    <a:bodyPr/>
                    <a:lstStyle/>
                    <a:p>
                      <a:pPr marL="0" marR="0" lvl="0" indent="0" algn="ctr"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900" b="1" i="0" u="none" strike="noStrike" cap="none" normalizeH="0" baseline="0" dirty="0" smtClean="0">
                        <a:ln>
                          <a:noFill/>
                        </a:ln>
                        <a:solidFill>
                          <a:schemeClr val="tx1"/>
                        </a:solidFill>
                        <a:effectLst/>
                        <a:latin typeface="Arial" charset="0"/>
                      </a:endParaRPr>
                    </a:p>
                  </a:txBody>
                  <a:tcPr marL="45720" marR="45720"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smtClean="0">
                          <a:ln>
                            <a:noFill/>
                          </a:ln>
                          <a:solidFill>
                            <a:schemeClr val="tx1"/>
                          </a:solidFill>
                          <a:effectLst/>
                          <a:latin typeface="Arial" charset="0"/>
                        </a:rPr>
                        <a:t>Function </a:t>
                      </a:r>
                    </a:p>
                  </a:txBody>
                  <a:tcPr marL="45720" marR="4572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1000" b="1" i="0" u="none" strike="noStrike" cap="none" normalizeH="0" baseline="0" smtClean="0">
                        <a:ln>
                          <a:noFill/>
                        </a:ln>
                        <a:solidFill>
                          <a:schemeClr val="tx1"/>
                        </a:solidFill>
                        <a:effectLst/>
                        <a:latin typeface="Arial" charset="0"/>
                      </a:endParaRPr>
                    </a:p>
                  </a:txBody>
                  <a:tcPr marL="45720" marR="4572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smtClean="0">
                          <a:ln>
                            <a:noFill/>
                          </a:ln>
                          <a:solidFill>
                            <a:schemeClr val="tx1"/>
                          </a:solidFill>
                          <a:effectLst/>
                          <a:latin typeface="Arial" charset="0"/>
                        </a:rPr>
                        <a:t>Description </a:t>
                      </a:r>
                    </a:p>
                  </a:txBody>
                  <a:tcPr marL="45720" marR="4572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900" b="1" i="0" u="none" strike="noStrike" cap="none" normalizeH="0" baseline="0" smtClean="0">
                        <a:ln>
                          <a:noFill/>
                        </a:ln>
                        <a:solidFill>
                          <a:schemeClr val="tx1"/>
                        </a:solidFill>
                        <a:effectLst/>
                        <a:latin typeface="Arial" charset="0"/>
                      </a:endParaRPr>
                    </a:p>
                  </a:txBody>
                  <a:tcPr marL="45720" marR="45720"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r>
              <a:tr h="207963">
                <a:tc>
                  <a:txBody>
                    <a:bodyPr/>
                    <a:lstStyle/>
                    <a:p>
                      <a:pPr marL="176213" marR="0" lvl="0" indent="-163513" algn="l" defTabSz="914400" rtl="0" eaLnBrk="0" fontAlgn="base" latinLnBrk="0" hangingPunct="0">
                        <a:lnSpc>
                          <a:spcPct val="100000"/>
                        </a:lnSpc>
                        <a:spcBef>
                          <a:spcPct val="25000"/>
                        </a:spcBef>
                        <a:spcAft>
                          <a:spcPct val="25000"/>
                        </a:spcAft>
                        <a:buClr>
                          <a:schemeClr val="folHlink"/>
                        </a:buClr>
                        <a:buSzTx/>
                        <a:buFontTx/>
                        <a:buNone/>
                        <a:tabLst/>
                      </a:pPr>
                      <a:endParaRPr kumimoji="0" lang="en-GB" sz="900" b="0" i="0" u="none" strike="noStrike" cap="none" normalizeH="0" baseline="0" smtClean="0">
                        <a:ln>
                          <a:noFill/>
                        </a:ln>
                        <a:solidFill>
                          <a:schemeClr val="tx1"/>
                        </a:solidFill>
                        <a:effectLst/>
                        <a:latin typeface="Arial" charset="0"/>
                      </a:endParaRPr>
                    </a:p>
                  </a:txBody>
                  <a:tcPr marL="45720" marR="457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176213" marR="0" lvl="0" indent="-163513" algn="l" defTabSz="914400" rtl="0" eaLnBrk="0" fontAlgn="base" latinLnBrk="0" hangingPunct="0">
                        <a:lnSpc>
                          <a:spcPct val="100000"/>
                        </a:lnSpc>
                        <a:spcBef>
                          <a:spcPct val="25000"/>
                        </a:spcBef>
                        <a:spcAft>
                          <a:spcPct val="25000"/>
                        </a:spcAft>
                        <a:buClr>
                          <a:schemeClr val="folHlink"/>
                        </a:buClr>
                        <a:buSzTx/>
                        <a:buFontTx/>
                        <a:buNone/>
                        <a:tabLst/>
                      </a:pPr>
                      <a:r>
                        <a:rPr kumimoji="0" lang="en-US" sz="1000" b="0" i="0" u="none" strike="noStrike" cap="none" normalizeH="0" baseline="0" smtClean="0">
                          <a:ln>
                            <a:noFill/>
                          </a:ln>
                          <a:solidFill>
                            <a:schemeClr val="tx1"/>
                          </a:solidFill>
                          <a:effectLst/>
                          <a:latin typeface="Arial" charset="0"/>
                        </a:rPr>
                        <a:t>=	SUM(Range) </a:t>
                      </a:r>
                    </a:p>
                  </a:txBody>
                  <a:tcPr marL="45720" marR="4572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1000" b="0" i="0" u="none" strike="noStrike" cap="none" normalizeH="0" baseline="0" smtClean="0">
                        <a:ln>
                          <a:noFill/>
                        </a:ln>
                        <a:solidFill>
                          <a:schemeClr val="tx1"/>
                        </a:solidFill>
                        <a:effectLst/>
                        <a:latin typeface="Arial" charset="0"/>
                      </a:endParaRP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Arial" charset="0"/>
                        </a:rPr>
                        <a:t>Adds the value or cells in the argument </a:t>
                      </a:r>
                    </a:p>
                  </a:txBody>
                  <a:tcPr marL="45720" marR="4572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900" b="0" i="0" u="none" strike="noStrike" cap="none" normalizeH="0" baseline="0" smtClean="0">
                        <a:ln>
                          <a:noFill/>
                        </a:ln>
                        <a:solidFill>
                          <a:schemeClr val="tx1"/>
                        </a:solidFill>
                        <a:effectLst/>
                        <a:latin typeface="Arial" charset="0"/>
                      </a:endParaRPr>
                    </a:p>
                  </a:txBody>
                  <a:tcPr marL="45720" marR="4572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r>
              <a:tr h="200025">
                <a:tc>
                  <a:txBody>
                    <a:bodyPr/>
                    <a:lstStyle/>
                    <a:p>
                      <a:pPr marL="176213" marR="0" lvl="0" indent="-163513" algn="l" defTabSz="914400" rtl="0" eaLnBrk="0" fontAlgn="base" latinLnBrk="0" hangingPunct="0">
                        <a:lnSpc>
                          <a:spcPct val="100000"/>
                        </a:lnSpc>
                        <a:spcBef>
                          <a:spcPct val="25000"/>
                        </a:spcBef>
                        <a:spcAft>
                          <a:spcPct val="25000"/>
                        </a:spcAft>
                        <a:buClr>
                          <a:schemeClr val="folHlink"/>
                        </a:buClr>
                        <a:buSzTx/>
                        <a:buFontTx/>
                        <a:buNone/>
                        <a:tabLst/>
                      </a:pPr>
                      <a:endParaRPr kumimoji="0" lang="en-GB" sz="900" b="0" i="0" u="none" strike="noStrike" cap="none" normalizeH="0" baseline="0" smtClean="0">
                        <a:ln>
                          <a:noFill/>
                        </a:ln>
                        <a:solidFill>
                          <a:schemeClr val="tx1"/>
                        </a:solidFill>
                        <a:effectLst/>
                        <a:latin typeface="Arial" charset="0"/>
                      </a:endParaRPr>
                    </a:p>
                  </a:txBody>
                  <a:tcPr marL="45720" marR="457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176213" marR="0" lvl="0" indent="-163513" algn="l" defTabSz="914400" rtl="0" eaLnBrk="0" fontAlgn="base" latinLnBrk="0" hangingPunct="0">
                        <a:lnSpc>
                          <a:spcPct val="100000"/>
                        </a:lnSpc>
                        <a:spcBef>
                          <a:spcPct val="25000"/>
                        </a:spcBef>
                        <a:spcAft>
                          <a:spcPct val="25000"/>
                        </a:spcAft>
                        <a:buClr>
                          <a:schemeClr val="folHlink"/>
                        </a:buClr>
                        <a:buSzTx/>
                        <a:buFontTx/>
                        <a:buNone/>
                        <a:tabLst/>
                      </a:pPr>
                      <a:r>
                        <a:rPr kumimoji="0" lang="en-US" sz="1000" b="0" i="0" u="none" strike="noStrike" cap="none" normalizeH="0" baseline="0" smtClean="0">
                          <a:ln>
                            <a:noFill/>
                          </a:ln>
                          <a:solidFill>
                            <a:schemeClr val="tx1"/>
                          </a:solidFill>
                          <a:effectLst/>
                          <a:latin typeface="Arial" charset="0"/>
                        </a:rPr>
                        <a:t>=	AVERAGE(Range) </a:t>
                      </a: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1000" b="0" i="0" u="none" strike="noStrike" cap="none" normalizeH="0" baseline="0" smtClean="0">
                        <a:ln>
                          <a:noFill/>
                        </a:ln>
                        <a:solidFill>
                          <a:schemeClr val="tx1"/>
                        </a:solidFill>
                        <a:effectLst/>
                        <a:latin typeface="Arial" charset="0"/>
                      </a:endParaRP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Arial" charset="0"/>
                        </a:rPr>
                        <a:t>Provides arithmetic mean for the values or cells in the argument </a:t>
                      </a: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900" b="0" i="0" u="none" strike="noStrike" cap="none" normalizeH="0" baseline="0" smtClean="0">
                        <a:ln>
                          <a:noFill/>
                        </a:ln>
                        <a:solidFill>
                          <a:schemeClr val="tx1"/>
                        </a:solidFill>
                        <a:effectLst/>
                        <a:latin typeface="Arial" charset="0"/>
                      </a:endParaRPr>
                    </a:p>
                  </a:txBody>
                  <a:tcPr marL="45720" marR="4572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r>
              <a:tr h="201613">
                <a:tc>
                  <a:txBody>
                    <a:bodyPr/>
                    <a:lstStyle/>
                    <a:p>
                      <a:pPr marL="176213" marR="0" lvl="0" indent="-163513" algn="l" defTabSz="914400" rtl="0" eaLnBrk="0" fontAlgn="base" latinLnBrk="0" hangingPunct="0">
                        <a:lnSpc>
                          <a:spcPct val="100000"/>
                        </a:lnSpc>
                        <a:spcBef>
                          <a:spcPct val="25000"/>
                        </a:spcBef>
                        <a:spcAft>
                          <a:spcPct val="25000"/>
                        </a:spcAft>
                        <a:buClr>
                          <a:schemeClr val="folHlink"/>
                        </a:buClr>
                        <a:buSzTx/>
                        <a:buFontTx/>
                        <a:buNone/>
                        <a:tabLst/>
                      </a:pPr>
                      <a:endParaRPr kumimoji="0" lang="en-GB" sz="900" b="0" i="0" u="none" strike="noStrike" cap="none" normalizeH="0" baseline="0" smtClean="0">
                        <a:ln>
                          <a:noFill/>
                        </a:ln>
                        <a:solidFill>
                          <a:schemeClr val="tx1"/>
                        </a:solidFill>
                        <a:effectLst/>
                        <a:latin typeface="Arial" charset="0"/>
                      </a:endParaRPr>
                    </a:p>
                  </a:txBody>
                  <a:tcPr marL="45720" marR="457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176213" marR="0" lvl="0" indent="-163513" algn="l" defTabSz="914400" rtl="0" eaLnBrk="0" fontAlgn="base" latinLnBrk="0" hangingPunct="0">
                        <a:lnSpc>
                          <a:spcPct val="100000"/>
                        </a:lnSpc>
                        <a:spcBef>
                          <a:spcPct val="25000"/>
                        </a:spcBef>
                        <a:spcAft>
                          <a:spcPct val="25000"/>
                        </a:spcAft>
                        <a:buClr>
                          <a:schemeClr val="folHlink"/>
                        </a:buClr>
                        <a:buSzTx/>
                        <a:buFontTx/>
                        <a:buNone/>
                        <a:tabLst/>
                      </a:pPr>
                      <a:r>
                        <a:rPr kumimoji="0" lang="en-US" sz="1000" b="0" i="0" u="none" strike="noStrike" cap="none" normalizeH="0" baseline="0" smtClean="0">
                          <a:ln>
                            <a:noFill/>
                          </a:ln>
                          <a:solidFill>
                            <a:schemeClr val="tx1"/>
                          </a:solidFill>
                          <a:effectLst/>
                          <a:latin typeface="Arial" charset="0"/>
                        </a:rPr>
                        <a:t>=	COUNT(Range) </a:t>
                      </a: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1000" b="0" i="0" u="none" strike="noStrike" cap="none" normalizeH="0" baseline="0" smtClean="0">
                        <a:ln>
                          <a:noFill/>
                        </a:ln>
                        <a:solidFill>
                          <a:schemeClr val="tx1"/>
                        </a:solidFill>
                        <a:effectLst/>
                        <a:latin typeface="Arial" charset="0"/>
                      </a:endParaRP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Arial" charset="0"/>
                        </a:rPr>
                        <a:t>Counts the numbers in the argument </a:t>
                      </a: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900" b="0" i="0" u="none" strike="noStrike" cap="none" normalizeH="0" baseline="0" smtClean="0">
                        <a:ln>
                          <a:noFill/>
                        </a:ln>
                        <a:solidFill>
                          <a:schemeClr val="tx1"/>
                        </a:solidFill>
                        <a:effectLst/>
                        <a:latin typeface="Arial" charset="0"/>
                      </a:endParaRPr>
                    </a:p>
                  </a:txBody>
                  <a:tcPr marL="45720" marR="4572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r>
              <a:tr h="200025">
                <a:tc>
                  <a:txBody>
                    <a:bodyPr/>
                    <a:lstStyle/>
                    <a:p>
                      <a:pPr marL="176213" marR="0" lvl="0" indent="-163513" algn="l" defTabSz="914400" rtl="0" eaLnBrk="0" fontAlgn="base" latinLnBrk="0" hangingPunct="0">
                        <a:lnSpc>
                          <a:spcPct val="100000"/>
                        </a:lnSpc>
                        <a:spcBef>
                          <a:spcPct val="25000"/>
                        </a:spcBef>
                        <a:spcAft>
                          <a:spcPct val="25000"/>
                        </a:spcAft>
                        <a:buClr>
                          <a:schemeClr val="folHlink"/>
                        </a:buClr>
                        <a:buSzTx/>
                        <a:buFontTx/>
                        <a:buNone/>
                        <a:tabLst/>
                      </a:pPr>
                      <a:endParaRPr kumimoji="0" lang="en-GB" sz="900" b="0" i="0" u="none" strike="noStrike" cap="none" normalizeH="0" baseline="0" smtClean="0">
                        <a:ln>
                          <a:noFill/>
                        </a:ln>
                        <a:solidFill>
                          <a:schemeClr val="tx1"/>
                        </a:solidFill>
                        <a:effectLst/>
                        <a:latin typeface="Arial" charset="0"/>
                      </a:endParaRPr>
                    </a:p>
                  </a:txBody>
                  <a:tcPr marL="45720" marR="457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176213" marR="0" lvl="0" indent="-163513" algn="l" defTabSz="914400" rtl="0" eaLnBrk="0" fontAlgn="base" latinLnBrk="0" hangingPunct="0">
                        <a:lnSpc>
                          <a:spcPct val="100000"/>
                        </a:lnSpc>
                        <a:spcBef>
                          <a:spcPct val="25000"/>
                        </a:spcBef>
                        <a:spcAft>
                          <a:spcPct val="25000"/>
                        </a:spcAft>
                        <a:buClr>
                          <a:schemeClr val="folHlink"/>
                        </a:buClr>
                        <a:buSzTx/>
                        <a:buFontTx/>
                        <a:buNone/>
                        <a:tabLst/>
                      </a:pPr>
                      <a:r>
                        <a:rPr kumimoji="0" lang="en-US" sz="1000" b="0" i="0" u="none" strike="noStrike" cap="none" normalizeH="0" baseline="0" dirty="0" smtClean="0">
                          <a:ln>
                            <a:noFill/>
                          </a:ln>
                          <a:solidFill>
                            <a:schemeClr val="tx1"/>
                          </a:solidFill>
                          <a:effectLst/>
                          <a:latin typeface="Arial" charset="0"/>
                        </a:rPr>
                        <a:t>=   COUNTIF(Range, Criteria) </a:t>
                      </a: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1000" b="0" i="0" u="none" strike="noStrike" cap="none" normalizeH="0" baseline="0" smtClean="0">
                        <a:ln>
                          <a:noFill/>
                        </a:ln>
                        <a:solidFill>
                          <a:schemeClr val="tx1"/>
                        </a:solidFill>
                        <a:effectLst/>
                        <a:latin typeface="Arial" charset="0"/>
                      </a:endParaRP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dirty="0" smtClean="0">
                          <a:ln>
                            <a:noFill/>
                          </a:ln>
                          <a:solidFill>
                            <a:schemeClr val="tx1"/>
                          </a:solidFill>
                          <a:effectLst/>
                          <a:latin typeface="Arial" charset="0"/>
                        </a:rPr>
                        <a:t>Counts all the cells that meets the test condition</a:t>
                      </a: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900" b="0" i="0" u="none" strike="noStrike" cap="none" normalizeH="0" baseline="0" smtClean="0">
                        <a:ln>
                          <a:noFill/>
                        </a:ln>
                        <a:solidFill>
                          <a:schemeClr val="tx1"/>
                        </a:solidFill>
                        <a:effectLst/>
                        <a:latin typeface="Arial" charset="0"/>
                      </a:endParaRPr>
                    </a:p>
                  </a:txBody>
                  <a:tcPr marL="45720" marR="4572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r>
              <a:tr h="201613">
                <a:tc>
                  <a:txBody>
                    <a:bodyPr/>
                    <a:lstStyle/>
                    <a:p>
                      <a:pPr marL="176213" marR="0" lvl="0" indent="-163513" algn="l" defTabSz="914400" rtl="0" eaLnBrk="0" fontAlgn="base" latinLnBrk="0" hangingPunct="0">
                        <a:lnSpc>
                          <a:spcPct val="100000"/>
                        </a:lnSpc>
                        <a:spcBef>
                          <a:spcPct val="25000"/>
                        </a:spcBef>
                        <a:spcAft>
                          <a:spcPct val="25000"/>
                        </a:spcAft>
                        <a:buClr>
                          <a:schemeClr val="folHlink"/>
                        </a:buClr>
                        <a:buSzTx/>
                        <a:buFontTx/>
                        <a:buNone/>
                        <a:tabLst/>
                      </a:pPr>
                      <a:endParaRPr kumimoji="0" lang="en-GB" sz="900" b="0" i="0" u="none" strike="noStrike" cap="none" normalizeH="0" baseline="0" smtClean="0">
                        <a:ln>
                          <a:noFill/>
                        </a:ln>
                        <a:solidFill>
                          <a:schemeClr val="tx1"/>
                        </a:solidFill>
                        <a:effectLst/>
                        <a:latin typeface="Arial" charset="0"/>
                      </a:endParaRPr>
                    </a:p>
                  </a:txBody>
                  <a:tcPr marL="45720" marR="457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176213" marR="0" lvl="0" indent="-163513" algn="l" defTabSz="914400" rtl="0" eaLnBrk="0" fontAlgn="base" latinLnBrk="0" hangingPunct="0">
                        <a:lnSpc>
                          <a:spcPct val="100000"/>
                        </a:lnSpc>
                        <a:spcBef>
                          <a:spcPct val="25000"/>
                        </a:spcBef>
                        <a:spcAft>
                          <a:spcPct val="25000"/>
                        </a:spcAft>
                        <a:buClr>
                          <a:schemeClr val="folHlink"/>
                        </a:buClr>
                        <a:buSzTx/>
                        <a:buFontTx/>
                        <a:buNone/>
                        <a:tabLst/>
                      </a:pPr>
                      <a:r>
                        <a:rPr kumimoji="0" lang="en-US" sz="1000" b="0" i="0" u="none" strike="noStrike" cap="none" normalizeH="0" baseline="0" smtClean="0">
                          <a:ln>
                            <a:noFill/>
                          </a:ln>
                          <a:solidFill>
                            <a:schemeClr val="tx1"/>
                          </a:solidFill>
                          <a:effectLst/>
                          <a:latin typeface="Arial" charset="0"/>
                        </a:rPr>
                        <a:t>=	IF(logical test, Value if True, Value if False) </a:t>
                      </a: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1000" b="0" i="0" u="none" strike="noStrike" cap="none" normalizeH="0" baseline="0" smtClean="0">
                        <a:ln>
                          <a:noFill/>
                        </a:ln>
                        <a:solidFill>
                          <a:schemeClr val="tx1"/>
                        </a:solidFill>
                        <a:effectLst/>
                        <a:latin typeface="Arial" charset="0"/>
                      </a:endParaRP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Arial" charset="0"/>
                        </a:rPr>
                        <a:t>Provides either value (if true or false), depending on the result of the logical test </a:t>
                      </a: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900" b="0" i="0" u="none" strike="noStrike" cap="none" normalizeH="0" baseline="0" smtClean="0">
                        <a:ln>
                          <a:noFill/>
                        </a:ln>
                        <a:solidFill>
                          <a:schemeClr val="tx1"/>
                        </a:solidFill>
                        <a:effectLst/>
                        <a:latin typeface="Arial" charset="0"/>
                      </a:endParaRPr>
                    </a:p>
                  </a:txBody>
                  <a:tcPr marL="45720" marR="4572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r>
              <a:tr h="200025">
                <a:tc>
                  <a:txBody>
                    <a:bodyPr/>
                    <a:lstStyle/>
                    <a:p>
                      <a:pPr marL="176213" marR="0" lvl="0" indent="-163513" algn="l" defTabSz="914400" rtl="0" eaLnBrk="0" fontAlgn="base" latinLnBrk="0" hangingPunct="0">
                        <a:lnSpc>
                          <a:spcPct val="100000"/>
                        </a:lnSpc>
                        <a:spcBef>
                          <a:spcPct val="25000"/>
                        </a:spcBef>
                        <a:spcAft>
                          <a:spcPct val="25000"/>
                        </a:spcAft>
                        <a:buClr>
                          <a:schemeClr val="folHlink"/>
                        </a:buClr>
                        <a:buSzTx/>
                        <a:buFontTx/>
                        <a:buNone/>
                        <a:tabLst/>
                      </a:pPr>
                      <a:endParaRPr kumimoji="0" lang="en-GB" sz="900" b="0" i="0" u="none" strike="noStrike" cap="none" normalizeH="0" baseline="0" smtClean="0">
                        <a:ln>
                          <a:noFill/>
                        </a:ln>
                        <a:solidFill>
                          <a:schemeClr val="tx1"/>
                        </a:solidFill>
                        <a:effectLst/>
                        <a:latin typeface="Arial" charset="0"/>
                      </a:endParaRPr>
                    </a:p>
                  </a:txBody>
                  <a:tcPr marL="45720" marR="457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176213" marR="0" lvl="0" indent="-163513" algn="l" defTabSz="914400" rtl="0" eaLnBrk="0" fontAlgn="base" latinLnBrk="0" hangingPunct="0">
                        <a:lnSpc>
                          <a:spcPct val="100000"/>
                        </a:lnSpc>
                        <a:spcBef>
                          <a:spcPct val="25000"/>
                        </a:spcBef>
                        <a:spcAft>
                          <a:spcPct val="25000"/>
                        </a:spcAft>
                        <a:buClr>
                          <a:schemeClr val="folHlink"/>
                        </a:buClr>
                        <a:buSzTx/>
                        <a:buFontTx/>
                        <a:buNone/>
                        <a:tabLst/>
                      </a:pPr>
                      <a:r>
                        <a:rPr kumimoji="0" lang="en-US" sz="1000" b="0" i="0" u="none" strike="noStrike" cap="none" normalizeH="0" baseline="0" smtClean="0">
                          <a:ln>
                            <a:noFill/>
                          </a:ln>
                          <a:solidFill>
                            <a:schemeClr val="tx1"/>
                          </a:solidFill>
                          <a:effectLst/>
                          <a:latin typeface="Arial" charset="0"/>
                        </a:rPr>
                        <a:t>=	SUMIF(Range, Criteria, Sum, Range) </a:t>
                      </a: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1000" b="0" i="0" u="none" strike="noStrike" cap="none" normalizeH="0" baseline="0" smtClean="0">
                        <a:ln>
                          <a:noFill/>
                        </a:ln>
                        <a:solidFill>
                          <a:schemeClr val="tx1"/>
                        </a:solidFill>
                        <a:effectLst/>
                        <a:latin typeface="Arial" charset="0"/>
                      </a:endParaRP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dirty="0" smtClean="0">
                          <a:ln>
                            <a:noFill/>
                          </a:ln>
                          <a:solidFill>
                            <a:schemeClr val="tx1"/>
                          </a:solidFill>
                          <a:effectLst/>
                          <a:latin typeface="Arial" charset="0"/>
                        </a:rPr>
                        <a:t>Adds the value in the argument that meets the test condition</a:t>
                      </a: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900" b="0" i="0" u="none" strike="noStrike" cap="none" normalizeH="0" baseline="0" smtClean="0">
                        <a:ln>
                          <a:noFill/>
                        </a:ln>
                        <a:solidFill>
                          <a:schemeClr val="tx1"/>
                        </a:solidFill>
                        <a:effectLst/>
                        <a:latin typeface="Arial" charset="0"/>
                      </a:endParaRPr>
                    </a:p>
                  </a:txBody>
                  <a:tcPr marL="45720" marR="4572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r>
              <a:tr h="201613">
                <a:tc>
                  <a:txBody>
                    <a:bodyPr/>
                    <a:lstStyle/>
                    <a:p>
                      <a:pPr marL="176213" marR="0" lvl="0" indent="-163513" algn="l" defTabSz="914400" rtl="0" eaLnBrk="0" fontAlgn="base" latinLnBrk="0" hangingPunct="0">
                        <a:lnSpc>
                          <a:spcPct val="100000"/>
                        </a:lnSpc>
                        <a:spcBef>
                          <a:spcPct val="25000"/>
                        </a:spcBef>
                        <a:spcAft>
                          <a:spcPct val="25000"/>
                        </a:spcAft>
                        <a:buClr>
                          <a:schemeClr val="folHlink"/>
                        </a:buClr>
                        <a:buSzTx/>
                        <a:buFontTx/>
                        <a:buNone/>
                        <a:tabLst/>
                      </a:pPr>
                      <a:endParaRPr kumimoji="0" lang="en-GB" sz="900" b="0" i="0" u="none" strike="noStrike" cap="none" normalizeH="0" baseline="0" smtClean="0">
                        <a:ln>
                          <a:noFill/>
                        </a:ln>
                        <a:solidFill>
                          <a:schemeClr val="tx1"/>
                        </a:solidFill>
                        <a:effectLst/>
                        <a:latin typeface="Arial" charset="0"/>
                      </a:endParaRPr>
                    </a:p>
                  </a:txBody>
                  <a:tcPr marL="45720" marR="457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176213" marR="0" lvl="0" indent="-163513" algn="l" defTabSz="914400" rtl="0" eaLnBrk="0" fontAlgn="base" latinLnBrk="0" hangingPunct="0">
                        <a:lnSpc>
                          <a:spcPct val="100000"/>
                        </a:lnSpc>
                        <a:spcBef>
                          <a:spcPct val="25000"/>
                        </a:spcBef>
                        <a:spcAft>
                          <a:spcPct val="25000"/>
                        </a:spcAft>
                        <a:buClr>
                          <a:schemeClr val="folHlink"/>
                        </a:buClr>
                        <a:buSzTx/>
                        <a:buFontTx/>
                        <a:buNone/>
                        <a:tabLst/>
                      </a:pPr>
                      <a:r>
                        <a:rPr kumimoji="0" lang="en-US" sz="1000" b="0" i="0" u="none" strike="noStrike" cap="none" normalizeH="0" baseline="0" dirty="0" smtClean="0">
                          <a:ln>
                            <a:noFill/>
                          </a:ln>
                          <a:solidFill>
                            <a:schemeClr val="tx1"/>
                          </a:solidFill>
                          <a:effectLst/>
                          <a:latin typeface="Arial" charset="0"/>
                        </a:rPr>
                        <a:t>=	VLOOKUP(Lookup value, Range, Column index, Range lookup </a:t>
                      </a: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1000" b="0" i="0" u="none" strike="noStrike" cap="none" normalizeH="0" baseline="0" smtClean="0">
                        <a:ln>
                          <a:noFill/>
                        </a:ln>
                        <a:solidFill>
                          <a:schemeClr val="tx1"/>
                        </a:solidFill>
                        <a:effectLst/>
                        <a:latin typeface="Arial" charset="0"/>
                      </a:endParaRP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Arial" charset="0"/>
                        </a:rPr>
                        <a:t>Returns a value from table by cross- indexing a specified column with the row of the lookup value </a:t>
                      </a: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900" b="0" i="0" u="none" strike="noStrike" cap="none" normalizeH="0" baseline="0" smtClean="0">
                        <a:ln>
                          <a:noFill/>
                        </a:ln>
                        <a:solidFill>
                          <a:schemeClr val="tx1"/>
                        </a:solidFill>
                        <a:effectLst/>
                        <a:latin typeface="Arial" charset="0"/>
                      </a:endParaRPr>
                    </a:p>
                  </a:txBody>
                  <a:tcPr marL="45720" marR="4572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r>
              <a:tr h="200025">
                <a:tc>
                  <a:txBody>
                    <a:bodyPr/>
                    <a:lstStyle/>
                    <a:p>
                      <a:pPr marL="176213" marR="0" lvl="0" indent="-163513" algn="l" defTabSz="914400" rtl="0" eaLnBrk="0" fontAlgn="base" latinLnBrk="0" hangingPunct="0">
                        <a:lnSpc>
                          <a:spcPct val="100000"/>
                        </a:lnSpc>
                        <a:spcBef>
                          <a:spcPct val="25000"/>
                        </a:spcBef>
                        <a:spcAft>
                          <a:spcPct val="25000"/>
                        </a:spcAft>
                        <a:buClr>
                          <a:schemeClr val="folHlink"/>
                        </a:buClr>
                        <a:buSzTx/>
                        <a:buFontTx/>
                        <a:buNone/>
                        <a:tabLst/>
                      </a:pPr>
                      <a:endParaRPr kumimoji="0" lang="en-GB" sz="900" b="0" i="0" u="none" strike="noStrike" cap="none" normalizeH="0" baseline="0" smtClean="0">
                        <a:ln>
                          <a:noFill/>
                        </a:ln>
                        <a:solidFill>
                          <a:schemeClr val="tx1"/>
                        </a:solidFill>
                        <a:effectLst/>
                        <a:latin typeface="Arial" charset="0"/>
                      </a:endParaRPr>
                    </a:p>
                  </a:txBody>
                  <a:tcPr marL="45720" marR="4572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6213" marR="0" lvl="0" indent="-163513" algn="l" defTabSz="914400" rtl="0" eaLnBrk="0" fontAlgn="base" latinLnBrk="0" hangingPunct="0">
                        <a:lnSpc>
                          <a:spcPct val="100000"/>
                        </a:lnSpc>
                        <a:spcBef>
                          <a:spcPct val="25000"/>
                        </a:spcBef>
                        <a:spcAft>
                          <a:spcPct val="25000"/>
                        </a:spcAft>
                        <a:buClr>
                          <a:schemeClr val="folHlink"/>
                        </a:buClr>
                        <a:buSzTx/>
                        <a:buFontTx/>
                        <a:buNone/>
                        <a:tabLst/>
                      </a:pPr>
                      <a:r>
                        <a:rPr kumimoji="0" lang="en-US" sz="1000" b="0" i="0" u="none" strike="noStrike" cap="none" normalizeH="0" baseline="0" smtClean="0">
                          <a:ln>
                            <a:noFill/>
                          </a:ln>
                          <a:solidFill>
                            <a:schemeClr val="tx1"/>
                          </a:solidFill>
                          <a:effectLst/>
                          <a:latin typeface="Arial" charset="0"/>
                        </a:rPr>
                        <a:t>=	SUMPRODUCT(Range 1, Range2, etc.) </a:t>
                      </a:r>
                    </a:p>
                  </a:txBody>
                  <a:tcPr marL="45720" marR="4572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1000" b="0" i="0" u="none" strike="noStrike" cap="none" normalizeH="0" baseline="0" smtClean="0">
                        <a:ln>
                          <a:noFill/>
                        </a:ln>
                        <a:solidFill>
                          <a:schemeClr val="tx1"/>
                        </a:solidFill>
                        <a:effectLst/>
                        <a:latin typeface="Arial" charset="0"/>
                      </a:endParaRPr>
                    </a:p>
                  </a:txBody>
                  <a:tcPr marL="45720" marR="4572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Arial" charset="0"/>
                        </a:rPr>
                        <a:t>Multiplies the corresponding numbers in a range and sums the products </a:t>
                      </a:r>
                    </a:p>
                  </a:txBody>
                  <a:tcPr marL="45720" marR="4572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900" b="0" i="0" u="none" strike="noStrike" cap="none" normalizeH="0" baseline="0" dirty="0" smtClean="0">
                        <a:ln>
                          <a:noFill/>
                        </a:ln>
                        <a:solidFill>
                          <a:schemeClr val="tx1"/>
                        </a:solidFill>
                        <a:effectLst/>
                        <a:latin typeface="Arial" charset="0"/>
                      </a:endParaRPr>
                    </a:p>
                  </a:txBody>
                  <a:tcPr marL="45720" marR="4572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64572" name="Group 62"/>
          <p:cNvGrpSpPr>
            <a:grpSpLocks/>
          </p:cNvGrpSpPr>
          <p:nvPr/>
        </p:nvGrpSpPr>
        <p:grpSpPr bwMode="auto">
          <a:xfrm>
            <a:off x="735013" y="2563813"/>
            <a:ext cx="2876550" cy="2900362"/>
            <a:chOff x="444" y="1510"/>
            <a:chExt cx="1812" cy="1827"/>
          </a:xfrm>
        </p:grpSpPr>
        <p:sp>
          <p:nvSpPr>
            <p:cNvPr id="64575" name="Line 63"/>
            <p:cNvSpPr>
              <a:spLocks noChangeShapeType="1"/>
            </p:cNvSpPr>
            <p:nvPr/>
          </p:nvSpPr>
          <p:spPr bwMode="auto">
            <a:xfrm>
              <a:off x="530" y="1893"/>
              <a:ext cx="0" cy="608"/>
            </a:xfrm>
            <a:prstGeom prst="line">
              <a:avLst/>
            </a:prstGeom>
            <a:noFill/>
            <a:ln w="12700">
              <a:solidFill>
                <a:schemeClr val="tx1"/>
              </a:solidFill>
              <a:round/>
              <a:headEnd/>
              <a:tailEnd type="triangle" w="med" len="med"/>
            </a:ln>
          </p:spPr>
          <p:txBody>
            <a:bodyPr lIns="45720" rIns="45720" anchor="ctr">
              <a:spAutoFit/>
            </a:bodyPr>
            <a:lstStyle/>
            <a:p>
              <a:endParaRPr lang="en-US"/>
            </a:p>
          </p:txBody>
        </p:sp>
        <p:sp>
          <p:nvSpPr>
            <p:cNvPr id="64576" name="Line 64"/>
            <p:cNvSpPr>
              <a:spLocks noChangeShapeType="1"/>
            </p:cNvSpPr>
            <p:nvPr/>
          </p:nvSpPr>
          <p:spPr bwMode="auto">
            <a:xfrm>
              <a:off x="750" y="2115"/>
              <a:ext cx="0" cy="386"/>
            </a:xfrm>
            <a:prstGeom prst="line">
              <a:avLst/>
            </a:prstGeom>
            <a:noFill/>
            <a:ln w="12700">
              <a:solidFill>
                <a:schemeClr val="tx1"/>
              </a:solidFill>
              <a:round/>
              <a:headEnd/>
              <a:tailEnd type="triangle" w="med" len="med"/>
            </a:ln>
          </p:spPr>
          <p:txBody>
            <a:bodyPr lIns="45720" rIns="45720" anchor="ctr">
              <a:spAutoFit/>
            </a:bodyPr>
            <a:lstStyle/>
            <a:p>
              <a:endParaRPr lang="en-US"/>
            </a:p>
          </p:txBody>
        </p:sp>
        <p:sp>
          <p:nvSpPr>
            <p:cNvPr id="64577" name="Line 65"/>
            <p:cNvSpPr>
              <a:spLocks noChangeShapeType="1"/>
            </p:cNvSpPr>
            <p:nvPr/>
          </p:nvSpPr>
          <p:spPr bwMode="auto">
            <a:xfrm>
              <a:off x="1538" y="2107"/>
              <a:ext cx="0" cy="196"/>
            </a:xfrm>
            <a:prstGeom prst="line">
              <a:avLst/>
            </a:prstGeom>
            <a:noFill/>
            <a:ln w="12700">
              <a:solidFill>
                <a:schemeClr val="tx1"/>
              </a:solidFill>
              <a:round/>
              <a:headEnd/>
              <a:tailEnd type="triangle" w="med" len="med"/>
            </a:ln>
          </p:spPr>
          <p:txBody>
            <a:bodyPr lIns="45720" rIns="45720" anchor="ctr">
              <a:spAutoFit/>
            </a:bodyPr>
            <a:lstStyle/>
            <a:p>
              <a:endParaRPr lang="en-US"/>
            </a:p>
          </p:txBody>
        </p:sp>
        <p:sp>
          <p:nvSpPr>
            <p:cNvPr id="64578" name="Line 66"/>
            <p:cNvSpPr>
              <a:spLocks noChangeShapeType="1"/>
            </p:cNvSpPr>
            <p:nvPr/>
          </p:nvSpPr>
          <p:spPr bwMode="auto">
            <a:xfrm flipV="1">
              <a:off x="1942" y="2706"/>
              <a:ext cx="0" cy="269"/>
            </a:xfrm>
            <a:prstGeom prst="line">
              <a:avLst/>
            </a:prstGeom>
            <a:noFill/>
            <a:ln w="12700">
              <a:solidFill>
                <a:schemeClr val="tx1"/>
              </a:solidFill>
              <a:round/>
              <a:headEnd/>
              <a:tailEnd type="triangle" w="med" len="med"/>
            </a:ln>
          </p:spPr>
          <p:txBody>
            <a:bodyPr lIns="45720" rIns="45720" anchor="ctr">
              <a:spAutoFit/>
            </a:bodyPr>
            <a:lstStyle/>
            <a:p>
              <a:endParaRPr lang="en-US"/>
            </a:p>
          </p:txBody>
        </p:sp>
        <p:sp>
          <p:nvSpPr>
            <p:cNvPr id="64579" name="Line 67"/>
            <p:cNvSpPr>
              <a:spLocks noChangeShapeType="1"/>
            </p:cNvSpPr>
            <p:nvPr/>
          </p:nvSpPr>
          <p:spPr bwMode="auto">
            <a:xfrm flipV="1">
              <a:off x="1271" y="2706"/>
              <a:ext cx="0" cy="300"/>
            </a:xfrm>
            <a:prstGeom prst="line">
              <a:avLst/>
            </a:prstGeom>
            <a:noFill/>
            <a:ln w="12700">
              <a:solidFill>
                <a:schemeClr val="tx1"/>
              </a:solidFill>
              <a:round/>
              <a:headEnd/>
              <a:tailEnd type="triangle" w="med" len="med"/>
            </a:ln>
          </p:spPr>
          <p:txBody>
            <a:bodyPr lIns="45720" rIns="45720" anchor="ctr">
              <a:spAutoFit/>
            </a:bodyPr>
            <a:lstStyle/>
            <a:p>
              <a:endParaRPr lang="en-US"/>
            </a:p>
          </p:txBody>
        </p:sp>
        <p:sp>
          <p:nvSpPr>
            <p:cNvPr id="64580" name="Line 68"/>
            <p:cNvSpPr>
              <a:spLocks noChangeShapeType="1"/>
            </p:cNvSpPr>
            <p:nvPr/>
          </p:nvSpPr>
          <p:spPr bwMode="auto">
            <a:xfrm flipV="1">
              <a:off x="877" y="2706"/>
              <a:ext cx="0" cy="229"/>
            </a:xfrm>
            <a:prstGeom prst="line">
              <a:avLst/>
            </a:prstGeom>
            <a:noFill/>
            <a:ln w="12700">
              <a:solidFill>
                <a:schemeClr val="tx1"/>
              </a:solidFill>
              <a:round/>
              <a:headEnd/>
              <a:tailEnd type="triangle" w="med" len="med"/>
            </a:ln>
          </p:spPr>
          <p:txBody>
            <a:bodyPr lIns="45720" rIns="45720" anchor="ctr">
              <a:spAutoFit/>
            </a:bodyPr>
            <a:lstStyle/>
            <a:p>
              <a:endParaRPr lang="en-US"/>
            </a:p>
          </p:txBody>
        </p:sp>
        <p:sp>
          <p:nvSpPr>
            <p:cNvPr id="64581" name="Text Box 69"/>
            <p:cNvSpPr txBox="1">
              <a:spLocks noChangeArrowheads="1"/>
            </p:cNvSpPr>
            <p:nvPr/>
          </p:nvSpPr>
          <p:spPr bwMode="auto">
            <a:xfrm>
              <a:off x="467" y="2505"/>
              <a:ext cx="1789" cy="212"/>
            </a:xfrm>
            <a:prstGeom prst="rect">
              <a:avLst/>
            </a:prstGeom>
            <a:noFill/>
            <a:ln w="12700">
              <a:noFill/>
              <a:miter lim="800000"/>
              <a:headEnd/>
              <a:tailEnd/>
            </a:ln>
          </p:spPr>
          <p:txBody>
            <a:bodyPr wrap="none" lIns="45720" rIns="45720">
              <a:spAutoFit/>
            </a:bodyPr>
            <a:lstStyle/>
            <a:p>
              <a:pPr eaLnBrk="0" hangingPunct="0">
                <a:buClr>
                  <a:schemeClr val="folHlink"/>
                </a:buClr>
              </a:pPr>
              <a:r>
                <a:rPr lang="en-US" sz="1600" b="1"/>
                <a:t>=SUM(A1,B2:B10,Taxes,100)</a:t>
              </a:r>
            </a:p>
          </p:txBody>
        </p:sp>
        <p:sp>
          <p:nvSpPr>
            <p:cNvPr id="64582" name="Text Box 70"/>
            <p:cNvSpPr txBox="1">
              <a:spLocks noChangeArrowheads="1"/>
            </p:cNvSpPr>
            <p:nvPr/>
          </p:nvSpPr>
          <p:spPr bwMode="auto">
            <a:xfrm>
              <a:off x="461" y="1510"/>
              <a:ext cx="768" cy="346"/>
            </a:xfrm>
            <a:prstGeom prst="rect">
              <a:avLst/>
            </a:prstGeom>
            <a:noFill/>
            <a:ln w="12700">
              <a:noFill/>
              <a:miter lim="800000"/>
              <a:headEnd/>
              <a:tailEnd/>
            </a:ln>
          </p:spPr>
          <p:txBody>
            <a:bodyPr lIns="45720" rIns="45720">
              <a:spAutoFit/>
            </a:bodyPr>
            <a:lstStyle/>
            <a:p>
              <a:pPr eaLnBrk="0" hangingPunct="0">
                <a:buClr>
                  <a:schemeClr val="folHlink"/>
                </a:buClr>
              </a:pPr>
              <a:r>
                <a:rPr lang="en-US"/>
                <a:t>Equals sign signals the beginning of a formula or function</a:t>
              </a:r>
            </a:p>
          </p:txBody>
        </p:sp>
        <p:sp>
          <p:nvSpPr>
            <p:cNvPr id="64583" name="Text Box 71"/>
            <p:cNvSpPr txBox="1">
              <a:spLocks noChangeArrowheads="1"/>
            </p:cNvSpPr>
            <p:nvPr/>
          </p:nvSpPr>
          <p:spPr bwMode="auto">
            <a:xfrm>
              <a:off x="665" y="1984"/>
              <a:ext cx="584" cy="154"/>
            </a:xfrm>
            <a:prstGeom prst="rect">
              <a:avLst/>
            </a:prstGeom>
            <a:noFill/>
            <a:ln w="12700">
              <a:noFill/>
              <a:miter lim="800000"/>
              <a:headEnd/>
              <a:tailEnd/>
            </a:ln>
          </p:spPr>
          <p:txBody>
            <a:bodyPr wrap="none" lIns="45720" rIns="45720">
              <a:spAutoFit/>
            </a:bodyPr>
            <a:lstStyle/>
            <a:p>
              <a:pPr eaLnBrk="0" hangingPunct="0">
                <a:buClr>
                  <a:schemeClr val="folHlink"/>
                </a:buClr>
              </a:pPr>
              <a:r>
                <a:rPr lang="en-US"/>
                <a:t>Function name</a:t>
              </a:r>
            </a:p>
          </p:txBody>
        </p:sp>
        <p:sp>
          <p:nvSpPr>
            <p:cNvPr id="64584" name="Text Box 72"/>
            <p:cNvSpPr txBox="1">
              <a:spLocks noChangeArrowheads="1"/>
            </p:cNvSpPr>
            <p:nvPr/>
          </p:nvSpPr>
          <p:spPr bwMode="auto">
            <a:xfrm>
              <a:off x="1366" y="1919"/>
              <a:ext cx="443" cy="154"/>
            </a:xfrm>
            <a:prstGeom prst="rect">
              <a:avLst/>
            </a:prstGeom>
            <a:noFill/>
            <a:ln w="12700">
              <a:noFill/>
              <a:miter lim="800000"/>
              <a:headEnd/>
              <a:tailEnd/>
            </a:ln>
          </p:spPr>
          <p:txBody>
            <a:bodyPr wrap="none" lIns="45720" rIns="45720">
              <a:spAutoFit/>
            </a:bodyPr>
            <a:lstStyle/>
            <a:p>
              <a:pPr eaLnBrk="0" hangingPunct="0">
                <a:buClr>
                  <a:schemeClr val="folHlink"/>
                </a:buClr>
              </a:pPr>
              <a:r>
                <a:rPr lang="en-US"/>
                <a:t>Arguments</a:t>
              </a:r>
            </a:p>
          </p:txBody>
        </p:sp>
        <p:sp>
          <p:nvSpPr>
            <p:cNvPr id="64585" name="Text Box 73"/>
            <p:cNvSpPr txBox="1">
              <a:spLocks noChangeArrowheads="1"/>
            </p:cNvSpPr>
            <p:nvPr/>
          </p:nvSpPr>
          <p:spPr bwMode="auto">
            <a:xfrm>
              <a:off x="444" y="2920"/>
              <a:ext cx="523" cy="346"/>
            </a:xfrm>
            <a:prstGeom prst="rect">
              <a:avLst/>
            </a:prstGeom>
            <a:noFill/>
            <a:ln w="12700">
              <a:noFill/>
              <a:miter lim="800000"/>
              <a:headEnd/>
              <a:tailEnd/>
            </a:ln>
          </p:spPr>
          <p:txBody>
            <a:bodyPr lIns="45720" rIns="45720">
              <a:spAutoFit/>
            </a:bodyPr>
            <a:lstStyle/>
            <a:p>
              <a:pPr algn="r" eaLnBrk="0" hangingPunct="0">
                <a:buClr>
                  <a:schemeClr val="folHlink"/>
                </a:buClr>
              </a:pPr>
              <a:r>
                <a:rPr lang="en-US"/>
                <a:t>Parentheses enclose arguments</a:t>
              </a:r>
            </a:p>
          </p:txBody>
        </p:sp>
        <p:sp>
          <p:nvSpPr>
            <p:cNvPr id="64586" name="Text Box 74"/>
            <p:cNvSpPr txBox="1">
              <a:spLocks noChangeArrowheads="1"/>
            </p:cNvSpPr>
            <p:nvPr/>
          </p:nvSpPr>
          <p:spPr bwMode="auto">
            <a:xfrm>
              <a:off x="1021" y="2991"/>
              <a:ext cx="491" cy="346"/>
            </a:xfrm>
            <a:prstGeom prst="rect">
              <a:avLst/>
            </a:prstGeom>
            <a:noFill/>
            <a:ln w="12700">
              <a:noFill/>
              <a:miter lim="800000"/>
              <a:headEnd/>
              <a:tailEnd/>
            </a:ln>
          </p:spPr>
          <p:txBody>
            <a:bodyPr lIns="45720" rIns="45720">
              <a:spAutoFit/>
            </a:bodyPr>
            <a:lstStyle/>
            <a:p>
              <a:pPr algn="ctr" eaLnBrk="0" hangingPunct="0">
                <a:buClr>
                  <a:schemeClr val="folHlink"/>
                </a:buClr>
              </a:pPr>
              <a:r>
                <a:rPr lang="en-US"/>
                <a:t>Colons indicate ranges</a:t>
              </a:r>
            </a:p>
          </p:txBody>
        </p:sp>
        <p:sp>
          <p:nvSpPr>
            <p:cNvPr id="64587" name="Text Box 75"/>
            <p:cNvSpPr txBox="1">
              <a:spLocks noChangeArrowheads="1"/>
            </p:cNvSpPr>
            <p:nvPr/>
          </p:nvSpPr>
          <p:spPr bwMode="auto">
            <a:xfrm>
              <a:off x="1693" y="2958"/>
              <a:ext cx="491" cy="346"/>
            </a:xfrm>
            <a:prstGeom prst="rect">
              <a:avLst/>
            </a:prstGeom>
            <a:noFill/>
            <a:ln w="12700">
              <a:noFill/>
              <a:miter lim="800000"/>
              <a:headEnd/>
              <a:tailEnd/>
            </a:ln>
          </p:spPr>
          <p:txBody>
            <a:bodyPr lIns="45720" rIns="45720">
              <a:spAutoFit/>
            </a:bodyPr>
            <a:lstStyle/>
            <a:p>
              <a:pPr algn="ctr" eaLnBrk="0" hangingPunct="0">
                <a:buClr>
                  <a:schemeClr val="folHlink"/>
                </a:buClr>
              </a:pPr>
              <a:r>
                <a:rPr lang="en-US"/>
                <a:t>Commas separate arguments</a:t>
              </a:r>
            </a:p>
          </p:txBody>
        </p:sp>
        <p:sp>
          <p:nvSpPr>
            <p:cNvPr id="64588" name="AutoShape 76"/>
            <p:cNvSpPr>
              <a:spLocks/>
            </p:cNvSpPr>
            <p:nvPr/>
          </p:nvSpPr>
          <p:spPr bwMode="auto">
            <a:xfrm rot="5400000">
              <a:off x="1449" y="1779"/>
              <a:ext cx="181" cy="1302"/>
            </a:xfrm>
            <a:prstGeom prst="leftBrace">
              <a:avLst>
                <a:gd name="adj1" fmla="val 59945"/>
                <a:gd name="adj2" fmla="val 50000"/>
              </a:avLst>
            </a:prstGeom>
            <a:noFill/>
            <a:ln w="12700">
              <a:solidFill>
                <a:schemeClr val="tx1"/>
              </a:solidFill>
              <a:round/>
              <a:headEnd/>
              <a:tailEnd/>
            </a:ln>
          </p:spPr>
          <p:txBody>
            <a:bodyPr lIns="45720" rIns="45720" anchor="ctr">
              <a:spAutoFit/>
            </a:bodyPr>
            <a:lstStyle/>
            <a:p>
              <a:pPr eaLnBrk="0" hangingPunct="0">
                <a:buClr>
                  <a:schemeClr val="folHlink"/>
                </a:buClr>
              </a:pPr>
              <a:endParaRPr lang="en-US"/>
            </a:p>
          </p:txBody>
        </p:sp>
      </p:grpSp>
      <p:sp>
        <p:nvSpPr>
          <p:cNvPr id="25" name="Slide Number Placeholder 24"/>
          <p:cNvSpPr>
            <a:spLocks noGrp="1"/>
          </p:cNvSpPr>
          <p:nvPr>
            <p:ph type="sldNum" sz="quarter" idx="11"/>
          </p:nvPr>
        </p:nvSpPr>
        <p:spPr/>
        <p:txBody>
          <a:bodyPr/>
          <a:lstStyle/>
          <a:p>
            <a:pPr>
              <a:defRPr/>
            </a:pPr>
            <a:fld id="{430F809D-B689-426D-91F1-BE6BB92DC48D}" type="slidenum">
              <a:rPr lang="en-US" altLang="en-US"/>
              <a:pPr>
                <a:defRPr/>
              </a:pPr>
              <a:t>48</a:t>
            </a:fld>
            <a:endParaRPr lang="en-US" altLang="en-US" dirty="0"/>
          </a:p>
        </p:txBody>
      </p:sp>
      <p:sp>
        <p:nvSpPr>
          <p:cNvPr id="64574" name="TextBox 25"/>
          <p:cNvSpPr txBox="1">
            <a:spLocks noChangeArrowheads="1"/>
          </p:cNvSpPr>
          <p:nvPr/>
        </p:nvSpPr>
        <p:spPr bwMode="auto">
          <a:xfrm>
            <a:off x="273050" y="5964238"/>
            <a:ext cx="7410450" cy="612775"/>
          </a:xfrm>
          <a:prstGeom prst="rect">
            <a:avLst/>
          </a:prstGeom>
          <a:noFill/>
          <a:ln w="9525">
            <a:noFill/>
            <a:miter lim="800000"/>
            <a:headEnd/>
            <a:tailEnd/>
          </a:ln>
        </p:spPr>
        <p:txBody>
          <a:bodyPr>
            <a:spAutoFit/>
          </a:bodyPr>
          <a:lstStyle/>
          <a:p>
            <a:pPr>
              <a:lnSpc>
                <a:spcPct val="150000"/>
              </a:lnSpc>
            </a:pPr>
            <a:r>
              <a:rPr lang="en-US" sz="1200" b="1" u="sng"/>
              <a:t>Note</a:t>
            </a:r>
            <a:r>
              <a:rPr lang="en-US" sz="1200"/>
              <a:t>: In office 2007, the ‘Intellisense’ property will display all the possible formulae as a dropdown list based on the typed characters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GB" smtClean="0"/>
              <a:t>Understanding the Design</a:t>
            </a:r>
          </a:p>
        </p:txBody>
      </p:sp>
      <p:sp>
        <p:nvSpPr>
          <p:cNvPr id="19459" name="Line 10"/>
          <p:cNvSpPr>
            <a:spLocks noChangeShapeType="1"/>
          </p:cNvSpPr>
          <p:nvPr/>
        </p:nvSpPr>
        <p:spPr bwMode="auto">
          <a:xfrm>
            <a:off x="5186363" y="5724525"/>
            <a:ext cx="319087" cy="444500"/>
          </a:xfrm>
          <a:prstGeom prst="line">
            <a:avLst/>
          </a:prstGeom>
          <a:noFill/>
          <a:ln w="12700">
            <a:solidFill>
              <a:srgbClr val="00B0F0"/>
            </a:solidFill>
            <a:round/>
            <a:headEnd/>
            <a:tailEnd type="triangle" w="med" len="med"/>
          </a:ln>
        </p:spPr>
        <p:txBody>
          <a:bodyPr lIns="45720" rIns="45720" anchor="ctr">
            <a:spAutoFit/>
          </a:bodyPr>
          <a:lstStyle/>
          <a:p>
            <a:endParaRPr lang="en-US"/>
          </a:p>
        </p:txBody>
      </p:sp>
      <p:sp>
        <p:nvSpPr>
          <p:cNvPr id="19460" name="Rectangle 15"/>
          <p:cNvSpPr>
            <a:spLocks noChangeArrowheads="1"/>
          </p:cNvSpPr>
          <p:nvPr/>
        </p:nvSpPr>
        <p:spPr bwMode="auto">
          <a:xfrm>
            <a:off x="1317625" y="4714875"/>
            <a:ext cx="730250" cy="430213"/>
          </a:xfrm>
          <a:prstGeom prst="rect">
            <a:avLst/>
          </a:prstGeom>
          <a:noFill/>
          <a:ln w="9525">
            <a:noFill/>
            <a:miter lim="800000"/>
            <a:headEnd/>
            <a:tailEnd/>
          </a:ln>
        </p:spPr>
        <p:txBody>
          <a:bodyPr>
            <a:spAutoFit/>
          </a:bodyPr>
          <a:lstStyle/>
          <a:p>
            <a:pPr eaLnBrk="0" hangingPunct="0">
              <a:buClr>
                <a:schemeClr val="folHlink"/>
              </a:buClr>
            </a:pPr>
            <a:r>
              <a:rPr lang="en-US" sz="1100" b="1"/>
              <a:t>Fill Handle</a:t>
            </a:r>
          </a:p>
        </p:txBody>
      </p:sp>
      <p:sp>
        <p:nvSpPr>
          <p:cNvPr id="19461" name="Rectangle 16"/>
          <p:cNvSpPr>
            <a:spLocks noChangeArrowheads="1"/>
          </p:cNvSpPr>
          <p:nvPr/>
        </p:nvSpPr>
        <p:spPr bwMode="auto">
          <a:xfrm>
            <a:off x="2024063" y="5514975"/>
            <a:ext cx="814387" cy="444500"/>
          </a:xfrm>
          <a:prstGeom prst="rect">
            <a:avLst/>
          </a:prstGeom>
          <a:noFill/>
          <a:ln w="9525">
            <a:noFill/>
            <a:miter lim="800000"/>
            <a:headEnd/>
            <a:tailEnd/>
          </a:ln>
        </p:spPr>
        <p:txBody>
          <a:bodyPr>
            <a:spAutoFit/>
          </a:bodyPr>
          <a:lstStyle/>
          <a:p>
            <a:pPr eaLnBrk="0" hangingPunct="0">
              <a:buClr>
                <a:schemeClr val="folHlink"/>
              </a:buClr>
            </a:pPr>
            <a:r>
              <a:rPr lang="en-US" sz="1100" b="1"/>
              <a:t>Formula Bar</a:t>
            </a:r>
          </a:p>
        </p:txBody>
      </p:sp>
      <p:sp>
        <p:nvSpPr>
          <p:cNvPr id="19462" name="Rectangle 17"/>
          <p:cNvSpPr>
            <a:spLocks noChangeArrowheads="1"/>
          </p:cNvSpPr>
          <p:nvPr/>
        </p:nvSpPr>
        <p:spPr bwMode="auto">
          <a:xfrm>
            <a:off x="4533900" y="5467350"/>
            <a:ext cx="1390650" cy="261938"/>
          </a:xfrm>
          <a:prstGeom prst="rect">
            <a:avLst/>
          </a:prstGeom>
          <a:noFill/>
          <a:ln w="9525">
            <a:noFill/>
            <a:miter lim="800000"/>
            <a:headEnd/>
            <a:tailEnd/>
          </a:ln>
        </p:spPr>
        <p:txBody>
          <a:bodyPr>
            <a:spAutoFit/>
          </a:bodyPr>
          <a:lstStyle/>
          <a:p>
            <a:pPr eaLnBrk="0" hangingPunct="0">
              <a:buClr>
                <a:schemeClr val="folHlink"/>
              </a:buClr>
            </a:pPr>
            <a:r>
              <a:rPr lang="en-US" sz="1100" b="1">
                <a:solidFill>
                  <a:srgbClr val="00B0F0"/>
                </a:solidFill>
              </a:rPr>
              <a:t>Auto Calculate</a:t>
            </a:r>
          </a:p>
        </p:txBody>
      </p:sp>
      <p:sp>
        <p:nvSpPr>
          <p:cNvPr id="19463" name="Rectangle 18"/>
          <p:cNvSpPr>
            <a:spLocks noChangeArrowheads="1"/>
          </p:cNvSpPr>
          <p:nvPr/>
        </p:nvSpPr>
        <p:spPr bwMode="auto">
          <a:xfrm>
            <a:off x="7918450" y="1863725"/>
            <a:ext cx="850900" cy="261938"/>
          </a:xfrm>
          <a:prstGeom prst="rect">
            <a:avLst/>
          </a:prstGeom>
          <a:noFill/>
          <a:ln w="9525">
            <a:noFill/>
            <a:miter lim="800000"/>
            <a:headEnd/>
            <a:tailEnd/>
          </a:ln>
        </p:spPr>
        <p:txBody>
          <a:bodyPr wrap="none">
            <a:spAutoFit/>
          </a:bodyPr>
          <a:lstStyle/>
          <a:p>
            <a:pPr eaLnBrk="0" hangingPunct="0">
              <a:buClr>
                <a:schemeClr val="folHlink"/>
              </a:buClr>
            </a:pPr>
            <a:r>
              <a:rPr lang="en-US" sz="1100" b="1"/>
              <a:t>Auto Sum</a:t>
            </a:r>
          </a:p>
        </p:txBody>
      </p:sp>
      <p:cxnSp>
        <p:nvCxnSpPr>
          <p:cNvPr id="19464" name="Straight Arrow Connector 31"/>
          <p:cNvCxnSpPr>
            <a:cxnSpLocks noChangeShapeType="1"/>
          </p:cNvCxnSpPr>
          <p:nvPr/>
        </p:nvCxnSpPr>
        <p:spPr bwMode="auto">
          <a:xfrm>
            <a:off x="1092200" y="2838450"/>
            <a:ext cx="304800" cy="139700"/>
          </a:xfrm>
          <a:prstGeom prst="straightConnector1">
            <a:avLst/>
          </a:prstGeom>
          <a:noFill/>
          <a:ln w="12700" algn="ctr">
            <a:solidFill>
              <a:schemeClr val="tx1"/>
            </a:solidFill>
            <a:round/>
            <a:headEnd/>
            <a:tailEnd type="arrow" w="med" len="med"/>
          </a:ln>
        </p:spPr>
      </p:cxnSp>
      <p:sp>
        <p:nvSpPr>
          <p:cNvPr id="19465" name="TextBox 36"/>
          <p:cNvSpPr txBox="1">
            <a:spLocks noChangeArrowheads="1"/>
          </p:cNvSpPr>
          <p:nvPr/>
        </p:nvSpPr>
        <p:spPr bwMode="auto">
          <a:xfrm>
            <a:off x="393700" y="1758950"/>
            <a:ext cx="1054100" cy="261938"/>
          </a:xfrm>
          <a:prstGeom prst="rect">
            <a:avLst/>
          </a:prstGeom>
          <a:noFill/>
          <a:ln w="9525">
            <a:noFill/>
            <a:miter lim="800000"/>
            <a:headEnd/>
            <a:tailEnd/>
          </a:ln>
        </p:spPr>
        <p:txBody>
          <a:bodyPr>
            <a:spAutoFit/>
          </a:bodyPr>
          <a:lstStyle/>
          <a:p>
            <a:pPr eaLnBrk="0" hangingPunct="0">
              <a:buClr>
                <a:schemeClr val="folHlink"/>
              </a:buClr>
            </a:pPr>
            <a:r>
              <a:rPr lang="en-US" sz="1100" b="1"/>
              <a:t>Office button</a:t>
            </a:r>
          </a:p>
        </p:txBody>
      </p:sp>
      <p:sp>
        <p:nvSpPr>
          <p:cNvPr id="19466" name="TextBox 13"/>
          <p:cNvSpPr txBox="1">
            <a:spLocks noChangeArrowheads="1"/>
          </p:cNvSpPr>
          <p:nvPr/>
        </p:nvSpPr>
        <p:spPr bwMode="auto">
          <a:xfrm>
            <a:off x="1243013" y="1946275"/>
            <a:ext cx="1601787" cy="261938"/>
          </a:xfrm>
          <a:prstGeom prst="rect">
            <a:avLst/>
          </a:prstGeom>
          <a:noFill/>
          <a:ln w="9525">
            <a:noFill/>
            <a:miter lim="800000"/>
            <a:headEnd/>
            <a:tailEnd/>
          </a:ln>
        </p:spPr>
        <p:txBody>
          <a:bodyPr wrap="none">
            <a:spAutoFit/>
          </a:bodyPr>
          <a:lstStyle/>
          <a:p>
            <a:pPr eaLnBrk="0" hangingPunct="0">
              <a:buClr>
                <a:schemeClr val="folHlink"/>
              </a:buClr>
              <a:buFont typeface="Wingdings" pitchFamily="2" charset="2"/>
              <a:buNone/>
            </a:pPr>
            <a:r>
              <a:rPr lang="en-US" sz="1100" b="1"/>
              <a:t>Quick access toolbar</a:t>
            </a:r>
            <a:endParaRPr lang="en-US" b="1"/>
          </a:p>
        </p:txBody>
      </p:sp>
      <p:sp>
        <p:nvSpPr>
          <p:cNvPr id="19467" name="TextBox 51"/>
          <p:cNvSpPr txBox="1">
            <a:spLocks noChangeArrowheads="1"/>
          </p:cNvSpPr>
          <p:nvPr/>
        </p:nvSpPr>
        <p:spPr bwMode="auto">
          <a:xfrm>
            <a:off x="5162550" y="1873250"/>
            <a:ext cx="671513" cy="261938"/>
          </a:xfrm>
          <a:prstGeom prst="rect">
            <a:avLst/>
          </a:prstGeom>
          <a:noFill/>
          <a:ln w="9525">
            <a:noFill/>
            <a:miter lim="800000"/>
            <a:headEnd/>
            <a:tailEnd/>
          </a:ln>
        </p:spPr>
        <p:txBody>
          <a:bodyPr wrap="none">
            <a:spAutoFit/>
          </a:bodyPr>
          <a:lstStyle/>
          <a:p>
            <a:pPr eaLnBrk="0" hangingPunct="0">
              <a:buClr>
                <a:schemeClr val="folHlink"/>
              </a:buClr>
            </a:pPr>
            <a:r>
              <a:rPr lang="en-US" sz="1100" b="1">
                <a:solidFill>
                  <a:srgbClr val="FF0000"/>
                </a:solidFill>
              </a:rPr>
              <a:t>Ribbon</a:t>
            </a:r>
          </a:p>
        </p:txBody>
      </p:sp>
      <p:pic>
        <p:nvPicPr>
          <p:cNvPr id="19468" name="Picture 27"/>
          <p:cNvPicPr>
            <a:picLocks noChangeAspect="1" noChangeArrowheads="1"/>
          </p:cNvPicPr>
          <p:nvPr/>
        </p:nvPicPr>
        <p:blipFill>
          <a:blip r:embed="rId3" cstate="print"/>
          <a:srcRect/>
          <a:stretch>
            <a:fillRect/>
          </a:stretch>
        </p:blipFill>
        <p:spPr bwMode="auto">
          <a:xfrm>
            <a:off x="5364163" y="6169025"/>
            <a:ext cx="1971675" cy="190500"/>
          </a:xfrm>
          <a:prstGeom prst="rect">
            <a:avLst/>
          </a:prstGeom>
          <a:noFill/>
          <a:ln w="12700">
            <a:noFill/>
            <a:miter lim="800000"/>
            <a:headEnd/>
            <a:tailEnd/>
          </a:ln>
        </p:spPr>
      </p:pic>
      <p:pic>
        <p:nvPicPr>
          <p:cNvPr id="19469" name="Picture 28"/>
          <p:cNvPicPr>
            <a:picLocks noChangeAspect="1" noChangeArrowheads="1"/>
          </p:cNvPicPr>
          <p:nvPr/>
        </p:nvPicPr>
        <p:blipFill>
          <a:blip r:embed="rId4" cstate="print"/>
          <a:srcRect/>
          <a:stretch>
            <a:fillRect/>
          </a:stretch>
        </p:blipFill>
        <p:spPr bwMode="auto">
          <a:xfrm>
            <a:off x="509588" y="2416175"/>
            <a:ext cx="8291512" cy="1989138"/>
          </a:xfrm>
          <a:prstGeom prst="rect">
            <a:avLst/>
          </a:prstGeom>
          <a:noFill/>
          <a:ln w="12700">
            <a:noFill/>
            <a:miter lim="800000"/>
            <a:headEnd/>
            <a:tailEnd/>
          </a:ln>
        </p:spPr>
      </p:pic>
      <p:sp>
        <p:nvSpPr>
          <p:cNvPr id="19470" name="Oval 37"/>
          <p:cNvSpPr>
            <a:spLocks noChangeArrowheads="1"/>
          </p:cNvSpPr>
          <p:nvPr/>
        </p:nvSpPr>
        <p:spPr bwMode="auto">
          <a:xfrm>
            <a:off x="1460500" y="2393950"/>
            <a:ext cx="215900" cy="203200"/>
          </a:xfrm>
          <a:prstGeom prst="ellipse">
            <a:avLst/>
          </a:prstGeom>
          <a:noFill/>
          <a:ln w="28575" algn="ctr">
            <a:solidFill>
              <a:schemeClr val="tx1"/>
            </a:solidFill>
            <a:round/>
            <a:headEnd/>
            <a:tailEnd/>
          </a:ln>
        </p:spPr>
        <p:txBody>
          <a:bodyPr wrap="none" lIns="45720" rIns="45720" anchor="ctr">
            <a:spAutoFit/>
          </a:bodyPr>
          <a:lstStyle/>
          <a:p>
            <a:pPr eaLnBrk="0" hangingPunct="0">
              <a:buClr>
                <a:schemeClr val="folHlink"/>
              </a:buClr>
            </a:pPr>
            <a:endParaRPr lang="en-US"/>
          </a:p>
        </p:txBody>
      </p:sp>
      <p:sp>
        <p:nvSpPr>
          <p:cNvPr id="19471" name="Oval 33"/>
          <p:cNvSpPr>
            <a:spLocks noChangeArrowheads="1"/>
          </p:cNvSpPr>
          <p:nvPr/>
        </p:nvSpPr>
        <p:spPr bwMode="auto">
          <a:xfrm>
            <a:off x="441325" y="2419350"/>
            <a:ext cx="406400" cy="406400"/>
          </a:xfrm>
          <a:prstGeom prst="ellipse">
            <a:avLst/>
          </a:prstGeom>
          <a:noFill/>
          <a:ln w="19050" algn="ctr">
            <a:solidFill>
              <a:schemeClr val="tx1"/>
            </a:solidFill>
            <a:round/>
            <a:headEnd/>
            <a:tailEnd/>
          </a:ln>
        </p:spPr>
        <p:txBody>
          <a:bodyPr wrap="none" lIns="45720" rIns="45720" anchor="ctr">
            <a:spAutoFit/>
          </a:bodyPr>
          <a:lstStyle/>
          <a:p>
            <a:pPr eaLnBrk="0" hangingPunct="0">
              <a:buClr>
                <a:schemeClr val="folHlink"/>
              </a:buClr>
            </a:pPr>
            <a:endParaRPr lang="en-US"/>
          </a:p>
        </p:txBody>
      </p:sp>
      <p:sp>
        <p:nvSpPr>
          <p:cNvPr id="19472" name="Line 8"/>
          <p:cNvSpPr>
            <a:spLocks noChangeShapeType="1"/>
          </p:cNvSpPr>
          <p:nvPr/>
        </p:nvSpPr>
        <p:spPr bwMode="auto">
          <a:xfrm flipH="1" flipV="1">
            <a:off x="1141413" y="4237038"/>
            <a:ext cx="258762" cy="506412"/>
          </a:xfrm>
          <a:prstGeom prst="line">
            <a:avLst/>
          </a:prstGeom>
          <a:noFill/>
          <a:ln w="12700">
            <a:solidFill>
              <a:schemeClr val="tx1"/>
            </a:solidFill>
            <a:round/>
            <a:headEnd/>
            <a:tailEnd type="triangle" w="med" len="med"/>
          </a:ln>
        </p:spPr>
        <p:txBody>
          <a:bodyPr lIns="45720" rIns="45720" anchor="ctr">
            <a:spAutoFit/>
          </a:bodyPr>
          <a:lstStyle/>
          <a:p>
            <a:endParaRPr lang="en-US"/>
          </a:p>
        </p:txBody>
      </p:sp>
      <p:sp>
        <p:nvSpPr>
          <p:cNvPr id="19473" name="Line 9"/>
          <p:cNvSpPr>
            <a:spLocks noChangeShapeType="1"/>
          </p:cNvSpPr>
          <p:nvPr/>
        </p:nvSpPr>
        <p:spPr bwMode="auto">
          <a:xfrm flipV="1">
            <a:off x="2295525" y="3814763"/>
            <a:ext cx="0" cy="1736725"/>
          </a:xfrm>
          <a:prstGeom prst="line">
            <a:avLst/>
          </a:prstGeom>
          <a:noFill/>
          <a:ln w="12700">
            <a:solidFill>
              <a:schemeClr val="tx1"/>
            </a:solidFill>
            <a:round/>
            <a:headEnd/>
            <a:tailEnd type="triangle" w="med" len="med"/>
          </a:ln>
        </p:spPr>
        <p:txBody>
          <a:bodyPr lIns="45720" rIns="45720" anchor="ctr">
            <a:spAutoFit/>
          </a:bodyPr>
          <a:lstStyle/>
          <a:p>
            <a:endParaRPr lang="en-US"/>
          </a:p>
        </p:txBody>
      </p:sp>
      <p:sp>
        <p:nvSpPr>
          <p:cNvPr id="19474" name="Rectangle 55"/>
          <p:cNvSpPr>
            <a:spLocks noChangeArrowheads="1"/>
          </p:cNvSpPr>
          <p:nvPr/>
        </p:nvSpPr>
        <p:spPr bwMode="auto">
          <a:xfrm>
            <a:off x="838200" y="2660650"/>
            <a:ext cx="8140700" cy="1003300"/>
          </a:xfrm>
          <a:prstGeom prst="rect">
            <a:avLst/>
          </a:prstGeom>
          <a:noFill/>
          <a:ln w="19050" algn="ctr">
            <a:solidFill>
              <a:srgbClr val="FF0000"/>
            </a:solidFill>
            <a:round/>
            <a:headEnd/>
            <a:tailEnd/>
          </a:ln>
        </p:spPr>
        <p:txBody>
          <a:bodyPr wrap="none" lIns="45720" rIns="45720" anchor="ctr">
            <a:spAutoFit/>
          </a:bodyPr>
          <a:lstStyle/>
          <a:p>
            <a:pPr eaLnBrk="0" hangingPunct="0">
              <a:buClr>
                <a:schemeClr val="folHlink"/>
              </a:buClr>
            </a:pPr>
            <a:endParaRPr lang="en-US"/>
          </a:p>
        </p:txBody>
      </p:sp>
      <p:sp>
        <p:nvSpPr>
          <p:cNvPr id="19475" name="Rectangle 56"/>
          <p:cNvSpPr>
            <a:spLocks noChangeArrowheads="1"/>
          </p:cNvSpPr>
          <p:nvPr/>
        </p:nvSpPr>
        <p:spPr bwMode="auto">
          <a:xfrm>
            <a:off x="508000" y="2838450"/>
            <a:ext cx="317500" cy="812800"/>
          </a:xfrm>
          <a:prstGeom prst="rect">
            <a:avLst/>
          </a:prstGeom>
          <a:noFill/>
          <a:ln w="12700" algn="ctr">
            <a:solidFill>
              <a:schemeClr val="tx1"/>
            </a:solidFill>
            <a:round/>
            <a:headEnd/>
            <a:tailEnd/>
          </a:ln>
        </p:spPr>
        <p:txBody>
          <a:bodyPr wrap="none" lIns="45720" rIns="45720" anchor="ctr">
            <a:spAutoFit/>
          </a:bodyPr>
          <a:lstStyle/>
          <a:p>
            <a:pPr eaLnBrk="0" hangingPunct="0">
              <a:buClr>
                <a:schemeClr val="folHlink"/>
              </a:buClr>
            </a:pPr>
            <a:endParaRPr lang="en-US"/>
          </a:p>
        </p:txBody>
      </p:sp>
      <p:sp>
        <p:nvSpPr>
          <p:cNvPr id="19476" name="TextBox 59"/>
          <p:cNvSpPr txBox="1">
            <a:spLocks noChangeArrowheads="1"/>
          </p:cNvSpPr>
          <p:nvPr/>
        </p:nvSpPr>
        <p:spPr bwMode="auto">
          <a:xfrm>
            <a:off x="215900" y="5235575"/>
            <a:ext cx="901700" cy="430213"/>
          </a:xfrm>
          <a:prstGeom prst="rect">
            <a:avLst/>
          </a:prstGeom>
          <a:noFill/>
          <a:ln w="9525">
            <a:noFill/>
            <a:miter lim="800000"/>
            <a:headEnd/>
            <a:tailEnd/>
          </a:ln>
        </p:spPr>
        <p:txBody>
          <a:bodyPr>
            <a:spAutoFit/>
          </a:bodyPr>
          <a:lstStyle/>
          <a:p>
            <a:pPr eaLnBrk="0" hangingPunct="0">
              <a:buClr>
                <a:schemeClr val="folHlink"/>
              </a:buClr>
            </a:pPr>
            <a:r>
              <a:rPr lang="en-US" sz="1100" b="1"/>
              <a:t>Select  All  cells</a:t>
            </a:r>
          </a:p>
        </p:txBody>
      </p:sp>
      <p:sp>
        <p:nvSpPr>
          <p:cNvPr id="19477" name="TextBox 41"/>
          <p:cNvSpPr txBox="1">
            <a:spLocks noChangeArrowheads="1"/>
          </p:cNvSpPr>
          <p:nvPr/>
        </p:nvSpPr>
        <p:spPr bwMode="auto">
          <a:xfrm>
            <a:off x="3454400" y="4667250"/>
            <a:ext cx="850900" cy="261938"/>
          </a:xfrm>
          <a:prstGeom prst="rect">
            <a:avLst/>
          </a:prstGeom>
          <a:noFill/>
          <a:ln w="9525">
            <a:noFill/>
            <a:miter lim="800000"/>
            <a:headEnd/>
            <a:tailEnd/>
          </a:ln>
        </p:spPr>
        <p:txBody>
          <a:bodyPr>
            <a:spAutoFit/>
          </a:bodyPr>
          <a:lstStyle/>
          <a:p>
            <a:pPr eaLnBrk="0" hangingPunct="0">
              <a:buClr>
                <a:schemeClr val="folHlink"/>
              </a:buClr>
            </a:pPr>
            <a:r>
              <a:rPr lang="en-US" sz="1100" b="1"/>
              <a:t>Groups</a:t>
            </a:r>
          </a:p>
        </p:txBody>
      </p:sp>
      <p:sp>
        <p:nvSpPr>
          <p:cNvPr id="19478" name="TextBox 49"/>
          <p:cNvSpPr txBox="1">
            <a:spLocks noChangeArrowheads="1"/>
          </p:cNvSpPr>
          <p:nvPr/>
        </p:nvSpPr>
        <p:spPr bwMode="auto">
          <a:xfrm>
            <a:off x="3143250" y="1803400"/>
            <a:ext cx="514350" cy="261938"/>
          </a:xfrm>
          <a:prstGeom prst="rect">
            <a:avLst/>
          </a:prstGeom>
          <a:noFill/>
          <a:ln w="9525">
            <a:noFill/>
            <a:miter lim="800000"/>
            <a:headEnd/>
            <a:tailEnd/>
          </a:ln>
        </p:spPr>
        <p:txBody>
          <a:bodyPr wrap="none">
            <a:spAutoFit/>
          </a:bodyPr>
          <a:lstStyle/>
          <a:p>
            <a:pPr eaLnBrk="0" hangingPunct="0">
              <a:buClr>
                <a:schemeClr val="folHlink"/>
              </a:buClr>
            </a:pPr>
            <a:r>
              <a:rPr lang="en-US" sz="1100" b="1"/>
              <a:t>Tabs</a:t>
            </a:r>
          </a:p>
        </p:txBody>
      </p:sp>
      <p:sp>
        <p:nvSpPr>
          <p:cNvPr id="36" name="Line 9"/>
          <p:cNvSpPr>
            <a:spLocks noChangeShapeType="1"/>
          </p:cNvSpPr>
          <p:nvPr/>
        </p:nvSpPr>
        <p:spPr bwMode="auto">
          <a:xfrm>
            <a:off x="638175" y="1943100"/>
            <a:ext cx="0" cy="457200"/>
          </a:xfrm>
          <a:prstGeom prst="line">
            <a:avLst/>
          </a:prstGeom>
          <a:noFill/>
          <a:ln w="12700">
            <a:solidFill>
              <a:schemeClr val="tx1"/>
            </a:solidFill>
            <a:round/>
            <a:headEnd/>
            <a:tailEnd type="triangle" w="med" len="med"/>
          </a:ln>
        </p:spPr>
        <p:txBody>
          <a:bodyPr lIns="45720" rIns="45720" anchor="ctr">
            <a:spAutoFit/>
          </a:bodyPr>
          <a:lstStyle/>
          <a:p>
            <a:pPr>
              <a:defRPr/>
            </a:pPr>
            <a:endParaRPr lang="en-US">
              <a:ln>
                <a:solidFill>
                  <a:srgbClr val="0000CC"/>
                </a:solidFill>
              </a:ln>
            </a:endParaRPr>
          </a:p>
        </p:txBody>
      </p:sp>
      <p:sp>
        <p:nvSpPr>
          <p:cNvPr id="37" name="Line 9"/>
          <p:cNvSpPr>
            <a:spLocks noChangeShapeType="1"/>
          </p:cNvSpPr>
          <p:nvPr/>
        </p:nvSpPr>
        <p:spPr bwMode="auto">
          <a:xfrm>
            <a:off x="1581150" y="2133600"/>
            <a:ext cx="0" cy="261938"/>
          </a:xfrm>
          <a:prstGeom prst="line">
            <a:avLst/>
          </a:prstGeom>
          <a:noFill/>
          <a:ln w="12700">
            <a:solidFill>
              <a:schemeClr val="tx1"/>
            </a:solidFill>
            <a:round/>
            <a:headEnd/>
            <a:tailEnd type="triangle" w="med" len="med"/>
          </a:ln>
        </p:spPr>
        <p:txBody>
          <a:bodyPr lIns="45720" rIns="45720" anchor="ctr">
            <a:spAutoFit/>
          </a:bodyPr>
          <a:lstStyle/>
          <a:p>
            <a:pPr>
              <a:defRPr/>
            </a:pPr>
            <a:endParaRPr lang="en-US">
              <a:ln>
                <a:solidFill>
                  <a:srgbClr val="0000CC"/>
                </a:solidFill>
              </a:ln>
            </a:endParaRPr>
          </a:p>
        </p:txBody>
      </p:sp>
      <p:sp>
        <p:nvSpPr>
          <p:cNvPr id="38" name="Line 9"/>
          <p:cNvSpPr>
            <a:spLocks noChangeShapeType="1"/>
          </p:cNvSpPr>
          <p:nvPr/>
        </p:nvSpPr>
        <p:spPr bwMode="auto">
          <a:xfrm>
            <a:off x="5476875" y="2085975"/>
            <a:ext cx="0" cy="549275"/>
          </a:xfrm>
          <a:prstGeom prst="line">
            <a:avLst/>
          </a:prstGeom>
          <a:noFill/>
          <a:ln w="12700">
            <a:solidFill>
              <a:srgbClr val="FF0000"/>
            </a:solidFill>
            <a:round/>
            <a:headEnd/>
            <a:tailEnd type="triangle" w="med" len="med"/>
          </a:ln>
        </p:spPr>
        <p:txBody>
          <a:bodyPr lIns="45720" rIns="45720" anchor="ctr">
            <a:spAutoFit/>
          </a:bodyPr>
          <a:lstStyle/>
          <a:p>
            <a:pPr>
              <a:defRPr/>
            </a:pPr>
            <a:endParaRPr lang="en-US">
              <a:ln>
                <a:solidFill>
                  <a:srgbClr val="0000CC"/>
                </a:solidFill>
              </a:ln>
            </a:endParaRPr>
          </a:p>
        </p:txBody>
      </p:sp>
      <p:sp>
        <p:nvSpPr>
          <p:cNvPr id="19482" name="Line 9"/>
          <p:cNvSpPr>
            <a:spLocks noChangeShapeType="1"/>
          </p:cNvSpPr>
          <p:nvPr/>
        </p:nvSpPr>
        <p:spPr bwMode="auto">
          <a:xfrm>
            <a:off x="8239125" y="2057400"/>
            <a:ext cx="0" cy="914400"/>
          </a:xfrm>
          <a:prstGeom prst="line">
            <a:avLst/>
          </a:prstGeom>
          <a:noFill/>
          <a:ln w="12700">
            <a:solidFill>
              <a:schemeClr val="tx1"/>
            </a:solidFill>
            <a:round/>
            <a:headEnd/>
            <a:tailEnd type="triangle" w="med" len="med"/>
          </a:ln>
        </p:spPr>
        <p:txBody>
          <a:bodyPr lIns="45720" rIns="45720" anchor="ctr">
            <a:spAutoFit/>
          </a:bodyPr>
          <a:lstStyle/>
          <a:p>
            <a:endParaRPr lang="en-US"/>
          </a:p>
        </p:txBody>
      </p:sp>
      <p:sp>
        <p:nvSpPr>
          <p:cNvPr id="50" name="Line 9"/>
          <p:cNvSpPr>
            <a:spLocks noChangeShapeType="1"/>
          </p:cNvSpPr>
          <p:nvPr/>
        </p:nvSpPr>
        <p:spPr bwMode="auto">
          <a:xfrm flipH="1" flipV="1">
            <a:off x="2533650" y="3438525"/>
            <a:ext cx="1238250" cy="1281113"/>
          </a:xfrm>
          <a:prstGeom prst="line">
            <a:avLst/>
          </a:prstGeom>
          <a:noFill/>
          <a:ln w="12700">
            <a:solidFill>
              <a:schemeClr val="tx1"/>
            </a:solidFill>
            <a:round/>
            <a:headEnd/>
            <a:tailEnd type="triangle" w="med" len="med"/>
          </a:ln>
        </p:spPr>
        <p:txBody>
          <a:bodyPr lIns="45720" rIns="45720" anchor="ctr">
            <a:spAutoFit/>
          </a:bodyPr>
          <a:lstStyle/>
          <a:p>
            <a:pPr>
              <a:defRPr/>
            </a:pPr>
            <a:endParaRPr lang="en-US">
              <a:ln>
                <a:solidFill>
                  <a:srgbClr val="0000CC"/>
                </a:solidFill>
              </a:ln>
            </a:endParaRPr>
          </a:p>
        </p:txBody>
      </p:sp>
      <p:sp>
        <p:nvSpPr>
          <p:cNvPr id="51" name="Line 9"/>
          <p:cNvSpPr>
            <a:spLocks noChangeShapeType="1"/>
          </p:cNvSpPr>
          <p:nvPr/>
        </p:nvSpPr>
        <p:spPr bwMode="auto">
          <a:xfrm flipH="1" flipV="1">
            <a:off x="3771900" y="3419475"/>
            <a:ext cx="0" cy="1300163"/>
          </a:xfrm>
          <a:prstGeom prst="line">
            <a:avLst/>
          </a:prstGeom>
          <a:noFill/>
          <a:ln w="12700">
            <a:solidFill>
              <a:schemeClr val="tx1"/>
            </a:solidFill>
            <a:round/>
            <a:headEnd/>
            <a:tailEnd type="triangle" w="med" len="med"/>
          </a:ln>
        </p:spPr>
        <p:txBody>
          <a:bodyPr lIns="45720" rIns="45720" anchor="ctr">
            <a:spAutoFit/>
          </a:bodyPr>
          <a:lstStyle/>
          <a:p>
            <a:pPr>
              <a:defRPr/>
            </a:pPr>
            <a:endParaRPr lang="en-US">
              <a:ln>
                <a:solidFill>
                  <a:srgbClr val="0000CC"/>
                </a:solidFill>
              </a:ln>
            </a:endParaRPr>
          </a:p>
        </p:txBody>
      </p:sp>
      <p:sp>
        <p:nvSpPr>
          <p:cNvPr id="52" name="Line 9"/>
          <p:cNvSpPr>
            <a:spLocks noChangeShapeType="1"/>
          </p:cNvSpPr>
          <p:nvPr/>
        </p:nvSpPr>
        <p:spPr bwMode="auto">
          <a:xfrm flipV="1">
            <a:off x="3771900" y="3448050"/>
            <a:ext cx="1428750" cy="1281113"/>
          </a:xfrm>
          <a:prstGeom prst="line">
            <a:avLst/>
          </a:prstGeom>
          <a:noFill/>
          <a:ln w="12700">
            <a:solidFill>
              <a:schemeClr val="tx1"/>
            </a:solidFill>
            <a:round/>
            <a:headEnd/>
            <a:tailEnd type="triangle" w="med" len="med"/>
          </a:ln>
        </p:spPr>
        <p:txBody>
          <a:bodyPr lIns="45720" rIns="45720" anchor="ctr">
            <a:spAutoFit/>
          </a:bodyPr>
          <a:lstStyle/>
          <a:p>
            <a:pPr>
              <a:defRPr/>
            </a:pPr>
            <a:endParaRPr lang="en-US">
              <a:ln>
                <a:solidFill>
                  <a:srgbClr val="0000CC"/>
                </a:solidFill>
              </a:ln>
            </a:endParaRPr>
          </a:p>
        </p:txBody>
      </p:sp>
      <p:sp>
        <p:nvSpPr>
          <p:cNvPr id="53" name="Line 9"/>
          <p:cNvSpPr>
            <a:spLocks noChangeShapeType="1"/>
          </p:cNvSpPr>
          <p:nvPr/>
        </p:nvSpPr>
        <p:spPr bwMode="auto">
          <a:xfrm>
            <a:off x="3400425" y="2019300"/>
            <a:ext cx="0" cy="731838"/>
          </a:xfrm>
          <a:prstGeom prst="line">
            <a:avLst/>
          </a:prstGeom>
          <a:noFill/>
          <a:ln w="12700">
            <a:solidFill>
              <a:schemeClr val="tx1"/>
            </a:solidFill>
            <a:round/>
            <a:headEnd/>
            <a:tailEnd type="triangle" w="med" len="med"/>
          </a:ln>
        </p:spPr>
        <p:txBody>
          <a:bodyPr lIns="45720" rIns="45720" anchor="ctr">
            <a:spAutoFit/>
          </a:bodyPr>
          <a:lstStyle/>
          <a:p>
            <a:pPr>
              <a:defRPr/>
            </a:pPr>
            <a:endParaRPr lang="en-US">
              <a:ln>
                <a:solidFill>
                  <a:srgbClr val="0000CC"/>
                </a:solidFill>
              </a:ln>
            </a:endParaRPr>
          </a:p>
        </p:txBody>
      </p:sp>
      <p:sp>
        <p:nvSpPr>
          <p:cNvPr id="54" name="Line 9"/>
          <p:cNvSpPr>
            <a:spLocks noChangeShapeType="1"/>
          </p:cNvSpPr>
          <p:nvPr/>
        </p:nvSpPr>
        <p:spPr bwMode="auto">
          <a:xfrm flipH="1">
            <a:off x="2981325" y="2019300"/>
            <a:ext cx="419100" cy="723900"/>
          </a:xfrm>
          <a:prstGeom prst="line">
            <a:avLst/>
          </a:prstGeom>
          <a:noFill/>
          <a:ln w="12700">
            <a:solidFill>
              <a:schemeClr val="tx1"/>
            </a:solidFill>
            <a:round/>
            <a:headEnd/>
            <a:tailEnd type="triangle" w="med" len="med"/>
          </a:ln>
        </p:spPr>
        <p:txBody>
          <a:bodyPr lIns="45720" rIns="45720" anchor="ctr">
            <a:spAutoFit/>
          </a:bodyPr>
          <a:lstStyle/>
          <a:p>
            <a:pPr>
              <a:defRPr/>
            </a:pPr>
            <a:endParaRPr lang="en-US">
              <a:ln>
                <a:solidFill>
                  <a:srgbClr val="0000CC"/>
                </a:solidFill>
              </a:ln>
            </a:endParaRPr>
          </a:p>
        </p:txBody>
      </p:sp>
      <p:sp>
        <p:nvSpPr>
          <p:cNvPr id="55" name="Line 9"/>
          <p:cNvSpPr>
            <a:spLocks noChangeShapeType="1"/>
          </p:cNvSpPr>
          <p:nvPr/>
        </p:nvSpPr>
        <p:spPr bwMode="auto">
          <a:xfrm>
            <a:off x="3400425" y="2019300"/>
            <a:ext cx="381000" cy="723900"/>
          </a:xfrm>
          <a:prstGeom prst="line">
            <a:avLst/>
          </a:prstGeom>
          <a:noFill/>
          <a:ln w="12700">
            <a:solidFill>
              <a:schemeClr val="tx1"/>
            </a:solidFill>
            <a:round/>
            <a:headEnd/>
            <a:tailEnd type="triangle" w="med" len="med"/>
          </a:ln>
        </p:spPr>
        <p:txBody>
          <a:bodyPr lIns="45720" rIns="45720" anchor="ctr">
            <a:spAutoFit/>
          </a:bodyPr>
          <a:lstStyle/>
          <a:p>
            <a:pPr>
              <a:defRPr/>
            </a:pPr>
            <a:endParaRPr lang="en-US">
              <a:ln>
                <a:solidFill>
                  <a:srgbClr val="0000CC"/>
                </a:solidFill>
              </a:ln>
            </a:endParaRPr>
          </a:p>
        </p:txBody>
      </p:sp>
      <p:sp>
        <p:nvSpPr>
          <p:cNvPr id="56" name="Line 9"/>
          <p:cNvSpPr>
            <a:spLocks noChangeShapeType="1"/>
          </p:cNvSpPr>
          <p:nvPr/>
        </p:nvSpPr>
        <p:spPr bwMode="auto">
          <a:xfrm flipH="1" flipV="1">
            <a:off x="5648325" y="3562350"/>
            <a:ext cx="0" cy="1096963"/>
          </a:xfrm>
          <a:prstGeom prst="line">
            <a:avLst/>
          </a:prstGeom>
          <a:noFill/>
          <a:ln w="12700">
            <a:solidFill>
              <a:srgbClr val="314010"/>
            </a:solidFill>
            <a:round/>
            <a:headEnd/>
            <a:tailEnd type="triangle" w="med" len="med"/>
          </a:ln>
        </p:spPr>
        <p:txBody>
          <a:bodyPr lIns="45720" rIns="45720" anchor="ctr">
            <a:spAutoFit/>
          </a:bodyPr>
          <a:lstStyle/>
          <a:p>
            <a:pPr>
              <a:defRPr/>
            </a:pPr>
            <a:endParaRPr lang="en-US">
              <a:ln>
                <a:solidFill>
                  <a:srgbClr val="0000CC"/>
                </a:solidFill>
              </a:ln>
            </a:endParaRPr>
          </a:p>
        </p:txBody>
      </p:sp>
      <p:sp>
        <p:nvSpPr>
          <p:cNvPr id="19490" name="TextBox 41"/>
          <p:cNvSpPr txBox="1">
            <a:spLocks noChangeArrowheads="1"/>
          </p:cNvSpPr>
          <p:nvPr/>
        </p:nvSpPr>
        <p:spPr bwMode="auto">
          <a:xfrm>
            <a:off x="5083175" y="4676775"/>
            <a:ext cx="1155700" cy="261938"/>
          </a:xfrm>
          <a:prstGeom prst="rect">
            <a:avLst/>
          </a:prstGeom>
          <a:noFill/>
          <a:ln w="9525">
            <a:noFill/>
            <a:miter lim="800000"/>
            <a:headEnd/>
            <a:tailEnd/>
          </a:ln>
        </p:spPr>
        <p:txBody>
          <a:bodyPr>
            <a:spAutoFit/>
          </a:bodyPr>
          <a:lstStyle/>
          <a:p>
            <a:pPr eaLnBrk="0" hangingPunct="0">
              <a:buClr>
                <a:schemeClr val="folHlink"/>
              </a:buClr>
            </a:pPr>
            <a:r>
              <a:rPr lang="en-US" sz="1100" b="1">
                <a:solidFill>
                  <a:srgbClr val="314010"/>
                </a:solidFill>
              </a:rPr>
              <a:t>More Options</a:t>
            </a:r>
          </a:p>
        </p:txBody>
      </p:sp>
      <p:sp>
        <p:nvSpPr>
          <p:cNvPr id="19491" name="Line 9"/>
          <p:cNvSpPr>
            <a:spLocks noChangeShapeType="1"/>
          </p:cNvSpPr>
          <p:nvPr/>
        </p:nvSpPr>
        <p:spPr bwMode="auto">
          <a:xfrm flipV="1">
            <a:off x="600075" y="3986213"/>
            <a:ext cx="0" cy="1279525"/>
          </a:xfrm>
          <a:prstGeom prst="line">
            <a:avLst/>
          </a:prstGeom>
          <a:noFill/>
          <a:ln w="12700">
            <a:solidFill>
              <a:schemeClr val="tx1"/>
            </a:solidFill>
            <a:round/>
            <a:headEnd/>
            <a:tailEnd type="triangle" w="med" len="med"/>
          </a:ln>
        </p:spPr>
        <p:txBody>
          <a:bodyPr lIns="45720" rIns="45720" anchor="ctr">
            <a:spAutoFit/>
          </a:bodyPr>
          <a:lstStyle/>
          <a:p>
            <a:endParaRPr lang="en-US"/>
          </a:p>
        </p:txBody>
      </p:sp>
      <p:sp>
        <p:nvSpPr>
          <p:cNvPr id="19492" name="Rectangle 3"/>
          <p:cNvSpPr>
            <a:spLocks noGrp="1" noChangeArrowheads="1"/>
          </p:cNvSpPr>
          <p:nvPr>
            <p:ph idx="1"/>
          </p:nvPr>
        </p:nvSpPr>
        <p:spPr>
          <a:xfrm>
            <a:off x="382588" y="881063"/>
            <a:ext cx="8180387" cy="511175"/>
          </a:xfrm>
        </p:spPr>
        <p:txBody>
          <a:bodyPr/>
          <a:lstStyle/>
          <a:p>
            <a:pPr algn="just" eaLnBrk="1" hangingPunct="1">
              <a:lnSpc>
                <a:spcPct val="150000"/>
              </a:lnSpc>
            </a:pPr>
            <a:r>
              <a:rPr lang="en-GB" sz="1600" smtClean="0"/>
              <a:t>New User Interface</a:t>
            </a:r>
          </a:p>
        </p:txBody>
      </p:sp>
      <p:sp>
        <p:nvSpPr>
          <p:cNvPr id="40" name="Slide Number Placeholder 39"/>
          <p:cNvSpPr>
            <a:spLocks noGrp="1"/>
          </p:cNvSpPr>
          <p:nvPr>
            <p:ph type="sldNum" sz="quarter" idx="11"/>
          </p:nvPr>
        </p:nvSpPr>
        <p:spPr/>
        <p:txBody>
          <a:bodyPr/>
          <a:lstStyle/>
          <a:p>
            <a:pPr>
              <a:defRPr/>
            </a:pPr>
            <a:fld id="{875B8010-A3F5-4089-9FD3-B040A2B6163A}" type="slidenum">
              <a:rPr lang="en-US" altLang="en-US"/>
              <a:pPr>
                <a:defRPr/>
              </a:pPr>
              <a:t>4</a:t>
            </a:fld>
            <a:endParaRPr lang="en-US"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GB" smtClean="0"/>
              <a:t>IF Function And Logical Operators</a:t>
            </a:r>
          </a:p>
        </p:txBody>
      </p:sp>
      <p:sp>
        <p:nvSpPr>
          <p:cNvPr id="55301" name="Text Box 4"/>
          <p:cNvSpPr txBox="1">
            <a:spLocks noChangeArrowheads="1"/>
          </p:cNvSpPr>
          <p:nvPr/>
        </p:nvSpPr>
        <p:spPr bwMode="auto">
          <a:xfrm>
            <a:off x="481013" y="790575"/>
            <a:ext cx="8088312" cy="5527675"/>
          </a:xfrm>
          <a:prstGeom prst="rect">
            <a:avLst/>
          </a:prstGeom>
          <a:noFill/>
          <a:ln w="12700">
            <a:noFill/>
            <a:miter lim="800000"/>
            <a:headEnd/>
            <a:tailEnd/>
          </a:ln>
        </p:spPr>
        <p:txBody>
          <a:bodyPr lIns="45720" rIns="45720">
            <a:spAutoFit/>
          </a:bodyPr>
          <a:lstStyle/>
          <a:p>
            <a:pPr marL="406400" indent="-406400" algn="just" eaLnBrk="0" hangingPunct="0">
              <a:lnSpc>
                <a:spcPct val="150000"/>
              </a:lnSpc>
              <a:spcBef>
                <a:spcPct val="20000"/>
              </a:spcBef>
              <a:buClr>
                <a:srgbClr val="0000CC"/>
              </a:buClr>
              <a:buSzPct val="50000"/>
              <a:buFontTx/>
              <a:buBlip>
                <a:blip r:embed="rId3"/>
              </a:buBlip>
              <a:defRPr/>
            </a:pPr>
            <a:r>
              <a:rPr lang="en-US" sz="1400" dirty="0">
                <a:cs typeface="+mn-cs"/>
              </a:rPr>
              <a:t>The If function returns one value if a specified condition evaluates to TRUE, or another value if it evaluates to FALSE.</a:t>
            </a:r>
          </a:p>
          <a:p>
            <a:pPr marL="406400" indent="-406400" algn="just" eaLnBrk="0" hangingPunct="0">
              <a:lnSpc>
                <a:spcPct val="150000"/>
              </a:lnSpc>
              <a:spcBef>
                <a:spcPct val="20000"/>
              </a:spcBef>
              <a:buClr>
                <a:srgbClr val="0000CC"/>
              </a:buClr>
              <a:buSzPct val="50000"/>
              <a:buFontTx/>
              <a:buBlip>
                <a:blip r:embed="rId3"/>
              </a:buBlip>
              <a:defRPr/>
            </a:pPr>
            <a:r>
              <a:rPr lang="en-US" sz="1400" dirty="0">
                <a:cs typeface="+mn-cs"/>
              </a:rPr>
              <a:t>The syntax for the If function is:</a:t>
            </a:r>
          </a:p>
          <a:p>
            <a:pPr marL="914400" lvl="1" indent="-457200" algn="just" eaLnBrk="0" hangingPunct="0">
              <a:spcBef>
                <a:spcPct val="50000"/>
              </a:spcBef>
              <a:buClr>
                <a:srgbClr val="0000CC"/>
              </a:buClr>
              <a:defRPr/>
            </a:pPr>
            <a:r>
              <a:rPr lang="en-US" sz="1400" dirty="0"/>
              <a:t>        If( condition, </a:t>
            </a:r>
            <a:r>
              <a:rPr lang="en-US" sz="1400" dirty="0" err="1"/>
              <a:t>value_if_true</a:t>
            </a:r>
            <a:r>
              <a:rPr lang="en-US" sz="1400" dirty="0"/>
              <a:t>, </a:t>
            </a:r>
            <a:r>
              <a:rPr lang="en-US" sz="1400" dirty="0" err="1"/>
              <a:t>value_if_false</a:t>
            </a:r>
            <a:r>
              <a:rPr lang="en-US" sz="1400" dirty="0"/>
              <a:t> )</a:t>
            </a:r>
          </a:p>
          <a:p>
            <a:pPr marL="914400" lvl="1" indent="63500" algn="just" eaLnBrk="0" hangingPunct="0">
              <a:spcBef>
                <a:spcPct val="50000"/>
              </a:spcBef>
              <a:buClr>
                <a:srgbClr val="0000CC"/>
              </a:buClr>
              <a:defRPr/>
            </a:pPr>
            <a:r>
              <a:rPr lang="en-US" sz="1200" i="1" dirty="0"/>
              <a:t>condition is the value that you want to test.</a:t>
            </a:r>
          </a:p>
          <a:p>
            <a:pPr marL="914400" lvl="1" indent="63500" algn="just" eaLnBrk="0" hangingPunct="0">
              <a:spcBef>
                <a:spcPct val="50000"/>
              </a:spcBef>
              <a:buClr>
                <a:srgbClr val="0000CC"/>
              </a:buClr>
              <a:defRPr/>
            </a:pPr>
            <a:r>
              <a:rPr lang="en-US" sz="1200" i="1" dirty="0" err="1"/>
              <a:t>value_if_true</a:t>
            </a:r>
            <a:r>
              <a:rPr lang="en-US" sz="1200" i="1" dirty="0"/>
              <a:t> is the value that is returned if condition evaluates to TRUE.</a:t>
            </a:r>
          </a:p>
          <a:p>
            <a:pPr marL="914400" lvl="1" indent="63500" algn="just" eaLnBrk="0" hangingPunct="0">
              <a:spcBef>
                <a:spcPct val="50000"/>
              </a:spcBef>
              <a:buClr>
                <a:srgbClr val="0000CC"/>
              </a:buClr>
              <a:defRPr/>
            </a:pPr>
            <a:r>
              <a:rPr lang="en-US" sz="1200" i="1" dirty="0" err="1"/>
              <a:t>value_if_false</a:t>
            </a:r>
            <a:r>
              <a:rPr lang="en-US" sz="1200" i="1" dirty="0"/>
              <a:t> is the value that is return if condition evaluates to FALSE.</a:t>
            </a:r>
          </a:p>
          <a:p>
            <a:pPr marL="457200" indent="-457200" algn="just" eaLnBrk="0" hangingPunct="0">
              <a:spcBef>
                <a:spcPct val="50000"/>
              </a:spcBef>
              <a:buClr>
                <a:srgbClr val="0000CC"/>
              </a:buClr>
              <a:defRPr/>
            </a:pPr>
            <a:endParaRPr lang="en-US" sz="500" dirty="0"/>
          </a:p>
          <a:p>
            <a:pPr marL="406400" indent="-406400" algn="just" eaLnBrk="0" hangingPunct="0">
              <a:lnSpc>
                <a:spcPct val="150000"/>
              </a:lnSpc>
              <a:spcBef>
                <a:spcPct val="20000"/>
              </a:spcBef>
              <a:buClr>
                <a:srgbClr val="0000CC"/>
              </a:buClr>
              <a:buSzPct val="50000"/>
              <a:buFontTx/>
              <a:buBlip>
                <a:blip r:embed="rId3"/>
              </a:buBlip>
              <a:defRPr/>
            </a:pPr>
            <a:r>
              <a:rPr lang="en-US" sz="1400" dirty="0">
                <a:cs typeface="+mn-cs"/>
              </a:rPr>
              <a:t>The syntax for the nesting the IF function is:</a:t>
            </a:r>
          </a:p>
          <a:p>
            <a:pPr marL="292100" indent="-292100" algn="just" eaLnBrk="0" hangingPunct="0">
              <a:spcBef>
                <a:spcPct val="50000"/>
              </a:spcBef>
              <a:buClr>
                <a:srgbClr val="0000CC"/>
              </a:buClr>
              <a:tabLst>
                <a:tab pos="292100" algn="l"/>
              </a:tabLst>
              <a:defRPr/>
            </a:pPr>
            <a:r>
              <a:rPr lang="en-US" sz="1400" dirty="0"/>
              <a:t>        	IF( condition1, value_if_true1, IF(condition2, value_if_true2, value_if_false2 ))</a:t>
            </a:r>
          </a:p>
          <a:p>
            <a:pPr marL="406400" indent="-406400" algn="just" eaLnBrk="0" hangingPunct="0">
              <a:lnSpc>
                <a:spcPct val="150000"/>
              </a:lnSpc>
              <a:spcBef>
                <a:spcPct val="20000"/>
              </a:spcBef>
              <a:buClr>
                <a:srgbClr val="0000CC"/>
              </a:buClr>
              <a:buSzPct val="50000"/>
              <a:buFontTx/>
              <a:buBlip>
                <a:blip r:embed="rId3"/>
              </a:buBlip>
              <a:defRPr/>
            </a:pPr>
            <a:r>
              <a:rPr lang="en-US" sz="1400" dirty="0">
                <a:cs typeface="+mn-cs"/>
              </a:rPr>
              <a:t>This would be equivalent to the following IF THEN ELSE statement:</a:t>
            </a:r>
          </a:p>
          <a:p>
            <a:pPr marL="749300" lvl="1" indent="-292100" algn="just" eaLnBrk="0" hangingPunct="0">
              <a:spcBef>
                <a:spcPct val="50000"/>
              </a:spcBef>
              <a:buClr>
                <a:srgbClr val="0000CC"/>
              </a:buClr>
              <a:tabLst>
                <a:tab pos="292100" algn="l"/>
              </a:tabLst>
              <a:defRPr/>
            </a:pPr>
            <a:r>
              <a:rPr lang="en-US" sz="1400" dirty="0"/>
              <a:t>        IF condition1 THEN value_if_true1</a:t>
            </a:r>
          </a:p>
          <a:p>
            <a:pPr marL="749300" lvl="1" indent="-292100" algn="just" eaLnBrk="0" hangingPunct="0">
              <a:spcBef>
                <a:spcPct val="50000"/>
              </a:spcBef>
              <a:buClr>
                <a:srgbClr val="0000CC"/>
              </a:buClr>
              <a:tabLst>
                <a:tab pos="292100" algn="l"/>
              </a:tabLst>
              <a:defRPr/>
            </a:pPr>
            <a:r>
              <a:rPr lang="en-US" sz="1400" dirty="0"/>
              <a:t>        ELSEIF condition2 THEN value_if_true2</a:t>
            </a:r>
          </a:p>
          <a:p>
            <a:pPr marL="749300" lvl="1" indent="-292100" algn="just" eaLnBrk="0" hangingPunct="0">
              <a:spcBef>
                <a:spcPct val="50000"/>
              </a:spcBef>
              <a:buClr>
                <a:srgbClr val="0000CC"/>
              </a:buClr>
              <a:tabLst>
                <a:tab pos="292100" algn="l"/>
              </a:tabLst>
              <a:defRPr/>
            </a:pPr>
            <a:r>
              <a:rPr lang="en-US" sz="1400" dirty="0"/>
              <a:t>        ELSE value_if_false2</a:t>
            </a:r>
          </a:p>
          <a:p>
            <a:pPr marL="749300" lvl="1" indent="-292100" algn="just" eaLnBrk="0" hangingPunct="0">
              <a:spcBef>
                <a:spcPct val="50000"/>
              </a:spcBef>
              <a:buClr>
                <a:srgbClr val="0000CC"/>
              </a:buClr>
              <a:tabLst>
                <a:tab pos="292100" algn="l"/>
              </a:tabLst>
              <a:defRPr/>
            </a:pPr>
            <a:r>
              <a:rPr lang="en-US" sz="1400" dirty="0"/>
              <a:t>        END IF</a:t>
            </a:r>
          </a:p>
          <a:p>
            <a:pPr marL="457200" indent="-457200" algn="just" eaLnBrk="0" hangingPunct="0">
              <a:spcBef>
                <a:spcPct val="50000"/>
              </a:spcBef>
              <a:buClr>
                <a:srgbClr val="0000CC"/>
              </a:buClr>
              <a:defRPr/>
            </a:pPr>
            <a:r>
              <a:rPr lang="en-US" sz="1600" b="1" u="sng" dirty="0"/>
              <a:t>Using IF with Logical Operators</a:t>
            </a:r>
          </a:p>
          <a:p>
            <a:pPr marL="457200" indent="-457200" algn="just" eaLnBrk="0" hangingPunct="0">
              <a:spcBef>
                <a:spcPct val="50000"/>
              </a:spcBef>
              <a:buClr>
                <a:srgbClr val="0000CC"/>
              </a:buClr>
              <a:defRPr/>
            </a:pPr>
            <a:r>
              <a:rPr lang="en-US" sz="1400" dirty="0"/>
              <a:t>=IF(AND(C11&gt;=620, OR(C10="F",C10="S"), C4&lt;=1000000), 1, 2)</a:t>
            </a:r>
          </a:p>
        </p:txBody>
      </p:sp>
      <p:sp>
        <p:nvSpPr>
          <p:cNvPr id="6" name="Slide Number Placeholder 5"/>
          <p:cNvSpPr>
            <a:spLocks noGrp="1"/>
          </p:cNvSpPr>
          <p:nvPr>
            <p:ph type="sldNum" sz="quarter" idx="11"/>
          </p:nvPr>
        </p:nvSpPr>
        <p:spPr/>
        <p:txBody>
          <a:bodyPr/>
          <a:lstStyle/>
          <a:p>
            <a:pPr>
              <a:defRPr/>
            </a:pPr>
            <a:fld id="{27E10564-1C14-4EAA-9EEB-145AE6D4B37C}" type="slidenum">
              <a:rPr lang="en-US" altLang="en-US"/>
              <a:pPr>
                <a:defRPr/>
              </a:pPr>
              <a:t>49</a:t>
            </a:fld>
            <a:endParaRPr lang="en-US"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GB" smtClean="0"/>
              <a:t>VLOOKUP Function</a:t>
            </a:r>
          </a:p>
        </p:txBody>
      </p:sp>
      <p:sp>
        <p:nvSpPr>
          <p:cNvPr id="706564" name="Text Box 4"/>
          <p:cNvSpPr txBox="1">
            <a:spLocks noChangeArrowheads="1"/>
          </p:cNvSpPr>
          <p:nvPr/>
        </p:nvSpPr>
        <p:spPr bwMode="auto">
          <a:xfrm>
            <a:off x="469900" y="787400"/>
            <a:ext cx="8128000" cy="5965825"/>
          </a:xfrm>
          <a:prstGeom prst="rect">
            <a:avLst/>
          </a:prstGeom>
          <a:noFill/>
          <a:ln w="12700">
            <a:noFill/>
            <a:miter lim="800000"/>
            <a:headEnd/>
            <a:tailEnd/>
          </a:ln>
          <a:effectLst/>
        </p:spPr>
        <p:txBody>
          <a:bodyPr lIns="45720" rIns="45720">
            <a:spAutoFit/>
          </a:bodyPr>
          <a:lstStyle/>
          <a:p>
            <a:pPr marL="406400" indent="-406400" algn="just">
              <a:lnSpc>
                <a:spcPct val="150000"/>
              </a:lnSpc>
              <a:spcBef>
                <a:spcPct val="20000"/>
              </a:spcBef>
              <a:buClr>
                <a:srgbClr val="0000CC"/>
              </a:buClr>
              <a:buSzPct val="50000"/>
              <a:buFontTx/>
              <a:buBlip>
                <a:blip r:embed="rId3"/>
              </a:buBlip>
              <a:defRPr/>
            </a:pPr>
            <a:r>
              <a:rPr lang="en-US" sz="1400" dirty="0">
                <a:cs typeface="+mn-cs"/>
              </a:rPr>
              <a:t>It </a:t>
            </a:r>
            <a:r>
              <a:rPr lang="en-US" sz="1400" dirty="0">
                <a:latin typeface="+mn-lt"/>
                <a:cs typeface="+mn-cs"/>
              </a:rPr>
              <a:t>may sometimes happen that partial information has been entered or calculated on another worksheet, which may have been created from scratch by a user, or based on a list spreadsheet obtained from another source. In this case, there is a requirement to be able to easily transfer information between the sheets. It is possible to simply copy and paste - however, unless the lists are a perfect match, both in terms of total records and exact order, then this is extremely dangerous!</a:t>
            </a:r>
          </a:p>
          <a:p>
            <a:pPr marL="406400" lvl="1" indent="-406400" algn="just">
              <a:spcBef>
                <a:spcPct val="20000"/>
              </a:spcBef>
              <a:buClr>
                <a:srgbClr val="0000CC"/>
              </a:buClr>
              <a:buSzPct val="50000"/>
              <a:defRPr/>
            </a:pPr>
            <a:endParaRPr lang="en-US" sz="1400" dirty="0">
              <a:latin typeface="+mn-lt"/>
              <a:cs typeface="+mn-cs"/>
            </a:endParaRPr>
          </a:p>
          <a:p>
            <a:pPr marL="406400" lvl="1" indent="-406400" algn="just">
              <a:spcBef>
                <a:spcPct val="20000"/>
              </a:spcBef>
              <a:buClr>
                <a:srgbClr val="0000CC"/>
              </a:buClr>
              <a:buSzPct val="50000"/>
              <a:defRPr/>
            </a:pPr>
            <a:r>
              <a:rPr lang="en-US" sz="1400" b="1" dirty="0">
                <a:latin typeface="+mn-lt"/>
                <a:cs typeface="+mn-cs"/>
              </a:rPr>
              <a:t>		Syntax</a:t>
            </a:r>
            <a:r>
              <a:rPr lang="en-US" sz="1400" dirty="0">
                <a:latin typeface="+mn-lt"/>
                <a:cs typeface="+mn-cs"/>
              </a:rPr>
              <a:t> = VLOOKUP(</a:t>
            </a:r>
            <a:r>
              <a:rPr lang="en-US" sz="1400" dirty="0" err="1">
                <a:latin typeface="+mn-lt"/>
                <a:cs typeface="+mn-cs"/>
              </a:rPr>
              <a:t>lookup_value</a:t>
            </a:r>
            <a:r>
              <a:rPr lang="en-US" sz="1400" dirty="0">
                <a:latin typeface="+mn-lt"/>
                <a:cs typeface="+mn-cs"/>
              </a:rPr>
              <a:t>, </a:t>
            </a:r>
            <a:r>
              <a:rPr lang="en-US" sz="1400" dirty="0" err="1">
                <a:latin typeface="+mn-lt"/>
                <a:cs typeface="+mn-cs"/>
              </a:rPr>
              <a:t>table_array</a:t>
            </a:r>
            <a:r>
              <a:rPr lang="en-US" sz="1400" dirty="0">
                <a:latin typeface="+mn-lt"/>
                <a:cs typeface="+mn-cs"/>
              </a:rPr>
              <a:t>, </a:t>
            </a:r>
            <a:r>
              <a:rPr lang="en-US" sz="1400" dirty="0" err="1">
                <a:latin typeface="+mn-lt"/>
                <a:cs typeface="+mn-cs"/>
              </a:rPr>
              <a:t>col_index_num</a:t>
            </a:r>
            <a:r>
              <a:rPr lang="en-US" sz="1400" dirty="0">
                <a:latin typeface="+mn-lt"/>
                <a:cs typeface="+mn-cs"/>
              </a:rPr>
              <a:t>, </a:t>
            </a:r>
            <a:r>
              <a:rPr lang="en-US" sz="1400" dirty="0" err="1">
                <a:latin typeface="+mn-lt"/>
                <a:cs typeface="+mn-cs"/>
              </a:rPr>
              <a:t>range_lookup</a:t>
            </a:r>
            <a:r>
              <a:rPr lang="en-US" sz="1400" dirty="0">
                <a:latin typeface="+mn-lt"/>
                <a:cs typeface="+mn-cs"/>
              </a:rPr>
              <a:t>)</a:t>
            </a:r>
          </a:p>
          <a:p>
            <a:pPr marL="406400" lvl="1" indent="-406400" algn="just">
              <a:spcBef>
                <a:spcPct val="20000"/>
              </a:spcBef>
              <a:buClr>
                <a:srgbClr val="0000CC"/>
              </a:buClr>
              <a:buSzPct val="50000"/>
              <a:defRPr/>
            </a:pPr>
            <a:endParaRPr lang="en-US" sz="1400" dirty="0">
              <a:latin typeface="+mn-lt"/>
              <a:cs typeface="+mn-cs"/>
            </a:endParaRPr>
          </a:p>
          <a:p>
            <a:pPr marL="406400" lvl="2" indent="-11113" algn="just">
              <a:lnSpc>
                <a:spcPct val="150000"/>
              </a:lnSpc>
              <a:spcBef>
                <a:spcPct val="20000"/>
              </a:spcBef>
              <a:buClr>
                <a:schemeClr val="folHlink"/>
              </a:buClr>
              <a:buSzPct val="50000"/>
              <a:defRPr/>
            </a:pPr>
            <a:r>
              <a:rPr lang="en-US" sz="1200" b="1" dirty="0" err="1">
                <a:latin typeface="+mn-lt"/>
                <a:cs typeface="+mn-cs"/>
              </a:rPr>
              <a:t>lookup_value</a:t>
            </a:r>
            <a:r>
              <a:rPr lang="en-US" sz="1200" dirty="0">
                <a:latin typeface="+mn-lt"/>
                <a:cs typeface="+mn-cs"/>
              </a:rPr>
              <a:t>  Required. The value to search in the first column of the table or range. The </a:t>
            </a:r>
            <a:r>
              <a:rPr lang="en-US" sz="1200" dirty="0" err="1">
                <a:latin typeface="+mn-lt"/>
                <a:cs typeface="+mn-cs"/>
              </a:rPr>
              <a:t>lookup_value</a:t>
            </a:r>
            <a:r>
              <a:rPr lang="en-US" sz="1200" dirty="0">
                <a:latin typeface="+mn-lt"/>
                <a:cs typeface="+mn-cs"/>
              </a:rPr>
              <a:t>   argument can be a value or a reference. If the value you supply for the </a:t>
            </a:r>
            <a:r>
              <a:rPr lang="en-US" sz="1200" dirty="0" err="1">
                <a:latin typeface="+mn-lt"/>
                <a:cs typeface="+mn-cs"/>
              </a:rPr>
              <a:t>lookup_value</a:t>
            </a:r>
            <a:r>
              <a:rPr lang="en-US" sz="1200" dirty="0">
                <a:latin typeface="+mn-lt"/>
                <a:cs typeface="+mn-cs"/>
              </a:rPr>
              <a:t> argument is smaller than the smallest value in the first column of the </a:t>
            </a:r>
            <a:r>
              <a:rPr lang="en-US" sz="1200" dirty="0" err="1">
                <a:latin typeface="+mn-lt"/>
                <a:cs typeface="+mn-cs"/>
              </a:rPr>
              <a:t>table_array</a:t>
            </a:r>
            <a:r>
              <a:rPr lang="en-US" sz="1200" dirty="0">
                <a:latin typeface="+mn-lt"/>
                <a:cs typeface="+mn-cs"/>
              </a:rPr>
              <a:t> argument, VLOOKUP returns the #N/A error value. </a:t>
            </a:r>
          </a:p>
          <a:p>
            <a:pPr marL="406400" lvl="2" indent="-11113" algn="just">
              <a:lnSpc>
                <a:spcPct val="150000"/>
              </a:lnSpc>
              <a:spcBef>
                <a:spcPct val="20000"/>
              </a:spcBef>
              <a:buClr>
                <a:schemeClr val="folHlink"/>
              </a:buClr>
              <a:buSzPct val="50000"/>
              <a:defRPr/>
            </a:pPr>
            <a:r>
              <a:rPr lang="en-US" sz="1200" b="1" dirty="0" err="1">
                <a:latin typeface="+mn-lt"/>
                <a:cs typeface="+mn-cs"/>
              </a:rPr>
              <a:t>table_array</a:t>
            </a:r>
            <a:r>
              <a:rPr lang="en-US" sz="1200" dirty="0">
                <a:latin typeface="+mn-lt"/>
                <a:cs typeface="+mn-cs"/>
              </a:rPr>
              <a:t>  Required. The range of cells that contains the data. </a:t>
            </a:r>
          </a:p>
          <a:p>
            <a:pPr marL="406400" lvl="2" indent="-11113" algn="just">
              <a:lnSpc>
                <a:spcPct val="150000"/>
              </a:lnSpc>
              <a:spcBef>
                <a:spcPct val="20000"/>
              </a:spcBef>
              <a:buClr>
                <a:schemeClr val="folHlink"/>
              </a:buClr>
              <a:buSzPct val="50000"/>
              <a:defRPr/>
            </a:pPr>
            <a:r>
              <a:rPr lang="en-US" sz="1200" b="1" dirty="0" err="1">
                <a:latin typeface="+mn-lt"/>
                <a:cs typeface="+mn-cs"/>
              </a:rPr>
              <a:t>col_index_num</a:t>
            </a:r>
            <a:r>
              <a:rPr lang="en-US" sz="1200" dirty="0">
                <a:latin typeface="+mn-lt"/>
                <a:cs typeface="+mn-cs"/>
              </a:rPr>
              <a:t>  Required. The column number in the </a:t>
            </a:r>
            <a:r>
              <a:rPr lang="en-US" sz="1200" dirty="0" err="1">
                <a:latin typeface="+mn-lt"/>
                <a:cs typeface="+mn-cs"/>
              </a:rPr>
              <a:t>table_array</a:t>
            </a:r>
            <a:r>
              <a:rPr lang="en-US" sz="1200" dirty="0">
                <a:latin typeface="+mn-lt"/>
                <a:cs typeface="+mn-cs"/>
              </a:rPr>
              <a:t> argument from which the matching value must be returned. </a:t>
            </a:r>
          </a:p>
          <a:p>
            <a:pPr marL="406400" lvl="2" indent="-11113" algn="just">
              <a:lnSpc>
                <a:spcPct val="150000"/>
              </a:lnSpc>
              <a:spcBef>
                <a:spcPct val="20000"/>
              </a:spcBef>
              <a:buClr>
                <a:schemeClr val="folHlink"/>
              </a:buClr>
              <a:buSzPct val="50000"/>
              <a:defRPr/>
            </a:pPr>
            <a:r>
              <a:rPr lang="en-US" sz="1200" b="1" dirty="0" err="1">
                <a:latin typeface="+mn-lt"/>
                <a:cs typeface="+mn-cs"/>
              </a:rPr>
              <a:t>range_lookup</a:t>
            </a:r>
            <a:r>
              <a:rPr lang="en-US" sz="1200" dirty="0">
                <a:latin typeface="+mn-lt"/>
                <a:cs typeface="+mn-cs"/>
              </a:rPr>
              <a:t>  Optional. A logical value that specifies whether you want VLOOKUP to find an exact match or an approximate match: </a:t>
            </a:r>
          </a:p>
          <a:p>
            <a:pPr marL="406400" indent="-406400" algn="just">
              <a:spcBef>
                <a:spcPct val="20000"/>
              </a:spcBef>
              <a:buClr>
                <a:srgbClr val="0000CC"/>
              </a:buClr>
              <a:buSzPct val="50000"/>
              <a:buFontTx/>
              <a:buBlip>
                <a:blip r:embed="rId3"/>
              </a:buBlip>
              <a:defRPr/>
            </a:pPr>
            <a:endParaRPr lang="en-US" sz="1400" dirty="0">
              <a:latin typeface="+mn-lt"/>
              <a:cs typeface="+mn-cs"/>
            </a:endParaRPr>
          </a:p>
          <a:p>
            <a:pPr marL="406400" indent="-406400" algn="just">
              <a:spcBef>
                <a:spcPct val="20000"/>
              </a:spcBef>
              <a:buClr>
                <a:srgbClr val="0000CC"/>
              </a:buClr>
              <a:buSzPct val="50000"/>
              <a:buFontTx/>
              <a:buBlip>
                <a:blip r:embed="rId3"/>
              </a:buBlip>
              <a:defRPr/>
            </a:pPr>
            <a:r>
              <a:rPr lang="en-US" sz="1400" dirty="0">
                <a:latin typeface="+mn-lt"/>
                <a:cs typeface="+mn-cs"/>
              </a:rPr>
              <a:t>HLOOKUP works in a similar manner for data with a horizontal layout.</a:t>
            </a:r>
          </a:p>
          <a:p>
            <a:pPr marL="457200" indent="-457200" algn="just" eaLnBrk="0" hangingPunct="0">
              <a:spcBef>
                <a:spcPct val="50000"/>
              </a:spcBef>
              <a:buClr>
                <a:srgbClr val="0000CC"/>
              </a:buClr>
              <a:defRPr/>
            </a:pPr>
            <a:endParaRPr lang="en-US" sz="1200" dirty="0">
              <a:cs typeface="+mn-cs"/>
            </a:endParaRPr>
          </a:p>
        </p:txBody>
      </p:sp>
      <p:sp>
        <p:nvSpPr>
          <p:cNvPr id="6" name="Slide Number Placeholder 5"/>
          <p:cNvSpPr>
            <a:spLocks noGrp="1"/>
          </p:cNvSpPr>
          <p:nvPr>
            <p:ph type="sldNum" sz="quarter" idx="11"/>
          </p:nvPr>
        </p:nvSpPr>
        <p:spPr/>
        <p:txBody>
          <a:bodyPr/>
          <a:lstStyle/>
          <a:p>
            <a:pPr>
              <a:defRPr/>
            </a:pPr>
            <a:fld id="{7AF73CFA-10C2-4984-8658-D897E07E030C}" type="slidenum">
              <a:rPr lang="en-US" altLang="en-US"/>
              <a:pPr>
                <a:defRPr/>
              </a:pPr>
              <a:t>50</a:t>
            </a:fld>
            <a:endParaRPr lang="en-US"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GB" smtClean="0"/>
              <a:t>CONCATENATE and TRIM Functions</a:t>
            </a:r>
          </a:p>
        </p:txBody>
      </p:sp>
      <p:sp>
        <p:nvSpPr>
          <p:cNvPr id="55299" name="Text Box 4"/>
          <p:cNvSpPr txBox="1">
            <a:spLocks noChangeArrowheads="1"/>
          </p:cNvSpPr>
          <p:nvPr/>
        </p:nvSpPr>
        <p:spPr bwMode="auto">
          <a:xfrm>
            <a:off x="430213" y="909638"/>
            <a:ext cx="8088312" cy="4760912"/>
          </a:xfrm>
          <a:prstGeom prst="rect">
            <a:avLst/>
          </a:prstGeom>
          <a:noFill/>
          <a:ln w="12700">
            <a:noFill/>
            <a:miter lim="800000"/>
            <a:headEnd/>
            <a:tailEnd/>
          </a:ln>
        </p:spPr>
        <p:txBody>
          <a:bodyPr lIns="45720" rIns="45720">
            <a:spAutoFit/>
          </a:bodyPr>
          <a:lstStyle/>
          <a:p>
            <a:pPr marL="457200" indent="-457200" algn="just" eaLnBrk="0" hangingPunct="0">
              <a:spcBef>
                <a:spcPct val="50000"/>
              </a:spcBef>
              <a:buClr>
                <a:srgbClr val="0000CC"/>
              </a:buClr>
              <a:defRPr/>
            </a:pPr>
            <a:r>
              <a:rPr lang="en-US" sz="1600" dirty="0"/>
              <a:t>CONCATENATE</a:t>
            </a:r>
          </a:p>
          <a:p>
            <a:pPr marL="406400" indent="-406400" algn="just" eaLnBrk="0" hangingPunct="0">
              <a:lnSpc>
                <a:spcPct val="150000"/>
              </a:lnSpc>
              <a:spcBef>
                <a:spcPct val="20000"/>
              </a:spcBef>
              <a:buClr>
                <a:srgbClr val="0000CC"/>
              </a:buClr>
              <a:buSzPct val="50000"/>
              <a:buFontTx/>
              <a:buBlip>
                <a:blip r:embed="rId3"/>
              </a:buBlip>
              <a:defRPr/>
            </a:pPr>
            <a:r>
              <a:rPr lang="en-US" sz="1400" dirty="0">
                <a:cs typeface="+mn-cs"/>
              </a:rPr>
              <a:t>The Concatenate function allows you to join 2 or more strings together.</a:t>
            </a:r>
          </a:p>
          <a:p>
            <a:pPr marL="457200" indent="-457200" algn="just" eaLnBrk="0" hangingPunct="0">
              <a:spcBef>
                <a:spcPct val="50000"/>
              </a:spcBef>
              <a:buClr>
                <a:srgbClr val="0000CC"/>
              </a:buClr>
              <a:defRPr/>
            </a:pPr>
            <a:r>
              <a:rPr lang="en-US" sz="1400" dirty="0"/>
              <a:t>			</a:t>
            </a:r>
            <a:r>
              <a:rPr lang="en-US" sz="1400" b="1" dirty="0"/>
              <a:t>Syntax</a:t>
            </a:r>
            <a:r>
              <a:rPr lang="en-US" sz="1400" dirty="0"/>
              <a:t> = CONCATENATE( text1, text2, ... </a:t>
            </a:r>
            <a:r>
              <a:rPr lang="en-US" sz="1400" dirty="0" err="1"/>
              <a:t>text_n</a:t>
            </a:r>
            <a:r>
              <a:rPr lang="en-US" sz="1400" dirty="0"/>
              <a:t> )</a:t>
            </a:r>
          </a:p>
          <a:p>
            <a:pPr marL="457200" indent="-457200" algn="just" eaLnBrk="0" hangingPunct="0">
              <a:spcBef>
                <a:spcPct val="50000"/>
              </a:spcBef>
              <a:buClr>
                <a:srgbClr val="0000CC"/>
              </a:buClr>
              <a:defRPr/>
            </a:pPr>
            <a:r>
              <a:rPr lang="en-US" sz="1400" dirty="0"/>
              <a:t>			                CONCATENATE(“This”, A1, A8, “Test”)</a:t>
            </a:r>
          </a:p>
          <a:p>
            <a:pPr marL="457200" indent="-457200" algn="just" eaLnBrk="0" hangingPunct="0">
              <a:spcBef>
                <a:spcPct val="50000"/>
              </a:spcBef>
              <a:buClr>
                <a:srgbClr val="0000CC"/>
              </a:buClr>
              <a:defRPr/>
            </a:pPr>
            <a:endParaRPr lang="en-US" sz="1400" dirty="0"/>
          </a:p>
          <a:p>
            <a:pPr marL="406400" indent="-406400" algn="just" eaLnBrk="0" hangingPunct="0">
              <a:lnSpc>
                <a:spcPct val="150000"/>
              </a:lnSpc>
              <a:spcBef>
                <a:spcPct val="20000"/>
              </a:spcBef>
              <a:buClr>
                <a:srgbClr val="0000CC"/>
              </a:buClr>
              <a:buSzPct val="50000"/>
              <a:buFontTx/>
              <a:buBlip>
                <a:blip r:embed="rId3"/>
              </a:buBlip>
              <a:defRPr/>
            </a:pPr>
            <a:r>
              <a:rPr lang="en-US" sz="1400" dirty="0">
                <a:cs typeface="+mn-cs"/>
              </a:rPr>
              <a:t>Another way of concatenating the strings is using the ‘&amp;’ operator</a:t>
            </a:r>
          </a:p>
          <a:p>
            <a:pPr marL="457200" indent="-457200" algn="just" eaLnBrk="0" hangingPunct="0">
              <a:spcBef>
                <a:spcPct val="50000"/>
              </a:spcBef>
              <a:buClr>
                <a:srgbClr val="0000CC"/>
              </a:buClr>
              <a:defRPr/>
            </a:pPr>
            <a:r>
              <a:rPr lang="en-US" sz="1400" dirty="0"/>
              <a:t>			</a:t>
            </a:r>
            <a:r>
              <a:rPr lang="en-US" sz="1400" b="1" dirty="0"/>
              <a:t>Syntax</a:t>
            </a:r>
            <a:r>
              <a:rPr lang="en-US" sz="1400" dirty="0"/>
              <a:t> = A1 &amp; B1</a:t>
            </a:r>
          </a:p>
          <a:p>
            <a:pPr marL="457200" indent="-457200" algn="just" eaLnBrk="0" hangingPunct="0">
              <a:spcBef>
                <a:spcPct val="50000"/>
              </a:spcBef>
              <a:buClr>
                <a:srgbClr val="0000CC"/>
              </a:buClr>
              <a:defRPr/>
            </a:pPr>
            <a:endParaRPr lang="en-US" sz="1400" dirty="0"/>
          </a:p>
          <a:p>
            <a:pPr marL="457200" indent="-457200" algn="just" eaLnBrk="0" hangingPunct="0">
              <a:spcBef>
                <a:spcPct val="50000"/>
              </a:spcBef>
              <a:buClr>
                <a:srgbClr val="0000CC"/>
              </a:buClr>
              <a:defRPr/>
            </a:pPr>
            <a:r>
              <a:rPr lang="en-US" sz="1400" i="1" dirty="0"/>
              <a:t>There can be up to 255 strings that can be joined together. </a:t>
            </a:r>
          </a:p>
          <a:p>
            <a:pPr marL="457200" indent="-457200" algn="just" eaLnBrk="0" hangingPunct="0">
              <a:spcBef>
                <a:spcPct val="50000"/>
              </a:spcBef>
              <a:buClr>
                <a:srgbClr val="0000CC"/>
              </a:buClr>
              <a:defRPr/>
            </a:pPr>
            <a:endParaRPr lang="en-US" sz="1600" dirty="0"/>
          </a:p>
          <a:p>
            <a:pPr marL="457200" indent="-457200" algn="just" eaLnBrk="0" hangingPunct="0">
              <a:spcBef>
                <a:spcPct val="50000"/>
              </a:spcBef>
              <a:buClr>
                <a:srgbClr val="0000CC"/>
              </a:buClr>
              <a:defRPr/>
            </a:pPr>
            <a:r>
              <a:rPr lang="en-US" sz="1600" dirty="0"/>
              <a:t>TRIM</a:t>
            </a:r>
          </a:p>
          <a:p>
            <a:pPr marL="406400" indent="-406400" algn="just" eaLnBrk="0" hangingPunct="0">
              <a:lnSpc>
                <a:spcPct val="150000"/>
              </a:lnSpc>
              <a:spcBef>
                <a:spcPct val="20000"/>
              </a:spcBef>
              <a:buClr>
                <a:srgbClr val="0000CC"/>
              </a:buClr>
              <a:buSzPct val="50000"/>
              <a:buFontTx/>
              <a:buBlip>
                <a:blip r:embed="rId3"/>
              </a:buBlip>
              <a:defRPr/>
            </a:pPr>
            <a:r>
              <a:rPr lang="en-US" sz="1400" dirty="0">
                <a:cs typeface="+mn-cs"/>
              </a:rPr>
              <a:t>The Trim function returns a text value with the leading and trailing spaces removed.</a:t>
            </a:r>
          </a:p>
          <a:p>
            <a:pPr marL="457200" indent="-457200" algn="just" eaLnBrk="0" hangingPunct="0">
              <a:spcBef>
                <a:spcPct val="50000"/>
              </a:spcBef>
              <a:buClr>
                <a:srgbClr val="0000CC"/>
              </a:buClr>
              <a:defRPr/>
            </a:pPr>
            <a:r>
              <a:rPr lang="en-US" sz="1400" dirty="0"/>
              <a:t>			</a:t>
            </a:r>
            <a:r>
              <a:rPr lang="en-US" sz="1400" b="1" dirty="0"/>
              <a:t>Syntax </a:t>
            </a:r>
            <a:r>
              <a:rPr lang="en-US" sz="1400" dirty="0"/>
              <a:t>= Trim( text )</a:t>
            </a:r>
          </a:p>
          <a:p>
            <a:pPr marL="457200" indent="-457200" algn="just" eaLnBrk="0" hangingPunct="0">
              <a:spcBef>
                <a:spcPct val="50000"/>
              </a:spcBef>
              <a:buClr>
                <a:srgbClr val="0000CC"/>
              </a:buClr>
              <a:defRPr/>
            </a:pPr>
            <a:endParaRPr lang="en-US" sz="1400" dirty="0"/>
          </a:p>
        </p:txBody>
      </p:sp>
      <p:sp>
        <p:nvSpPr>
          <p:cNvPr id="6" name="Slide Number Placeholder 5"/>
          <p:cNvSpPr>
            <a:spLocks noGrp="1"/>
          </p:cNvSpPr>
          <p:nvPr>
            <p:ph type="sldNum" sz="quarter" idx="11"/>
          </p:nvPr>
        </p:nvSpPr>
        <p:spPr/>
        <p:txBody>
          <a:bodyPr/>
          <a:lstStyle/>
          <a:p>
            <a:pPr>
              <a:defRPr/>
            </a:pPr>
            <a:fld id="{6628F74C-59BC-43D7-8709-031DA9ADD8BA}" type="slidenum">
              <a:rPr lang="en-US" altLang="en-US"/>
              <a:pPr>
                <a:defRPr/>
              </a:pPr>
              <a:t>51</a:t>
            </a:fld>
            <a:endParaRPr lang="en-US" altLang="en-US" dirty="0"/>
          </a:p>
        </p:txBody>
      </p:sp>
      <p:sp>
        <p:nvSpPr>
          <p:cNvPr id="67589" name="TextBox 4"/>
          <p:cNvSpPr txBox="1">
            <a:spLocks noChangeArrowheads="1"/>
          </p:cNvSpPr>
          <p:nvPr/>
        </p:nvSpPr>
        <p:spPr bwMode="auto">
          <a:xfrm>
            <a:off x="423863" y="5827713"/>
            <a:ext cx="6516687" cy="276225"/>
          </a:xfrm>
          <a:prstGeom prst="rect">
            <a:avLst/>
          </a:prstGeom>
          <a:noFill/>
          <a:ln w="9525">
            <a:noFill/>
            <a:miter lim="800000"/>
            <a:headEnd/>
            <a:tailEnd/>
          </a:ln>
        </p:spPr>
        <p:txBody>
          <a:bodyPr wrap="none">
            <a:spAutoFit/>
          </a:bodyPr>
          <a:lstStyle/>
          <a:p>
            <a:r>
              <a:rPr lang="en-US" sz="1200" b="1"/>
              <a:t>TIP</a:t>
            </a:r>
            <a:r>
              <a:rPr lang="en-US" sz="1200"/>
              <a:t>: To remove all the spaces, even in between the text, replace the space with a null value!!!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C73468A8-5F8D-4DCB-89C0-DA4CA4939457}" type="slidenum">
              <a:rPr lang="en-US" altLang="en-US" smtClean="0"/>
              <a:pPr>
                <a:defRPr/>
              </a:pPr>
              <a:t>52</a:t>
            </a:fld>
            <a:endParaRPr lang="en-US" altLang="en-US" dirty="0"/>
          </a:p>
        </p:txBody>
      </p:sp>
      <p:graphicFrame>
        <p:nvGraphicFramePr>
          <p:cNvPr id="5" name="Table 4"/>
          <p:cNvGraphicFramePr>
            <a:graphicFrameLocks noGrp="1"/>
          </p:cNvGraphicFramePr>
          <p:nvPr/>
        </p:nvGraphicFramePr>
        <p:xfrm>
          <a:off x="286603" y="1064526"/>
          <a:ext cx="8379725" cy="4989731"/>
        </p:xfrm>
        <a:graphic>
          <a:graphicData uri="http://schemas.openxmlformats.org/drawingml/2006/table">
            <a:tbl>
              <a:tblPr firstRow="1" bandRow="1">
                <a:tableStyleId>{5C22544A-7EE6-4342-B048-85BDC9FD1C3A}</a:tableStyleId>
              </a:tblPr>
              <a:tblGrid>
                <a:gridCol w="982639"/>
                <a:gridCol w="3480179"/>
                <a:gridCol w="2238233"/>
                <a:gridCol w="1678674"/>
              </a:tblGrid>
              <a:tr h="423080">
                <a:tc>
                  <a:txBody>
                    <a:bodyPr/>
                    <a:lstStyle/>
                    <a:p>
                      <a:pPr algn="ctr"/>
                      <a:r>
                        <a:rPr lang="en-US" sz="1400" dirty="0" smtClean="0">
                          <a:solidFill>
                            <a:srgbClr val="314010"/>
                          </a:solidFill>
                        </a:rPr>
                        <a:t>Function</a:t>
                      </a:r>
                      <a:endParaRPr lang="en-US" sz="1400" dirty="0">
                        <a:solidFill>
                          <a:srgbClr val="314010"/>
                        </a:solidFill>
                      </a:endParaRPr>
                    </a:p>
                  </a:txBody>
                  <a:tcPr anchor="ctr">
                    <a:lnL w="1270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1400" dirty="0" smtClean="0">
                          <a:solidFill>
                            <a:srgbClr val="314010"/>
                          </a:solidFill>
                        </a:rPr>
                        <a:t>Description</a:t>
                      </a:r>
                      <a:endParaRPr lang="en-US" sz="1400" dirty="0">
                        <a:solidFill>
                          <a:srgbClr val="31401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1400" dirty="0" smtClean="0">
                          <a:solidFill>
                            <a:srgbClr val="314010"/>
                          </a:solidFill>
                        </a:rPr>
                        <a:t>Syntax</a:t>
                      </a:r>
                      <a:endParaRPr lang="en-US" sz="1400" dirty="0">
                        <a:solidFill>
                          <a:srgbClr val="31401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1400" dirty="0" smtClean="0">
                          <a:solidFill>
                            <a:srgbClr val="314010"/>
                          </a:solidFill>
                        </a:rPr>
                        <a:t>Example</a:t>
                      </a:r>
                      <a:endParaRPr lang="en-US" sz="1400" dirty="0">
                        <a:solidFill>
                          <a:srgbClr val="314010"/>
                        </a:solidFill>
                      </a:endParaRPr>
                    </a:p>
                  </a:txBody>
                  <a:tcPr anchor="ctr">
                    <a:lnL w="12700" cap="flat" cmpd="sng" algn="ctr">
                      <a:no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18615">
                <a:tc>
                  <a:txBody>
                    <a:bodyPr/>
                    <a:lstStyle/>
                    <a:p>
                      <a:pPr algn="ctr"/>
                      <a:r>
                        <a:rPr lang="en-US" sz="1200" dirty="0" smtClean="0">
                          <a:solidFill>
                            <a:srgbClr val="314010"/>
                          </a:solidFill>
                        </a:rPr>
                        <a:t>LEFT</a:t>
                      </a:r>
                      <a:endParaRPr lang="en-US" sz="1200" dirty="0">
                        <a:solidFill>
                          <a:srgbClr val="314010"/>
                        </a:solidFill>
                      </a:endParaRPr>
                    </a:p>
                  </a:txBody>
                  <a:tcPr anchor="ctr">
                    <a:lnL w="1270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lang="en-US" sz="1200" dirty="0" smtClean="0">
                          <a:cs typeface="+mn-cs"/>
                        </a:rPr>
                        <a:t>Selects specified characters starting from the left of the string.</a:t>
                      </a:r>
                      <a:endParaRPr lang="en-US" sz="1200" dirty="0">
                        <a:solidFill>
                          <a:srgbClr val="31401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lang="en-US" sz="1200" dirty="0" smtClean="0"/>
                        <a:t>LEFT( </a:t>
                      </a:r>
                      <a:r>
                        <a:rPr lang="en-US" sz="1200" b="1" dirty="0" smtClean="0"/>
                        <a:t>text, </a:t>
                      </a:r>
                      <a:r>
                        <a:rPr lang="en-US" sz="1200" b="1" dirty="0" err="1" smtClean="0"/>
                        <a:t>no_of_chars</a:t>
                      </a:r>
                      <a:r>
                        <a:rPr lang="en-US" sz="1200" dirty="0" smtClean="0"/>
                        <a:t>)</a:t>
                      </a:r>
                      <a:endParaRPr lang="en-US" sz="1200" dirty="0">
                        <a:solidFill>
                          <a:srgbClr val="31401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lang="en-US" sz="1200" dirty="0" smtClean="0">
                          <a:solidFill>
                            <a:srgbClr val="314010"/>
                          </a:solidFill>
                        </a:rPr>
                        <a:t>LEFT(“Hello”, 3)</a:t>
                      </a:r>
                    </a:p>
                    <a:p>
                      <a:r>
                        <a:rPr lang="en-US" sz="1200" dirty="0" smtClean="0">
                          <a:solidFill>
                            <a:srgbClr val="314010"/>
                          </a:solidFill>
                        </a:rPr>
                        <a:t>LEFT</a:t>
                      </a:r>
                      <a:r>
                        <a:rPr lang="en-US" sz="1200" baseline="0" dirty="0" smtClean="0">
                          <a:solidFill>
                            <a:srgbClr val="314010"/>
                          </a:solidFill>
                        </a:rPr>
                        <a:t>(A6, 4)</a:t>
                      </a:r>
                      <a:endParaRPr lang="en-US" sz="1200" dirty="0" smtClean="0">
                        <a:solidFill>
                          <a:srgbClr val="314010"/>
                        </a:solidFill>
                      </a:endParaRPr>
                    </a:p>
                  </a:txBody>
                  <a:tcPr anchor="ctr">
                    <a:lnL w="12700" cap="flat" cmpd="sng" algn="ctr">
                      <a:noFill/>
                      <a:prstDash val="solid"/>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noFill/>
                  </a:tcPr>
                </a:tc>
              </a:tr>
              <a:tr h="494116">
                <a:tc>
                  <a:txBody>
                    <a:bodyPr/>
                    <a:lstStyle/>
                    <a:p>
                      <a:pPr algn="ctr"/>
                      <a:r>
                        <a:rPr lang="en-US" sz="1200" dirty="0" smtClean="0">
                          <a:solidFill>
                            <a:srgbClr val="314010"/>
                          </a:solidFill>
                        </a:rPr>
                        <a:t>RIGHT</a:t>
                      </a:r>
                      <a:endParaRPr lang="en-US" sz="1200" dirty="0">
                        <a:solidFill>
                          <a:srgbClr val="314010"/>
                        </a:solidFill>
                      </a:endParaRPr>
                    </a:p>
                  </a:txBody>
                  <a:tcPr anchor="ctr">
                    <a:lnL w="1270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lang="en-US" sz="1200" dirty="0" smtClean="0">
                          <a:cs typeface="+mn-cs"/>
                        </a:rPr>
                        <a:t>Selects specified characters starting from the right of the string.</a:t>
                      </a:r>
                      <a:endParaRPr lang="en-US" sz="1200" dirty="0">
                        <a:solidFill>
                          <a:srgbClr val="31401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lang="en-US" sz="1200" dirty="0" smtClean="0"/>
                        <a:t>RIGHT( </a:t>
                      </a:r>
                      <a:r>
                        <a:rPr lang="en-US" sz="1200" b="1" dirty="0" smtClean="0"/>
                        <a:t>text, </a:t>
                      </a:r>
                      <a:r>
                        <a:rPr lang="en-US" sz="1200" b="1" dirty="0" err="1" smtClean="0"/>
                        <a:t>no_of_chars</a:t>
                      </a:r>
                      <a:r>
                        <a:rPr lang="en-US" sz="1200" b="1" dirty="0" smtClean="0"/>
                        <a:t>)</a:t>
                      </a:r>
                      <a:endParaRPr lang="en-US" sz="1200" b="1" dirty="0">
                        <a:solidFill>
                          <a:srgbClr val="31401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lang="en-US" sz="1200" dirty="0" smtClean="0">
                          <a:solidFill>
                            <a:srgbClr val="314010"/>
                          </a:solidFill>
                        </a:rPr>
                        <a:t>RIGHT(“Hello”, 4)</a:t>
                      </a:r>
                    </a:p>
                    <a:p>
                      <a:r>
                        <a:rPr lang="en-US" sz="1200" dirty="0" smtClean="0">
                          <a:solidFill>
                            <a:srgbClr val="314010"/>
                          </a:solidFill>
                        </a:rPr>
                        <a:t>RIGHT</a:t>
                      </a:r>
                      <a:r>
                        <a:rPr lang="en-US" sz="1200" baseline="0" dirty="0" smtClean="0">
                          <a:solidFill>
                            <a:srgbClr val="314010"/>
                          </a:solidFill>
                        </a:rPr>
                        <a:t>(B10, 2)</a:t>
                      </a:r>
                      <a:endParaRPr lang="en-US" sz="1200" dirty="0" smtClean="0">
                        <a:solidFill>
                          <a:srgbClr val="314010"/>
                        </a:solidFill>
                      </a:endParaRPr>
                    </a:p>
                  </a:txBody>
                  <a:tcPr anchor="ctr">
                    <a:lnL w="12700" cap="flat" cmpd="sng" algn="ctr">
                      <a:noFill/>
                      <a:prstDash val="solid"/>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r>
              <a:tr h="665944">
                <a:tc>
                  <a:txBody>
                    <a:bodyPr/>
                    <a:lstStyle/>
                    <a:p>
                      <a:pPr algn="ctr"/>
                      <a:r>
                        <a:rPr lang="en-US" sz="1200" dirty="0" smtClean="0">
                          <a:solidFill>
                            <a:srgbClr val="314010"/>
                          </a:solidFill>
                        </a:rPr>
                        <a:t>MID</a:t>
                      </a:r>
                      <a:endParaRPr lang="en-US" sz="1200" dirty="0">
                        <a:solidFill>
                          <a:srgbClr val="314010"/>
                        </a:solidFill>
                      </a:endParaRPr>
                    </a:p>
                  </a:txBody>
                  <a:tcPr anchor="ctr">
                    <a:lnL w="1270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lang="en-US" sz="1200" dirty="0" smtClean="0"/>
                        <a:t>Returns a specific number of characters from a text, starting at the specified</a:t>
                      </a:r>
                      <a:r>
                        <a:rPr lang="en-US" sz="1200" baseline="0" dirty="0" smtClean="0"/>
                        <a:t> </a:t>
                      </a:r>
                      <a:r>
                        <a:rPr lang="en-US" sz="1200" dirty="0" smtClean="0"/>
                        <a:t>position , till the specified</a:t>
                      </a:r>
                      <a:r>
                        <a:rPr lang="en-US" sz="1200" baseline="0" dirty="0" smtClean="0"/>
                        <a:t> number of characters</a:t>
                      </a:r>
                      <a:endParaRPr lang="en-US" sz="1200" dirty="0">
                        <a:solidFill>
                          <a:srgbClr val="31401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lang="en-US" sz="1200" dirty="0" smtClean="0">
                          <a:solidFill>
                            <a:srgbClr val="314010"/>
                          </a:solidFill>
                        </a:rPr>
                        <a:t>MID(</a:t>
                      </a:r>
                      <a:r>
                        <a:rPr lang="en-US" sz="1200" b="1" dirty="0" smtClean="0">
                          <a:solidFill>
                            <a:srgbClr val="314010"/>
                          </a:solidFill>
                        </a:rPr>
                        <a:t>text, </a:t>
                      </a:r>
                      <a:r>
                        <a:rPr lang="en-US" sz="1200" b="1" dirty="0" err="1" smtClean="0">
                          <a:solidFill>
                            <a:srgbClr val="314010"/>
                          </a:solidFill>
                        </a:rPr>
                        <a:t>start_num</a:t>
                      </a:r>
                      <a:r>
                        <a:rPr lang="en-US" sz="1200" b="1" dirty="0" smtClean="0">
                          <a:solidFill>
                            <a:srgbClr val="314010"/>
                          </a:solidFill>
                        </a:rPr>
                        <a:t>, </a:t>
                      </a:r>
                      <a:r>
                        <a:rPr lang="en-US" sz="1200" b="1" dirty="0" err="1" smtClean="0">
                          <a:solidFill>
                            <a:srgbClr val="314010"/>
                          </a:solidFill>
                        </a:rPr>
                        <a:t>num_chars</a:t>
                      </a:r>
                      <a:r>
                        <a:rPr lang="en-US" sz="1200" dirty="0" smtClean="0">
                          <a:solidFill>
                            <a:srgbClr val="314010"/>
                          </a:solidFill>
                        </a:rPr>
                        <a:t>)</a:t>
                      </a:r>
                    </a:p>
                    <a:p>
                      <a:endParaRPr lang="en-US" sz="1200" dirty="0">
                        <a:solidFill>
                          <a:srgbClr val="31401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lang="en-US" sz="1200" dirty="0" smtClean="0">
                          <a:solidFill>
                            <a:srgbClr val="314010"/>
                          </a:solidFill>
                        </a:rPr>
                        <a:t>MID(“Hello”, 2, 2)</a:t>
                      </a:r>
                    </a:p>
                    <a:p>
                      <a:r>
                        <a:rPr lang="en-US" sz="1200" dirty="0" smtClean="0">
                          <a:solidFill>
                            <a:srgbClr val="314010"/>
                          </a:solidFill>
                        </a:rPr>
                        <a:t>MID(A13, 3,2)</a:t>
                      </a:r>
                      <a:endParaRPr lang="en-US" sz="1200" dirty="0">
                        <a:solidFill>
                          <a:srgbClr val="314010"/>
                        </a:solidFill>
                      </a:endParaRPr>
                    </a:p>
                  </a:txBody>
                  <a:tcPr anchor="ctr">
                    <a:lnL w="12700" cap="flat" cmpd="sng" algn="ctr">
                      <a:noFill/>
                      <a:prstDash val="solid"/>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r>
              <a:tr h="518615">
                <a:tc>
                  <a:txBody>
                    <a:bodyPr/>
                    <a:lstStyle/>
                    <a:p>
                      <a:pPr algn="ctr"/>
                      <a:r>
                        <a:rPr lang="en-US" sz="1200" dirty="0" smtClean="0">
                          <a:solidFill>
                            <a:srgbClr val="314010"/>
                          </a:solidFill>
                        </a:rPr>
                        <a:t>LEN</a:t>
                      </a:r>
                      <a:endParaRPr lang="en-US" sz="1200" dirty="0">
                        <a:solidFill>
                          <a:srgbClr val="314010"/>
                        </a:solidFill>
                      </a:endParaRPr>
                    </a:p>
                  </a:txBody>
                  <a:tcPr anchor="ctr">
                    <a:lnL w="1270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lang="en-US" sz="1200" dirty="0" smtClean="0"/>
                        <a:t>Returns the number of characters in a text string</a:t>
                      </a:r>
                      <a:endParaRPr lang="en-US" sz="1200" dirty="0">
                        <a:solidFill>
                          <a:srgbClr val="31401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lang="en-US" sz="1200" dirty="0" smtClean="0">
                          <a:solidFill>
                            <a:srgbClr val="314010"/>
                          </a:solidFill>
                        </a:rPr>
                        <a:t>LEN(</a:t>
                      </a:r>
                      <a:r>
                        <a:rPr lang="en-US" sz="1200" b="1" dirty="0" smtClean="0">
                          <a:solidFill>
                            <a:srgbClr val="314010"/>
                          </a:solidFill>
                        </a:rPr>
                        <a:t>text</a:t>
                      </a:r>
                      <a:r>
                        <a:rPr lang="en-US" sz="1200" dirty="0" smtClean="0">
                          <a:solidFill>
                            <a:srgbClr val="314010"/>
                          </a:solidFill>
                        </a:rPr>
                        <a:t>)</a:t>
                      </a:r>
                      <a:endParaRPr lang="en-US" sz="1200" dirty="0">
                        <a:solidFill>
                          <a:srgbClr val="31401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lang="en-US" sz="1200" dirty="0" smtClean="0">
                          <a:solidFill>
                            <a:srgbClr val="314010"/>
                          </a:solidFill>
                        </a:rPr>
                        <a:t>LEN(“Hello”)</a:t>
                      </a:r>
                    </a:p>
                    <a:p>
                      <a:r>
                        <a:rPr lang="en-US" sz="1200" dirty="0" smtClean="0">
                          <a:solidFill>
                            <a:srgbClr val="314010"/>
                          </a:solidFill>
                        </a:rPr>
                        <a:t>LEN(B24)</a:t>
                      </a:r>
                      <a:endParaRPr lang="en-US" sz="1200" dirty="0">
                        <a:solidFill>
                          <a:srgbClr val="314010"/>
                        </a:solidFill>
                      </a:endParaRPr>
                    </a:p>
                  </a:txBody>
                  <a:tcPr anchor="ctr">
                    <a:lnL w="12700" cap="flat" cmpd="sng" algn="ctr">
                      <a:noFill/>
                      <a:prstDash val="solid"/>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r>
              <a:tr h="846161">
                <a:tc>
                  <a:txBody>
                    <a:bodyPr/>
                    <a:lstStyle/>
                    <a:p>
                      <a:pPr algn="ctr"/>
                      <a:r>
                        <a:rPr lang="en-US" sz="1200" dirty="0" smtClean="0">
                          <a:solidFill>
                            <a:srgbClr val="314010"/>
                          </a:solidFill>
                        </a:rPr>
                        <a:t>FIND</a:t>
                      </a:r>
                    </a:p>
                    <a:p>
                      <a:pPr algn="ctr"/>
                      <a:r>
                        <a:rPr lang="en-US" sz="1200" dirty="0" smtClean="0">
                          <a:solidFill>
                            <a:srgbClr val="314010"/>
                          </a:solidFill>
                        </a:rPr>
                        <a:t>(Case</a:t>
                      </a:r>
                      <a:r>
                        <a:rPr lang="en-US" sz="1200" baseline="0" dirty="0" smtClean="0">
                          <a:solidFill>
                            <a:srgbClr val="314010"/>
                          </a:solidFill>
                        </a:rPr>
                        <a:t> Sensitive)</a:t>
                      </a:r>
                      <a:endParaRPr lang="en-US" sz="1200" dirty="0">
                        <a:solidFill>
                          <a:srgbClr val="314010"/>
                        </a:solidFill>
                      </a:endParaRPr>
                    </a:p>
                  </a:txBody>
                  <a:tcPr anchor="ctr">
                    <a:lnL w="1270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lang="en-US" sz="1200" dirty="0" smtClean="0">
                          <a:solidFill>
                            <a:srgbClr val="314010"/>
                          </a:solidFill>
                        </a:rPr>
                        <a:t>Locates one text string within a second text string, and return the number of the starting position of the first text string from the first character of the second text string.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lang="en-US" sz="1200" dirty="0" smtClean="0">
                          <a:solidFill>
                            <a:srgbClr val="314010"/>
                          </a:solidFill>
                        </a:rPr>
                        <a:t>FIND(</a:t>
                      </a:r>
                      <a:r>
                        <a:rPr lang="en-US" sz="1200" b="1" dirty="0" err="1" smtClean="0">
                          <a:solidFill>
                            <a:srgbClr val="314010"/>
                          </a:solidFill>
                        </a:rPr>
                        <a:t>find_text</a:t>
                      </a:r>
                      <a:r>
                        <a:rPr lang="en-US" sz="1200" b="1" dirty="0" smtClean="0">
                          <a:solidFill>
                            <a:srgbClr val="314010"/>
                          </a:solidFill>
                        </a:rPr>
                        <a:t>, </a:t>
                      </a:r>
                      <a:r>
                        <a:rPr lang="en-US" sz="1200" b="1" dirty="0" err="1" smtClean="0">
                          <a:solidFill>
                            <a:srgbClr val="314010"/>
                          </a:solidFill>
                        </a:rPr>
                        <a:t>within_text</a:t>
                      </a:r>
                      <a:r>
                        <a:rPr lang="en-US" sz="1200" b="1" dirty="0" smtClean="0">
                          <a:solidFill>
                            <a:srgbClr val="314010"/>
                          </a:solidFill>
                        </a:rPr>
                        <a:t>, </a:t>
                      </a:r>
                      <a:r>
                        <a:rPr lang="en-US" sz="1200" dirty="0" err="1" smtClean="0">
                          <a:solidFill>
                            <a:srgbClr val="314010"/>
                          </a:solidFill>
                        </a:rPr>
                        <a:t>start_num</a:t>
                      </a:r>
                      <a:r>
                        <a:rPr lang="en-US" sz="1200" dirty="0" smtClean="0">
                          <a:solidFill>
                            <a:srgbClr val="314010"/>
                          </a:solidFill>
                        </a:rPr>
                        <a:t>)</a:t>
                      </a:r>
                    </a:p>
                    <a:p>
                      <a:endParaRPr lang="en-US" sz="1200" dirty="0">
                        <a:solidFill>
                          <a:srgbClr val="31401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r>
                        <a:rPr lang="en-US" sz="1200" dirty="0" smtClean="0">
                          <a:solidFill>
                            <a:srgbClr val="314010"/>
                          </a:solidFill>
                        </a:rPr>
                        <a:t>FIND(“is”, “This</a:t>
                      </a:r>
                      <a:r>
                        <a:rPr lang="en-US" sz="1200" baseline="0" dirty="0" smtClean="0">
                          <a:solidFill>
                            <a:srgbClr val="314010"/>
                          </a:solidFill>
                        </a:rPr>
                        <a:t> is a test”)</a:t>
                      </a:r>
                      <a:endParaRPr lang="en-US" sz="1200" dirty="0">
                        <a:solidFill>
                          <a:srgbClr val="314010"/>
                        </a:solidFill>
                      </a:endParaRPr>
                    </a:p>
                  </a:txBody>
                  <a:tcPr anchor="ctr">
                    <a:lnL w="12700" cap="flat" cmpd="sng" algn="ctr">
                      <a:noFill/>
                      <a:prstDash val="solid"/>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r>
              <a:tr h="883120">
                <a:tc>
                  <a:txBody>
                    <a:bodyPr/>
                    <a:lstStyle/>
                    <a:p>
                      <a:pPr algn="ctr"/>
                      <a:r>
                        <a:rPr lang="en-US" sz="1200" dirty="0" smtClean="0">
                          <a:solidFill>
                            <a:srgbClr val="314010"/>
                          </a:solidFill>
                        </a:rPr>
                        <a:t>SEARCH</a:t>
                      </a:r>
                    </a:p>
                    <a:p>
                      <a:pPr algn="ctr"/>
                      <a:r>
                        <a:rPr lang="en-US" sz="1200" dirty="0" smtClean="0">
                          <a:solidFill>
                            <a:srgbClr val="314010"/>
                          </a:solidFill>
                        </a:rPr>
                        <a:t>(Non Case Sensitive)</a:t>
                      </a:r>
                      <a:endParaRPr lang="en-US" sz="1200" dirty="0">
                        <a:solidFill>
                          <a:srgbClr val="314010"/>
                        </a:solidFill>
                      </a:endParaRPr>
                    </a:p>
                  </a:txBody>
                  <a:tcPr anchor="ctr">
                    <a:lnL w="1270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314010"/>
                          </a:solidFill>
                        </a:rPr>
                        <a:t>Locates one text string within a second text string, and return the number of the starting position of the first text string from the first character of the second text string.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314010"/>
                          </a:solidFill>
                        </a:rPr>
                        <a:t>SEARCH(</a:t>
                      </a:r>
                      <a:r>
                        <a:rPr lang="en-US" sz="1200" b="1" dirty="0" err="1" smtClean="0">
                          <a:solidFill>
                            <a:srgbClr val="314010"/>
                          </a:solidFill>
                        </a:rPr>
                        <a:t>find_text</a:t>
                      </a:r>
                      <a:r>
                        <a:rPr lang="en-US" sz="1200" b="1" dirty="0" smtClean="0">
                          <a:solidFill>
                            <a:srgbClr val="314010"/>
                          </a:solidFill>
                        </a:rPr>
                        <a:t>, </a:t>
                      </a:r>
                      <a:r>
                        <a:rPr lang="en-US" sz="1200" b="1" dirty="0" err="1" smtClean="0">
                          <a:solidFill>
                            <a:srgbClr val="314010"/>
                          </a:solidFill>
                        </a:rPr>
                        <a:t>within_text</a:t>
                      </a:r>
                      <a:r>
                        <a:rPr lang="en-US" sz="1200" b="1" dirty="0" smtClean="0">
                          <a:solidFill>
                            <a:srgbClr val="314010"/>
                          </a:solidFill>
                        </a:rPr>
                        <a:t>, </a:t>
                      </a:r>
                      <a:r>
                        <a:rPr lang="en-US" sz="1200" dirty="0" err="1" smtClean="0">
                          <a:solidFill>
                            <a:srgbClr val="314010"/>
                          </a:solidFill>
                        </a:rPr>
                        <a:t>start_num</a:t>
                      </a:r>
                      <a:r>
                        <a:rPr lang="en-US" sz="1200" dirty="0" smtClean="0">
                          <a:solidFill>
                            <a:srgbClr val="314010"/>
                          </a:solidFill>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314010"/>
                          </a:solidFill>
                        </a:rPr>
                        <a:t>SEARCH(“IS”, “This</a:t>
                      </a:r>
                      <a:r>
                        <a:rPr lang="en-US" sz="1200" baseline="0" dirty="0" smtClean="0">
                          <a:solidFill>
                            <a:srgbClr val="314010"/>
                          </a:solidFill>
                        </a:rPr>
                        <a:t> is a test”)</a:t>
                      </a:r>
                      <a:endParaRPr lang="en-US" sz="1200" dirty="0">
                        <a:solidFill>
                          <a:srgbClr val="314010"/>
                        </a:solidFill>
                      </a:endParaRPr>
                    </a:p>
                  </a:txBody>
                  <a:tcPr anchor="ctr">
                    <a:lnL w="12700" cap="flat" cmpd="sng" algn="ctr">
                      <a:noFill/>
                      <a:prstDash val="solid"/>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r>
              <a:tr h="529643">
                <a:tc>
                  <a:txBody>
                    <a:bodyPr/>
                    <a:lstStyle/>
                    <a:p>
                      <a:pPr algn="ctr"/>
                      <a:r>
                        <a:rPr lang="en-US" sz="1200" dirty="0" smtClean="0">
                          <a:solidFill>
                            <a:srgbClr val="314010"/>
                          </a:solidFill>
                        </a:rPr>
                        <a:t>REPLACE</a:t>
                      </a:r>
                      <a:endParaRPr lang="en-US" sz="1200" dirty="0">
                        <a:solidFill>
                          <a:srgbClr val="314010"/>
                        </a:solidFill>
                      </a:endParaRPr>
                    </a:p>
                  </a:txBody>
                  <a:tcPr anchor="ctr">
                    <a:lnL w="1270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tc>
                  <a:txBody>
                    <a:bodyPr/>
                    <a:lstStyle/>
                    <a:p>
                      <a:r>
                        <a:rPr lang="en-US" sz="1200" dirty="0" smtClean="0"/>
                        <a:t>Replaces part of a text string, based on the number of characters specified, with a different text string.</a:t>
                      </a:r>
                      <a:endParaRPr lang="en-US" sz="1200" dirty="0">
                        <a:solidFill>
                          <a:srgbClr val="31401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REPLACE(</a:t>
                      </a:r>
                      <a:r>
                        <a:rPr lang="en-US" sz="1200" b="1" dirty="0" err="1" smtClean="0"/>
                        <a:t>old_text</a:t>
                      </a:r>
                      <a:r>
                        <a:rPr lang="en-US" sz="1200" dirty="0" err="1" smtClean="0"/>
                        <a:t>,</a:t>
                      </a:r>
                      <a:r>
                        <a:rPr lang="en-US" sz="1200" b="1" dirty="0" err="1" smtClean="0"/>
                        <a:t>start_num</a:t>
                      </a:r>
                      <a:r>
                        <a:rPr lang="en-US" sz="1200" dirty="0" err="1" smtClean="0"/>
                        <a:t>,</a:t>
                      </a:r>
                      <a:r>
                        <a:rPr lang="en-US" sz="1200" b="1" dirty="0" err="1" smtClean="0"/>
                        <a:t>num_chars</a:t>
                      </a:r>
                      <a:r>
                        <a:rPr lang="en-US" sz="1200" dirty="0" err="1" smtClean="0"/>
                        <a:t>,</a:t>
                      </a:r>
                      <a:r>
                        <a:rPr lang="en-US" sz="1200" b="1" dirty="0" err="1" smtClean="0"/>
                        <a:t>new_text</a:t>
                      </a:r>
                      <a:r>
                        <a:rPr lang="en-US" sz="1200" dirty="0" smtClean="0"/>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tc>
                  <a:txBody>
                    <a:bodyPr/>
                    <a:lstStyle/>
                    <a:p>
                      <a:r>
                        <a:rPr lang="en-US" sz="1200" dirty="0" smtClean="0">
                          <a:solidFill>
                            <a:srgbClr val="314010"/>
                          </a:solidFill>
                        </a:rPr>
                        <a:t>REPLACE(“Hello”, 2, 1, “*”)</a:t>
                      </a:r>
                    </a:p>
                  </a:txBody>
                  <a:tcPr anchor="ctr">
                    <a:lnL w="12700" cap="flat" cmpd="sng" algn="ctr">
                      <a:noFill/>
                      <a:prstDash val="solid"/>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noFill/>
                  </a:tcPr>
                </a:tc>
              </a:tr>
            </a:tbl>
          </a:graphicData>
        </a:graphic>
      </p:graphicFrame>
      <p:sp>
        <p:nvSpPr>
          <p:cNvPr id="6" name="Title 1"/>
          <p:cNvSpPr>
            <a:spLocks noGrp="1"/>
          </p:cNvSpPr>
          <p:nvPr>
            <p:ph type="title"/>
          </p:nvPr>
        </p:nvSpPr>
        <p:spPr>
          <a:xfrm>
            <a:off x="355600" y="241300"/>
            <a:ext cx="8534400" cy="762000"/>
          </a:xfrm>
        </p:spPr>
        <p:txBody>
          <a:bodyPr/>
          <a:lstStyle/>
          <a:p>
            <a:r>
              <a:rPr lang="en-US" dirty="0" smtClean="0"/>
              <a:t>Other String Functions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GB" smtClean="0"/>
              <a:t>SUMPRODUCT Function</a:t>
            </a:r>
          </a:p>
        </p:txBody>
      </p:sp>
      <p:sp>
        <p:nvSpPr>
          <p:cNvPr id="56323" name="Rectangle 3"/>
          <p:cNvSpPr>
            <a:spLocks noGrp="1" noChangeArrowheads="1"/>
          </p:cNvSpPr>
          <p:nvPr>
            <p:ph idx="1"/>
          </p:nvPr>
        </p:nvSpPr>
        <p:spPr>
          <a:xfrm>
            <a:off x="373063" y="785813"/>
            <a:ext cx="8415337" cy="4044950"/>
          </a:xfrm>
        </p:spPr>
        <p:txBody>
          <a:bodyPr/>
          <a:lstStyle/>
          <a:p>
            <a:pPr eaLnBrk="1" hangingPunct="1">
              <a:lnSpc>
                <a:spcPct val="150000"/>
              </a:lnSpc>
              <a:defRPr/>
            </a:pPr>
            <a:r>
              <a:rPr lang="en-GB" dirty="0" smtClean="0"/>
              <a:t>The SUMPRODUCT function </a:t>
            </a:r>
            <a:r>
              <a:rPr lang="en-US" dirty="0" smtClean="0"/>
              <a:t>multiplies corresponding components in the given arrays, and returns the sum of those products.</a:t>
            </a:r>
          </a:p>
          <a:p>
            <a:pPr eaLnBrk="1" hangingPunct="1">
              <a:lnSpc>
                <a:spcPct val="150000"/>
              </a:lnSpc>
              <a:buFontTx/>
              <a:buNone/>
              <a:defRPr/>
            </a:pPr>
            <a:r>
              <a:rPr lang="en-US" dirty="0" smtClean="0"/>
              <a:t>			</a:t>
            </a:r>
            <a:r>
              <a:rPr lang="en-US" b="1" dirty="0" smtClean="0"/>
              <a:t>Syntax</a:t>
            </a:r>
            <a:r>
              <a:rPr lang="en-US" dirty="0" smtClean="0"/>
              <a:t> = </a:t>
            </a:r>
            <a:r>
              <a:rPr lang="en-GB" dirty="0" smtClean="0"/>
              <a:t>SUMPRODUCT</a:t>
            </a:r>
            <a:r>
              <a:rPr lang="en-US" dirty="0" smtClean="0"/>
              <a:t>( Array 1, Array2, ...)</a:t>
            </a:r>
          </a:p>
          <a:p>
            <a:pPr eaLnBrk="1" hangingPunct="1">
              <a:lnSpc>
                <a:spcPct val="150000"/>
              </a:lnSpc>
              <a:buFontTx/>
              <a:buNone/>
              <a:defRPr/>
            </a:pPr>
            <a:endParaRPr lang="en-US" dirty="0" smtClean="0"/>
          </a:p>
          <a:p>
            <a:pPr>
              <a:lnSpc>
                <a:spcPct val="150000"/>
              </a:lnSpc>
              <a:defRPr/>
            </a:pPr>
            <a:r>
              <a:rPr lang="en-US" dirty="0" smtClean="0"/>
              <a:t>The array arguments must have the same dimensions. If they do not, SUMPRODUCT returns the #VALUE! error value. </a:t>
            </a:r>
          </a:p>
          <a:p>
            <a:pPr>
              <a:lnSpc>
                <a:spcPct val="150000"/>
              </a:lnSpc>
              <a:defRPr/>
            </a:pPr>
            <a:r>
              <a:rPr lang="en-US" dirty="0" smtClean="0"/>
              <a:t>SUMPRODUCT treats array entries that are not numeric as if they were zeros.</a:t>
            </a:r>
          </a:p>
          <a:p>
            <a:pPr>
              <a:lnSpc>
                <a:spcPct val="150000"/>
              </a:lnSpc>
              <a:defRPr/>
            </a:pPr>
            <a:r>
              <a:rPr lang="en-US" dirty="0" smtClean="0"/>
              <a:t>Logical conditions can be used to validate the arrays before a particular value is evaluated</a:t>
            </a:r>
          </a:p>
          <a:p>
            <a:pPr eaLnBrk="1" hangingPunct="1">
              <a:lnSpc>
                <a:spcPct val="150000"/>
              </a:lnSpc>
              <a:buFontTx/>
              <a:buNone/>
              <a:defRPr/>
            </a:pPr>
            <a:r>
              <a:rPr lang="en-US" dirty="0" smtClean="0"/>
              <a:t>			</a:t>
            </a:r>
            <a:r>
              <a:rPr lang="en-US" b="1" dirty="0" smtClean="0"/>
              <a:t>Syntax</a:t>
            </a:r>
            <a:r>
              <a:rPr lang="en-US" dirty="0" smtClean="0"/>
              <a:t> = SUMPRODUCT(Array1 = “Value1”, Array2 = “Value2”, Array3)</a:t>
            </a:r>
          </a:p>
          <a:p>
            <a:pPr marL="0" indent="0" eaLnBrk="1" hangingPunct="1">
              <a:lnSpc>
                <a:spcPct val="150000"/>
              </a:lnSpc>
              <a:buFontTx/>
              <a:buNone/>
              <a:defRPr/>
            </a:pPr>
            <a:r>
              <a:rPr lang="en-US" dirty="0" smtClean="0"/>
              <a:t>The resultant of the above function will be the value of ‘Array3’ in that row where the value of ‘Array1’ equals ‘Value1’ and that of ‘Array3’ equals ‘Value2’</a:t>
            </a:r>
          </a:p>
          <a:p>
            <a:pPr eaLnBrk="1" hangingPunct="1">
              <a:lnSpc>
                <a:spcPct val="150000"/>
              </a:lnSpc>
              <a:defRPr/>
            </a:pPr>
            <a:endParaRPr lang="en-GB" dirty="0" smtClean="0"/>
          </a:p>
        </p:txBody>
      </p:sp>
      <p:sp>
        <p:nvSpPr>
          <p:cNvPr id="6" name="Slide Number Placeholder 5"/>
          <p:cNvSpPr>
            <a:spLocks noGrp="1"/>
          </p:cNvSpPr>
          <p:nvPr>
            <p:ph type="sldNum" sz="quarter" idx="11"/>
          </p:nvPr>
        </p:nvSpPr>
        <p:spPr/>
        <p:txBody>
          <a:bodyPr/>
          <a:lstStyle/>
          <a:p>
            <a:pPr>
              <a:defRPr/>
            </a:pPr>
            <a:fld id="{3A89E236-7FF5-4871-80B6-42C6F39202BE}" type="slidenum">
              <a:rPr lang="en-US" altLang="en-US"/>
              <a:pPr>
                <a:defRPr/>
              </a:pPr>
              <a:t>53</a:t>
            </a:fld>
            <a:endParaRPr lang="en-US"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GB" smtClean="0"/>
              <a:t>OFFSET Function</a:t>
            </a:r>
          </a:p>
        </p:txBody>
      </p:sp>
      <p:sp>
        <p:nvSpPr>
          <p:cNvPr id="6" name="Slide Number Placeholder 5"/>
          <p:cNvSpPr>
            <a:spLocks noGrp="1"/>
          </p:cNvSpPr>
          <p:nvPr>
            <p:ph type="sldNum" sz="quarter" idx="11"/>
          </p:nvPr>
        </p:nvSpPr>
        <p:spPr/>
        <p:txBody>
          <a:bodyPr/>
          <a:lstStyle/>
          <a:p>
            <a:pPr>
              <a:defRPr/>
            </a:pPr>
            <a:fld id="{C8B3897E-4B4C-4B17-B48E-7194BD3781B0}" type="slidenum">
              <a:rPr lang="en-US" altLang="en-US"/>
              <a:pPr>
                <a:defRPr/>
              </a:pPr>
              <a:t>54</a:t>
            </a:fld>
            <a:endParaRPr lang="en-US" altLang="en-US" dirty="0"/>
          </a:p>
        </p:txBody>
      </p:sp>
      <p:sp>
        <p:nvSpPr>
          <p:cNvPr id="8" name="Rectangle 3"/>
          <p:cNvSpPr>
            <a:spLocks noGrp="1" noChangeArrowheads="1"/>
          </p:cNvSpPr>
          <p:nvPr>
            <p:ph idx="1"/>
          </p:nvPr>
        </p:nvSpPr>
        <p:spPr>
          <a:xfrm>
            <a:off x="373063" y="785813"/>
            <a:ext cx="8266112" cy="5341937"/>
          </a:xfrm>
        </p:spPr>
        <p:txBody>
          <a:bodyPr/>
          <a:lstStyle/>
          <a:p>
            <a:pPr algn="just" eaLnBrk="1" hangingPunct="1">
              <a:lnSpc>
                <a:spcPct val="150000"/>
              </a:lnSpc>
              <a:defRPr/>
            </a:pPr>
            <a:r>
              <a:rPr lang="en-GB" dirty="0" smtClean="0"/>
              <a:t>The OFFSET function </a:t>
            </a:r>
            <a:r>
              <a:rPr lang="en-US" dirty="0" smtClean="0"/>
              <a:t>returns a reference to a range that is a specified number of rows and columns from a cell or range of cells. </a:t>
            </a:r>
          </a:p>
          <a:p>
            <a:pPr algn="just" eaLnBrk="1" hangingPunct="1">
              <a:lnSpc>
                <a:spcPct val="150000"/>
              </a:lnSpc>
              <a:defRPr/>
            </a:pPr>
            <a:endParaRPr lang="en-US" dirty="0" smtClean="0"/>
          </a:p>
          <a:p>
            <a:pPr algn="just" eaLnBrk="1" hangingPunct="1">
              <a:lnSpc>
                <a:spcPct val="150000"/>
              </a:lnSpc>
              <a:buFontTx/>
              <a:buNone/>
              <a:defRPr/>
            </a:pPr>
            <a:r>
              <a:rPr lang="en-US" dirty="0" smtClean="0"/>
              <a:t>		</a:t>
            </a:r>
            <a:r>
              <a:rPr lang="en-US" b="1" dirty="0" smtClean="0"/>
              <a:t>Syntax</a:t>
            </a:r>
            <a:r>
              <a:rPr lang="en-US" dirty="0" smtClean="0"/>
              <a:t> = </a:t>
            </a:r>
            <a:r>
              <a:rPr lang="en-GB" dirty="0" smtClean="0"/>
              <a:t>OFFSET</a:t>
            </a:r>
            <a:r>
              <a:rPr lang="en-US" dirty="0" smtClean="0"/>
              <a:t>(</a:t>
            </a:r>
            <a:r>
              <a:rPr lang="en-US" b="1" dirty="0" smtClean="0"/>
              <a:t>reference</a:t>
            </a:r>
            <a:r>
              <a:rPr lang="en-US" dirty="0" smtClean="0"/>
              <a:t>, </a:t>
            </a:r>
            <a:r>
              <a:rPr lang="en-US" b="1" dirty="0" smtClean="0"/>
              <a:t>rows</a:t>
            </a:r>
            <a:r>
              <a:rPr lang="en-US" dirty="0" smtClean="0"/>
              <a:t>, </a:t>
            </a:r>
            <a:r>
              <a:rPr lang="en-US" b="1" dirty="0" smtClean="0"/>
              <a:t>cols</a:t>
            </a:r>
            <a:r>
              <a:rPr lang="en-US" dirty="0" smtClean="0"/>
              <a:t>, height, width)</a:t>
            </a:r>
          </a:p>
          <a:p>
            <a:pPr algn="just" eaLnBrk="1" hangingPunct="1">
              <a:lnSpc>
                <a:spcPct val="150000"/>
              </a:lnSpc>
              <a:buFontTx/>
              <a:buNone/>
              <a:defRPr/>
            </a:pPr>
            <a:endParaRPr lang="en-US" dirty="0" smtClean="0"/>
          </a:p>
          <a:p>
            <a:pPr indent="-1588" algn="just" eaLnBrk="1" hangingPunct="1">
              <a:lnSpc>
                <a:spcPct val="150000"/>
              </a:lnSpc>
              <a:buFontTx/>
              <a:buNone/>
              <a:defRPr/>
            </a:pPr>
            <a:r>
              <a:rPr lang="en-US" sz="1200" b="1" dirty="0" smtClean="0"/>
              <a:t>Reference</a:t>
            </a:r>
            <a:r>
              <a:rPr lang="en-US" sz="1200" dirty="0" smtClean="0"/>
              <a:t> is the reference from which you want to base the offset. </a:t>
            </a:r>
          </a:p>
          <a:p>
            <a:pPr indent="-1588" algn="just" eaLnBrk="1" hangingPunct="1">
              <a:lnSpc>
                <a:spcPct val="150000"/>
              </a:lnSpc>
              <a:buFontTx/>
              <a:buNone/>
              <a:defRPr/>
            </a:pPr>
            <a:r>
              <a:rPr lang="en-US" sz="1200" b="1" dirty="0" smtClean="0"/>
              <a:t>Rows</a:t>
            </a:r>
            <a:r>
              <a:rPr lang="en-US" sz="1200" dirty="0" smtClean="0"/>
              <a:t> is the number of rows, up or down, that you want the upper-left cell to refer to. Using 5 as the rows argument specifies that the upper-left cell in the reference is five rows below reference</a:t>
            </a:r>
          </a:p>
          <a:p>
            <a:pPr indent="-1588" algn="just" eaLnBrk="1" hangingPunct="1">
              <a:lnSpc>
                <a:spcPct val="150000"/>
              </a:lnSpc>
              <a:buFontTx/>
              <a:buNone/>
              <a:defRPr/>
            </a:pPr>
            <a:r>
              <a:rPr lang="en-US" sz="1200" b="1" dirty="0" smtClean="0"/>
              <a:t>Cols</a:t>
            </a:r>
            <a:r>
              <a:rPr lang="en-US" sz="1200" dirty="0" smtClean="0"/>
              <a:t> is the number of columns, to the left or right, that you want the upper-left cell of the result to refer to. Using 5 as the cols argument specifies that the upper-left cell in the reference is five columns to the right of reference.</a:t>
            </a:r>
          </a:p>
          <a:p>
            <a:pPr indent="-1588" algn="just">
              <a:lnSpc>
                <a:spcPct val="150000"/>
              </a:lnSpc>
              <a:buFontTx/>
              <a:buNone/>
              <a:defRPr/>
            </a:pPr>
            <a:r>
              <a:rPr lang="en-US" sz="1200" b="1" dirty="0" smtClean="0"/>
              <a:t>Height</a:t>
            </a:r>
            <a:r>
              <a:rPr lang="en-US" sz="1200" dirty="0" smtClean="0"/>
              <a:t> is the height, in number of rows, that you want the returned reference to be. Height must be a positive number.</a:t>
            </a:r>
          </a:p>
          <a:p>
            <a:pPr indent="-1588" algn="just">
              <a:lnSpc>
                <a:spcPct val="150000"/>
              </a:lnSpc>
              <a:buFontTx/>
              <a:buNone/>
              <a:defRPr/>
            </a:pPr>
            <a:r>
              <a:rPr lang="en-US" sz="1200" b="1" dirty="0" smtClean="0"/>
              <a:t>Width</a:t>
            </a:r>
            <a:r>
              <a:rPr lang="en-US" sz="1200" dirty="0" smtClean="0"/>
              <a:t> is the width, in number of columns, that you want the returned reference to be. Width must be a positive number.</a:t>
            </a:r>
          </a:p>
          <a:p>
            <a:pPr indent="-1588" algn="just">
              <a:lnSpc>
                <a:spcPct val="150000"/>
              </a:lnSpc>
              <a:buFontTx/>
              <a:buNone/>
              <a:defRPr/>
            </a:pPr>
            <a:r>
              <a:rPr lang="en-GB" dirty="0" smtClean="0">
                <a:solidFill>
                  <a:srgbClr val="000000"/>
                </a:solidFill>
              </a:rPr>
              <a:t>			</a:t>
            </a:r>
          </a:p>
          <a:p>
            <a:pPr indent="-1588" algn="just">
              <a:lnSpc>
                <a:spcPct val="150000"/>
              </a:lnSpc>
              <a:buFontTx/>
              <a:buNone/>
              <a:defRPr/>
            </a:pPr>
            <a:r>
              <a:rPr lang="en-GB" dirty="0" smtClean="0">
                <a:solidFill>
                  <a:srgbClr val="000000"/>
                </a:solidFill>
              </a:rPr>
              <a:t>			</a:t>
            </a:r>
            <a:r>
              <a:rPr lang="en-GB" dirty="0" smtClean="0"/>
              <a:t> OFFSET</a:t>
            </a:r>
            <a:r>
              <a:rPr lang="en-US" dirty="0" smtClean="0">
                <a:solidFill>
                  <a:srgbClr val="000000"/>
                </a:solidFill>
              </a:rPr>
              <a:t>(B5, 3, 2, 1, 1) will give the value in the cell ‘D8’</a:t>
            </a:r>
            <a:endParaRPr lang="en-US" sz="12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GB" smtClean="0"/>
              <a:t>INDEX Function</a:t>
            </a:r>
          </a:p>
        </p:txBody>
      </p:sp>
      <p:sp>
        <p:nvSpPr>
          <p:cNvPr id="6" name="Slide Number Placeholder 5"/>
          <p:cNvSpPr>
            <a:spLocks noGrp="1"/>
          </p:cNvSpPr>
          <p:nvPr>
            <p:ph type="sldNum" sz="quarter" idx="11"/>
          </p:nvPr>
        </p:nvSpPr>
        <p:spPr/>
        <p:txBody>
          <a:bodyPr/>
          <a:lstStyle/>
          <a:p>
            <a:pPr>
              <a:defRPr/>
            </a:pPr>
            <a:fld id="{C8C557AB-F84A-4B31-A6F7-070F21A46109}" type="slidenum">
              <a:rPr lang="en-US" altLang="en-US"/>
              <a:pPr>
                <a:defRPr/>
              </a:pPr>
              <a:t>55</a:t>
            </a:fld>
            <a:endParaRPr lang="en-US" altLang="en-US" dirty="0"/>
          </a:p>
        </p:txBody>
      </p:sp>
      <p:sp>
        <p:nvSpPr>
          <p:cNvPr id="8" name="Rectangle 3"/>
          <p:cNvSpPr>
            <a:spLocks noGrp="1" noChangeArrowheads="1"/>
          </p:cNvSpPr>
          <p:nvPr>
            <p:ph idx="1"/>
          </p:nvPr>
        </p:nvSpPr>
        <p:spPr>
          <a:xfrm>
            <a:off x="373063" y="785813"/>
            <a:ext cx="8361362" cy="5341937"/>
          </a:xfrm>
        </p:spPr>
        <p:txBody>
          <a:bodyPr/>
          <a:lstStyle/>
          <a:p>
            <a:pPr algn="just" eaLnBrk="1" hangingPunct="1">
              <a:lnSpc>
                <a:spcPct val="150000"/>
              </a:lnSpc>
              <a:defRPr/>
            </a:pPr>
            <a:r>
              <a:rPr lang="en-GB" dirty="0" smtClean="0"/>
              <a:t>The INDEX function </a:t>
            </a:r>
            <a:r>
              <a:rPr lang="en-US" dirty="0" smtClean="0"/>
              <a:t>returns a value or the reference to a value from within a table or range.</a:t>
            </a:r>
          </a:p>
          <a:p>
            <a:pPr algn="just" eaLnBrk="1" hangingPunct="1">
              <a:lnSpc>
                <a:spcPct val="150000"/>
              </a:lnSpc>
              <a:defRPr/>
            </a:pPr>
            <a:endParaRPr lang="en-US" dirty="0" smtClean="0"/>
          </a:p>
          <a:p>
            <a:pPr algn="just" eaLnBrk="1" hangingPunct="1">
              <a:lnSpc>
                <a:spcPct val="150000"/>
              </a:lnSpc>
              <a:buFontTx/>
              <a:buNone/>
              <a:defRPr/>
            </a:pPr>
            <a:r>
              <a:rPr lang="en-US" dirty="0" smtClean="0"/>
              <a:t>		</a:t>
            </a:r>
            <a:r>
              <a:rPr lang="en-US" b="1" dirty="0" smtClean="0"/>
              <a:t>Syntax</a:t>
            </a:r>
            <a:r>
              <a:rPr lang="en-US" dirty="0" smtClean="0"/>
              <a:t> = </a:t>
            </a:r>
            <a:r>
              <a:rPr lang="en-GB" dirty="0" smtClean="0"/>
              <a:t>INDEX</a:t>
            </a:r>
            <a:r>
              <a:rPr lang="en-US" dirty="0" smtClean="0"/>
              <a:t>(</a:t>
            </a:r>
            <a:r>
              <a:rPr lang="en-US" b="1" dirty="0" smtClean="0"/>
              <a:t>reference</a:t>
            </a:r>
            <a:r>
              <a:rPr lang="en-US" dirty="0" smtClean="0"/>
              <a:t>, </a:t>
            </a:r>
            <a:r>
              <a:rPr lang="en-US" dirty="0" err="1" smtClean="0"/>
              <a:t>row_num</a:t>
            </a:r>
            <a:r>
              <a:rPr lang="en-US" dirty="0" smtClean="0"/>
              <a:t>, </a:t>
            </a:r>
            <a:r>
              <a:rPr lang="en-US" dirty="0" err="1" smtClean="0"/>
              <a:t>column_num</a:t>
            </a:r>
            <a:r>
              <a:rPr lang="en-US" dirty="0" smtClean="0"/>
              <a:t>, </a:t>
            </a:r>
            <a:r>
              <a:rPr lang="en-US" dirty="0" err="1" smtClean="0"/>
              <a:t>area_num</a:t>
            </a:r>
            <a:r>
              <a:rPr lang="en-US" dirty="0" smtClean="0"/>
              <a:t>)</a:t>
            </a:r>
          </a:p>
          <a:p>
            <a:pPr algn="just" eaLnBrk="1" hangingPunct="1">
              <a:lnSpc>
                <a:spcPct val="150000"/>
              </a:lnSpc>
              <a:buFontTx/>
              <a:buNone/>
              <a:defRPr/>
            </a:pPr>
            <a:endParaRPr lang="en-US" dirty="0" smtClean="0"/>
          </a:p>
          <a:p>
            <a:pPr indent="-1588" algn="just" eaLnBrk="1" hangingPunct="1">
              <a:lnSpc>
                <a:spcPct val="150000"/>
              </a:lnSpc>
              <a:buFontTx/>
              <a:buNone/>
              <a:defRPr/>
            </a:pPr>
            <a:r>
              <a:rPr lang="en-US" sz="1200" b="1" dirty="0" smtClean="0"/>
              <a:t>Reference</a:t>
            </a:r>
            <a:r>
              <a:rPr lang="en-US" sz="1200" dirty="0" smtClean="0"/>
              <a:t> is a reference to one or more cell ranges.</a:t>
            </a:r>
          </a:p>
          <a:p>
            <a:pPr>
              <a:lnSpc>
                <a:spcPct val="150000"/>
              </a:lnSpc>
              <a:buFontTx/>
              <a:buNone/>
              <a:defRPr/>
            </a:pPr>
            <a:r>
              <a:rPr lang="en-US" sz="1200" b="1" dirty="0" smtClean="0"/>
              <a:t>	</a:t>
            </a:r>
            <a:r>
              <a:rPr lang="en-US" sz="1200" b="1" dirty="0" err="1" smtClean="0"/>
              <a:t>Row_num</a:t>
            </a:r>
            <a:r>
              <a:rPr lang="en-US" sz="1200" dirty="0" smtClean="0"/>
              <a:t> is the number of the row in reference from which to return a reference.</a:t>
            </a:r>
          </a:p>
          <a:p>
            <a:pPr>
              <a:lnSpc>
                <a:spcPct val="150000"/>
              </a:lnSpc>
              <a:buFontTx/>
              <a:buNone/>
              <a:defRPr/>
            </a:pPr>
            <a:r>
              <a:rPr lang="en-US" sz="1200" b="1" dirty="0" smtClean="0"/>
              <a:t>	</a:t>
            </a:r>
            <a:r>
              <a:rPr lang="en-US" sz="1200" b="1" dirty="0" err="1" smtClean="0"/>
              <a:t>Column_num</a:t>
            </a:r>
            <a:r>
              <a:rPr lang="en-US" sz="1200" dirty="0" smtClean="0"/>
              <a:t> is the number of the column in reference from which to return a reference.</a:t>
            </a:r>
          </a:p>
          <a:p>
            <a:pPr>
              <a:lnSpc>
                <a:spcPct val="150000"/>
              </a:lnSpc>
              <a:buFontTx/>
              <a:buNone/>
              <a:defRPr/>
            </a:pPr>
            <a:r>
              <a:rPr lang="en-US" sz="1200" b="1" dirty="0" smtClean="0"/>
              <a:t>	</a:t>
            </a:r>
            <a:r>
              <a:rPr lang="en-US" sz="1200" b="1" dirty="0" err="1" smtClean="0"/>
              <a:t>Area_num</a:t>
            </a:r>
            <a:r>
              <a:rPr lang="en-US" sz="1200" dirty="0" smtClean="0"/>
              <a:t> selects a range in reference from which to return the intersection of </a:t>
            </a:r>
            <a:r>
              <a:rPr lang="en-US" sz="1200" dirty="0" err="1" smtClean="0"/>
              <a:t>row_num</a:t>
            </a:r>
            <a:r>
              <a:rPr lang="en-US" sz="1200" dirty="0" smtClean="0"/>
              <a:t> and </a:t>
            </a:r>
            <a:r>
              <a:rPr lang="en-US" sz="1200" dirty="0" err="1" smtClean="0"/>
              <a:t>column_num</a:t>
            </a:r>
            <a:r>
              <a:rPr lang="en-US" sz="1200" dirty="0" smtClean="0"/>
              <a:t>. The first area selected or entered is numbered 1, the second is 2, and so on. If </a:t>
            </a:r>
            <a:r>
              <a:rPr lang="en-US" sz="1200" dirty="0" err="1" smtClean="0"/>
              <a:t>area_num</a:t>
            </a:r>
            <a:r>
              <a:rPr lang="en-US" sz="1200" dirty="0" smtClean="0"/>
              <a:t> is omitted, INDEX uses area 1.</a:t>
            </a:r>
          </a:p>
          <a:p>
            <a:pPr indent="-1588" algn="just">
              <a:lnSpc>
                <a:spcPct val="150000"/>
              </a:lnSpc>
              <a:buFontTx/>
              <a:buNone/>
              <a:defRPr/>
            </a:pPr>
            <a:r>
              <a:rPr lang="en-GB" dirty="0" smtClean="0">
                <a:solidFill>
                  <a:srgbClr val="000000"/>
                </a:solidFill>
              </a:rPr>
              <a:t>			</a:t>
            </a:r>
          </a:p>
          <a:p>
            <a:pPr indent="-1588" algn="just">
              <a:lnSpc>
                <a:spcPct val="150000"/>
              </a:lnSpc>
              <a:buFontTx/>
              <a:buNone/>
              <a:defRPr/>
            </a:pPr>
            <a:r>
              <a:rPr lang="en-GB" dirty="0" smtClean="0">
                <a:solidFill>
                  <a:srgbClr val="000000"/>
                </a:solidFill>
              </a:rPr>
              <a:t>			</a:t>
            </a:r>
            <a:r>
              <a:rPr lang="en-US" dirty="0" smtClean="0"/>
              <a:t> INDEX(A1:B2,1,2) will return the value in the cell ‘A2’</a:t>
            </a:r>
            <a:endParaRPr lang="en-US" sz="12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GB" smtClean="0"/>
              <a:t>MATCH Function</a:t>
            </a:r>
          </a:p>
        </p:txBody>
      </p:sp>
      <p:sp>
        <p:nvSpPr>
          <p:cNvPr id="6" name="Slide Number Placeholder 5"/>
          <p:cNvSpPr>
            <a:spLocks noGrp="1"/>
          </p:cNvSpPr>
          <p:nvPr>
            <p:ph type="sldNum" sz="quarter" idx="11"/>
          </p:nvPr>
        </p:nvSpPr>
        <p:spPr/>
        <p:txBody>
          <a:bodyPr/>
          <a:lstStyle/>
          <a:p>
            <a:pPr>
              <a:defRPr/>
            </a:pPr>
            <a:fld id="{235E173A-B14E-4092-B9D5-19D0A126786E}" type="slidenum">
              <a:rPr lang="en-US" altLang="en-US"/>
              <a:pPr>
                <a:defRPr/>
              </a:pPr>
              <a:t>56</a:t>
            </a:fld>
            <a:endParaRPr lang="en-US" altLang="en-US" dirty="0"/>
          </a:p>
        </p:txBody>
      </p:sp>
      <p:sp>
        <p:nvSpPr>
          <p:cNvPr id="8" name="Rectangle 3"/>
          <p:cNvSpPr>
            <a:spLocks noGrp="1" noChangeArrowheads="1"/>
          </p:cNvSpPr>
          <p:nvPr>
            <p:ph idx="1"/>
          </p:nvPr>
        </p:nvSpPr>
        <p:spPr>
          <a:xfrm>
            <a:off x="373063" y="785813"/>
            <a:ext cx="8524875" cy="5873750"/>
          </a:xfrm>
        </p:spPr>
        <p:txBody>
          <a:bodyPr/>
          <a:lstStyle/>
          <a:p>
            <a:pPr algn="just" eaLnBrk="1" hangingPunct="1">
              <a:lnSpc>
                <a:spcPct val="150000"/>
              </a:lnSpc>
              <a:defRPr/>
            </a:pPr>
            <a:r>
              <a:rPr lang="en-US" dirty="0" smtClean="0"/>
              <a:t>The </a:t>
            </a:r>
            <a:r>
              <a:rPr lang="en-US" b="1" dirty="0" smtClean="0"/>
              <a:t>MATCH</a:t>
            </a:r>
            <a:r>
              <a:rPr lang="en-US" dirty="0" smtClean="0"/>
              <a:t> function searches for a specified item in a range of cells, and then returns the relative position of that item in the range.</a:t>
            </a:r>
          </a:p>
          <a:p>
            <a:pPr algn="just" eaLnBrk="1" hangingPunct="1">
              <a:defRPr/>
            </a:pPr>
            <a:endParaRPr lang="en-US" dirty="0" smtClean="0"/>
          </a:p>
          <a:p>
            <a:pPr algn="just" eaLnBrk="1" hangingPunct="1">
              <a:buFontTx/>
              <a:buNone/>
              <a:defRPr/>
            </a:pPr>
            <a:r>
              <a:rPr lang="en-US" dirty="0" smtClean="0"/>
              <a:t>		</a:t>
            </a:r>
            <a:r>
              <a:rPr lang="en-US" b="1" dirty="0" smtClean="0"/>
              <a:t>Syntax</a:t>
            </a:r>
            <a:r>
              <a:rPr lang="en-US" dirty="0" smtClean="0"/>
              <a:t> = </a:t>
            </a:r>
            <a:r>
              <a:rPr lang="en-GB" dirty="0" smtClean="0"/>
              <a:t>MATCH</a:t>
            </a:r>
            <a:r>
              <a:rPr lang="en-US" dirty="0" smtClean="0"/>
              <a:t>(</a:t>
            </a:r>
            <a:r>
              <a:rPr lang="en-US" dirty="0" err="1" smtClean="0"/>
              <a:t>lookup_value</a:t>
            </a:r>
            <a:r>
              <a:rPr lang="en-US" dirty="0" smtClean="0"/>
              <a:t>, </a:t>
            </a:r>
            <a:r>
              <a:rPr lang="en-US" dirty="0" err="1" smtClean="0"/>
              <a:t>lookup_array</a:t>
            </a:r>
            <a:r>
              <a:rPr lang="en-US" dirty="0" smtClean="0"/>
              <a:t>, </a:t>
            </a:r>
            <a:r>
              <a:rPr lang="en-US" dirty="0" err="1" smtClean="0"/>
              <a:t>match_type</a:t>
            </a:r>
            <a:r>
              <a:rPr lang="en-US" dirty="0" smtClean="0"/>
              <a:t>)</a:t>
            </a:r>
          </a:p>
          <a:p>
            <a:pPr algn="just" eaLnBrk="1" hangingPunct="1">
              <a:buFontTx/>
              <a:buNone/>
              <a:defRPr/>
            </a:pPr>
            <a:endParaRPr lang="en-US" dirty="0" smtClean="0"/>
          </a:p>
          <a:p>
            <a:pPr indent="-1588" algn="just" eaLnBrk="1" hangingPunct="1">
              <a:buFontTx/>
              <a:buNone/>
              <a:defRPr/>
            </a:pPr>
            <a:r>
              <a:rPr lang="en-US" sz="1200" b="1" dirty="0" err="1" smtClean="0"/>
              <a:t>lookup_value</a:t>
            </a:r>
            <a:r>
              <a:rPr lang="en-US" sz="1200" dirty="0" smtClean="0"/>
              <a:t> is the value that needs to be matched in </a:t>
            </a:r>
            <a:r>
              <a:rPr lang="en-US" sz="1200" b="1" i="1" dirty="0" err="1" smtClean="0"/>
              <a:t>lookup_array</a:t>
            </a:r>
            <a:r>
              <a:rPr lang="en-US" sz="1200" dirty="0" smtClean="0"/>
              <a:t>..</a:t>
            </a:r>
          </a:p>
          <a:p>
            <a:pPr>
              <a:lnSpc>
                <a:spcPct val="150000"/>
              </a:lnSpc>
              <a:buFontTx/>
              <a:buNone/>
              <a:defRPr/>
            </a:pPr>
            <a:r>
              <a:rPr lang="en-US" sz="1200" b="1" dirty="0" smtClean="0"/>
              <a:t>	</a:t>
            </a:r>
            <a:r>
              <a:rPr lang="en-US" sz="1200" b="1" dirty="0" err="1" smtClean="0"/>
              <a:t>lookup_array</a:t>
            </a:r>
            <a:r>
              <a:rPr lang="en-US" sz="1200" b="1" dirty="0" smtClean="0"/>
              <a:t> </a:t>
            </a:r>
            <a:r>
              <a:rPr lang="en-US" sz="1200" dirty="0" smtClean="0"/>
              <a:t>is the range of cells being searched</a:t>
            </a:r>
          </a:p>
          <a:p>
            <a:pPr>
              <a:lnSpc>
                <a:spcPct val="150000"/>
              </a:lnSpc>
              <a:buFontTx/>
              <a:buNone/>
              <a:defRPr/>
            </a:pPr>
            <a:r>
              <a:rPr lang="en-US" sz="1200" b="1" dirty="0" smtClean="0"/>
              <a:t>	</a:t>
            </a:r>
            <a:r>
              <a:rPr lang="en-US" sz="1200" b="1" dirty="0" err="1" smtClean="0"/>
              <a:t>match_type</a:t>
            </a:r>
            <a:r>
              <a:rPr lang="en-US" sz="1200" b="1" dirty="0" smtClean="0"/>
              <a:t> </a:t>
            </a:r>
            <a:r>
              <a:rPr lang="en-US" sz="1200" dirty="0" smtClean="0"/>
              <a:t>specifies how Excel matches </a:t>
            </a:r>
            <a:r>
              <a:rPr lang="en-US" sz="1200" b="1" i="1" dirty="0" err="1" smtClean="0"/>
              <a:t>lookup_value</a:t>
            </a:r>
            <a:r>
              <a:rPr lang="en-US" sz="1200" dirty="0" smtClean="0"/>
              <a:t> with values in </a:t>
            </a:r>
            <a:r>
              <a:rPr lang="en-US" sz="1200" b="1" i="1" dirty="0" err="1" smtClean="0"/>
              <a:t>lookup_array</a:t>
            </a:r>
            <a:r>
              <a:rPr lang="en-US" sz="1200" dirty="0" smtClean="0"/>
              <a:t>. The default value for this argument is 1. </a:t>
            </a:r>
          </a:p>
          <a:p>
            <a:pPr>
              <a:lnSpc>
                <a:spcPct val="150000"/>
              </a:lnSpc>
              <a:buFontTx/>
              <a:buNone/>
              <a:defRPr/>
            </a:pPr>
            <a:r>
              <a:rPr lang="en-US" sz="1200" dirty="0" smtClean="0"/>
              <a:t>	‘1’ or omitted searches largest value that is less than or equal to lookup value (the values must be in ascending order), </a:t>
            </a:r>
          </a:p>
          <a:p>
            <a:pPr>
              <a:lnSpc>
                <a:spcPct val="150000"/>
              </a:lnSpc>
              <a:buFontTx/>
              <a:buNone/>
              <a:defRPr/>
            </a:pPr>
            <a:r>
              <a:rPr lang="en-US" sz="1200" dirty="0" smtClean="0"/>
              <a:t>	‘0’ searches for the first value that is exactly equal to </a:t>
            </a:r>
            <a:r>
              <a:rPr lang="en-US" sz="1200" i="1" dirty="0" smtClean="0"/>
              <a:t>lookup value</a:t>
            </a:r>
            <a:endParaRPr lang="en-US" sz="1200" b="1" i="1" dirty="0" smtClean="0"/>
          </a:p>
          <a:p>
            <a:pPr>
              <a:lnSpc>
                <a:spcPct val="150000"/>
              </a:lnSpc>
              <a:buFontTx/>
              <a:buNone/>
              <a:defRPr/>
            </a:pPr>
            <a:r>
              <a:rPr lang="en-US" sz="1200" b="1" i="1" dirty="0" smtClean="0"/>
              <a:t>	</a:t>
            </a:r>
            <a:r>
              <a:rPr lang="en-US" sz="1200" i="1" dirty="0" smtClean="0"/>
              <a:t>‘-1’ searches </a:t>
            </a:r>
            <a:r>
              <a:rPr lang="en-US" sz="1200" dirty="0" smtClean="0"/>
              <a:t>the smallest value that is greater than or equal to</a:t>
            </a:r>
            <a:r>
              <a:rPr lang="en-US" sz="1200" b="1" i="1" dirty="0" smtClean="0"/>
              <a:t> </a:t>
            </a:r>
            <a:r>
              <a:rPr lang="en-US" sz="1200" i="1" dirty="0" smtClean="0"/>
              <a:t>lookup value (</a:t>
            </a:r>
            <a:r>
              <a:rPr lang="en-US" sz="1200" dirty="0" smtClean="0"/>
              <a:t>the values must be in descending order)</a:t>
            </a:r>
            <a:endParaRPr lang="en-GB" sz="1200" dirty="0" smtClean="0">
              <a:solidFill>
                <a:srgbClr val="000000"/>
              </a:solidFill>
            </a:endParaRPr>
          </a:p>
          <a:p>
            <a:pPr indent="-1588" algn="just">
              <a:buFontTx/>
              <a:buNone/>
              <a:defRPr/>
            </a:pPr>
            <a:r>
              <a:rPr lang="en-GB" dirty="0" smtClean="0">
                <a:solidFill>
                  <a:srgbClr val="000000"/>
                </a:solidFill>
              </a:rPr>
              <a:t>			</a:t>
            </a:r>
          </a:p>
          <a:p>
            <a:pPr indent="-1588" algn="just">
              <a:buFontTx/>
              <a:buNone/>
              <a:defRPr/>
            </a:pPr>
            <a:r>
              <a:rPr lang="en-GB" dirty="0" smtClean="0">
                <a:solidFill>
                  <a:srgbClr val="000000"/>
                </a:solidFill>
              </a:rPr>
              <a:t>		</a:t>
            </a:r>
            <a:r>
              <a:rPr lang="en-GB" dirty="0" smtClean="0"/>
              <a:t>MATCH</a:t>
            </a:r>
            <a:r>
              <a:rPr lang="en-US" dirty="0" smtClean="0"/>
              <a:t>(30, A1:A20,1) will return the position of the ‘30’ in the range ‘A1:A20’</a:t>
            </a:r>
          </a:p>
          <a:p>
            <a:pPr indent="-1588" algn="just">
              <a:buFontTx/>
              <a:buNone/>
              <a:defRPr/>
            </a:pPr>
            <a:endParaRPr lang="en-US" dirty="0" smtClean="0"/>
          </a:p>
          <a:p>
            <a:pPr indent="-1588" algn="just">
              <a:lnSpc>
                <a:spcPct val="150000"/>
              </a:lnSpc>
              <a:buFontTx/>
              <a:buNone/>
              <a:defRPr/>
            </a:pPr>
            <a:r>
              <a:rPr lang="en-US" sz="1600" b="1" dirty="0" smtClean="0"/>
              <a:t>Wildcard characters </a:t>
            </a:r>
            <a:r>
              <a:rPr lang="en-US" sz="1600" dirty="0" smtClean="0"/>
              <a:t>- the question mark (</a:t>
            </a:r>
            <a:r>
              <a:rPr lang="en-US" sz="1600" b="1" dirty="0" smtClean="0"/>
              <a:t>?</a:t>
            </a:r>
            <a:r>
              <a:rPr lang="en-US" sz="1600" dirty="0" smtClean="0"/>
              <a:t>) and asterisk (</a:t>
            </a:r>
            <a:r>
              <a:rPr lang="en-US" sz="1600" b="1" dirty="0" smtClean="0"/>
              <a:t>*</a:t>
            </a:r>
            <a:r>
              <a:rPr lang="en-US" sz="1600" dirty="0" smtClean="0"/>
              <a:t>) </a:t>
            </a:r>
          </a:p>
          <a:p>
            <a:pPr indent="-1588" algn="just">
              <a:lnSpc>
                <a:spcPct val="150000"/>
              </a:lnSpc>
              <a:buFontTx/>
              <a:buNone/>
              <a:defRPr/>
            </a:pPr>
            <a:r>
              <a:rPr lang="en-US" dirty="0" smtClean="0"/>
              <a:t>A question mark matches any single character; an asterisk matches any sequence of characters. If you want to find an actual question mark or asterisk, type a tilde (</a:t>
            </a:r>
            <a:r>
              <a:rPr lang="en-US" b="1" dirty="0" smtClean="0"/>
              <a:t>~</a:t>
            </a:r>
            <a:r>
              <a:rPr lang="en-US" dirty="0" smtClean="0"/>
              <a:t>) before the character.</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GB" smtClean="0"/>
              <a:t>Other Functions</a:t>
            </a:r>
          </a:p>
        </p:txBody>
      </p:sp>
      <p:sp>
        <p:nvSpPr>
          <p:cNvPr id="6" name="Slide Number Placeholder 5"/>
          <p:cNvSpPr>
            <a:spLocks noGrp="1"/>
          </p:cNvSpPr>
          <p:nvPr>
            <p:ph type="sldNum" sz="quarter" idx="11"/>
          </p:nvPr>
        </p:nvSpPr>
        <p:spPr/>
        <p:txBody>
          <a:bodyPr/>
          <a:lstStyle/>
          <a:p>
            <a:pPr>
              <a:defRPr/>
            </a:pPr>
            <a:fld id="{15C17387-39CB-4909-BFB4-2CAB60F8D845}" type="slidenum">
              <a:rPr lang="en-US" altLang="en-US"/>
              <a:pPr>
                <a:defRPr/>
              </a:pPr>
              <a:t>57</a:t>
            </a:fld>
            <a:endParaRPr lang="en-US" altLang="en-US" dirty="0"/>
          </a:p>
        </p:txBody>
      </p:sp>
      <p:sp>
        <p:nvSpPr>
          <p:cNvPr id="72708" name="Rectangle 3"/>
          <p:cNvSpPr>
            <a:spLocks noGrp="1" noChangeArrowheads="1"/>
          </p:cNvSpPr>
          <p:nvPr>
            <p:ph idx="1"/>
          </p:nvPr>
        </p:nvSpPr>
        <p:spPr>
          <a:xfrm>
            <a:off x="373063" y="785813"/>
            <a:ext cx="7188200" cy="4591050"/>
          </a:xfrm>
        </p:spPr>
        <p:txBody>
          <a:bodyPr/>
          <a:lstStyle/>
          <a:p>
            <a:pPr eaLnBrk="1" hangingPunct="1">
              <a:lnSpc>
                <a:spcPct val="150000"/>
              </a:lnSpc>
              <a:buFontTx/>
              <a:buNone/>
            </a:pPr>
            <a:r>
              <a:rPr lang="en-GB" sz="1600" smtClean="0"/>
              <a:t>Inbuilt Functions without arguments:</a:t>
            </a:r>
          </a:p>
          <a:p>
            <a:pPr eaLnBrk="1" hangingPunct="1">
              <a:lnSpc>
                <a:spcPct val="150000"/>
              </a:lnSpc>
            </a:pPr>
            <a:r>
              <a:rPr lang="en-GB" smtClean="0"/>
              <a:t>Row()</a:t>
            </a:r>
          </a:p>
          <a:p>
            <a:pPr eaLnBrk="1" hangingPunct="1">
              <a:lnSpc>
                <a:spcPct val="150000"/>
              </a:lnSpc>
            </a:pPr>
            <a:r>
              <a:rPr lang="en-GB" smtClean="0"/>
              <a:t>Column()</a:t>
            </a:r>
          </a:p>
          <a:p>
            <a:pPr eaLnBrk="1" hangingPunct="1">
              <a:lnSpc>
                <a:spcPct val="150000"/>
              </a:lnSpc>
            </a:pPr>
            <a:r>
              <a:rPr lang="en-GB" smtClean="0"/>
              <a:t>Date()</a:t>
            </a:r>
          </a:p>
          <a:p>
            <a:pPr eaLnBrk="1" hangingPunct="1">
              <a:lnSpc>
                <a:spcPct val="150000"/>
              </a:lnSpc>
            </a:pPr>
            <a:r>
              <a:rPr lang="en-GB" smtClean="0"/>
              <a:t>Today()</a:t>
            </a:r>
          </a:p>
          <a:p>
            <a:pPr eaLnBrk="1" hangingPunct="1">
              <a:lnSpc>
                <a:spcPct val="150000"/>
              </a:lnSpc>
            </a:pPr>
            <a:endParaRPr lang="en-GB" smtClean="0"/>
          </a:p>
          <a:p>
            <a:pPr eaLnBrk="1" hangingPunct="1">
              <a:lnSpc>
                <a:spcPct val="150000"/>
              </a:lnSpc>
              <a:buFontTx/>
              <a:buNone/>
            </a:pPr>
            <a:r>
              <a:rPr lang="en-GB" sz="1600" smtClean="0"/>
              <a:t>ERROR Related</a:t>
            </a:r>
          </a:p>
          <a:p>
            <a:pPr eaLnBrk="1" hangingPunct="1">
              <a:lnSpc>
                <a:spcPct val="150000"/>
              </a:lnSpc>
            </a:pPr>
            <a:r>
              <a:rPr lang="en-GB" smtClean="0"/>
              <a:t>NA()</a:t>
            </a:r>
          </a:p>
          <a:p>
            <a:pPr eaLnBrk="1" hangingPunct="1">
              <a:lnSpc>
                <a:spcPct val="150000"/>
              </a:lnSpc>
            </a:pPr>
            <a:r>
              <a:rPr lang="en-GB" smtClean="0"/>
              <a:t>ISNA()</a:t>
            </a:r>
          </a:p>
          <a:p>
            <a:pPr eaLnBrk="1" hangingPunct="1">
              <a:lnSpc>
                <a:spcPct val="150000"/>
              </a:lnSpc>
            </a:pPr>
            <a:r>
              <a:rPr lang="en-GB" smtClean="0"/>
              <a:t>ISBLANK()</a:t>
            </a:r>
          </a:p>
          <a:p>
            <a:pPr eaLnBrk="1" hangingPunct="1">
              <a:lnSpc>
                <a:spcPct val="150000"/>
              </a:lnSpc>
            </a:pPr>
            <a:r>
              <a:rPr lang="en-GB" smtClean="0"/>
              <a:t>ISERROR()</a:t>
            </a:r>
          </a:p>
          <a:p>
            <a:pPr eaLnBrk="1" hangingPunct="1">
              <a:lnSpc>
                <a:spcPct val="150000"/>
              </a:lnSpc>
            </a:pPr>
            <a:r>
              <a:rPr lang="en-GB" smtClean="0"/>
              <a:t>ISNUMBER()</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1584" name="Group 272"/>
          <p:cNvGraphicFramePr>
            <a:graphicFrameLocks noGrp="1"/>
          </p:cNvGraphicFramePr>
          <p:nvPr/>
        </p:nvGraphicFramePr>
        <p:xfrm>
          <a:off x="481013" y="1035050"/>
          <a:ext cx="8385175" cy="2178182"/>
        </p:xfrm>
        <a:graphic>
          <a:graphicData uri="http://schemas.openxmlformats.org/drawingml/2006/table">
            <a:tbl>
              <a:tblPr/>
              <a:tblGrid>
                <a:gridCol w="1169987"/>
                <a:gridCol w="7215188"/>
              </a:tblGrid>
              <a:tr h="209550">
                <a:tc>
                  <a:txBody>
                    <a:bodyPr/>
                    <a:lstStyle/>
                    <a:p>
                      <a:pPr marL="0" marR="0" lvl="0" indent="0" algn="l" defTabSz="914400" rtl="0" eaLnBrk="0" fontAlgn="b" latinLnBrk="0" hangingPunct="0">
                        <a:lnSpc>
                          <a:spcPct val="100000"/>
                        </a:lnSpc>
                        <a:spcBef>
                          <a:spcPct val="0"/>
                        </a:spcBef>
                        <a:spcAft>
                          <a:spcPct val="100000"/>
                        </a:spcAft>
                        <a:buClrTx/>
                        <a:buSzPct val="100000"/>
                        <a:buFontTx/>
                        <a:buNone/>
                        <a:tabLst/>
                      </a:pPr>
                      <a:r>
                        <a:rPr kumimoji="0" lang="en-US" sz="1000" b="1" i="0" u="none" strike="noStrike" cap="none" normalizeH="0" baseline="0" dirty="0" smtClean="0">
                          <a:ln>
                            <a:noFill/>
                          </a:ln>
                          <a:solidFill>
                            <a:schemeClr val="tx1"/>
                          </a:solidFill>
                          <a:effectLst/>
                          <a:latin typeface="Arial" charset="0"/>
                          <a:cs typeface="Arial" charset="0"/>
                        </a:rPr>
                        <a:t>FUNCTION</a:t>
                      </a:r>
                      <a:endParaRPr kumimoji="0" lang="en-US" sz="1000" b="1" i="0" u="none" strike="noStrike" cap="none" normalizeH="0" baseline="0" dirty="0" smtClean="0">
                        <a:ln>
                          <a:noFill/>
                        </a:ln>
                        <a:solidFill>
                          <a:schemeClr val="tx1"/>
                        </a:solidFill>
                        <a:effectLst/>
                        <a:latin typeface="Arial" charset="0"/>
                      </a:endParaRPr>
                    </a:p>
                  </a:txBody>
                  <a:tcPr marT="36576" marB="3657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100000"/>
                        </a:spcAft>
                        <a:buClrTx/>
                        <a:buSzPct val="100000"/>
                        <a:buFontTx/>
                        <a:buNone/>
                        <a:tabLst/>
                      </a:pPr>
                      <a:r>
                        <a:rPr kumimoji="0" lang="en-US" sz="1000" b="1" i="0" u="none" strike="noStrike" cap="none" normalizeH="0" baseline="0" smtClean="0">
                          <a:ln>
                            <a:noFill/>
                          </a:ln>
                          <a:solidFill>
                            <a:schemeClr val="tx1"/>
                          </a:solidFill>
                          <a:effectLst/>
                          <a:latin typeface="Arial" charset="0"/>
                          <a:cs typeface="Arial" charset="0"/>
                        </a:rPr>
                        <a:t>DESCRIPTION</a:t>
                      </a:r>
                      <a:endParaRPr kumimoji="0" lang="en-US" sz="1000" b="1" i="0" u="none" strike="noStrike" cap="none" normalizeH="0" baseline="0" smtClean="0">
                        <a:ln>
                          <a:noFill/>
                        </a:ln>
                        <a:solidFill>
                          <a:schemeClr val="tx1"/>
                        </a:solidFill>
                        <a:effectLst/>
                        <a:latin typeface="Arial" charset="0"/>
                      </a:endParaRPr>
                    </a:p>
                  </a:txBody>
                  <a:tcPr marT="36576" marB="3657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l" defTabSz="914400" rtl="0" eaLnBrk="0" fontAlgn="b" latinLnBrk="0" hangingPunct="0">
                        <a:lnSpc>
                          <a:spcPct val="100000"/>
                        </a:lnSpc>
                        <a:spcBef>
                          <a:spcPct val="0"/>
                        </a:spcBef>
                        <a:spcAft>
                          <a:spcPct val="100000"/>
                        </a:spcAft>
                        <a:buClrTx/>
                        <a:buSzPct val="100000"/>
                        <a:buFontTx/>
                        <a:buNone/>
                        <a:tabLst/>
                      </a:pPr>
                      <a:r>
                        <a:rPr kumimoji="0" lang="en-US" sz="800" b="0" i="0" u="none" strike="noStrike" cap="none" normalizeH="0" baseline="0" dirty="0" smtClean="0">
                          <a:ln>
                            <a:noFill/>
                          </a:ln>
                          <a:solidFill>
                            <a:schemeClr val="tx1"/>
                          </a:solidFill>
                          <a:effectLst/>
                          <a:latin typeface="Arial" charset="0"/>
                          <a:cs typeface="Arial" charset="0"/>
                        </a:rPr>
                        <a:t>DISC</a:t>
                      </a:r>
                      <a:endParaRPr kumimoji="0" lang="en-US" sz="800" b="0" i="0" u="none" strike="noStrike" cap="none" normalizeH="0" baseline="0" dirty="0" smtClean="0">
                        <a:ln>
                          <a:noFill/>
                        </a:ln>
                        <a:solidFill>
                          <a:schemeClr val="tx1"/>
                        </a:solidFill>
                        <a:effectLst/>
                        <a:latin typeface="Arial" charset="0"/>
                      </a:endParaRPr>
                    </a:p>
                  </a:txBody>
                  <a:tcPr marT="36576" marB="3657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100000"/>
                        </a:spcAft>
                        <a:buClrTx/>
                        <a:buSzPct val="100000"/>
                        <a:buFontTx/>
                        <a:buNone/>
                        <a:tabLst/>
                      </a:pPr>
                      <a:r>
                        <a:rPr kumimoji="0" lang="en-US" sz="800" b="0" i="0" u="none" strike="noStrike" cap="none" normalizeH="0" baseline="0" smtClean="0">
                          <a:ln>
                            <a:noFill/>
                          </a:ln>
                          <a:solidFill>
                            <a:schemeClr val="tx1"/>
                          </a:solidFill>
                          <a:effectLst/>
                          <a:latin typeface="Arial" charset="0"/>
                          <a:cs typeface="Arial" charset="0"/>
                        </a:rPr>
                        <a:t>Returns the discount rate for a security</a:t>
                      </a:r>
                      <a:endParaRPr kumimoji="0" lang="en-US" sz="800" b="0" i="0" u="none" strike="noStrike" cap="none" normalizeH="0" baseline="0" smtClean="0">
                        <a:ln>
                          <a:noFill/>
                        </a:ln>
                        <a:solidFill>
                          <a:schemeClr val="tx1"/>
                        </a:solidFill>
                        <a:effectLst/>
                        <a:latin typeface="Arial" charset="0"/>
                      </a:endParaRPr>
                    </a:p>
                  </a:txBody>
                  <a:tcPr marT="36576" marB="3657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l" defTabSz="914400" rtl="0" eaLnBrk="0" fontAlgn="b" latinLnBrk="0" hangingPunct="0">
                        <a:lnSpc>
                          <a:spcPct val="100000"/>
                        </a:lnSpc>
                        <a:spcBef>
                          <a:spcPct val="0"/>
                        </a:spcBef>
                        <a:spcAft>
                          <a:spcPct val="100000"/>
                        </a:spcAft>
                        <a:buClrTx/>
                        <a:buSzPct val="100000"/>
                        <a:buFontTx/>
                        <a:buNone/>
                        <a:tabLst/>
                      </a:pPr>
                      <a:r>
                        <a:rPr kumimoji="0" lang="en-US" sz="800" b="0" i="0" u="none" strike="noStrike" cap="none" normalizeH="0" baseline="0" smtClean="0">
                          <a:ln>
                            <a:noFill/>
                          </a:ln>
                          <a:solidFill>
                            <a:schemeClr val="tx1"/>
                          </a:solidFill>
                          <a:effectLst/>
                          <a:latin typeface="Arial" charset="0"/>
                          <a:cs typeface="Arial" charset="0"/>
                        </a:rPr>
                        <a:t>DURATION</a:t>
                      </a:r>
                      <a:endParaRPr kumimoji="0" lang="en-US" sz="800" b="0" i="0" u="none" strike="noStrike" cap="none" normalizeH="0" baseline="0" smtClean="0">
                        <a:ln>
                          <a:noFill/>
                        </a:ln>
                        <a:solidFill>
                          <a:schemeClr val="tx1"/>
                        </a:solidFill>
                        <a:effectLst/>
                        <a:latin typeface="Arial" charset="0"/>
                      </a:endParaRPr>
                    </a:p>
                  </a:txBody>
                  <a:tcPr marT="36576" marB="3657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100000"/>
                        </a:spcAft>
                        <a:buClrTx/>
                        <a:buSzPct val="100000"/>
                        <a:buFontTx/>
                        <a:buNone/>
                        <a:tabLst/>
                      </a:pPr>
                      <a:r>
                        <a:rPr kumimoji="0" lang="en-US" sz="800" b="0" i="0" u="none" strike="noStrike" cap="none" normalizeH="0" baseline="0" smtClean="0">
                          <a:ln>
                            <a:noFill/>
                          </a:ln>
                          <a:solidFill>
                            <a:schemeClr val="tx1"/>
                          </a:solidFill>
                          <a:effectLst/>
                          <a:latin typeface="Arial" charset="0"/>
                          <a:cs typeface="Arial" charset="0"/>
                        </a:rPr>
                        <a:t>Returns the annual duration of a security with periodic interest payments</a:t>
                      </a:r>
                      <a:endParaRPr kumimoji="0" lang="en-US" sz="800" b="0" i="0" u="none" strike="noStrike" cap="none" normalizeH="0" baseline="0" smtClean="0">
                        <a:ln>
                          <a:noFill/>
                        </a:ln>
                        <a:solidFill>
                          <a:schemeClr val="tx1"/>
                        </a:solidFill>
                        <a:effectLst/>
                        <a:latin typeface="Arial" charset="0"/>
                      </a:endParaRPr>
                    </a:p>
                  </a:txBody>
                  <a:tcPr marT="36576" marB="3657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l" defTabSz="914400" rtl="0" eaLnBrk="0" fontAlgn="b" latinLnBrk="0" hangingPunct="0">
                        <a:lnSpc>
                          <a:spcPct val="100000"/>
                        </a:lnSpc>
                        <a:spcBef>
                          <a:spcPct val="0"/>
                        </a:spcBef>
                        <a:spcAft>
                          <a:spcPct val="100000"/>
                        </a:spcAft>
                        <a:buClrTx/>
                        <a:buSzPct val="100000"/>
                        <a:buFontTx/>
                        <a:buNone/>
                        <a:tabLst/>
                      </a:pPr>
                      <a:r>
                        <a:rPr kumimoji="0" lang="en-US" sz="800" b="0" i="0" u="none" strike="noStrike" cap="none" normalizeH="0" baseline="0" smtClean="0">
                          <a:ln>
                            <a:noFill/>
                          </a:ln>
                          <a:solidFill>
                            <a:schemeClr val="tx1"/>
                          </a:solidFill>
                          <a:effectLst/>
                          <a:latin typeface="Arial" charset="0"/>
                          <a:cs typeface="Arial" charset="0"/>
                        </a:rPr>
                        <a:t>FV</a:t>
                      </a:r>
                      <a:endParaRPr kumimoji="0" lang="en-US" sz="800" b="0" i="0" u="none" strike="noStrike" cap="none" normalizeH="0" baseline="0" smtClean="0">
                        <a:ln>
                          <a:noFill/>
                        </a:ln>
                        <a:solidFill>
                          <a:schemeClr val="tx1"/>
                        </a:solidFill>
                        <a:effectLst/>
                        <a:latin typeface="Arial" charset="0"/>
                      </a:endParaRPr>
                    </a:p>
                  </a:txBody>
                  <a:tcPr marT="36576" marB="3657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100000"/>
                        </a:spcAft>
                        <a:buClrTx/>
                        <a:buSzPct val="100000"/>
                        <a:buFontTx/>
                        <a:buNone/>
                        <a:tabLst/>
                      </a:pPr>
                      <a:r>
                        <a:rPr kumimoji="0" lang="en-US" sz="800" b="0" i="0" u="none" strike="noStrike" cap="none" normalizeH="0" baseline="0" smtClean="0">
                          <a:ln>
                            <a:noFill/>
                          </a:ln>
                          <a:solidFill>
                            <a:schemeClr val="tx1"/>
                          </a:solidFill>
                          <a:effectLst/>
                          <a:latin typeface="Arial" charset="0"/>
                          <a:cs typeface="Arial" charset="0"/>
                        </a:rPr>
                        <a:t>Returns the future value of an investment</a:t>
                      </a:r>
                      <a:endParaRPr kumimoji="0" lang="en-US" sz="800" b="0" i="0" u="none" strike="noStrike" cap="none" normalizeH="0" baseline="0" smtClean="0">
                        <a:ln>
                          <a:noFill/>
                        </a:ln>
                        <a:solidFill>
                          <a:schemeClr val="tx1"/>
                        </a:solidFill>
                        <a:effectLst/>
                        <a:latin typeface="Arial" charset="0"/>
                      </a:endParaRPr>
                    </a:p>
                  </a:txBody>
                  <a:tcPr marT="36576" marB="3657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l" defTabSz="914400" rtl="0" eaLnBrk="0" fontAlgn="b" latinLnBrk="0" hangingPunct="0">
                        <a:lnSpc>
                          <a:spcPct val="100000"/>
                        </a:lnSpc>
                        <a:spcBef>
                          <a:spcPct val="0"/>
                        </a:spcBef>
                        <a:spcAft>
                          <a:spcPct val="100000"/>
                        </a:spcAft>
                        <a:buClrTx/>
                        <a:buSzPct val="100000"/>
                        <a:buFontTx/>
                        <a:buNone/>
                        <a:tabLst/>
                      </a:pPr>
                      <a:r>
                        <a:rPr kumimoji="0" lang="en-US" sz="800" b="0" i="0" u="none" strike="noStrike" cap="none" normalizeH="0" baseline="0" smtClean="0">
                          <a:ln>
                            <a:noFill/>
                          </a:ln>
                          <a:solidFill>
                            <a:schemeClr val="tx1"/>
                          </a:solidFill>
                          <a:effectLst/>
                          <a:latin typeface="Arial" charset="0"/>
                          <a:cs typeface="Arial" charset="0"/>
                        </a:rPr>
                        <a:t>IRR</a:t>
                      </a:r>
                      <a:endParaRPr kumimoji="0" lang="en-US" sz="800" b="0" i="0" u="none" strike="noStrike" cap="none" normalizeH="0" baseline="0" smtClean="0">
                        <a:ln>
                          <a:noFill/>
                        </a:ln>
                        <a:solidFill>
                          <a:schemeClr val="tx1"/>
                        </a:solidFill>
                        <a:effectLst/>
                        <a:latin typeface="Arial" charset="0"/>
                      </a:endParaRPr>
                    </a:p>
                  </a:txBody>
                  <a:tcPr marT="36576" marB="3657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100000"/>
                        </a:spcAft>
                        <a:buClrTx/>
                        <a:buSzPct val="100000"/>
                        <a:buFontTx/>
                        <a:buNone/>
                        <a:tabLst/>
                      </a:pPr>
                      <a:r>
                        <a:rPr kumimoji="0" lang="en-US" sz="800" b="0" i="0" u="none" strike="noStrike" cap="none" normalizeH="0" baseline="0" smtClean="0">
                          <a:ln>
                            <a:noFill/>
                          </a:ln>
                          <a:solidFill>
                            <a:schemeClr val="tx1"/>
                          </a:solidFill>
                          <a:effectLst/>
                          <a:latin typeface="Arial" charset="0"/>
                          <a:cs typeface="Arial" charset="0"/>
                        </a:rPr>
                        <a:t>Returns the internal rate of return for a series of cash flows</a:t>
                      </a:r>
                      <a:endParaRPr kumimoji="0" lang="en-US" sz="800" b="0" i="0" u="none" strike="noStrike" cap="none" normalizeH="0" baseline="0" smtClean="0">
                        <a:ln>
                          <a:noFill/>
                        </a:ln>
                        <a:solidFill>
                          <a:schemeClr val="tx1"/>
                        </a:solidFill>
                        <a:effectLst/>
                        <a:latin typeface="Arial" charset="0"/>
                      </a:endParaRPr>
                    </a:p>
                  </a:txBody>
                  <a:tcPr marT="36576" marB="3657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l" defTabSz="914400" rtl="0" eaLnBrk="0" fontAlgn="b" latinLnBrk="0" hangingPunct="0">
                        <a:lnSpc>
                          <a:spcPct val="100000"/>
                        </a:lnSpc>
                        <a:spcBef>
                          <a:spcPct val="0"/>
                        </a:spcBef>
                        <a:spcAft>
                          <a:spcPct val="100000"/>
                        </a:spcAft>
                        <a:buClrTx/>
                        <a:buSzPct val="100000"/>
                        <a:buFontTx/>
                        <a:buNone/>
                        <a:tabLst/>
                      </a:pPr>
                      <a:r>
                        <a:rPr kumimoji="0" lang="en-US" sz="800" b="0" i="0" u="none" strike="noStrike" cap="none" normalizeH="0" baseline="0" smtClean="0">
                          <a:ln>
                            <a:noFill/>
                          </a:ln>
                          <a:solidFill>
                            <a:srgbClr val="000000"/>
                          </a:solidFill>
                          <a:effectLst/>
                          <a:latin typeface="Arial" charset="0"/>
                          <a:cs typeface="Arial" charset="0"/>
                        </a:rPr>
                        <a:t>NPV</a:t>
                      </a:r>
                      <a:endParaRPr kumimoji="0" lang="en-US" sz="800" b="0" i="0" u="none" strike="noStrike" cap="none" normalizeH="0" baseline="0" smtClean="0">
                        <a:ln>
                          <a:noFill/>
                        </a:ln>
                        <a:solidFill>
                          <a:srgbClr val="000000"/>
                        </a:solidFill>
                        <a:effectLst/>
                        <a:latin typeface="Arial" charset="0"/>
                      </a:endParaRPr>
                    </a:p>
                  </a:txBody>
                  <a:tcPr marT="36576" marB="3657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100000"/>
                        </a:spcAft>
                        <a:buClrTx/>
                        <a:buSzPct val="100000"/>
                        <a:buFontTx/>
                        <a:buNone/>
                        <a:tabLst/>
                      </a:pPr>
                      <a:r>
                        <a:rPr kumimoji="0" lang="en-US" sz="800" b="0" i="0" u="none" strike="noStrike" cap="none" normalizeH="0" baseline="0" smtClean="0">
                          <a:ln>
                            <a:noFill/>
                          </a:ln>
                          <a:solidFill>
                            <a:srgbClr val="000000"/>
                          </a:solidFill>
                          <a:effectLst/>
                          <a:latin typeface="Arial" charset="0"/>
                          <a:cs typeface="Arial" charset="0"/>
                        </a:rPr>
                        <a:t>Returns the net present value of an investment based on a series of periodic cash flows and a discount rate</a:t>
                      </a:r>
                      <a:endParaRPr kumimoji="0" lang="en-US" sz="800" b="0" i="0" u="none" strike="noStrike" cap="none" normalizeH="0" baseline="0" smtClean="0">
                        <a:ln>
                          <a:noFill/>
                        </a:ln>
                        <a:solidFill>
                          <a:srgbClr val="000000"/>
                        </a:solidFill>
                        <a:effectLst/>
                        <a:latin typeface="Arial" charset="0"/>
                      </a:endParaRPr>
                    </a:p>
                  </a:txBody>
                  <a:tcPr marT="36576" marB="3657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l" defTabSz="914400" rtl="0" eaLnBrk="0" fontAlgn="b" latinLnBrk="0" hangingPunct="0">
                        <a:lnSpc>
                          <a:spcPct val="100000"/>
                        </a:lnSpc>
                        <a:spcBef>
                          <a:spcPct val="0"/>
                        </a:spcBef>
                        <a:spcAft>
                          <a:spcPct val="100000"/>
                        </a:spcAft>
                        <a:buClrTx/>
                        <a:buSzPct val="100000"/>
                        <a:buFontTx/>
                        <a:buNone/>
                        <a:tabLst/>
                      </a:pPr>
                      <a:r>
                        <a:rPr kumimoji="0" lang="en-US" sz="800" b="0" i="0" u="none" strike="noStrike" cap="none" normalizeH="0" baseline="0" smtClean="0">
                          <a:ln>
                            <a:noFill/>
                          </a:ln>
                          <a:solidFill>
                            <a:srgbClr val="000000"/>
                          </a:solidFill>
                          <a:effectLst/>
                          <a:latin typeface="Arial" charset="0"/>
                          <a:cs typeface="Arial" charset="0"/>
                        </a:rPr>
                        <a:t>PMT</a:t>
                      </a:r>
                      <a:endParaRPr kumimoji="0" lang="en-US" sz="800" b="0" i="0" u="none" strike="noStrike" cap="none" normalizeH="0" baseline="0" smtClean="0">
                        <a:ln>
                          <a:noFill/>
                        </a:ln>
                        <a:solidFill>
                          <a:srgbClr val="000000"/>
                        </a:solidFill>
                        <a:effectLst/>
                        <a:latin typeface="Arial" charset="0"/>
                      </a:endParaRPr>
                    </a:p>
                  </a:txBody>
                  <a:tcPr marT="36576" marB="3657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100000"/>
                        </a:spcAft>
                        <a:buClrTx/>
                        <a:buSzPct val="100000"/>
                        <a:buFontTx/>
                        <a:buNone/>
                        <a:tabLst/>
                      </a:pPr>
                      <a:r>
                        <a:rPr kumimoji="0" lang="en-US" sz="800" b="0" i="0" u="none" strike="noStrike" cap="none" normalizeH="0" baseline="0" smtClean="0">
                          <a:ln>
                            <a:noFill/>
                          </a:ln>
                          <a:solidFill>
                            <a:srgbClr val="000000"/>
                          </a:solidFill>
                          <a:effectLst/>
                          <a:latin typeface="Arial" charset="0"/>
                          <a:cs typeface="Arial" charset="0"/>
                        </a:rPr>
                        <a:t>Returns the periodic payment for an annuity</a:t>
                      </a:r>
                      <a:endParaRPr kumimoji="0" lang="en-US" sz="800" b="0" i="0" u="none" strike="noStrike" cap="none" normalizeH="0" baseline="0" smtClean="0">
                        <a:ln>
                          <a:noFill/>
                        </a:ln>
                        <a:solidFill>
                          <a:srgbClr val="000000"/>
                        </a:solidFill>
                        <a:effectLst/>
                        <a:latin typeface="Arial" charset="0"/>
                      </a:endParaRPr>
                    </a:p>
                  </a:txBody>
                  <a:tcPr marT="36576" marB="3657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l" defTabSz="914400" rtl="0" eaLnBrk="0" fontAlgn="b" latinLnBrk="0" hangingPunct="0">
                        <a:lnSpc>
                          <a:spcPct val="100000"/>
                        </a:lnSpc>
                        <a:spcBef>
                          <a:spcPct val="0"/>
                        </a:spcBef>
                        <a:spcAft>
                          <a:spcPct val="100000"/>
                        </a:spcAft>
                        <a:buClrTx/>
                        <a:buSzPct val="100000"/>
                        <a:buFontTx/>
                        <a:buNone/>
                        <a:tabLst/>
                      </a:pPr>
                      <a:r>
                        <a:rPr kumimoji="0" lang="en-US" sz="800" b="0" i="0" u="none" strike="noStrike" cap="none" normalizeH="0" baseline="0" smtClean="0">
                          <a:ln>
                            <a:noFill/>
                          </a:ln>
                          <a:solidFill>
                            <a:srgbClr val="000000"/>
                          </a:solidFill>
                          <a:effectLst/>
                          <a:latin typeface="Arial" charset="0"/>
                          <a:cs typeface="Arial" charset="0"/>
                        </a:rPr>
                        <a:t>PRICE</a:t>
                      </a:r>
                      <a:endParaRPr kumimoji="0" lang="en-US" sz="800" b="0" i="0" u="none" strike="noStrike" cap="none" normalizeH="0" baseline="0" smtClean="0">
                        <a:ln>
                          <a:noFill/>
                        </a:ln>
                        <a:solidFill>
                          <a:srgbClr val="000000"/>
                        </a:solidFill>
                        <a:effectLst/>
                        <a:latin typeface="Arial" charset="0"/>
                      </a:endParaRPr>
                    </a:p>
                  </a:txBody>
                  <a:tcPr marT="36576" marB="3657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100000"/>
                        </a:spcAft>
                        <a:buClrTx/>
                        <a:buSzPct val="100000"/>
                        <a:buFontTx/>
                        <a:buNone/>
                        <a:tabLst/>
                      </a:pPr>
                      <a:r>
                        <a:rPr kumimoji="0" lang="en-US" sz="800" b="0" i="0" u="none" strike="noStrike" cap="none" normalizeH="0" baseline="0" smtClean="0">
                          <a:ln>
                            <a:noFill/>
                          </a:ln>
                          <a:solidFill>
                            <a:srgbClr val="000000"/>
                          </a:solidFill>
                          <a:effectLst/>
                          <a:latin typeface="Arial" charset="0"/>
                          <a:cs typeface="Arial" charset="0"/>
                        </a:rPr>
                        <a:t>Returns the price per $100 face value of a security that pays periodic interest</a:t>
                      </a:r>
                      <a:endParaRPr kumimoji="0" lang="en-US" sz="800" b="0" i="0" u="none" strike="noStrike" cap="none" normalizeH="0" baseline="0" smtClean="0">
                        <a:ln>
                          <a:noFill/>
                        </a:ln>
                        <a:solidFill>
                          <a:srgbClr val="000000"/>
                        </a:solidFill>
                        <a:effectLst/>
                        <a:latin typeface="Arial" charset="0"/>
                      </a:endParaRPr>
                    </a:p>
                  </a:txBody>
                  <a:tcPr marT="36576" marB="3657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l" defTabSz="914400" rtl="0" eaLnBrk="0" fontAlgn="b" latinLnBrk="0" hangingPunct="0">
                        <a:lnSpc>
                          <a:spcPct val="100000"/>
                        </a:lnSpc>
                        <a:spcBef>
                          <a:spcPct val="0"/>
                        </a:spcBef>
                        <a:spcAft>
                          <a:spcPct val="100000"/>
                        </a:spcAft>
                        <a:buClrTx/>
                        <a:buSzPct val="100000"/>
                        <a:buFontTx/>
                        <a:buNone/>
                        <a:tabLst/>
                      </a:pPr>
                      <a:r>
                        <a:rPr kumimoji="0" lang="en-US" sz="800" b="0" i="0" u="none" strike="noStrike" cap="none" normalizeH="0" baseline="0" smtClean="0">
                          <a:ln>
                            <a:noFill/>
                          </a:ln>
                          <a:solidFill>
                            <a:srgbClr val="000000"/>
                          </a:solidFill>
                          <a:effectLst/>
                          <a:latin typeface="Arial" charset="0"/>
                          <a:cs typeface="Arial" charset="0"/>
                        </a:rPr>
                        <a:t>PV</a:t>
                      </a:r>
                      <a:endParaRPr kumimoji="0" lang="en-US" sz="800" b="0" i="0" u="none" strike="noStrike" cap="none" normalizeH="0" baseline="0" smtClean="0">
                        <a:ln>
                          <a:noFill/>
                        </a:ln>
                        <a:solidFill>
                          <a:srgbClr val="000000"/>
                        </a:solidFill>
                        <a:effectLst/>
                        <a:latin typeface="Arial" charset="0"/>
                      </a:endParaRPr>
                    </a:p>
                  </a:txBody>
                  <a:tcPr marT="36576" marB="3657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100000"/>
                        </a:spcAft>
                        <a:buClrTx/>
                        <a:buSzPct val="100000"/>
                        <a:buFontTx/>
                        <a:buNone/>
                        <a:tabLst/>
                      </a:pPr>
                      <a:r>
                        <a:rPr kumimoji="0" lang="en-US" sz="800" b="0" i="0" u="none" strike="noStrike" cap="none" normalizeH="0" baseline="0" smtClean="0">
                          <a:ln>
                            <a:noFill/>
                          </a:ln>
                          <a:solidFill>
                            <a:srgbClr val="000000"/>
                          </a:solidFill>
                          <a:effectLst/>
                          <a:latin typeface="Arial" charset="0"/>
                          <a:cs typeface="Arial" charset="0"/>
                        </a:rPr>
                        <a:t>Returns the present value of an investment</a:t>
                      </a:r>
                      <a:endParaRPr kumimoji="0" lang="en-US" sz="800" b="0" i="0" u="none" strike="noStrike" cap="none" normalizeH="0" baseline="0" smtClean="0">
                        <a:ln>
                          <a:noFill/>
                        </a:ln>
                        <a:solidFill>
                          <a:srgbClr val="000000"/>
                        </a:solidFill>
                        <a:effectLst/>
                        <a:latin typeface="Arial" charset="0"/>
                      </a:endParaRPr>
                    </a:p>
                  </a:txBody>
                  <a:tcPr marT="36576" marB="3657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l" defTabSz="914400" rtl="0" eaLnBrk="0" fontAlgn="b" latinLnBrk="0" hangingPunct="0">
                        <a:lnSpc>
                          <a:spcPct val="100000"/>
                        </a:lnSpc>
                        <a:spcBef>
                          <a:spcPct val="0"/>
                        </a:spcBef>
                        <a:spcAft>
                          <a:spcPct val="100000"/>
                        </a:spcAft>
                        <a:buClrTx/>
                        <a:buSzPct val="100000"/>
                        <a:buFontTx/>
                        <a:buNone/>
                        <a:tabLst/>
                      </a:pPr>
                      <a:r>
                        <a:rPr kumimoji="0" lang="en-US" sz="800" b="0" i="0" u="none" strike="noStrike" cap="none" normalizeH="0" baseline="0" smtClean="0">
                          <a:ln>
                            <a:noFill/>
                          </a:ln>
                          <a:solidFill>
                            <a:srgbClr val="000000"/>
                          </a:solidFill>
                          <a:effectLst/>
                          <a:latin typeface="Arial" charset="0"/>
                          <a:cs typeface="Arial" charset="0"/>
                        </a:rPr>
                        <a:t>SLN</a:t>
                      </a:r>
                      <a:endParaRPr kumimoji="0" lang="en-US" sz="800" b="0" i="0" u="none" strike="noStrike" cap="none" normalizeH="0" baseline="0" smtClean="0">
                        <a:ln>
                          <a:noFill/>
                        </a:ln>
                        <a:solidFill>
                          <a:srgbClr val="000000"/>
                        </a:solidFill>
                        <a:effectLst/>
                        <a:latin typeface="Arial" charset="0"/>
                      </a:endParaRPr>
                    </a:p>
                  </a:txBody>
                  <a:tcPr marT="36576" marB="3657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100000"/>
                        </a:spcAft>
                        <a:buClrTx/>
                        <a:buSzPct val="100000"/>
                        <a:buFontTx/>
                        <a:buNone/>
                        <a:tabLst/>
                      </a:pPr>
                      <a:r>
                        <a:rPr kumimoji="0" lang="en-US" sz="800" b="0" i="0" u="none" strike="noStrike" cap="none" normalizeH="0" baseline="0" smtClean="0">
                          <a:ln>
                            <a:noFill/>
                          </a:ln>
                          <a:solidFill>
                            <a:srgbClr val="000000"/>
                          </a:solidFill>
                          <a:effectLst/>
                          <a:latin typeface="Arial" charset="0"/>
                          <a:cs typeface="Arial" charset="0"/>
                        </a:rPr>
                        <a:t>Returns the straight-line depreciation of an asset for one period</a:t>
                      </a:r>
                      <a:endParaRPr kumimoji="0" lang="en-US" sz="800" b="0" i="0" u="none" strike="noStrike" cap="none" normalizeH="0" baseline="0" smtClean="0">
                        <a:ln>
                          <a:noFill/>
                        </a:ln>
                        <a:solidFill>
                          <a:srgbClr val="000000"/>
                        </a:solidFill>
                        <a:effectLst/>
                        <a:latin typeface="Arial" charset="0"/>
                      </a:endParaRPr>
                    </a:p>
                  </a:txBody>
                  <a:tcPr marT="36576" marB="3657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l" defTabSz="914400" rtl="0" eaLnBrk="0" fontAlgn="b" latinLnBrk="0" hangingPunct="0">
                        <a:lnSpc>
                          <a:spcPct val="100000"/>
                        </a:lnSpc>
                        <a:spcBef>
                          <a:spcPct val="0"/>
                        </a:spcBef>
                        <a:spcAft>
                          <a:spcPct val="100000"/>
                        </a:spcAft>
                        <a:buClrTx/>
                        <a:buSzPct val="100000"/>
                        <a:buFontTx/>
                        <a:buNone/>
                        <a:tabLst/>
                      </a:pPr>
                      <a:r>
                        <a:rPr kumimoji="0" lang="en-US" sz="800" b="0" i="0" u="none" strike="noStrike" cap="none" normalizeH="0" baseline="0" smtClean="0">
                          <a:ln>
                            <a:noFill/>
                          </a:ln>
                          <a:solidFill>
                            <a:srgbClr val="000000"/>
                          </a:solidFill>
                          <a:effectLst/>
                          <a:latin typeface="Arial" charset="0"/>
                          <a:cs typeface="Arial" charset="0"/>
                        </a:rPr>
                        <a:t>YIELD</a:t>
                      </a:r>
                      <a:endParaRPr kumimoji="0" lang="en-US" sz="800" b="0" i="0" u="none" strike="noStrike" cap="none" normalizeH="0" baseline="0" smtClean="0">
                        <a:ln>
                          <a:noFill/>
                        </a:ln>
                        <a:solidFill>
                          <a:srgbClr val="000000"/>
                        </a:solidFill>
                        <a:effectLst/>
                        <a:latin typeface="Arial" charset="0"/>
                      </a:endParaRPr>
                    </a:p>
                  </a:txBody>
                  <a:tcPr marT="36576" marB="3657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100000"/>
                        </a:spcAft>
                        <a:buClrTx/>
                        <a:buSzPct val="100000"/>
                        <a:buFontTx/>
                        <a:buNone/>
                        <a:tabLst/>
                      </a:pPr>
                      <a:r>
                        <a:rPr kumimoji="0" lang="en-US" sz="800" b="0" i="0" u="none" strike="noStrike" cap="none" normalizeH="0" baseline="0" dirty="0" smtClean="0">
                          <a:ln>
                            <a:noFill/>
                          </a:ln>
                          <a:solidFill>
                            <a:srgbClr val="000000"/>
                          </a:solidFill>
                          <a:effectLst/>
                          <a:latin typeface="Arial" charset="0"/>
                          <a:cs typeface="Arial" charset="0"/>
                        </a:rPr>
                        <a:t>Returns the yield on a security that pays periodic interest</a:t>
                      </a:r>
                      <a:endParaRPr kumimoji="0" lang="en-US" sz="800" b="0" i="0" u="none" strike="noStrike" cap="none" normalizeH="0" baseline="0" dirty="0" smtClean="0">
                        <a:ln>
                          <a:noFill/>
                        </a:ln>
                        <a:solidFill>
                          <a:srgbClr val="000000"/>
                        </a:solidFill>
                        <a:effectLst/>
                        <a:latin typeface="Arial" charset="0"/>
                      </a:endParaRPr>
                    </a:p>
                  </a:txBody>
                  <a:tcPr marT="36576" marB="36576"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Slide Number Placeholder 4"/>
          <p:cNvSpPr>
            <a:spLocks noGrp="1"/>
          </p:cNvSpPr>
          <p:nvPr>
            <p:ph type="sldNum" sz="quarter" idx="11"/>
          </p:nvPr>
        </p:nvSpPr>
        <p:spPr/>
        <p:txBody>
          <a:bodyPr/>
          <a:lstStyle/>
          <a:p>
            <a:pPr>
              <a:defRPr/>
            </a:pPr>
            <a:fld id="{8BDBFACF-02EA-4361-93EF-D6853CACA0EF}" type="slidenum">
              <a:rPr lang="en-US" altLang="en-US"/>
              <a:pPr>
                <a:defRPr/>
              </a:pPr>
              <a:t>58</a:t>
            </a:fld>
            <a:endParaRPr lang="en-US" altLang="en-US" dirty="0"/>
          </a:p>
        </p:txBody>
      </p:sp>
      <p:sp>
        <p:nvSpPr>
          <p:cNvPr id="73769" name="Title 5"/>
          <p:cNvSpPr>
            <a:spLocks noGrp="1"/>
          </p:cNvSpPr>
          <p:nvPr>
            <p:ph type="title"/>
          </p:nvPr>
        </p:nvSpPr>
        <p:spPr/>
        <p:txBody>
          <a:bodyPr/>
          <a:lstStyle/>
          <a:p>
            <a:r>
              <a:rPr lang="en-US" smtClean="0"/>
              <a:t>Commonly used Financial Functions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r="47922"/>
          <a:stretch>
            <a:fillRect/>
          </a:stretch>
        </p:blipFill>
        <p:spPr bwMode="auto">
          <a:xfrm>
            <a:off x="736600" y="2359025"/>
            <a:ext cx="3059113" cy="2890838"/>
          </a:xfrm>
          <a:prstGeom prst="rect">
            <a:avLst/>
          </a:prstGeom>
          <a:noFill/>
          <a:ln w="9525">
            <a:noFill/>
            <a:miter lim="800000"/>
            <a:headEnd/>
            <a:tailEnd/>
          </a:ln>
        </p:spPr>
      </p:pic>
      <p:sp>
        <p:nvSpPr>
          <p:cNvPr id="8" name="Oval 7"/>
          <p:cNvSpPr/>
          <p:nvPr/>
        </p:nvSpPr>
        <p:spPr>
          <a:xfrm>
            <a:off x="1739900" y="2344738"/>
            <a:ext cx="274638" cy="203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Clr>
                <a:schemeClr val="folHlink"/>
              </a:buClr>
              <a:defRPr/>
            </a:pPr>
            <a:endParaRPr lang="en-US"/>
          </a:p>
        </p:txBody>
      </p:sp>
      <p:sp>
        <p:nvSpPr>
          <p:cNvPr id="9" name="Oval 8"/>
          <p:cNvSpPr/>
          <p:nvPr/>
        </p:nvSpPr>
        <p:spPr>
          <a:xfrm>
            <a:off x="1873250" y="4551363"/>
            <a:ext cx="1463675" cy="203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Clr>
                <a:schemeClr val="folHlink"/>
              </a:buClr>
              <a:defRPr/>
            </a:pPr>
            <a:endParaRPr lang="en-US"/>
          </a:p>
        </p:txBody>
      </p:sp>
      <p:sp>
        <p:nvSpPr>
          <p:cNvPr id="11" name="Rectangle 5"/>
          <p:cNvSpPr txBox="1">
            <a:spLocks noChangeArrowheads="1"/>
          </p:cNvSpPr>
          <p:nvPr/>
        </p:nvSpPr>
        <p:spPr bwMode="auto">
          <a:xfrm>
            <a:off x="382588" y="881063"/>
            <a:ext cx="3643312" cy="684212"/>
          </a:xfrm>
          <a:prstGeom prst="rect">
            <a:avLst/>
          </a:prstGeom>
          <a:noFill/>
          <a:ln w="9525">
            <a:noFill/>
            <a:miter lim="800000"/>
            <a:headEnd/>
            <a:tailEnd/>
          </a:ln>
        </p:spPr>
        <p:txBody>
          <a:bodyPr/>
          <a:lstStyle/>
          <a:p>
            <a:pPr marL="342900" indent="-342900" algn="just">
              <a:lnSpc>
                <a:spcPct val="150000"/>
              </a:lnSpc>
              <a:spcBef>
                <a:spcPct val="20000"/>
              </a:spcBef>
              <a:buSzPct val="50000"/>
              <a:buFontTx/>
              <a:buBlip>
                <a:blip r:embed="rId3"/>
              </a:buBlip>
              <a:defRPr/>
            </a:pPr>
            <a:r>
              <a:rPr lang="en-GB" sz="1600" dirty="0">
                <a:latin typeface="+mn-lt"/>
                <a:cs typeface="+mn-cs"/>
              </a:rPr>
              <a:t>Customize Quick Access Toolbar</a:t>
            </a:r>
          </a:p>
          <a:p>
            <a:pPr marL="742950" lvl="1" indent="-285750">
              <a:lnSpc>
                <a:spcPct val="90000"/>
              </a:lnSpc>
              <a:spcBef>
                <a:spcPct val="20000"/>
              </a:spcBef>
              <a:buSzPct val="50000"/>
              <a:buFontTx/>
              <a:buBlip>
                <a:blip r:embed="rId3"/>
              </a:buBlip>
              <a:defRPr/>
            </a:pPr>
            <a:r>
              <a:rPr lang="en-GB" sz="1400" dirty="0">
                <a:latin typeface="+mn-lt"/>
                <a:cs typeface="+mn-cs"/>
              </a:rPr>
              <a:t>Select </a:t>
            </a:r>
            <a:r>
              <a:rPr lang="en-GB" sz="1400" b="1" i="1" dirty="0">
                <a:latin typeface="+mn-lt"/>
                <a:cs typeface="+mn-cs"/>
              </a:rPr>
              <a:t>‘More Commands’ </a:t>
            </a:r>
            <a:r>
              <a:rPr lang="en-GB" sz="1400" dirty="0">
                <a:latin typeface="+mn-lt"/>
                <a:cs typeface="+mn-cs"/>
              </a:rPr>
              <a:t>option</a:t>
            </a:r>
          </a:p>
        </p:txBody>
      </p:sp>
      <p:pic>
        <p:nvPicPr>
          <p:cNvPr id="20486" name="Picture 2"/>
          <p:cNvPicPr>
            <a:picLocks noChangeAspect="1" noChangeArrowheads="1"/>
          </p:cNvPicPr>
          <p:nvPr/>
        </p:nvPicPr>
        <p:blipFill>
          <a:blip r:embed="rId4" cstate="print"/>
          <a:srcRect/>
          <a:stretch>
            <a:fillRect/>
          </a:stretch>
        </p:blipFill>
        <p:spPr bwMode="auto">
          <a:xfrm>
            <a:off x="4305300" y="2352675"/>
            <a:ext cx="4373563" cy="3562350"/>
          </a:xfrm>
          <a:prstGeom prst="rect">
            <a:avLst/>
          </a:prstGeom>
          <a:noFill/>
          <a:ln w="9525">
            <a:noFill/>
            <a:miter lim="800000"/>
            <a:headEnd/>
            <a:tailEnd/>
          </a:ln>
        </p:spPr>
      </p:pic>
      <p:sp>
        <p:nvSpPr>
          <p:cNvPr id="20487" name="Text Box 9"/>
          <p:cNvSpPr txBox="1">
            <a:spLocks noChangeArrowheads="1"/>
          </p:cNvSpPr>
          <p:nvPr/>
        </p:nvSpPr>
        <p:spPr bwMode="auto">
          <a:xfrm>
            <a:off x="4076700" y="923925"/>
            <a:ext cx="4708525" cy="1292225"/>
          </a:xfrm>
          <a:prstGeom prst="rect">
            <a:avLst/>
          </a:prstGeom>
          <a:noFill/>
          <a:ln w="9525" algn="ctr">
            <a:noFill/>
            <a:miter lim="800000"/>
            <a:headEnd/>
            <a:tailEnd/>
          </a:ln>
        </p:spPr>
        <p:txBody>
          <a:bodyPr>
            <a:spAutoFit/>
          </a:bodyPr>
          <a:lstStyle/>
          <a:p>
            <a:pPr marL="228600" algn="just" eaLnBrk="0" hangingPunct="0">
              <a:buClr>
                <a:schemeClr val="folHlink"/>
              </a:buClr>
              <a:buFont typeface="Wingdings" pitchFamily="2" charset="2"/>
              <a:buNone/>
            </a:pPr>
            <a:r>
              <a:rPr lang="en-US" sz="1400"/>
              <a:t>Underneath </a:t>
            </a:r>
            <a:r>
              <a:rPr lang="en-US" sz="1400" b="1" i="1"/>
              <a:t>"Choose commands from:” </a:t>
            </a:r>
            <a:r>
              <a:rPr lang="en-US" sz="1400"/>
              <a:t>pick </a:t>
            </a:r>
            <a:r>
              <a:rPr lang="en-US" sz="1400" b="1" i="1"/>
              <a:t>“Popular Commands"</a:t>
            </a:r>
            <a:r>
              <a:rPr lang="en-US" sz="1400"/>
              <a:t> or </a:t>
            </a:r>
            <a:r>
              <a:rPr lang="en-US" sz="1400" b="1" i="1"/>
              <a:t>“All Commands”.</a:t>
            </a:r>
          </a:p>
          <a:p>
            <a:pPr marL="228600" algn="just" eaLnBrk="0" hangingPunct="0">
              <a:buClr>
                <a:schemeClr val="folHlink"/>
              </a:buClr>
              <a:buFont typeface="Wingdings" pitchFamily="2" charset="2"/>
              <a:buNone/>
            </a:pPr>
            <a:endParaRPr lang="en-US" sz="800" b="1" i="1"/>
          </a:p>
          <a:p>
            <a:pPr marL="228600" algn="just" eaLnBrk="0" hangingPunct="0">
              <a:buClr>
                <a:schemeClr val="folHlink"/>
              </a:buClr>
              <a:buFont typeface="Wingdings" pitchFamily="2" charset="2"/>
              <a:buNone/>
            </a:pPr>
            <a:r>
              <a:rPr lang="en-US" sz="1400"/>
              <a:t>We can also add a particular command to the Quick Access toolbar by right click on that command and select </a:t>
            </a:r>
            <a:r>
              <a:rPr lang="en-US" sz="1400" b="1" i="1"/>
              <a:t>“Add to Quick Access Toolbar”</a:t>
            </a:r>
          </a:p>
        </p:txBody>
      </p:sp>
      <p:sp>
        <p:nvSpPr>
          <p:cNvPr id="20488" name="Rectangle 4"/>
          <p:cNvSpPr>
            <a:spLocks noGrp="1" noChangeArrowheads="1"/>
          </p:cNvSpPr>
          <p:nvPr>
            <p:ph type="title"/>
          </p:nvPr>
        </p:nvSpPr>
        <p:spPr/>
        <p:txBody>
          <a:bodyPr/>
          <a:lstStyle/>
          <a:p>
            <a:pPr eaLnBrk="1" hangingPunct="1"/>
            <a:r>
              <a:rPr lang="en-GB" smtClean="0"/>
              <a:t>Understanding the Design – contd…</a:t>
            </a:r>
          </a:p>
        </p:txBody>
      </p:sp>
      <p:sp>
        <p:nvSpPr>
          <p:cNvPr id="12" name="Slide Number Placeholder 11"/>
          <p:cNvSpPr>
            <a:spLocks noGrp="1"/>
          </p:cNvSpPr>
          <p:nvPr>
            <p:ph type="sldNum" sz="quarter" idx="11"/>
          </p:nvPr>
        </p:nvSpPr>
        <p:spPr/>
        <p:txBody>
          <a:bodyPr/>
          <a:lstStyle/>
          <a:p>
            <a:pPr>
              <a:defRPr/>
            </a:pPr>
            <a:fld id="{13F805E0-4180-4E9A-8FE5-3EFEE17E4FA9}" type="slidenum">
              <a:rPr lang="en-US" altLang="en-US"/>
              <a:pPr>
                <a:defRPr/>
              </a:pPr>
              <a:t>5</a:t>
            </a:fld>
            <a:endParaRPr lang="en-US"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idx="1"/>
          </p:nvPr>
        </p:nvSpPr>
        <p:spPr>
          <a:xfrm>
            <a:off x="382588" y="950913"/>
            <a:ext cx="8443912" cy="514350"/>
          </a:xfrm>
        </p:spPr>
        <p:txBody>
          <a:bodyPr/>
          <a:lstStyle/>
          <a:p>
            <a:pPr marL="457200" indent="-457200" eaLnBrk="1" hangingPunct="1"/>
            <a:r>
              <a:rPr lang="en-GB" smtClean="0"/>
              <a:t>If a formula cannot properly evaluate a result, Excel will display one of several error values, each of which has a different meaning.</a:t>
            </a:r>
          </a:p>
        </p:txBody>
      </p:sp>
      <p:graphicFrame>
        <p:nvGraphicFramePr>
          <p:cNvPr id="483378" name="Group 50"/>
          <p:cNvGraphicFramePr>
            <a:graphicFrameLocks noGrp="1"/>
          </p:cNvGraphicFramePr>
          <p:nvPr/>
        </p:nvGraphicFramePr>
        <p:xfrm>
          <a:off x="1335088" y="1743075"/>
          <a:ext cx="6180232" cy="4497304"/>
        </p:xfrm>
        <a:graphic>
          <a:graphicData uri="http://schemas.openxmlformats.org/drawingml/2006/table">
            <a:tbl>
              <a:tblPr/>
              <a:tblGrid>
                <a:gridCol w="116840"/>
                <a:gridCol w="920090"/>
                <a:gridCol w="116840"/>
                <a:gridCol w="4909622"/>
                <a:gridCol w="116840"/>
              </a:tblGrid>
              <a:tr h="248981">
                <a:tc>
                  <a:txBody>
                    <a:bodyPr/>
                    <a:lstStyle/>
                    <a:p>
                      <a:pPr marL="0" marR="0" lvl="0" indent="0" algn="ctr"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dirty="0" smtClean="0">
                        <a:ln>
                          <a:noFill/>
                        </a:ln>
                        <a:solidFill>
                          <a:schemeClr val="tx1"/>
                        </a:solidFill>
                        <a:effectLst/>
                        <a:latin typeface="Arial" charset="0"/>
                      </a:endParaRPr>
                    </a:p>
                  </a:txBody>
                  <a:tcPr marL="45720" marR="4572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Tx/>
                        <a:buFontTx/>
                        <a:buNone/>
                        <a:tabLst/>
                      </a:pPr>
                      <a:r>
                        <a:rPr kumimoji="0" lang="en-US" sz="1200" b="1" i="0" u="none" strike="noStrike" cap="none" normalizeH="0" baseline="0" smtClean="0">
                          <a:ln>
                            <a:noFill/>
                          </a:ln>
                          <a:solidFill>
                            <a:schemeClr val="tx1"/>
                          </a:solidFill>
                          <a:effectLst/>
                          <a:latin typeface="Arial" charset="0"/>
                        </a:rPr>
                        <a:t>Function </a:t>
                      </a:r>
                    </a:p>
                  </a:txBody>
                  <a:tcPr marL="45720" marR="4572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Tx/>
                        <a:buFontTx/>
                        <a:buNone/>
                        <a:tabLst/>
                      </a:pPr>
                      <a:endParaRPr kumimoji="0" lang="en-GB" sz="1200" b="1" i="0" u="none" strike="noStrike" cap="none" normalizeH="0" baseline="0" smtClean="0">
                        <a:ln>
                          <a:noFill/>
                        </a:ln>
                        <a:solidFill>
                          <a:schemeClr val="tx1"/>
                        </a:solidFill>
                        <a:effectLst/>
                        <a:latin typeface="Arial" charset="0"/>
                      </a:endParaRPr>
                    </a:p>
                  </a:txBody>
                  <a:tcPr marL="45720" marR="4572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Tx/>
                        <a:buFontTx/>
                        <a:buNone/>
                        <a:tabLst/>
                      </a:pPr>
                      <a:r>
                        <a:rPr kumimoji="0" lang="en-US" sz="1200" b="1" i="0" u="none" strike="noStrike" cap="none" normalizeH="0" baseline="0" smtClean="0">
                          <a:ln>
                            <a:noFill/>
                          </a:ln>
                          <a:solidFill>
                            <a:schemeClr val="tx1"/>
                          </a:solidFill>
                          <a:effectLst/>
                          <a:latin typeface="Arial" charset="0"/>
                        </a:rPr>
                        <a:t>Description </a:t>
                      </a:r>
                    </a:p>
                  </a:txBody>
                  <a:tcPr marL="45720" marR="4572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smtClean="0">
                        <a:ln>
                          <a:noFill/>
                        </a:ln>
                        <a:solidFill>
                          <a:schemeClr val="tx1"/>
                        </a:solidFill>
                        <a:effectLst/>
                        <a:latin typeface="Arial" charset="0"/>
                      </a:endParaRPr>
                    </a:p>
                  </a:txBody>
                  <a:tcPr marL="45720" marR="4572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r>
              <a:tr h="580955">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smtClean="0">
                        <a:ln>
                          <a:noFill/>
                        </a:ln>
                        <a:solidFill>
                          <a:schemeClr val="tx1"/>
                        </a:solidFill>
                        <a:effectLst/>
                        <a:latin typeface="Arial" charset="0"/>
                      </a:endParaRPr>
                    </a:p>
                  </a:txBody>
                  <a:tcPr marL="45720" marR="457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Tx/>
                        <a:buFontTx/>
                        <a:buNone/>
                        <a:tabLst/>
                      </a:pPr>
                      <a:r>
                        <a:rPr kumimoji="0" lang="en-US" sz="1200" b="0" i="0" u="none" strike="noStrike" cap="none" normalizeH="0" baseline="0" smtClean="0">
                          <a:ln>
                            <a:noFill/>
                          </a:ln>
                          <a:solidFill>
                            <a:schemeClr val="tx1"/>
                          </a:solidFill>
                          <a:effectLst/>
                          <a:latin typeface="Arial" charset="0"/>
                        </a:rPr>
                        <a:t>#VALUE! </a:t>
                      </a:r>
                    </a:p>
                  </a:txBody>
                  <a:tcPr marL="45720" marR="4572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smtClean="0">
                        <a:ln>
                          <a:noFill/>
                        </a:ln>
                        <a:solidFill>
                          <a:schemeClr val="tx1"/>
                        </a:solidFill>
                        <a:effectLst/>
                        <a:latin typeface="Arial" charset="0"/>
                      </a:endParaRP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Tx/>
                        <a:buNone/>
                        <a:tabLst/>
                      </a:pPr>
                      <a:r>
                        <a:rPr kumimoji="0" lang="en-US" sz="1200" b="1" i="0" u="none" strike="noStrike" cap="none" normalizeH="0" baseline="0" smtClean="0">
                          <a:ln>
                            <a:noFill/>
                          </a:ln>
                          <a:solidFill>
                            <a:schemeClr val="tx1"/>
                          </a:solidFill>
                          <a:effectLst/>
                          <a:latin typeface="Arial" charset="0"/>
                        </a:rPr>
                        <a:t>Wrong type of argument or operation is used</a:t>
                      </a:r>
                    </a:p>
                    <a:p>
                      <a:pPr marL="176213" marR="0" lvl="1" indent="-174625" algn="l" defTabSz="914400" rtl="0" eaLnBrk="0" fontAlgn="base" latinLnBrk="0" hangingPunct="0">
                        <a:lnSpc>
                          <a:spcPct val="100000"/>
                        </a:lnSpc>
                        <a:spcBef>
                          <a:spcPct val="0"/>
                        </a:spcBef>
                        <a:spcAft>
                          <a:spcPct val="0"/>
                        </a:spcAft>
                        <a:buClr>
                          <a:srgbClr val="0000CC"/>
                        </a:buClr>
                        <a:buSzTx/>
                        <a:buFontTx/>
                        <a:buChar char="•"/>
                        <a:tabLst/>
                      </a:pPr>
                      <a:r>
                        <a:rPr kumimoji="0" lang="en-US" sz="1200" b="0" i="0" u="none" strike="noStrike" cap="none" normalizeH="0" baseline="0" smtClean="0">
                          <a:ln>
                            <a:noFill/>
                          </a:ln>
                          <a:solidFill>
                            <a:schemeClr val="tx1"/>
                          </a:solidFill>
                          <a:effectLst/>
                          <a:latin typeface="Arial" charset="0"/>
                        </a:rPr>
                        <a:t>The formula may require a numerical value but refers to text or the dimensions of a matrix are wrong </a:t>
                      </a:r>
                    </a:p>
                  </a:txBody>
                  <a:tcPr marL="45720" marR="4572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smtClean="0">
                        <a:ln>
                          <a:noFill/>
                        </a:ln>
                        <a:solidFill>
                          <a:schemeClr val="tx1"/>
                        </a:solidFill>
                        <a:effectLst/>
                        <a:latin typeface="Arial" charset="0"/>
                      </a:endParaRPr>
                    </a:p>
                  </a:txBody>
                  <a:tcPr marL="45720" marR="4572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r>
              <a:tr h="494216">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smtClean="0">
                        <a:ln>
                          <a:noFill/>
                        </a:ln>
                        <a:solidFill>
                          <a:schemeClr val="tx1"/>
                        </a:solidFill>
                        <a:effectLst/>
                        <a:latin typeface="Arial" charset="0"/>
                      </a:endParaRPr>
                    </a:p>
                  </a:txBody>
                  <a:tcPr marL="45720" marR="457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Tx/>
                        <a:buFontTx/>
                        <a:buNone/>
                        <a:tabLst/>
                      </a:pPr>
                      <a:r>
                        <a:rPr kumimoji="0" lang="en-US" sz="1200" b="0" i="0" u="none" strike="noStrike" cap="none" normalizeH="0" baseline="0" smtClean="0">
                          <a:ln>
                            <a:noFill/>
                          </a:ln>
                          <a:solidFill>
                            <a:schemeClr val="tx1"/>
                          </a:solidFill>
                          <a:effectLst/>
                          <a:latin typeface="Arial" charset="0"/>
                        </a:rPr>
                        <a:t>#DIV/0! </a:t>
                      </a: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smtClean="0">
                        <a:ln>
                          <a:noFill/>
                        </a:ln>
                        <a:solidFill>
                          <a:schemeClr val="tx1"/>
                        </a:solidFill>
                        <a:effectLst/>
                        <a:latin typeface="Arial" charset="0"/>
                      </a:endParaRP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Tx/>
                        <a:buNone/>
                        <a:tabLst/>
                      </a:pPr>
                      <a:r>
                        <a:rPr kumimoji="0" lang="en-US" sz="1200" b="1" i="0" u="none" strike="noStrike" cap="none" normalizeH="0" baseline="0" smtClean="0">
                          <a:ln>
                            <a:noFill/>
                          </a:ln>
                          <a:solidFill>
                            <a:schemeClr val="tx1"/>
                          </a:solidFill>
                          <a:effectLst/>
                          <a:latin typeface="Arial" charset="0"/>
                        </a:rPr>
                        <a:t>A formula contains a division by zero argument</a:t>
                      </a:r>
                    </a:p>
                    <a:p>
                      <a:pPr marL="176213" marR="0" lvl="1" indent="-174625" algn="l" defTabSz="914400" rtl="0" eaLnBrk="0" fontAlgn="base" latinLnBrk="0" hangingPunct="0">
                        <a:lnSpc>
                          <a:spcPct val="100000"/>
                        </a:lnSpc>
                        <a:spcBef>
                          <a:spcPct val="0"/>
                        </a:spcBef>
                        <a:spcAft>
                          <a:spcPct val="0"/>
                        </a:spcAft>
                        <a:buClr>
                          <a:srgbClr val="0000CC"/>
                        </a:buClr>
                        <a:buSzTx/>
                        <a:buFontTx/>
                        <a:buChar char="•"/>
                        <a:tabLst/>
                      </a:pPr>
                      <a:r>
                        <a:rPr kumimoji="0" lang="en-US" sz="1200" b="0" i="0" u="none" strike="noStrike" cap="none" normalizeH="0" baseline="0" smtClean="0">
                          <a:ln>
                            <a:noFill/>
                          </a:ln>
                          <a:solidFill>
                            <a:schemeClr val="tx1"/>
                          </a:solidFill>
                          <a:effectLst/>
                          <a:latin typeface="Arial" charset="0"/>
                        </a:rPr>
                        <a:t>The formula may refer to a blank cell in the denominator </a:t>
                      </a: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smtClean="0">
                        <a:ln>
                          <a:noFill/>
                        </a:ln>
                        <a:solidFill>
                          <a:schemeClr val="tx1"/>
                        </a:solidFill>
                        <a:effectLst/>
                        <a:latin typeface="Arial" charset="0"/>
                      </a:endParaRPr>
                    </a:p>
                  </a:txBody>
                  <a:tcPr marL="45720" marR="4572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r>
              <a:tr h="580955">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smtClean="0">
                        <a:ln>
                          <a:noFill/>
                        </a:ln>
                        <a:solidFill>
                          <a:schemeClr val="tx1"/>
                        </a:solidFill>
                        <a:effectLst/>
                        <a:latin typeface="Arial" charset="0"/>
                      </a:endParaRPr>
                    </a:p>
                  </a:txBody>
                  <a:tcPr marL="45720" marR="457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Tx/>
                        <a:buFontTx/>
                        <a:buNone/>
                        <a:tabLst/>
                      </a:pPr>
                      <a:r>
                        <a:rPr kumimoji="0" lang="en-US" sz="1200" b="0" i="0" u="none" strike="noStrike" cap="none" normalizeH="0" baseline="0" smtClean="0">
                          <a:ln>
                            <a:noFill/>
                          </a:ln>
                          <a:solidFill>
                            <a:schemeClr val="tx1"/>
                          </a:solidFill>
                          <a:effectLst/>
                          <a:latin typeface="Arial" charset="0"/>
                        </a:rPr>
                        <a:t>#NAME?  </a:t>
                      </a: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smtClean="0">
                        <a:ln>
                          <a:noFill/>
                        </a:ln>
                        <a:solidFill>
                          <a:schemeClr val="tx1"/>
                        </a:solidFill>
                        <a:effectLst/>
                        <a:latin typeface="Arial" charset="0"/>
                      </a:endParaRP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Tx/>
                        <a:buNone/>
                        <a:tabLst/>
                      </a:pPr>
                      <a:r>
                        <a:rPr kumimoji="0" lang="en-US" sz="1200" b="1" i="0" u="none" strike="noStrike" cap="none" normalizeH="0" baseline="0" smtClean="0">
                          <a:ln>
                            <a:noFill/>
                          </a:ln>
                          <a:solidFill>
                            <a:schemeClr val="tx1"/>
                          </a:solidFill>
                          <a:effectLst/>
                          <a:latin typeface="Arial" charset="0"/>
                        </a:rPr>
                        <a:t>Excel does not recognize text in a formula</a:t>
                      </a:r>
                    </a:p>
                    <a:p>
                      <a:pPr marL="176213" marR="0" lvl="1" indent="-174625" algn="l" defTabSz="914400" rtl="0" eaLnBrk="0" fontAlgn="base" latinLnBrk="0" hangingPunct="0">
                        <a:lnSpc>
                          <a:spcPct val="100000"/>
                        </a:lnSpc>
                        <a:spcBef>
                          <a:spcPct val="0"/>
                        </a:spcBef>
                        <a:spcAft>
                          <a:spcPct val="0"/>
                        </a:spcAft>
                        <a:buClr>
                          <a:srgbClr val="0000CC"/>
                        </a:buClr>
                        <a:buSzTx/>
                        <a:buFontTx/>
                        <a:buChar char="•"/>
                        <a:tabLst/>
                      </a:pPr>
                      <a:r>
                        <a:rPr kumimoji="0" lang="en-US" sz="1200" b="0" i="0" u="none" strike="noStrike" cap="none" normalizeH="0" baseline="0" smtClean="0">
                          <a:ln>
                            <a:noFill/>
                          </a:ln>
                          <a:solidFill>
                            <a:schemeClr val="tx1"/>
                          </a:solidFill>
                          <a:effectLst/>
                          <a:latin typeface="Arial" charset="0"/>
                        </a:rPr>
                        <a:t>The formula may contain a misspelled range name or function, or contain text that should be in quotes </a:t>
                      </a: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smtClean="0">
                        <a:ln>
                          <a:noFill/>
                        </a:ln>
                        <a:solidFill>
                          <a:schemeClr val="tx1"/>
                        </a:solidFill>
                        <a:effectLst/>
                        <a:latin typeface="Arial" charset="0"/>
                      </a:endParaRPr>
                    </a:p>
                  </a:txBody>
                  <a:tcPr marL="45720" marR="4572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r>
              <a:tr h="580955">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smtClean="0">
                        <a:ln>
                          <a:noFill/>
                        </a:ln>
                        <a:solidFill>
                          <a:schemeClr val="tx1"/>
                        </a:solidFill>
                        <a:effectLst/>
                        <a:latin typeface="Arial" charset="0"/>
                      </a:endParaRPr>
                    </a:p>
                  </a:txBody>
                  <a:tcPr marL="45720" marR="457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Tx/>
                        <a:buFontTx/>
                        <a:buNone/>
                        <a:tabLst/>
                      </a:pPr>
                      <a:r>
                        <a:rPr kumimoji="0" lang="en-US" sz="1200" b="0" i="0" u="none" strike="noStrike" cap="none" normalizeH="0" baseline="0" smtClean="0">
                          <a:ln>
                            <a:noFill/>
                          </a:ln>
                          <a:solidFill>
                            <a:schemeClr val="tx1"/>
                          </a:solidFill>
                          <a:effectLst/>
                          <a:latin typeface="Arial" charset="0"/>
                        </a:rPr>
                        <a:t>#NA </a:t>
                      </a: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smtClean="0">
                        <a:ln>
                          <a:noFill/>
                        </a:ln>
                        <a:solidFill>
                          <a:schemeClr val="tx1"/>
                        </a:solidFill>
                        <a:effectLst/>
                        <a:latin typeface="Arial" charset="0"/>
                      </a:endParaRP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Tx/>
                        <a:buNone/>
                        <a:tabLst/>
                      </a:pPr>
                      <a:r>
                        <a:rPr kumimoji="0" lang="en-US" sz="1200" b="1" i="0" u="none" strike="noStrike" cap="none" normalizeH="0" baseline="0" smtClean="0">
                          <a:ln>
                            <a:noFill/>
                          </a:ln>
                          <a:solidFill>
                            <a:schemeClr val="tx1"/>
                          </a:solidFill>
                          <a:effectLst/>
                          <a:latin typeface="Arial" charset="0"/>
                        </a:rPr>
                        <a:t>A necessary value is not available for a formula or function</a:t>
                      </a:r>
                    </a:p>
                    <a:p>
                      <a:pPr marL="176213" marR="0" lvl="1" indent="-174625" algn="l" defTabSz="914400" rtl="0" eaLnBrk="0" fontAlgn="base" latinLnBrk="0" hangingPunct="0">
                        <a:lnSpc>
                          <a:spcPct val="100000"/>
                        </a:lnSpc>
                        <a:spcBef>
                          <a:spcPct val="0"/>
                        </a:spcBef>
                        <a:spcAft>
                          <a:spcPct val="0"/>
                        </a:spcAft>
                        <a:buClr>
                          <a:srgbClr val="0000CC"/>
                        </a:buClr>
                        <a:buSzTx/>
                        <a:buFontTx/>
                        <a:buChar char="•"/>
                        <a:tabLst/>
                      </a:pPr>
                      <a:r>
                        <a:rPr kumimoji="0" lang="en-US" sz="1200" b="0" i="0" u="none" strike="noStrike" cap="none" normalizeH="0" baseline="0" smtClean="0">
                          <a:ln>
                            <a:noFill/>
                          </a:ln>
                          <a:solidFill>
                            <a:schemeClr val="tx1"/>
                          </a:solidFill>
                          <a:effectLst/>
                          <a:latin typeface="Arial" charset="0"/>
                        </a:rPr>
                        <a:t>The function cannot find a value in a lookup function or may be missing arguments </a:t>
                      </a: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smtClean="0">
                        <a:ln>
                          <a:noFill/>
                        </a:ln>
                        <a:solidFill>
                          <a:schemeClr val="tx1"/>
                        </a:solidFill>
                        <a:effectLst/>
                        <a:latin typeface="Arial" charset="0"/>
                      </a:endParaRPr>
                    </a:p>
                  </a:txBody>
                  <a:tcPr marL="45720" marR="4572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r>
              <a:tr h="580955">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smtClean="0">
                        <a:ln>
                          <a:noFill/>
                        </a:ln>
                        <a:solidFill>
                          <a:schemeClr val="tx1"/>
                        </a:solidFill>
                        <a:effectLst/>
                        <a:latin typeface="Arial" charset="0"/>
                      </a:endParaRPr>
                    </a:p>
                  </a:txBody>
                  <a:tcPr marL="45720" marR="457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Tx/>
                        <a:buFontTx/>
                        <a:buNone/>
                        <a:tabLst/>
                      </a:pPr>
                      <a:r>
                        <a:rPr kumimoji="0" lang="en-US" sz="1200" b="0" i="0" u="none" strike="noStrike" cap="none" normalizeH="0" baseline="0" smtClean="0">
                          <a:ln>
                            <a:noFill/>
                          </a:ln>
                          <a:solidFill>
                            <a:schemeClr val="tx1"/>
                          </a:solidFill>
                          <a:effectLst/>
                          <a:latin typeface="Arial" charset="0"/>
                        </a:rPr>
                        <a:t>#REF! </a:t>
                      </a: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smtClean="0">
                        <a:ln>
                          <a:noFill/>
                        </a:ln>
                        <a:solidFill>
                          <a:schemeClr val="tx1"/>
                        </a:solidFill>
                        <a:effectLst/>
                        <a:latin typeface="Arial" charset="0"/>
                      </a:endParaRP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Tx/>
                        <a:buNone/>
                        <a:tabLst/>
                      </a:pPr>
                      <a:r>
                        <a:rPr kumimoji="0" lang="en-US" sz="1200" b="1" i="0" u="none" strike="noStrike" cap="none" normalizeH="0" baseline="0" dirty="0" smtClean="0">
                          <a:ln>
                            <a:noFill/>
                          </a:ln>
                          <a:solidFill>
                            <a:schemeClr val="tx1"/>
                          </a:solidFill>
                          <a:effectLst/>
                          <a:latin typeface="Arial" charset="0"/>
                        </a:rPr>
                        <a:t>An invalid cell reference</a:t>
                      </a:r>
                    </a:p>
                    <a:p>
                      <a:pPr marL="176213" marR="0" lvl="1" indent="-174625" algn="l" defTabSz="914400" rtl="0" eaLnBrk="0" fontAlgn="base" latinLnBrk="0" hangingPunct="0">
                        <a:lnSpc>
                          <a:spcPct val="100000"/>
                        </a:lnSpc>
                        <a:spcBef>
                          <a:spcPct val="0"/>
                        </a:spcBef>
                        <a:spcAft>
                          <a:spcPct val="0"/>
                        </a:spcAft>
                        <a:buClr>
                          <a:srgbClr val="0000CC"/>
                        </a:buClr>
                        <a:buSzTx/>
                        <a:buFontTx/>
                        <a:buChar char="•"/>
                        <a:tabLst/>
                      </a:pPr>
                      <a:r>
                        <a:rPr kumimoji="0" lang="en-US" sz="1200" b="0" i="0" u="none" strike="noStrike" cap="none" normalizeH="0" baseline="0" dirty="0" smtClean="0">
                          <a:ln>
                            <a:noFill/>
                          </a:ln>
                          <a:solidFill>
                            <a:schemeClr val="tx1"/>
                          </a:solidFill>
                          <a:effectLst/>
                          <a:latin typeface="Arial" charset="0"/>
                        </a:rPr>
                        <a:t>Cells referenced in a formula may have been moved, deleted, or copied with an invalid reference </a:t>
                      </a:r>
                    </a:p>
                  </a:txBody>
                  <a:tcPr marL="45720" marR="4572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dirty="0" smtClean="0">
                        <a:ln>
                          <a:noFill/>
                        </a:ln>
                        <a:solidFill>
                          <a:schemeClr val="tx1"/>
                        </a:solidFill>
                        <a:effectLst/>
                        <a:latin typeface="Arial" charset="0"/>
                      </a:endParaRPr>
                    </a:p>
                  </a:txBody>
                  <a:tcPr marL="45720" marR="4572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r>
              <a:tr h="668469">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smtClean="0">
                        <a:ln>
                          <a:noFill/>
                        </a:ln>
                        <a:solidFill>
                          <a:schemeClr val="tx1"/>
                        </a:solidFill>
                        <a:effectLst/>
                        <a:latin typeface="Arial" charset="0"/>
                      </a:endParaRPr>
                    </a:p>
                  </a:txBody>
                  <a:tcPr marL="45720" marR="45720" horzOverflow="overflow">
                    <a:lnL w="12700" cap="flat" cmpd="sng" algn="ctr">
                      <a:solidFill>
                        <a:schemeClr val="tx1"/>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Tx/>
                        <a:buFontTx/>
                        <a:buNone/>
                        <a:tabLst/>
                      </a:pPr>
                      <a:r>
                        <a:rPr kumimoji="0" lang="en-US" sz="1200" b="0" i="0" u="none" strike="noStrike" cap="none" normalizeH="0" baseline="0" dirty="0" smtClean="0">
                          <a:ln>
                            <a:noFill/>
                          </a:ln>
                          <a:solidFill>
                            <a:schemeClr val="tx1"/>
                          </a:solidFill>
                          <a:effectLst/>
                          <a:latin typeface="Arial" charset="0"/>
                        </a:rPr>
                        <a:t>#NUM  </a:t>
                      </a:r>
                    </a:p>
                    <a:p>
                      <a:pPr marL="0" marR="0" lvl="0" indent="0" algn="ctr" defTabSz="914400" rtl="0" eaLnBrk="0" fontAlgn="base" latinLnBrk="0" hangingPunct="0">
                        <a:lnSpc>
                          <a:spcPct val="100000"/>
                        </a:lnSpc>
                        <a:spcBef>
                          <a:spcPct val="0"/>
                        </a:spcBef>
                        <a:spcAft>
                          <a:spcPct val="100000"/>
                        </a:spcAft>
                        <a:buClr>
                          <a:srgbClr val="0000CC"/>
                        </a:buClr>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L="45720" marR="45720" horzOverflow="overflow">
                    <a:lnL>
                      <a:noFill/>
                    </a:lnL>
                    <a:lnR>
                      <a:noFill/>
                    </a:lnR>
                    <a:lnT>
                      <a:noFill/>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smtClean="0">
                        <a:ln>
                          <a:noFill/>
                        </a:ln>
                        <a:solidFill>
                          <a:schemeClr val="tx1"/>
                        </a:solidFill>
                        <a:effectLst/>
                        <a:latin typeface="Arial" charset="0"/>
                      </a:endParaRPr>
                    </a:p>
                  </a:txBody>
                  <a:tcPr marL="45720" marR="45720" horzOverflow="overflow">
                    <a:lnL>
                      <a:noFill/>
                    </a:lnL>
                    <a:lnR>
                      <a:noFill/>
                    </a:lnR>
                    <a:lnT>
                      <a:noFill/>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Tx/>
                        <a:buNone/>
                        <a:tabLst/>
                      </a:pPr>
                      <a:r>
                        <a:rPr kumimoji="0" lang="en-US" sz="1200" b="1" i="0" u="none" strike="noStrike" cap="none" normalizeH="0" baseline="0" dirty="0" smtClean="0">
                          <a:ln>
                            <a:noFill/>
                          </a:ln>
                          <a:solidFill>
                            <a:schemeClr val="tx1"/>
                          </a:solidFill>
                          <a:effectLst/>
                          <a:latin typeface="Arial" charset="0"/>
                        </a:rPr>
                        <a:t>A problem with a number in a formula or function</a:t>
                      </a:r>
                    </a:p>
                    <a:p>
                      <a:pPr marL="176213" marR="0" lvl="1" indent="-174625" algn="l" defTabSz="914400" rtl="0" eaLnBrk="0" fontAlgn="base" latinLnBrk="0" hangingPunct="0">
                        <a:lnSpc>
                          <a:spcPct val="100000"/>
                        </a:lnSpc>
                        <a:spcBef>
                          <a:spcPct val="0"/>
                        </a:spcBef>
                        <a:spcAft>
                          <a:spcPct val="0"/>
                        </a:spcAft>
                        <a:buClr>
                          <a:srgbClr val="0000CC"/>
                        </a:buClr>
                        <a:buSzTx/>
                        <a:buFontTx/>
                        <a:buChar char="•"/>
                        <a:tabLst/>
                      </a:pPr>
                      <a:r>
                        <a:rPr kumimoji="0" lang="en-US" sz="1200" b="0" i="0" u="none" strike="noStrike" cap="none" normalizeH="0" baseline="0" dirty="0" smtClean="0">
                          <a:ln>
                            <a:noFill/>
                          </a:ln>
                          <a:solidFill>
                            <a:schemeClr val="tx1"/>
                          </a:solidFill>
                          <a:effectLst/>
                          <a:latin typeface="Arial" charset="0"/>
                        </a:rPr>
                        <a:t>An argument requires a number (not text) or the result is too big or small for Excel </a:t>
                      </a:r>
                    </a:p>
                  </a:txBody>
                  <a:tcPr marL="45720" marR="45720" horzOverflow="overflow">
                    <a:lnL>
                      <a:noFill/>
                    </a:lnL>
                    <a:lnR>
                      <a:noFill/>
                    </a:lnR>
                    <a:lnT>
                      <a:noFill/>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dirty="0" smtClean="0">
                        <a:ln>
                          <a:noFill/>
                        </a:ln>
                        <a:solidFill>
                          <a:schemeClr val="tx1"/>
                        </a:solidFill>
                        <a:effectLst/>
                        <a:latin typeface="Arial" charset="0"/>
                      </a:endParaRPr>
                    </a:p>
                  </a:txBody>
                  <a:tcPr marL="45720" marR="45720" horzOverflow="overflow">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a:noFill/>
                    </a:lnTlToBr>
                    <a:lnBlToTr>
                      <a:noFill/>
                    </a:lnBlToTr>
                    <a:solidFill>
                      <a:schemeClr val="bg1"/>
                    </a:solidFill>
                  </a:tcPr>
                </a:tc>
              </a:tr>
              <a:tr h="499979">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smtClean="0">
                        <a:ln>
                          <a:noFill/>
                        </a:ln>
                        <a:solidFill>
                          <a:schemeClr val="tx1"/>
                        </a:solidFill>
                        <a:effectLst/>
                        <a:latin typeface="Arial" charset="0"/>
                      </a:endParaRPr>
                    </a:p>
                  </a:txBody>
                  <a:tcPr marL="45720" marR="4572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Tx/>
                        <a:buFontTx/>
                        <a:buNone/>
                        <a:tabLst/>
                      </a:pPr>
                      <a:r>
                        <a:rPr lang="en-US" sz="1200" dirty="0" smtClean="0"/>
                        <a:t>#</a:t>
                      </a:r>
                      <a:r>
                        <a:rPr lang="en-US" sz="1200" b="0" dirty="0" smtClean="0"/>
                        <a:t>NULL!</a:t>
                      </a:r>
                      <a:endParaRPr kumimoji="0" lang="en-US" sz="1200" b="0" i="0" u="none" strike="noStrike" cap="none" normalizeH="0" baseline="0" dirty="0" smtClean="0">
                        <a:ln>
                          <a:noFill/>
                        </a:ln>
                        <a:solidFill>
                          <a:schemeClr val="tx1"/>
                        </a:solidFill>
                        <a:effectLst/>
                        <a:latin typeface="Arial" charset="0"/>
                      </a:endParaRPr>
                    </a:p>
                  </a:txBody>
                  <a:tcPr marL="45720" marR="4572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smtClean="0">
                        <a:ln>
                          <a:noFill/>
                        </a:ln>
                        <a:solidFill>
                          <a:schemeClr val="tx1"/>
                        </a:solidFill>
                        <a:effectLst/>
                        <a:latin typeface="Arial" charset="0"/>
                      </a:endParaRPr>
                    </a:p>
                  </a:txBody>
                  <a:tcPr marL="45720" marR="4572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76213" marR="0" lvl="1" indent="-174625" algn="l" defTabSz="914400" rtl="0" eaLnBrk="0" fontAlgn="base" latinLnBrk="0" hangingPunct="0">
                        <a:lnSpc>
                          <a:spcPct val="100000"/>
                        </a:lnSpc>
                        <a:spcBef>
                          <a:spcPct val="0"/>
                        </a:spcBef>
                        <a:spcAft>
                          <a:spcPct val="0"/>
                        </a:spcAft>
                        <a:buClr>
                          <a:srgbClr val="0000CC"/>
                        </a:buClr>
                        <a:buSzTx/>
                        <a:buFontTx/>
                        <a:buChar char="•"/>
                        <a:tabLst/>
                      </a:pPr>
                      <a:r>
                        <a:rPr lang="en-US" sz="1200" dirty="0" smtClean="0"/>
                        <a:t>Using an incorrect range separator.</a:t>
                      </a:r>
                      <a:endParaRPr kumimoji="0" lang="en-US" sz="1200" b="0" i="0" u="none" strike="noStrike" cap="none" normalizeH="0" baseline="0" dirty="0" smtClean="0">
                        <a:ln>
                          <a:noFill/>
                        </a:ln>
                        <a:solidFill>
                          <a:schemeClr val="tx1"/>
                        </a:solidFill>
                        <a:effectLst/>
                        <a:latin typeface="Arial" charset="0"/>
                      </a:endParaRPr>
                    </a:p>
                  </a:txBody>
                  <a:tcPr marL="45720" marR="4572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endParaRPr kumimoji="0" lang="en-GB" sz="1200" b="0" i="0" u="none" strike="noStrike" cap="none" normalizeH="0" baseline="0" dirty="0" smtClean="0">
                        <a:ln>
                          <a:noFill/>
                        </a:ln>
                        <a:solidFill>
                          <a:schemeClr val="tx1"/>
                        </a:solidFill>
                        <a:effectLst/>
                        <a:latin typeface="Arial" charset="0"/>
                      </a:endParaRPr>
                    </a:p>
                  </a:txBody>
                  <a:tcPr marL="45720" marR="4572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7" name="Slide Number Placeholder 6"/>
          <p:cNvSpPr>
            <a:spLocks noGrp="1"/>
          </p:cNvSpPr>
          <p:nvPr>
            <p:ph type="sldNum" sz="quarter" idx="11"/>
          </p:nvPr>
        </p:nvSpPr>
        <p:spPr/>
        <p:txBody>
          <a:bodyPr/>
          <a:lstStyle/>
          <a:p>
            <a:pPr>
              <a:defRPr/>
            </a:pPr>
            <a:fld id="{02174BFE-4E69-4D35-8FE2-E7A09A8FBE5E}" type="slidenum">
              <a:rPr lang="en-US" altLang="en-US"/>
              <a:pPr>
                <a:defRPr/>
              </a:pPr>
              <a:t>59</a:t>
            </a:fld>
            <a:endParaRPr lang="en-US" altLang="en-US" dirty="0"/>
          </a:p>
        </p:txBody>
      </p:sp>
      <p:sp>
        <p:nvSpPr>
          <p:cNvPr id="8" name="Rectangle 3"/>
          <p:cNvSpPr>
            <a:spLocks noGrp="1" noChangeArrowheads="1"/>
          </p:cNvSpPr>
          <p:nvPr>
            <p:ph type="title"/>
          </p:nvPr>
        </p:nvSpPr>
        <p:spPr>
          <a:xfrm>
            <a:off x="387350" y="438150"/>
            <a:ext cx="8482013" cy="363538"/>
          </a:xfrm>
        </p:spPr>
        <p:txBody>
          <a:bodyPr/>
          <a:lstStyle/>
          <a:p>
            <a:pPr eaLnBrk="1" hangingPunct="1">
              <a:defRPr/>
            </a:pPr>
            <a:r>
              <a:rPr lang="en-GB" kern="1200" dirty="0" smtClean="0"/>
              <a:t>Error Values</a:t>
            </a:r>
            <a:endParaRPr lang="en-GB" kern="12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F1ADE595-1D7E-423A-9250-78080616A7F4}" type="slidenum">
              <a:rPr lang="en-US" altLang="en-US" smtClean="0"/>
              <a:pPr>
                <a:defRPr/>
              </a:pPr>
              <a:t>60</a:t>
            </a:fld>
            <a:endParaRPr lang="en-US" altLang="en-US" dirty="0"/>
          </a:p>
        </p:txBody>
      </p:sp>
      <p:sp>
        <p:nvSpPr>
          <p:cNvPr id="5" name="Rectangle 5"/>
          <p:cNvSpPr>
            <a:spLocks noChangeArrowheads="1"/>
          </p:cNvSpPr>
          <p:nvPr/>
        </p:nvSpPr>
        <p:spPr bwMode="auto">
          <a:xfrm>
            <a:off x="387350" y="381000"/>
            <a:ext cx="8482013" cy="458788"/>
          </a:xfrm>
          <a:prstGeom prst="rect">
            <a:avLst/>
          </a:prstGeom>
          <a:noFill/>
          <a:ln w="12700">
            <a:noFill/>
            <a:miter lim="800000"/>
            <a:headEnd/>
            <a:tailEnd/>
          </a:ln>
          <a:effectLst/>
        </p:spPr>
        <p:txBody>
          <a:bodyPr lIns="45720" tIns="44450" rIns="45720" bIns="44450" anchor="b">
            <a:spAutoFit/>
          </a:bodyPr>
          <a:lstStyle/>
          <a:p>
            <a:pPr>
              <a:defRPr/>
            </a:pPr>
            <a:r>
              <a:rPr lang="en-GB" sz="2400" dirty="0">
                <a:solidFill>
                  <a:srgbClr val="008FD0"/>
                </a:solidFill>
                <a:latin typeface="+mj-lt"/>
                <a:ea typeface="+mj-ea"/>
                <a:cs typeface="+mj-cs"/>
              </a:rPr>
              <a:t>Commonly used Formatting Tips</a:t>
            </a:r>
          </a:p>
        </p:txBody>
      </p:sp>
      <p:sp>
        <p:nvSpPr>
          <p:cNvPr id="6" name="Rectangle 3"/>
          <p:cNvSpPr>
            <a:spLocks noGrp="1" noChangeArrowheads="1"/>
          </p:cNvSpPr>
          <p:nvPr>
            <p:ph idx="1"/>
          </p:nvPr>
        </p:nvSpPr>
        <p:spPr>
          <a:xfrm>
            <a:off x="395288" y="1014413"/>
            <a:ext cx="8443912" cy="4130675"/>
          </a:xfrm>
        </p:spPr>
        <p:txBody>
          <a:bodyPr/>
          <a:lstStyle/>
          <a:p>
            <a:pPr marL="406400" indent="-406400">
              <a:lnSpc>
                <a:spcPct val="150000"/>
              </a:lnSpc>
              <a:buClr>
                <a:schemeClr val="folHlink"/>
              </a:buClr>
              <a:tabLst>
                <a:tab pos="2406650" algn="l"/>
                <a:tab pos="4173538" algn="l"/>
              </a:tabLst>
              <a:defRPr/>
            </a:pPr>
            <a:r>
              <a:rPr lang="en-GB" kern="1200" dirty="0" smtClean="0"/>
              <a:t>Wrap Text</a:t>
            </a:r>
          </a:p>
          <a:p>
            <a:pPr marL="406400" indent="-406400">
              <a:lnSpc>
                <a:spcPct val="150000"/>
              </a:lnSpc>
              <a:buClr>
                <a:schemeClr val="folHlink"/>
              </a:buClr>
              <a:tabLst>
                <a:tab pos="2406650" algn="l"/>
                <a:tab pos="4173538" algn="l"/>
              </a:tabLst>
              <a:defRPr/>
            </a:pPr>
            <a:r>
              <a:rPr lang="en-GB" kern="1200" dirty="0" smtClean="0"/>
              <a:t>Borders</a:t>
            </a:r>
          </a:p>
          <a:p>
            <a:pPr marL="406400" indent="-406400">
              <a:lnSpc>
                <a:spcPct val="150000"/>
              </a:lnSpc>
              <a:buClr>
                <a:schemeClr val="folHlink"/>
              </a:buClr>
              <a:tabLst>
                <a:tab pos="2406650" algn="l"/>
                <a:tab pos="4173538" algn="l"/>
              </a:tabLst>
              <a:defRPr/>
            </a:pPr>
            <a:r>
              <a:rPr lang="en-GB" kern="1200" dirty="0" smtClean="0"/>
              <a:t>Removing Gridlines</a:t>
            </a:r>
          </a:p>
          <a:p>
            <a:pPr marL="406400" indent="-406400">
              <a:lnSpc>
                <a:spcPct val="150000"/>
              </a:lnSpc>
              <a:buClr>
                <a:schemeClr val="folHlink"/>
              </a:buClr>
              <a:tabLst>
                <a:tab pos="2406650" algn="l"/>
                <a:tab pos="4173538" algn="l"/>
              </a:tabLst>
              <a:defRPr/>
            </a:pPr>
            <a:r>
              <a:rPr lang="en-GB" kern="1200" dirty="0" smtClean="0"/>
              <a:t>Cells Formatting</a:t>
            </a:r>
          </a:p>
          <a:p>
            <a:pPr marL="406400" indent="-406400">
              <a:lnSpc>
                <a:spcPct val="150000"/>
              </a:lnSpc>
              <a:buClr>
                <a:schemeClr val="folHlink"/>
              </a:buClr>
              <a:tabLst>
                <a:tab pos="2406650" algn="l"/>
                <a:tab pos="4173538" algn="l"/>
              </a:tabLst>
              <a:defRPr/>
            </a:pPr>
            <a:r>
              <a:rPr lang="en-GB" kern="1200" dirty="0" smtClean="0"/>
              <a:t>Freezing the panes</a:t>
            </a:r>
          </a:p>
          <a:p>
            <a:pPr marL="406400" indent="-406400">
              <a:lnSpc>
                <a:spcPct val="150000"/>
              </a:lnSpc>
              <a:buClr>
                <a:schemeClr val="folHlink"/>
              </a:buClr>
              <a:tabLst>
                <a:tab pos="2406650" algn="l"/>
                <a:tab pos="4173538" algn="l"/>
              </a:tabLst>
              <a:defRPr/>
            </a:pPr>
            <a:r>
              <a:rPr lang="en-GB" kern="1200" dirty="0" smtClean="0"/>
              <a:t>Row and Column Width</a:t>
            </a:r>
          </a:p>
          <a:p>
            <a:pPr marL="406400" indent="-406400">
              <a:lnSpc>
                <a:spcPct val="150000"/>
              </a:lnSpc>
              <a:buClr>
                <a:schemeClr val="folHlink"/>
              </a:buClr>
              <a:tabLst>
                <a:tab pos="2406650" algn="l"/>
                <a:tab pos="4173538" algn="l"/>
              </a:tabLst>
              <a:defRPr/>
            </a:pPr>
            <a:r>
              <a:rPr lang="en-GB" kern="1200" dirty="0" smtClean="0"/>
              <a:t>Shading/Colouring Cells/Range</a:t>
            </a:r>
          </a:p>
          <a:p>
            <a:pPr marL="406400" indent="-406400">
              <a:lnSpc>
                <a:spcPct val="150000"/>
              </a:lnSpc>
              <a:buClr>
                <a:schemeClr val="folHlink"/>
              </a:buClr>
              <a:tabLst>
                <a:tab pos="2406650" algn="l"/>
                <a:tab pos="4173538" algn="l"/>
              </a:tabLst>
              <a:defRPr/>
            </a:pPr>
            <a:r>
              <a:rPr lang="en-GB" kern="1200" dirty="0" smtClean="0"/>
              <a:t>Hyperlink</a:t>
            </a:r>
          </a:p>
          <a:p>
            <a:pPr marL="406400" indent="-406400">
              <a:lnSpc>
                <a:spcPct val="150000"/>
              </a:lnSpc>
              <a:buClr>
                <a:schemeClr val="folHlink"/>
              </a:buClr>
              <a:tabLst>
                <a:tab pos="2406650" algn="l"/>
                <a:tab pos="4173538" algn="l"/>
              </a:tabLst>
              <a:defRPr/>
            </a:pPr>
            <a:r>
              <a:rPr lang="en-GB" kern="1200" dirty="0" smtClean="0"/>
              <a:t>Merging Cells</a:t>
            </a:r>
          </a:p>
          <a:p>
            <a:pPr marL="406400" indent="-406400">
              <a:lnSpc>
                <a:spcPct val="150000"/>
              </a:lnSpc>
              <a:buClr>
                <a:schemeClr val="folHlink"/>
              </a:buClr>
              <a:tabLst>
                <a:tab pos="2406650" algn="l"/>
                <a:tab pos="4173538" algn="l"/>
              </a:tabLst>
              <a:defRPr/>
            </a:pPr>
            <a:r>
              <a:rPr lang="en-GB" kern="1200" dirty="0" smtClean="0"/>
              <a:t>Indentation</a:t>
            </a:r>
          </a:p>
          <a:p>
            <a:pPr marL="406400" indent="-406400">
              <a:lnSpc>
                <a:spcPct val="150000"/>
              </a:lnSpc>
              <a:buClr>
                <a:schemeClr val="folHlink"/>
              </a:buClr>
              <a:tabLst>
                <a:tab pos="2406650" algn="l"/>
                <a:tab pos="4173538" algn="l"/>
              </a:tabLst>
              <a:defRPr/>
            </a:pPr>
            <a:r>
              <a:rPr lang="en-GB" kern="1200" dirty="0" smtClean="0"/>
              <a:t>Grouping the Rows/Columns</a:t>
            </a:r>
            <a:endParaRPr lang="en-GB" kern="1200"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GB" smtClean="0"/>
              <a:t>VI. Macros</a:t>
            </a:r>
          </a:p>
        </p:txBody>
      </p:sp>
      <p:sp>
        <p:nvSpPr>
          <p:cNvPr id="58371" name="Text Box 4"/>
          <p:cNvSpPr txBox="1">
            <a:spLocks noChangeArrowheads="1"/>
          </p:cNvSpPr>
          <p:nvPr/>
        </p:nvSpPr>
        <p:spPr bwMode="auto">
          <a:xfrm>
            <a:off x="382588" y="765175"/>
            <a:ext cx="8215312" cy="5745163"/>
          </a:xfrm>
          <a:prstGeom prst="rect">
            <a:avLst/>
          </a:prstGeom>
          <a:noFill/>
          <a:ln w="12700">
            <a:noFill/>
            <a:miter lim="800000"/>
            <a:headEnd/>
            <a:tailEnd/>
          </a:ln>
        </p:spPr>
        <p:txBody>
          <a:bodyPr lIns="45720" rIns="45720">
            <a:spAutoFit/>
          </a:bodyPr>
          <a:lstStyle/>
          <a:p>
            <a:pPr marL="406400"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Macros are VBA (Visual Basic for Applications) instructions which can be used to automate tasks in Excel. Macros are also called </a:t>
            </a:r>
            <a:r>
              <a:rPr lang="en-US" sz="1400" b="1" i="1" dirty="0">
                <a:latin typeface="+mn-lt"/>
                <a:cs typeface="+mn-cs"/>
              </a:rPr>
              <a:t>Procedures</a:t>
            </a:r>
            <a:r>
              <a:rPr lang="en-US" sz="1400" dirty="0">
                <a:latin typeface="+mn-lt"/>
                <a:cs typeface="+mn-cs"/>
              </a:rPr>
              <a:t>.</a:t>
            </a:r>
          </a:p>
          <a:p>
            <a:pPr marL="406400"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It is possible to record Macros using the Excel Macro Recorder – this eliminates the need to know VBA for constructing simple macros. The Macro Recorder records the actions step by step.</a:t>
            </a:r>
          </a:p>
          <a:p>
            <a:pPr marL="406400"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Using the Macro record feature has a lot of advantages, especially if you would like to learn the appropriate VBA code or command, but it is of only limited use when trying to develop more complex program – such as a program than can take conditional actions, or that repeat an action for a specific (or even conditional) number of times.</a:t>
            </a:r>
          </a:p>
          <a:p>
            <a:pPr marL="406400"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Macros can be stored in</a:t>
            </a:r>
          </a:p>
          <a:p>
            <a:pPr marL="863600" lvl="2"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This Workbook (only available within the particular workbook)</a:t>
            </a:r>
          </a:p>
          <a:p>
            <a:pPr marL="863600" lvl="2"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New Workbook</a:t>
            </a:r>
          </a:p>
          <a:p>
            <a:pPr marL="863600" lvl="2"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Personal Workbook (available with all workbooks on your PC)</a:t>
            </a:r>
          </a:p>
          <a:p>
            <a:pPr marL="863600" lvl="2" indent="-406400" algn="just" eaLnBrk="0" hangingPunct="0">
              <a:lnSpc>
                <a:spcPct val="150000"/>
              </a:lnSpc>
              <a:spcBef>
                <a:spcPct val="20000"/>
              </a:spcBef>
              <a:buClr>
                <a:schemeClr val="folHlink"/>
              </a:buClr>
              <a:buSzPct val="50000"/>
              <a:tabLst>
                <a:tab pos="2406650" algn="l"/>
                <a:tab pos="4173538" algn="l"/>
              </a:tabLst>
              <a:defRPr/>
            </a:pPr>
            <a:endParaRPr lang="en-US" sz="1400" dirty="0">
              <a:latin typeface="+mn-lt"/>
              <a:cs typeface="+mn-cs"/>
            </a:endParaRPr>
          </a:p>
          <a:p>
            <a:pPr marL="406400" indent="-406400" algn="just" eaLnBrk="0" hangingPunct="0">
              <a:lnSpc>
                <a:spcPct val="150000"/>
              </a:lnSpc>
              <a:spcBef>
                <a:spcPct val="20000"/>
              </a:spcBef>
              <a:buClr>
                <a:schemeClr val="folHlink"/>
              </a:buClr>
              <a:buSzPct val="50000"/>
              <a:tabLst>
                <a:tab pos="2406650" algn="l"/>
                <a:tab pos="4173538" algn="l"/>
              </a:tabLst>
              <a:defRPr/>
            </a:pPr>
            <a:r>
              <a:rPr lang="en-US" sz="1600" b="1" dirty="0">
                <a:latin typeface="+mn-lt"/>
                <a:cs typeface="+mn-cs"/>
              </a:rPr>
              <a:t>What will we cover:</a:t>
            </a:r>
          </a:p>
          <a:p>
            <a:pPr marL="406400" lvl="1"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Recording &amp; Running a macro</a:t>
            </a:r>
          </a:p>
          <a:p>
            <a:pPr marL="406400" lvl="1"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Examples</a:t>
            </a:r>
          </a:p>
        </p:txBody>
      </p:sp>
      <p:sp>
        <p:nvSpPr>
          <p:cNvPr id="6" name="Slide Number Placeholder 5"/>
          <p:cNvSpPr>
            <a:spLocks noGrp="1"/>
          </p:cNvSpPr>
          <p:nvPr>
            <p:ph type="sldNum" sz="quarter" idx="11"/>
          </p:nvPr>
        </p:nvSpPr>
        <p:spPr/>
        <p:txBody>
          <a:bodyPr/>
          <a:lstStyle/>
          <a:p>
            <a:pPr>
              <a:defRPr/>
            </a:pPr>
            <a:fld id="{1A4BDC65-E08C-488B-A377-5B55DF94A27E}" type="slidenum">
              <a:rPr lang="en-US" altLang="en-US"/>
              <a:pPr>
                <a:defRPr/>
              </a:pPr>
              <a:t>61</a:t>
            </a:fld>
            <a:endParaRPr lang="en-US"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371475" y="500063"/>
            <a:ext cx="8321675" cy="250825"/>
          </a:xfrm>
        </p:spPr>
        <p:txBody>
          <a:bodyPr/>
          <a:lstStyle/>
          <a:p>
            <a:pPr eaLnBrk="1" hangingPunct="1">
              <a:defRPr/>
            </a:pPr>
            <a:r>
              <a:rPr lang="en-US" kern="1200" dirty="0"/>
              <a:t>Recording Macro</a:t>
            </a:r>
          </a:p>
        </p:txBody>
      </p:sp>
      <p:sp>
        <p:nvSpPr>
          <p:cNvPr id="57347" name="Rectangle 3"/>
          <p:cNvSpPr>
            <a:spLocks noGrp="1" noChangeArrowheads="1"/>
          </p:cNvSpPr>
          <p:nvPr>
            <p:ph idx="1"/>
          </p:nvPr>
        </p:nvSpPr>
        <p:spPr>
          <a:xfrm>
            <a:off x="373063" y="758825"/>
            <a:ext cx="8075612" cy="4713288"/>
          </a:xfrm>
        </p:spPr>
        <p:txBody>
          <a:bodyPr/>
          <a:lstStyle/>
          <a:p>
            <a:pPr marL="341313" indent="-341313" algn="just" eaLnBrk="1" hangingPunct="1">
              <a:lnSpc>
                <a:spcPct val="150000"/>
              </a:lnSpc>
              <a:spcAft>
                <a:spcPts val="600"/>
              </a:spcAft>
            </a:pPr>
            <a:r>
              <a:rPr lang="en-US" sz="1600" smtClean="0"/>
              <a:t>Microsoft Excel has a build-in macro recorder that translates your actions into VBA macro commands.  Every action taken during the recording will be captured including the corrections. After the macro is recorded, the syntax and the layout can be seen.</a:t>
            </a:r>
          </a:p>
          <a:p>
            <a:pPr marL="341313" indent="-341313" algn="just" eaLnBrk="1" hangingPunct="1">
              <a:lnSpc>
                <a:spcPct val="150000"/>
              </a:lnSpc>
              <a:buSzPct val="100000"/>
              <a:buFontTx/>
              <a:buNone/>
            </a:pPr>
            <a:r>
              <a:rPr lang="en-US" sz="1600" smtClean="0"/>
              <a:t>Pre-requisites:</a:t>
            </a:r>
          </a:p>
          <a:p>
            <a:pPr marL="341313" indent="-341313" algn="just" eaLnBrk="1" hangingPunct="1">
              <a:lnSpc>
                <a:spcPct val="150000"/>
              </a:lnSpc>
              <a:buSzPct val="100000"/>
              <a:buFontTx/>
              <a:buAutoNum type="arabicPeriod"/>
            </a:pPr>
            <a:r>
              <a:rPr lang="en-US" smtClean="0"/>
              <a:t>Developer Tab: Developer tab holds the VBA tools. If the tab is not available, then: </a:t>
            </a:r>
          </a:p>
          <a:p>
            <a:pPr lvl="2" algn="just" eaLnBrk="1" hangingPunct="1">
              <a:lnSpc>
                <a:spcPct val="150000"/>
              </a:lnSpc>
              <a:spcBef>
                <a:spcPts val="600"/>
              </a:spcBef>
            </a:pPr>
            <a:r>
              <a:rPr lang="en-US" sz="1200" smtClean="0"/>
              <a:t>Click the </a:t>
            </a:r>
            <a:r>
              <a:rPr lang="en-US" sz="1200" b="1" smtClean="0"/>
              <a:t>Microsoft Office Button </a:t>
            </a:r>
            <a:r>
              <a:rPr lang="en-US" sz="1200" smtClean="0"/>
              <a:t>, and then click </a:t>
            </a:r>
            <a:r>
              <a:rPr lang="en-US" sz="1200" b="1" smtClean="0"/>
              <a:t>Excel Options</a:t>
            </a:r>
            <a:r>
              <a:rPr lang="en-US" sz="1200" smtClean="0"/>
              <a:t>. </a:t>
            </a:r>
          </a:p>
          <a:p>
            <a:pPr lvl="2" algn="just" eaLnBrk="1" hangingPunct="1">
              <a:lnSpc>
                <a:spcPct val="150000"/>
              </a:lnSpc>
              <a:spcBef>
                <a:spcPts val="600"/>
              </a:spcBef>
            </a:pPr>
            <a:r>
              <a:rPr lang="en-US" sz="1200" smtClean="0"/>
              <a:t>In the </a:t>
            </a:r>
            <a:r>
              <a:rPr lang="en-US" sz="1200" b="1" smtClean="0"/>
              <a:t>Popular category</a:t>
            </a:r>
            <a:r>
              <a:rPr lang="en-US" sz="1200" smtClean="0"/>
              <a:t>, under </a:t>
            </a:r>
            <a:r>
              <a:rPr lang="en-US" sz="1200" b="1" smtClean="0"/>
              <a:t>Top options for working with Excel</a:t>
            </a:r>
            <a:r>
              <a:rPr lang="en-US" sz="1200" smtClean="0"/>
              <a:t>, select the </a:t>
            </a:r>
            <a:r>
              <a:rPr lang="en-US" sz="1200" b="1" smtClean="0"/>
              <a:t>Show Developer </a:t>
            </a:r>
            <a:r>
              <a:rPr lang="en-US" sz="1200" smtClean="0"/>
              <a:t>tab in the Ribbon check box, and then click OK.</a:t>
            </a:r>
          </a:p>
          <a:p>
            <a:pPr marL="341313" indent="-341313" algn="just" eaLnBrk="1" hangingPunct="1">
              <a:lnSpc>
                <a:spcPct val="150000"/>
              </a:lnSpc>
              <a:buSzPct val="100000"/>
              <a:buFontTx/>
              <a:buAutoNum type="arabicPeriod"/>
            </a:pPr>
            <a:r>
              <a:rPr lang="en-US" smtClean="0"/>
              <a:t>To set the security level temporarily to enable all macros, do the following: </a:t>
            </a:r>
          </a:p>
          <a:p>
            <a:pPr lvl="2" algn="just" eaLnBrk="1" hangingPunct="1">
              <a:lnSpc>
                <a:spcPct val="150000"/>
              </a:lnSpc>
              <a:spcBef>
                <a:spcPts val="600"/>
              </a:spcBef>
            </a:pPr>
            <a:r>
              <a:rPr lang="en-US" sz="1200" smtClean="0"/>
              <a:t>On the </a:t>
            </a:r>
            <a:r>
              <a:rPr lang="en-US" sz="1200" b="1" smtClean="0"/>
              <a:t>Developer tab</a:t>
            </a:r>
            <a:r>
              <a:rPr lang="en-US" sz="1200" smtClean="0"/>
              <a:t>, in the </a:t>
            </a:r>
            <a:r>
              <a:rPr lang="en-US" sz="1200" b="1" smtClean="0"/>
              <a:t>Code group</a:t>
            </a:r>
            <a:r>
              <a:rPr lang="en-US" sz="1200" smtClean="0"/>
              <a:t>, click </a:t>
            </a:r>
            <a:r>
              <a:rPr lang="en-US" sz="1200" b="1" smtClean="0"/>
              <a:t>Macro Security</a:t>
            </a:r>
            <a:r>
              <a:rPr lang="en-US" sz="1200" smtClean="0"/>
              <a:t>. </a:t>
            </a:r>
          </a:p>
          <a:p>
            <a:pPr lvl="2" algn="just" eaLnBrk="1" hangingPunct="1">
              <a:lnSpc>
                <a:spcPct val="150000"/>
              </a:lnSpc>
              <a:spcBef>
                <a:spcPts val="600"/>
              </a:spcBef>
            </a:pPr>
            <a:r>
              <a:rPr lang="en-US" sz="1200" smtClean="0"/>
              <a:t>Under Macro Settings, click </a:t>
            </a:r>
            <a:r>
              <a:rPr lang="en-US" sz="1200" b="1" smtClean="0"/>
              <a:t>Enable all macros (not recommended, potentially dangerous code can run)</a:t>
            </a:r>
            <a:r>
              <a:rPr lang="en-US" sz="1200" smtClean="0"/>
              <a:t>, and then click OK. </a:t>
            </a:r>
          </a:p>
        </p:txBody>
      </p:sp>
      <p:sp>
        <p:nvSpPr>
          <p:cNvPr id="6" name="Slide Number Placeholder 5"/>
          <p:cNvSpPr>
            <a:spLocks noGrp="1"/>
          </p:cNvSpPr>
          <p:nvPr>
            <p:ph type="sldNum" sz="quarter" idx="11"/>
          </p:nvPr>
        </p:nvSpPr>
        <p:spPr/>
        <p:txBody>
          <a:bodyPr/>
          <a:lstStyle/>
          <a:p>
            <a:pPr>
              <a:defRPr/>
            </a:pPr>
            <a:fld id="{CFEE8FAE-20B0-4D94-95E3-F1147F12C2D3}" type="slidenum">
              <a:rPr lang="en-US" altLang="en-US"/>
              <a:pPr>
                <a:defRPr/>
              </a:pPr>
              <a:t>62</a:t>
            </a:fld>
            <a:endParaRPr lang="en-US"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p:cNvSpPr>
            <a:spLocks noGrp="1"/>
          </p:cNvSpPr>
          <p:nvPr>
            <p:ph idx="1"/>
          </p:nvPr>
        </p:nvSpPr>
        <p:spPr>
          <a:xfrm>
            <a:off x="304800" y="765175"/>
            <a:ext cx="4867275" cy="5594350"/>
          </a:xfrm>
        </p:spPr>
        <p:txBody>
          <a:bodyPr/>
          <a:lstStyle/>
          <a:p>
            <a:pPr marL="342900" lvl="2" indent="-342900" algn="just" eaLnBrk="1" hangingPunct="1">
              <a:lnSpc>
                <a:spcPct val="150000"/>
              </a:lnSpc>
              <a:buSzPct val="100000"/>
              <a:buFontTx/>
              <a:buAutoNum type="arabicPeriod"/>
            </a:pPr>
            <a:r>
              <a:rPr lang="en-US" sz="1400" smtClean="0"/>
              <a:t>On the </a:t>
            </a:r>
            <a:r>
              <a:rPr lang="en-US" sz="1400" b="1" smtClean="0"/>
              <a:t>Developer</a:t>
            </a:r>
            <a:r>
              <a:rPr lang="en-US" sz="1400" smtClean="0"/>
              <a:t> tab, in the </a:t>
            </a:r>
            <a:r>
              <a:rPr lang="en-US" sz="1400" b="1" smtClean="0"/>
              <a:t>Code group</a:t>
            </a:r>
            <a:r>
              <a:rPr lang="en-US" sz="1400" smtClean="0"/>
              <a:t>, click </a:t>
            </a:r>
            <a:r>
              <a:rPr lang="en-US" sz="1400" b="1" smtClean="0"/>
              <a:t>Record Macro</a:t>
            </a:r>
            <a:r>
              <a:rPr lang="en-US" sz="1400" smtClean="0"/>
              <a:t>. </a:t>
            </a:r>
          </a:p>
          <a:p>
            <a:pPr marL="342900" lvl="2" indent="-342900" algn="just" eaLnBrk="1" hangingPunct="1">
              <a:lnSpc>
                <a:spcPct val="150000"/>
              </a:lnSpc>
              <a:buSzPct val="100000"/>
              <a:buFontTx/>
              <a:buAutoNum type="arabicPeriod"/>
            </a:pPr>
            <a:endParaRPr lang="en-US" sz="1400" smtClean="0"/>
          </a:p>
          <a:p>
            <a:pPr marL="342900" lvl="2" indent="-342900" algn="just" eaLnBrk="1" hangingPunct="1">
              <a:lnSpc>
                <a:spcPct val="150000"/>
              </a:lnSpc>
              <a:buSzPct val="100000"/>
              <a:buFontTx/>
              <a:buAutoNum type="arabicPeriod"/>
            </a:pPr>
            <a:endParaRPr lang="en-US" sz="1400" smtClean="0"/>
          </a:p>
          <a:p>
            <a:pPr marL="342900" lvl="2" indent="-342900" algn="just" eaLnBrk="1" hangingPunct="1">
              <a:lnSpc>
                <a:spcPct val="150000"/>
              </a:lnSpc>
              <a:buSzPct val="100000"/>
              <a:buFontTx/>
              <a:buAutoNum type="arabicPeriod"/>
            </a:pPr>
            <a:r>
              <a:rPr lang="en-US" sz="1400" smtClean="0"/>
              <a:t>Record Macro Wizard will open.</a:t>
            </a:r>
          </a:p>
          <a:p>
            <a:pPr marL="800100" lvl="3" indent="-342900" algn="just" eaLnBrk="1" hangingPunct="1">
              <a:lnSpc>
                <a:spcPct val="150000"/>
              </a:lnSpc>
              <a:buSzPct val="100000"/>
              <a:buFontTx/>
              <a:buAutoNum type="romanLcPeriod"/>
            </a:pPr>
            <a:r>
              <a:rPr lang="en-US" sz="1200" smtClean="0"/>
              <a:t>In the </a:t>
            </a:r>
            <a:r>
              <a:rPr lang="en-US" sz="1200" b="1" smtClean="0"/>
              <a:t>Macro name box</a:t>
            </a:r>
            <a:r>
              <a:rPr lang="en-US" sz="1200" smtClean="0"/>
              <a:t>, enter a name for the macro.</a:t>
            </a:r>
          </a:p>
          <a:p>
            <a:pPr marL="800100" lvl="3" indent="-342900" algn="just" eaLnBrk="1" hangingPunct="1">
              <a:lnSpc>
                <a:spcPct val="150000"/>
              </a:lnSpc>
              <a:buSzPct val="100000"/>
              <a:buFontTx/>
              <a:buAutoNum type="romanLcPeriod"/>
            </a:pPr>
            <a:r>
              <a:rPr lang="en-US" sz="1200" smtClean="0"/>
              <a:t>In the </a:t>
            </a:r>
            <a:r>
              <a:rPr lang="en-US" sz="1200" b="1" smtClean="0"/>
              <a:t>Store macro in list</a:t>
            </a:r>
            <a:r>
              <a:rPr lang="en-US" sz="1200" smtClean="0"/>
              <a:t>, select the workbook where you want to store the macro.</a:t>
            </a:r>
          </a:p>
          <a:p>
            <a:pPr marL="800100" lvl="3" indent="-342900" algn="just" eaLnBrk="1" hangingPunct="1">
              <a:lnSpc>
                <a:spcPct val="150000"/>
              </a:lnSpc>
              <a:buSzPct val="100000"/>
              <a:buFontTx/>
              <a:buAutoNum type="romanLcPeriod"/>
            </a:pPr>
            <a:r>
              <a:rPr lang="en-US" sz="1200" smtClean="0"/>
              <a:t>In the </a:t>
            </a:r>
            <a:r>
              <a:rPr lang="en-US" sz="1200" b="1" smtClean="0"/>
              <a:t>Description</a:t>
            </a:r>
            <a:r>
              <a:rPr lang="en-US" sz="1200" smtClean="0"/>
              <a:t> box, type a description of the macro. </a:t>
            </a:r>
          </a:p>
          <a:p>
            <a:pPr marL="800100" lvl="3" indent="-342900" algn="just" eaLnBrk="1" hangingPunct="1">
              <a:lnSpc>
                <a:spcPct val="150000"/>
              </a:lnSpc>
              <a:buSzPct val="100000"/>
              <a:buFontTx/>
              <a:buAutoNum type="romanLcPeriod"/>
            </a:pPr>
            <a:r>
              <a:rPr lang="en-US" sz="1200" smtClean="0"/>
              <a:t>Click </a:t>
            </a:r>
            <a:r>
              <a:rPr lang="en-US" sz="1200" b="1" smtClean="0"/>
              <a:t>OK</a:t>
            </a:r>
            <a:r>
              <a:rPr lang="en-US" sz="1200" smtClean="0"/>
              <a:t> to start recording. </a:t>
            </a:r>
          </a:p>
          <a:p>
            <a:pPr marL="800100" lvl="3" indent="-342900" algn="just" eaLnBrk="1" hangingPunct="1">
              <a:lnSpc>
                <a:spcPct val="150000"/>
              </a:lnSpc>
              <a:buSzPct val="100000"/>
              <a:buFontTx/>
              <a:buAutoNum type="romanLcPeriod"/>
            </a:pPr>
            <a:endParaRPr lang="en-US" sz="1200" smtClean="0"/>
          </a:p>
          <a:p>
            <a:pPr marL="800100" lvl="3" indent="-342900" algn="just" eaLnBrk="1" hangingPunct="1">
              <a:lnSpc>
                <a:spcPct val="150000"/>
              </a:lnSpc>
              <a:buSzPct val="100000"/>
              <a:buFontTx/>
              <a:buAutoNum type="romanLcPeriod"/>
            </a:pPr>
            <a:endParaRPr lang="en-US" sz="1200" smtClean="0"/>
          </a:p>
          <a:p>
            <a:pPr marL="342900" lvl="2" indent="-342900" algn="just" eaLnBrk="1" hangingPunct="1">
              <a:lnSpc>
                <a:spcPct val="150000"/>
              </a:lnSpc>
              <a:buSzPct val="100000"/>
              <a:buFontTx/>
              <a:buAutoNum type="arabicPeriod"/>
            </a:pPr>
            <a:r>
              <a:rPr lang="en-US" sz="1400" smtClean="0"/>
              <a:t>Perform the actions that you want to record. </a:t>
            </a:r>
          </a:p>
          <a:p>
            <a:pPr marL="342900" lvl="2" indent="-342900" algn="just" eaLnBrk="1" hangingPunct="1">
              <a:lnSpc>
                <a:spcPct val="150000"/>
              </a:lnSpc>
              <a:buSzPct val="100000"/>
              <a:buFontTx/>
              <a:buAutoNum type="arabicPeriod"/>
            </a:pPr>
            <a:endParaRPr lang="en-US" sz="1400" smtClean="0"/>
          </a:p>
          <a:p>
            <a:pPr marL="342900" lvl="2" indent="-342900" algn="just" eaLnBrk="1" hangingPunct="1">
              <a:lnSpc>
                <a:spcPct val="150000"/>
              </a:lnSpc>
              <a:buSzPct val="100000"/>
              <a:buFontTx/>
              <a:buAutoNum type="arabicPeriod"/>
            </a:pPr>
            <a:r>
              <a:rPr lang="en-US" sz="1400" smtClean="0"/>
              <a:t>On the </a:t>
            </a:r>
            <a:r>
              <a:rPr lang="en-US" sz="1400" b="1" smtClean="0"/>
              <a:t>Developer tab</a:t>
            </a:r>
            <a:r>
              <a:rPr lang="en-US" sz="1400" smtClean="0"/>
              <a:t>, in the </a:t>
            </a:r>
            <a:r>
              <a:rPr lang="en-US" sz="1400" b="1" smtClean="0"/>
              <a:t>Code group</a:t>
            </a:r>
            <a:r>
              <a:rPr lang="en-US" sz="1400" smtClean="0"/>
              <a:t>, click </a:t>
            </a:r>
            <a:r>
              <a:rPr lang="en-US" sz="1400" b="1" smtClean="0"/>
              <a:t>Stop Recording.</a:t>
            </a:r>
          </a:p>
        </p:txBody>
      </p:sp>
      <p:sp>
        <p:nvSpPr>
          <p:cNvPr id="4" name="Slide Number Placeholder 3"/>
          <p:cNvSpPr>
            <a:spLocks noGrp="1"/>
          </p:cNvSpPr>
          <p:nvPr>
            <p:ph type="sldNum" sz="quarter" idx="11"/>
          </p:nvPr>
        </p:nvSpPr>
        <p:spPr/>
        <p:txBody>
          <a:bodyPr/>
          <a:lstStyle/>
          <a:p>
            <a:pPr>
              <a:defRPr/>
            </a:pPr>
            <a:fld id="{F552AFEF-F303-4354-98E1-6745420C0EBF}" type="slidenum">
              <a:rPr lang="en-US" altLang="en-US" smtClean="0"/>
              <a:pPr>
                <a:defRPr/>
              </a:pPr>
              <a:t>63</a:t>
            </a:fld>
            <a:endParaRPr lang="en-US" altLang="en-US" dirty="0"/>
          </a:p>
        </p:txBody>
      </p:sp>
      <p:sp>
        <p:nvSpPr>
          <p:cNvPr id="78852" name="Title 4"/>
          <p:cNvSpPr>
            <a:spLocks noGrp="1"/>
          </p:cNvSpPr>
          <p:nvPr>
            <p:ph type="title"/>
          </p:nvPr>
        </p:nvSpPr>
        <p:spPr/>
        <p:txBody>
          <a:bodyPr/>
          <a:lstStyle/>
          <a:p>
            <a:r>
              <a:rPr lang="en-US" smtClean="0"/>
              <a:t>Macro - Example</a:t>
            </a:r>
          </a:p>
        </p:txBody>
      </p:sp>
      <p:pic>
        <p:nvPicPr>
          <p:cNvPr id="78853" name="Picture 2"/>
          <p:cNvPicPr>
            <a:picLocks noChangeAspect="1" noChangeArrowheads="1"/>
          </p:cNvPicPr>
          <p:nvPr/>
        </p:nvPicPr>
        <p:blipFill>
          <a:blip r:embed="rId2" cstate="print"/>
          <a:srcRect t="18668" r="54053"/>
          <a:stretch>
            <a:fillRect/>
          </a:stretch>
        </p:blipFill>
        <p:spPr bwMode="auto">
          <a:xfrm>
            <a:off x="5634038" y="860425"/>
            <a:ext cx="2595562" cy="1004888"/>
          </a:xfrm>
          <a:prstGeom prst="rect">
            <a:avLst/>
          </a:prstGeom>
          <a:noFill/>
          <a:ln w="9525">
            <a:noFill/>
            <a:miter lim="800000"/>
            <a:headEnd/>
            <a:tailEnd/>
          </a:ln>
        </p:spPr>
      </p:pic>
      <p:sp>
        <p:nvSpPr>
          <p:cNvPr id="78854" name="Oval 6"/>
          <p:cNvSpPr>
            <a:spLocks noChangeArrowheads="1"/>
          </p:cNvSpPr>
          <p:nvPr/>
        </p:nvSpPr>
        <p:spPr bwMode="auto">
          <a:xfrm>
            <a:off x="6375400" y="1030288"/>
            <a:ext cx="898525" cy="346075"/>
          </a:xfrm>
          <a:prstGeom prst="ellipse">
            <a:avLst/>
          </a:prstGeom>
          <a:noFill/>
          <a:ln w="12700" algn="ctr">
            <a:solidFill>
              <a:srgbClr val="FF0000"/>
            </a:solidFill>
            <a:round/>
            <a:headEnd/>
            <a:tailEnd/>
          </a:ln>
        </p:spPr>
        <p:txBody>
          <a:bodyPr lIns="45720" rIns="45720" anchor="ctr">
            <a:spAutoFit/>
          </a:bodyPr>
          <a:lstStyle/>
          <a:p>
            <a:pPr eaLnBrk="0" hangingPunct="0">
              <a:buClr>
                <a:schemeClr val="folHlink"/>
              </a:buClr>
            </a:pPr>
            <a:endParaRPr lang="en-US"/>
          </a:p>
        </p:txBody>
      </p:sp>
      <p:pic>
        <p:nvPicPr>
          <p:cNvPr id="78855" name="Picture 3"/>
          <p:cNvPicPr>
            <a:picLocks noChangeAspect="1" noChangeArrowheads="1"/>
          </p:cNvPicPr>
          <p:nvPr/>
        </p:nvPicPr>
        <p:blipFill>
          <a:blip r:embed="rId3" cstate="print"/>
          <a:srcRect/>
          <a:stretch>
            <a:fillRect/>
          </a:stretch>
        </p:blipFill>
        <p:spPr bwMode="auto">
          <a:xfrm>
            <a:off x="5668963" y="2152650"/>
            <a:ext cx="2570162" cy="2103438"/>
          </a:xfrm>
          <a:prstGeom prst="rect">
            <a:avLst/>
          </a:prstGeom>
          <a:noFill/>
          <a:ln w="9525">
            <a:noFill/>
            <a:miter lim="800000"/>
            <a:headEnd/>
            <a:tailEnd/>
          </a:ln>
        </p:spPr>
      </p:pic>
      <p:pic>
        <p:nvPicPr>
          <p:cNvPr id="78856" name="Picture 4"/>
          <p:cNvPicPr>
            <a:picLocks noChangeAspect="1" noChangeArrowheads="1"/>
          </p:cNvPicPr>
          <p:nvPr/>
        </p:nvPicPr>
        <p:blipFill>
          <a:blip r:embed="rId4" cstate="print"/>
          <a:srcRect t="14304" r="30026"/>
          <a:stretch>
            <a:fillRect/>
          </a:stretch>
        </p:blipFill>
        <p:spPr bwMode="auto">
          <a:xfrm>
            <a:off x="5708650" y="5349875"/>
            <a:ext cx="2520950" cy="1006475"/>
          </a:xfrm>
          <a:prstGeom prst="rect">
            <a:avLst/>
          </a:prstGeom>
          <a:noFill/>
          <a:ln w="9525">
            <a:noFill/>
            <a:miter lim="800000"/>
            <a:headEnd/>
            <a:tailEnd/>
          </a:ln>
        </p:spPr>
      </p:pic>
      <p:sp>
        <p:nvSpPr>
          <p:cNvPr id="78857" name="Oval 15"/>
          <p:cNvSpPr>
            <a:spLocks noChangeArrowheads="1"/>
          </p:cNvSpPr>
          <p:nvPr/>
        </p:nvSpPr>
        <p:spPr bwMode="auto">
          <a:xfrm>
            <a:off x="6446838" y="5540375"/>
            <a:ext cx="963612" cy="346075"/>
          </a:xfrm>
          <a:prstGeom prst="ellipse">
            <a:avLst/>
          </a:prstGeom>
          <a:noFill/>
          <a:ln w="12700" algn="ctr">
            <a:solidFill>
              <a:srgbClr val="FF0000"/>
            </a:solidFill>
            <a:round/>
            <a:headEnd/>
            <a:tailEnd/>
          </a:ln>
        </p:spPr>
        <p:txBody>
          <a:bodyPr lIns="45720" rIns="45720" anchor="ctr">
            <a:spAutoFit/>
          </a:bodyPr>
          <a:lstStyle/>
          <a:p>
            <a:pPr eaLnBrk="0" hangingPunct="0">
              <a:buClr>
                <a:schemeClr val="folHlink"/>
              </a:buClr>
            </a:pPr>
            <a:endParaRPr lang="en-US"/>
          </a:p>
        </p:txBody>
      </p:sp>
      <p:sp>
        <p:nvSpPr>
          <p:cNvPr id="11" name="TextBox 11"/>
          <p:cNvSpPr txBox="1">
            <a:spLocks noChangeArrowheads="1"/>
          </p:cNvSpPr>
          <p:nvPr/>
        </p:nvSpPr>
        <p:spPr bwMode="auto">
          <a:xfrm>
            <a:off x="5676900" y="4545013"/>
            <a:ext cx="2552700" cy="517525"/>
          </a:xfrm>
          <a:prstGeom prst="rect">
            <a:avLst/>
          </a:prstGeom>
          <a:solidFill>
            <a:schemeClr val="bg1">
              <a:lumMod val="75000"/>
            </a:schemeClr>
          </a:solidFill>
          <a:ln w="12700">
            <a:solidFill>
              <a:schemeClr val="tx1"/>
            </a:solidFill>
            <a:miter lim="800000"/>
            <a:headEnd/>
            <a:tailEnd/>
          </a:ln>
        </p:spPr>
        <p:txBody>
          <a:bodyPr anchor="ctr"/>
          <a:lstStyle/>
          <a:p>
            <a:pPr algn="ctr" eaLnBrk="0" hangingPunct="0">
              <a:buClr>
                <a:schemeClr val="folHlink"/>
              </a:buClr>
              <a:defRPr/>
            </a:pPr>
            <a:r>
              <a:rPr lang="en-US" sz="1200" dirty="0"/>
              <a:t>Perform the actions that you want to capture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idx="1"/>
          </p:nvPr>
        </p:nvSpPr>
        <p:spPr>
          <a:xfrm>
            <a:off x="431800" y="793750"/>
            <a:ext cx="8043863" cy="1949450"/>
          </a:xfrm>
        </p:spPr>
        <p:txBody>
          <a:bodyPr/>
          <a:lstStyle/>
          <a:p>
            <a:pPr marL="342900" lvl="2" indent="-342900" algn="just" eaLnBrk="1" hangingPunct="1">
              <a:lnSpc>
                <a:spcPct val="150000"/>
              </a:lnSpc>
              <a:buSzPct val="100000"/>
              <a:buFontTx/>
              <a:buAutoNum type="arabicPeriod"/>
            </a:pPr>
            <a:r>
              <a:rPr lang="en-US" sz="1400" smtClean="0"/>
              <a:t>On the </a:t>
            </a:r>
            <a:r>
              <a:rPr lang="en-US" sz="1400" b="1" smtClean="0"/>
              <a:t>Developer</a:t>
            </a:r>
            <a:r>
              <a:rPr lang="en-US" sz="1400" smtClean="0"/>
              <a:t> tab, in the </a:t>
            </a:r>
            <a:r>
              <a:rPr lang="en-US" sz="1400" b="1" smtClean="0"/>
              <a:t>Code group</a:t>
            </a:r>
            <a:r>
              <a:rPr lang="en-US" sz="1400" smtClean="0"/>
              <a:t>, click ‘</a:t>
            </a:r>
            <a:r>
              <a:rPr lang="en-US" sz="1400" b="1" smtClean="0"/>
              <a:t>Record Macro’</a:t>
            </a:r>
            <a:r>
              <a:rPr lang="en-US" sz="1400" smtClean="0"/>
              <a:t>.</a:t>
            </a:r>
          </a:p>
          <a:p>
            <a:pPr marL="342900" lvl="2" indent="-342900" algn="just" eaLnBrk="1" hangingPunct="1">
              <a:lnSpc>
                <a:spcPct val="150000"/>
              </a:lnSpc>
              <a:buSzPct val="100000"/>
              <a:buFontTx/>
              <a:buAutoNum type="arabicPeriod"/>
            </a:pPr>
            <a:r>
              <a:rPr lang="en-US" sz="1400" smtClean="0"/>
              <a:t>Enter the requisite details in the Record Macro Wizard and press OK.</a:t>
            </a:r>
          </a:p>
          <a:p>
            <a:pPr marL="342900" lvl="2" indent="-342900" algn="just" eaLnBrk="1" hangingPunct="1">
              <a:lnSpc>
                <a:spcPct val="150000"/>
              </a:lnSpc>
              <a:buSzPct val="100000"/>
              <a:buFontTx/>
              <a:buAutoNum type="arabicPeriod"/>
            </a:pPr>
            <a:r>
              <a:rPr lang="en-US" sz="1400" smtClean="0"/>
              <a:t>In the Background Color Panel, select the </a:t>
            </a:r>
            <a:r>
              <a:rPr lang="en-US" sz="1400" b="1" smtClean="0"/>
              <a:t>Light Yellow </a:t>
            </a:r>
            <a:r>
              <a:rPr lang="en-US" sz="1400" smtClean="0"/>
              <a:t>color box. This action will set the   background of the current cell (A1) in light yellow color.</a:t>
            </a:r>
          </a:p>
          <a:p>
            <a:pPr marL="342900" lvl="2" indent="-342900" algn="just" eaLnBrk="1" hangingPunct="1">
              <a:lnSpc>
                <a:spcPct val="150000"/>
              </a:lnSpc>
              <a:buSzPct val="100000"/>
              <a:buFontTx/>
              <a:buAutoNum type="arabicPeriod"/>
            </a:pPr>
            <a:r>
              <a:rPr lang="en-US" sz="1400" smtClean="0"/>
              <a:t>Once finished, click ‘</a:t>
            </a:r>
            <a:r>
              <a:rPr lang="en-US" sz="1400" b="1" smtClean="0"/>
              <a:t>Stop Recording</a:t>
            </a:r>
            <a:r>
              <a:rPr lang="en-US" sz="1400" smtClean="0"/>
              <a:t>’ on the </a:t>
            </a:r>
            <a:r>
              <a:rPr lang="en-US" sz="1400" b="1" smtClean="0"/>
              <a:t>Developer tab</a:t>
            </a:r>
            <a:r>
              <a:rPr lang="en-US" sz="1400" smtClean="0"/>
              <a:t>.</a:t>
            </a:r>
          </a:p>
        </p:txBody>
      </p:sp>
      <p:pic>
        <p:nvPicPr>
          <p:cNvPr id="79875" name="Picture 2"/>
          <p:cNvPicPr>
            <a:picLocks noChangeAspect="1" noChangeArrowheads="1"/>
          </p:cNvPicPr>
          <p:nvPr/>
        </p:nvPicPr>
        <p:blipFill>
          <a:blip r:embed="rId3" cstate="print"/>
          <a:srcRect/>
          <a:stretch>
            <a:fillRect/>
          </a:stretch>
        </p:blipFill>
        <p:spPr bwMode="auto">
          <a:xfrm>
            <a:off x="2747963" y="3036888"/>
            <a:ext cx="3787775" cy="277495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fld id="{F5FA653E-AF3E-4F15-BA4B-FCD026F82A79}" type="slidenum">
              <a:rPr lang="en-US" altLang="en-US"/>
              <a:pPr>
                <a:defRPr/>
              </a:pPr>
              <a:t>64</a:t>
            </a:fld>
            <a:endParaRPr lang="en-US" altLang="en-US" dirty="0"/>
          </a:p>
        </p:txBody>
      </p:sp>
      <p:sp>
        <p:nvSpPr>
          <p:cNvPr id="79877" name="Title 4"/>
          <p:cNvSpPr>
            <a:spLocks noGrp="1"/>
          </p:cNvSpPr>
          <p:nvPr>
            <p:ph type="title"/>
          </p:nvPr>
        </p:nvSpPr>
        <p:spPr/>
        <p:txBody>
          <a:bodyPr/>
          <a:lstStyle/>
          <a:p>
            <a:r>
              <a:rPr lang="en-US" smtClean="0"/>
              <a:t>Macro – Example to set the Background Color to Yellow</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idx="1"/>
          </p:nvPr>
        </p:nvSpPr>
        <p:spPr>
          <a:xfrm>
            <a:off x="415925" y="787400"/>
            <a:ext cx="8113713" cy="1365250"/>
          </a:xfrm>
        </p:spPr>
        <p:txBody>
          <a:bodyPr/>
          <a:lstStyle/>
          <a:p>
            <a:pPr algn="just" eaLnBrk="1" hangingPunct="1">
              <a:lnSpc>
                <a:spcPct val="150000"/>
              </a:lnSpc>
            </a:pPr>
            <a:r>
              <a:rPr lang="en-US" smtClean="0"/>
              <a:t>The recorded macro is ready for use.  Before we run the Marco, let's look into the syntax. </a:t>
            </a:r>
          </a:p>
          <a:p>
            <a:pPr algn="just" eaLnBrk="1" hangingPunct="1">
              <a:lnSpc>
                <a:spcPct val="150000"/>
              </a:lnSpc>
            </a:pPr>
            <a:r>
              <a:rPr lang="en-US" smtClean="0"/>
              <a:t>To load the Visual Basic Editor, press </a:t>
            </a:r>
            <a:r>
              <a:rPr lang="en-US" b="1" smtClean="0"/>
              <a:t>[Alt] and [F11] </a:t>
            </a:r>
            <a:r>
              <a:rPr lang="en-US" smtClean="0"/>
              <a:t>at the same time. The Visual Basic Editor comes up.</a:t>
            </a:r>
          </a:p>
          <a:p>
            <a:pPr algn="just" eaLnBrk="1" hangingPunct="1">
              <a:lnSpc>
                <a:spcPct val="150000"/>
              </a:lnSpc>
              <a:buFont typeface="Wingdings" pitchFamily="2" charset="2"/>
              <a:buNone/>
            </a:pPr>
            <a:endParaRPr lang="en-US" smtClean="0"/>
          </a:p>
        </p:txBody>
      </p:sp>
      <p:pic>
        <p:nvPicPr>
          <p:cNvPr id="80899" name="Picture 4" descr="recordmacro-5"/>
          <p:cNvPicPr>
            <a:picLocks noChangeAspect="1" noChangeArrowheads="1"/>
          </p:cNvPicPr>
          <p:nvPr/>
        </p:nvPicPr>
        <p:blipFill>
          <a:blip r:embed="rId3" cstate="print"/>
          <a:srcRect/>
          <a:stretch>
            <a:fillRect/>
          </a:stretch>
        </p:blipFill>
        <p:spPr bwMode="auto">
          <a:xfrm>
            <a:off x="1808163" y="2122488"/>
            <a:ext cx="5181600" cy="3906837"/>
          </a:xfrm>
          <a:prstGeom prst="rect">
            <a:avLst/>
          </a:prstGeom>
          <a:noFill/>
          <a:ln w="9525">
            <a:solidFill>
              <a:schemeClr val="tx1"/>
            </a:solidFill>
            <a:miter lim="800000"/>
            <a:headEnd/>
            <a:tailEnd/>
          </a:ln>
        </p:spPr>
      </p:pic>
      <p:sp>
        <p:nvSpPr>
          <p:cNvPr id="6" name="Slide Number Placeholder 5"/>
          <p:cNvSpPr>
            <a:spLocks noGrp="1"/>
          </p:cNvSpPr>
          <p:nvPr>
            <p:ph type="sldNum" sz="quarter" idx="11"/>
          </p:nvPr>
        </p:nvSpPr>
        <p:spPr/>
        <p:txBody>
          <a:bodyPr/>
          <a:lstStyle/>
          <a:p>
            <a:pPr>
              <a:defRPr/>
            </a:pPr>
            <a:fld id="{201E0987-5352-463A-831A-DC01A0F15222}" type="slidenum">
              <a:rPr lang="en-US" altLang="en-US"/>
              <a:pPr>
                <a:defRPr/>
              </a:pPr>
              <a:t>65</a:t>
            </a:fld>
            <a:endParaRPr lang="en-US" altLang="en-US" dirty="0"/>
          </a:p>
        </p:txBody>
      </p:sp>
      <p:sp>
        <p:nvSpPr>
          <p:cNvPr id="80901" name="Title 6"/>
          <p:cNvSpPr>
            <a:spLocks noGrp="1"/>
          </p:cNvSpPr>
          <p:nvPr>
            <p:ph type="title"/>
          </p:nvPr>
        </p:nvSpPr>
        <p:spPr/>
        <p:txBody>
          <a:bodyPr/>
          <a:lstStyle/>
          <a:p>
            <a:r>
              <a:rPr lang="en-US" smtClean="0"/>
              <a:t>View the Recorded Macro</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idx="1"/>
          </p:nvPr>
        </p:nvSpPr>
        <p:spPr>
          <a:xfrm>
            <a:off x="411163" y="788988"/>
            <a:ext cx="8091487" cy="914400"/>
          </a:xfrm>
        </p:spPr>
        <p:txBody>
          <a:bodyPr/>
          <a:lstStyle/>
          <a:p>
            <a:pPr algn="just" eaLnBrk="1" hangingPunct="1">
              <a:lnSpc>
                <a:spcPct val="150000"/>
              </a:lnSpc>
            </a:pPr>
            <a:r>
              <a:rPr lang="en-US" smtClean="0"/>
              <a:t>Expand the </a:t>
            </a:r>
            <a:r>
              <a:rPr lang="en-US" b="1" smtClean="0"/>
              <a:t>Modules </a:t>
            </a:r>
            <a:r>
              <a:rPr lang="en-US" smtClean="0"/>
              <a:t>folder in the </a:t>
            </a:r>
            <a:r>
              <a:rPr lang="en-US" b="1" smtClean="0"/>
              <a:t>Project Explorer </a:t>
            </a:r>
            <a:r>
              <a:rPr lang="en-US" smtClean="0"/>
              <a:t>by clicking on the </a:t>
            </a:r>
            <a:r>
              <a:rPr lang="en-US" b="1" smtClean="0"/>
              <a:t>plus (+) </a:t>
            </a:r>
            <a:r>
              <a:rPr lang="en-US" smtClean="0"/>
              <a:t>sign</a:t>
            </a:r>
          </a:p>
          <a:p>
            <a:pPr algn="just" eaLnBrk="1" hangingPunct="1">
              <a:lnSpc>
                <a:spcPct val="150000"/>
              </a:lnSpc>
            </a:pPr>
            <a:r>
              <a:rPr lang="en-US" smtClean="0"/>
              <a:t>Double click the </a:t>
            </a:r>
            <a:r>
              <a:rPr lang="en-US" b="1" smtClean="0"/>
              <a:t>Module1 </a:t>
            </a:r>
            <a:r>
              <a:rPr lang="en-US" smtClean="0"/>
              <a:t>folder to see the sub routine (macro).  </a:t>
            </a:r>
          </a:p>
        </p:txBody>
      </p:sp>
      <p:pic>
        <p:nvPicPr>
          <p:cNvPr id="81923" name="Picture 3" descr="recordmacro-6"/>
          <p:cNvPicPr>
            <a:picLocks noChangeAspect="1" noChangeArrowheads="1"/>
          </p:cNvPicPr>
          <p:nvPr/>
        </p:nvPicPr>
        <p:blipFill>
          <a:blip r:embed="rId3" cstate="print"/>
          <a:srcRect/>
          <a:stretch>
            <a:fillRect/>
          </a:stretch>
        </p:blipFill>
        <p:spPr bwMode="auto">
          <a:xfrm>
            <a:off x="868363" y="1814513"/>
            <a:ext cx="2692400" cy="3475037"/>
          </a:xfrm>
          <a:prstGeom prst="rect">
            <a:avLst/>
          </a:prstGeom>
          <a:noFill/>
          <a:ln w="9525">
            <a:noFill/>
            <a:miter lim="800000"/>
            <a:headEnd/>
            <a:tailEnd/>
          </a:ln>
        </p:spPr>
      </p:pic>
      <p:pic>
        <p:nvPicPr>
          <p:cNvPr id="81924" name="Picture 5"/>
          <p:cNvPicPr>
            <a:picLocks noChangeAspect="1" noChangeArrowheads="1"/>
          </p:cNvPicPr>
          <p:nvPr/>
        </p:nvPicPr>
        <p:blipFill>
          <a:blip r:embed="rId4" cstate="print"/>
          <a:srcRect/>
          <a:stretch>
            <a:fillRect/>
          </a:stretch>
        </p:blipFill>
        <p:spPr bwMode="auto">
          <a:xfrm>
            <a:off x="4313238" y="1814513"/>
            <a:ext cx="3713162" cy="3475037"/>
          </a:xfrm>
          <a:prstGeom prst="rect">
            <a:avLst/>
          </a:prstGeom>
          <a:noFill/>
          <a:ln w="9525">
            <a:noFill/>
            <a:miter lim="800000"/>
            <a:headEnd/>
            <a:tailEnd/>
          </a:ln>
        </p:spPr>
      </p:pic>
      <p:sp>
        <p:nvSpPr>
          <p:cNvPr id="81925" name="Text Box 6"/>
          <p:cNvSpPr txBox="1">
            <a:spLocks noChangeArrowheads="1"/>
          </p:cNvSpPr>
          <p:nvPr/>
        </p:nvSpPr>
        <p:spPr bwMode="auto">
          <a:xfrm>
            <a:off x="723900" y="5619750"/>
            <a:ext cx="7696200" cy="698500"/>
          </a:xfrm>
          <a:prstGeom prst="rect">
            <a:avLst/>
          </a:prstGeom>
          <a:noFill/>
          <a:ln w="9525">
            <a:noFill/>
            <a:miter lim="800000"/>
            <a:headEnd/>
            <a:tailEnd/>
          </a:ln>
        </p:spPr>
        <p:txBody>
          <a:bodyPr>
            <a:spAutoFit/>
          </a:bodyPr>
          <a:lstStyle/>
          <a:p>
            <a:pPr eaLnBrk="0" hangingPunct="0">
              <a:lnSpc>
                <a:spcPct val="150000"/>
              </a:lnSpc>
              <a:spcBef>
                <a:spcPct val="50000"/>
              </a:spcBef>
            </a:pPr>
            <a:r>
              <a:rPr lang="en-US" sz="1400"/>
              <a:t>As the figure shows, the name of the sub routine is "</a:t>
            </a:r>
            <a:r>
              <a:rPr lang="en-US" sz="1400" b="1"/>
              <a:t>SetBackgroundColor</a:t>
            </a:r>
            <a:r>
              <a:rPr lang="en-US" sz="1400"/>
              <a:t>".   The color index for the light yellow is </a:t>
            </a:r>
            <a:r>
              <a:rPr lang="en-US" sz="1400" b="1"/>
              <a:t>36</a:t>
            </a:r>
            <a:r>
              <a:rPr lang="en-US" sz="1400"/>
              <a:t>.  The background pattern is </a:t>
            </a:r>
            <a:r>
              <a:rPr lang="en-US" sz="1400" b="1"/>
              <a:t>solid</a:t>
            </a:r>
            <a:r>
              <a:rPr lang="en-US" sz="1400"/>
              <a:t>.</a:t>
            </a:r>
          </a:p>
        </p:txBody>
      </p:sp>
      <p:sp>
        <p:nvSpPr>
          <p:cNvPr id="8" name="Slide Number Placeholder 7"/>
          <p:cNvSpPr>
            <a:spLocks noGrp="1"/>
          </p:cNvSpPr>
          <p:nvPr>
            <p:ph type="sldNum" sz="quarter" idx="11"/>
          </p:nvPr>
        </p:nvSpPr>
        <p:spPr/>
        <p:txBody>
          <a:bodyPr/>
          <a:lstStyle/>
          <a:p>
            <a:pPr>
              <a:defRPr/>
            </a:pPr>
            <a:fld id="{41B66767-D879-4A08-BB81-1A0646FFDF9D}" type="slidenum">
              <a:rPr lang="en-US" altLang="en-US"/>
              <a:pPr>
                <a:defRPr/>
              </a:pPr>
              <a:t>66</a:t>
            </a:fld>
            <a:endParaRPr lang="en-US" altLang="en-US" dirty="0"/>
          </a:p>
        </p:txBody>
      </p:sp>
      <p:sp>
        <p:nvSpPr>
          <p:cNvPr id="81927" name="Title 6"/>
          <p:cNvSpPr>
            <a:spLocks noGrp="1"/>
          </p:cNvSpPr>
          <p:nvPr>
            <p:ph type="title"/>
          </p:nvPr>
        </p:nvSpPr>
        <p:spPr/>
        <p:txBody>
          <a:bodyPr/>
          <a:lstStyle/>
          <a:p>
            <a:r>
              <a:rPr lang="en-US" smtClean="0"/>
              <a:t>View the Recorded Macro</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a:xfrm>
            <a:off x="376238" y="776288"/>
            <a:ext cx="8255000" cy="889000"/>
          </a:xfrm>
        </p:spPr>
        <p:txBody>
          <a:bodyPr/>
          <a:lstStyle/>
          <a:p>
            <a:pPr marL="1588" indent="-1588" eaLnBrk="1" hangingPunct="1">
              <a:lnSpc>
                <a:spcPct val="150000"/>
              </a:lnSpc>
              <a:buFontTx/>
              <a:buNone/>
              <a:defRPr/>
            </a:pPr>
            <a:r>
              <a:rPr lang="en-US" sz="1600" dirty="0" smtClean="0"/>
              <a:t>In our prior example, we created the “</a:t>
            </a:r>
            <a:r>
              <a:rPr lang="en-US" sz="1600" b="1" dirty="0" err="1" smtClean="0"/>
              <a:t>SetBackgroundColor</a:t>
            </a:r>
            <a:r>
              <a:rPr lang="en-US" sz="1600" dirty="0" smtClean="0"/>
              <a:t>" macro.  Now, we will run the recorded macro in the worksheet.</a:t>
            </a:r>
          </a:p>
          <a:p>
            <a:pPr eaLnBrk="1" hangingPunct="1">
              <a:lnSpc>
                <a:spcPct val="150000"/>
              </a:lnSpc>
              <a:defRPr/>
            </a:pPr>
            <a:endParaRPr lang="en-US" dirty="0" smtClean="0"/>
          </a:p>
        </p:txBody>
      </p:sp>
      <p:pic>
        <p:nvPicPr>
          <p:cNvPr id="82947" name="Picture 4" descr="runmacro-1"/>
          <p:cNvPicPr>
            <a:picLocks noChangeAspect="1" noChangeArrowheads="1"/>
          </p:cNvPicPr>
          <p:nvPr/>
        </p:nvPicPr>
        <p:blipFill>
          <a:blip r:embed="rId3" cstate="print"/>
          <a:srcRect l="5370" r="8704" b="17760"/>
          <a:stretch>
            <a:fillRect/>
          </a:stretch>
        </p:blipFill>
        <p:spPr bwMode="auto">
          <a:xfrm>
            <a:off x="5513388" y="1290638"/>
            <a:ext cx="2674937" cy="1452562"/>
          </a:xfrm>
          <a:prstGeom prst="rect">
            <a:avLst/>
          </a:prstGeom>
          <a:noFill/>
          <a:ln w="9525">
            <a:noFill/>
            <a:miter lim="800000"/>
            <a:headEnd/>
            <a:tailEnd/>
          </a:ln>
        </p:spPr>
      </p:pic>
      <p:sp>
        <p:nvSpPr>
          <p:cNvPr id="7" name="Slide Number Placeholder 6"/>
          <p:cNvSpPr>
            <a:spLocks noGrp="1"/>
          </p:cNvSpPr>
          <p:nvPr>
            <p:ph type="sldNum" sz="quarter" idx="11"/>
          </p:nvPr>
        </p:nvSpPr>
        <p:spPr/>
        <p:txBody>
          <a:bodyPr/>
          <a:lstStyle/>
          <a:p>
            <a:pPr>
              <a:defRPr/>
            </a:pPr>
            <a:fld id="{F954AFA3-D980-4992-8432-79307BA1459C}" type="slidenum">
              <a:rPr lang="en-US" altLang="en-US"/>
              <a:pPr>
                <a:defRPr/>
              </a:pPr>
              <a:t>67</a:t>
            </a:fld>
            <a:endParaRPr lang="en-US" altLang="en-US" dirty="0"/>
          </a:p>
        </p:txBody>
      </p:sp>
      <p:sp>
        <p:nvSpPr>
          <p:cNvPr id="82949" name="Title 5"/>
          <p:cNvSpPr>
            <a:spLocks noGrp="1"/>
          </p:cNvSpPr>
          <p:nvPr>
            <p:ph type="title"/>
          </p:nvPr>
        </p:nvSpPr>
        <p:spPr/>
        <p:txBody>
          <a:bodyPr/>
          <a:lstStyle/>
          <a:p>
            <a:r>
              <a:rPr lang="en-US" smtClean="0"/>
              <a:t>Run the Recorded Macro</a:t>
            </a:r>
          </a:p>
        </p:txBody>
      </p:sp>
      <p:sp>
        <p:nvSpPr>
          <p:cNvPr id="8" name="Rectangle 7"/>
          <p:cNvSpPr/>
          <p:nvPr/>
        </p:nvSpPr>
        <p:spPr>
          <a:xfrm>
            <a:off x="88900" y="1520825"/>
            <a:ext cx="4572000" cy="3930650"/>
          </a:xfrm>
          <a:prstGeom prst="rect">
            <a:avLst/>
          </a:prstGeom>
        </p:spPr>
        <p:txBody>
          <a:bodyPr>
            <a:spAutoFit/>
          </a:bodyPr>
          <a:lstStyle/>
          <a:p>
            <a:pPr marL="742950" lvl="1" indent="-285750" algn="just">
              <a:lnSpc>
                <a:spcPct val="150000"/>
              </a:lnSpc>
              <a:spcBef>
                <a:spcPct val="20000"/>
              </a:spcBef>
              <a:spcAft>
                <a:spcPts val="600"/>
              </a:spcAft>
              <a:buSzPct val="50000"/>
              <a:buFontTx/>
              <a:buBlip>
                <a:blip r:embed="rId4"/>
              </a:buBlip>
              <a:defRPr/>
            </a:pPr>
            <a:r>
              <a:rPr lang="en-US" sz="1400" kern="0" dirty="0">
                <a:solidFill>
                  <a:srgbClr val="000000"/>
                </a:solidFill>
                <a:latin typeface="Arial"/>
                <a:cs typeface="Arial"/>
              </a:rPr>
              <a:t>On any worksheet, select from </a:t>
            </a:r>
            <a:r>
              <a:rPr lang="en-US" sz="1400" b="1" kern="0" dirty="0">
                <a:solidFill>
                  <a:srgbClr val="000000"/>
                </a:solidFill>
                <a:latin typeface="Arial"/>
                <a:cs typeface="Arial"/>
              </a:rPr>
              <a:t>D3 to E6 </a:t>
            </a:r>
          </a:p>
          <a:p>
            <a:pPr marL="742950" lvl="1" indent="-285750" algn="just">
              <a:lnSpc>
                <a:spcPct val="150000"/>
              </a:lnSpc>
              <a:spcBef>
                <a:spcPct val="20000"/>
              </a:spcBef>
              <a:spcAft>
                <a:spcPts val="600"/>
              </a:spcAft>
              <a:buSzPct val="50000"/>
              <a:buFontTx/>
              <a:buBlip>
                <a:blip r:embed="rId4"/>
              </a:buBlip>
              <a:defRPr/>
            </a:pPr>
            <a:r>
              <a:rPr lang="en-US" sz="1400" kern="0" dirty="0">
                <a:solidFill>
                  <a:srgbClr val="000000"/>
                </a:solidFill>
                <a:latin typeface="Arial"/>
                <a:cs typeface="Arial"/>
              </a:rPr>
              <a:t>To run the recorded macro </a:t>
            </a:r>
          </a:p>
          <a:p>
            <a:pPr marL="1143000" lvl="2" indent="-228600" algn="just">
              <a:lnSpc>
                <a:spcPct val="150000"/>
              </a:lnSpc>
              <a:spcBef>
                <a:spcPct val="20000"/>
              </a:spcBef>
              <a:spcAft>
                <a:spcPts val="600"/>
              </a:spcAft>
              <a:buSzPct val="50000"/>
              <a:buFontTx/>
              <a:buBlip>
                <a:blip r:embed="rId4"/>
              </a:buBlip>
              <a:defRPr/>
            </a:pPr>
            <a:r>
              <a:rPr lang="en-US" sz="1200" kern="0" dirty="0">
                <a:solidFill>
                  <a:srgbClr val="000000"/>
                </a:solidFill>
                <a:latin typeface="Arial"/>
                <a:cs typeface="Arial"/>
              </a:rPr>
              <a:t>On the </a:t>
            </a:r>
            <a:r>
              <a:rPr lang="en-US" sz="1200" b="1" kern="0" dirty="0">
                <a:solidFill>
                  <a:srgbClr val="000000"/>
                </a:solidFill>
                <a:latin typeface="Arial"/>
                <a:cs typeface="Arial"/>
              </a:rPr>
              <a:t>Developer</a:t>
            </a:r>
            <a:r>
              <a:rPr lang="en-US" sz="1200" kern="0" dirty="0">
                <a:solidFill>
                  <a:srgbClr val="000000"/>
                </a:solidFill>
                <a:latin typeface="Arial"/>
                <a:cs typeface="Arial"/>
              </a:rPr>
              <a:t> tab, in the </a:t>
            </a:r>
            <a:r>
              <a:rPr lang="en-US" sz="1200" b="1" kern="0" dirty="0">
                <a:solidFill>
                  <a:srgbClr val="000000"/>
                </a:solidFill>
                <a:latin typeface="Arial"/>
                <a:cs typeface="Arial"/>
              </a:rPr>
              <a:t>Code</a:t>
            </a:r>
            <a:r>
              <a:rPr lang="en-US" sz="1200" kern="0" dirty="0">
                <a:solidFill>
                  <a:srgbClr val="000000"/>
                </a:solidFill>
                <a:latin typeface="Arial"/>
                <a:cs typeface="Arial"/>
              </a:rPr>
              <a:t> group, click </a:t>
            </a:r>
            <a:r>
              <a:rPr lang="en-US" sz="1200" b="1" kern="0" dirty="0">
                <a:solidFill>
                  <a:srgbClr val="000000"/>
                </a:solidFill>
                <a:latin typeface="Arial"/>
                <a:cs typeface="Arial"/>
              </a:rPr>
              <a:t>Macros</a:t>
            </a:r>
            <a:r>
              <a:rPr lang="en-US" sz="1200" kern="0" dirty="0">
                <a:solidFill>
                  <a:srgbClr val="000000"/>
                </a:solidFill>
                <a:latin typeface="Arial"/>
                <a:cs typeface="Arial"/>
              </a:rPr>
              <a:t>. </a:t>
            </a:r>
          </a:p>
          <a:p>
            <a:pPr marL="1143000" lvl="2" indent="-228600" algn="just">
              <a:lnSpc>
                <a:spcPct val="150000"/>
              </a:lnSpc>
              <a:spcBef>
                <a:spcPct val="20000"/>
              </a:spcBef>
              <a:spcAft>
                <a:spcPts val="600"/>
              </a:spcAft>
              <a:buSzPct val="50000"/>
              <a:buFontTx/>
              <a:buBlip>
                <a:blip r:embed="rId4"/>
              </a:buBlip>
              <a:defRPr/>
            </a:pPr>
            <a:r>
              <a:rPr lang="en-US" sz="1200" kern="0" dirty="0">
                <a:solidFill>
                  <a:srgbClr val="000000"/>
                </a:solidFill>
                <a:latin typeface="Arial"/>
                <a:cs typeface="Arial"/>
              </a:rPr>
              <a:t>In the </a:t>
            </a:r>
            <a:r>
              <a:rPr lang="en-US" sz="1200" b="1" kern="0" dirty="0">
                <a:solidFill>
                  <a:srgbClr val="000000"/>
                </a:solidFill>
                <a:latin typeface="Arial"/>
                <a:cs typeface="Arial"/>
              </a:rPr>
              <a:t>Macro name</a:t>
            </a:r>
            <a:r>
              <a:rPr lang="en-US" sz="1200" kern="0" dirty="0">
                <a:solidFill>
                  <a:srgbClr val="000000"/>
                </a:solidFill>
                <a:latin typeface="Arial"/>
                <a:cs typeface="Arial"/>
              </a:rPr>
              <a:t> box, click the macro that you want to run and click </a:t>
            </a:r>
            <a:r>
              <a:rPr lang="en-US" sz="1200" b="1" kern="0" dirty="0">
                <a:solidFill>
                  <a:srgbClr val="000000"/>
                </a:solidFill>
                <a:latin typeface="Arial"/>
                <a:cs typeface="Arial"/>
              </a:rPr>
              <a:t>Run </a:t>
            </a:r>
            <a:r>
              <a:rPr lang="en-US" sz="1200" kern="0" dirty="0">
                <a:solidFill>
                  <a:srgbClr val="000000"/>
                </a:solidFill>
                <a:latin typeface="Arial"/>
                <a:cs typeface="Arial"/>
              </a:rPr>
              <a:t>. </a:t>
            </a:r>
          </a:p>
          <a:p>
            <a:pPr marL="685800" lvl="1" indent="-228600" algn="just">
              <a:lnSpc>
                <a:spcPct val="150000"/>
              </a:lnSpc>
              <a:spcBef>
                <a:spcPct val="20000"/>
              </a:spcBef>
              <a:spcAft>
                <a:spcPts val="600"/>
              </a:spcAft>
              <a:buSzPct val="50000"/>
              <a:buFontTx/>
              <a:buBlip>
                <a:blip r:embed="rId4"/>
              </a:buBlip>
              <a:defRPr/>
            </a:pPr>
            <a:r>
              <a:rPr lang="en-US" sz="1400" dirty="0"/>
              <a:t>The Macro dialogue box displayed.  Since there is only one macro in the module, by default the only macro </a:t>
            </a:r>
            <a:r>
              <a:rPr lang="en-US" sz="1400" b="1" dirty="0" err="1"/>
              <a:t>SetBackgroundColor</a:t>
            </a:r>
            <a:r>
              <a:rPr lang="en-US" sz="1400" dirty="0"/>
              <a:t> is selected.  Click the </a:t>
            </a:r>
            <a:r>
              <a:rPr lang="en-US" sz="1400" b="1" dirty="0"/>
              <a:t>Run</a:t>
            </a:r>
            <a:r>
              <a:rPr lang="en-US" sz="1400" dirty="0"/>
              <a:t> button to run the macro.</a:t>
            </a:r>
          </a:p>
        </p:txBody>
      </p:sp>
      <p:pic>
        <p:nvPicPr>
          <p:cNvPr id="82951" name="Picture 3" descr="runmacro-3"/>
          <p:cNvPicPr>
            <a:picLocks noChangeAspect="1" noChangeArrowheads="1"/>
          </p:cNvPicPr>
          <p:nvPr/>
        </p:nvPicPr>
        <p:blipFill>
          <a:blip r:embed="rId5" cstate="print"/>
          <a:srcRect/>
          <a:stretch>
            <a:fillRect/>
          </a:stretch>
        </p:blipFill>
        <p:spPr bwMode="auto">
          <a:xfrm>
            <a:off x="5049838" y="3076575"/>
            <a:ext cx="3611562" cy="2492375"/>
          </a:xfrm>
          <a:prstGeom prst="rect">
            <a:avLst/>
          </a:prstGeom>
          <a:noFill/>
          <a:ln w="9525">
            <a:noFill/>
            <a:miter lim="800000"/>
            <a:headEnd/>
            <a:tailEnd/>
          </a:ln>
        </p:spPr>
      </p:pic>
      <p:sp>
        <p:nvSpPr>
          <p:cNvPr id="10" name="TextBox 9"/>
          <p:cNvSpPr txBox="1"/>
          <p:nvPr/>
        </p:nvSpPr>
        <p:spPr>
          <a:xfrm>
            <a:off x="287338" y="5691188"/>
            <a:ext cx="8297862" cy="369887"/>
          </a:xfrm>
          <a:prstGeom prst="rect">
            <a:avLst/>
          </a:prstGeom>
          <a:noFill/>
        </p:spPr>
        <p:txBody>
          <a:bodyPr>
            <a:spAutoFit/>
          </a:bodyPr>
          <a:lstStyle/>
          <a:p>
            <a:pPr>
              <a:lnSpc>
                <a:spcPct val="150000"/>
              </a:lnSpc>
              <a:defRPr/>
            </a:pPr>
            <a:r>
              <a:rPr lang="en-US" sz="1200" b="1" i="1" kern="0" dirty="0">
                <a:solidFill>
                  <a:srgbClr val="000000"/>
                </a:solidFill>
                <a:latin typeface="Arial"/>
                <a:cs typeface="Arial"/>
              </a:rPr>
              <a:t>Note: </a:t>
            </a:r>
            <a:r>
              <a:rPr lang="en-US" sz="1200" i="1" kern="0" dirty="0">
                <a:solidFill>
                  <a:srgbClr val="000000"/>
                </a:solidFill>
                <a:latin typeface="Arial"/>
                <a:cs typeface="Arial"/>
              </a:rPr>
              <a:t>If you automatically get the message that the macros are disabled you must change the security level in excel.</a:t>
            </a:r>
            <a:endParaRPr lang="en-US" sz="1200" i="1"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81000" y="774700"/>
            <a:ext cx="8089900" cy="4583113"/>
          </a:xfrm>
          <a:prstGeom prst="rect">
            <a:avLst/>
          </a:prstGeom>
          <a:noFill/>
        </p:spPr>
        <p:txBody>
          <a:bodyPr>
            <a:spAutoFit/>
          </a:bodyPr>
          <a:lstStyle/>
          <a:p>
            <a:pPr marL="6350" indent="6350" algn="just" eaLnBrk="0" hangingPunct="0">
              <a:lnSpc>
                <a:spcPct val="150000"/>
              </a:lnSpc>
              <a:spcBef>
                <a:spcPct val="20000"/>
              </a:spcBef>
              <a:buClr>
                <a:schemeClr val="folHlink"/>
              </a:buClr>
              <a:buSzPct val="50000"/>
              <a:defRPr/>
            </a:pPr>
            <a:r>
              <a:rPr lang="en-US" sz="1600" dirty="0">
                <a:latin typeface="+mn-lt"/>
                <a:cs typeface="+mn-cs"/>
              </a:rPr>
              <a:t>Assigning and Running a macro by clicking a VBA object – Button / Checkbox / Option Button</a:t>
            </a:r>
          </a:p>
          <a:p>
            <a:pPr marL="406400" lvl="1"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Record the desired Macro and assign it an appropriate name.</a:t>
            </a:r>
          </a:p>
          <a:p>
            <a:pPr marL="406400" lvl="1"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Add a VBA object into the sheet by selecting </a:t>
            </a:r>
            <a:r>
              <a:rPr lang="en-US" sz="1400" b="1" dirty="0">
                <a:latin typeface="+mn-lt"/>
                <a:cs typeface="+mn-cs"/>
              </a:rPr>
              <a:t>Insert</a:t>
            </a:r>
            <a:r>
              <a:rPr lang="en-US" sz="1400" dirty="0">
                <a:latin typeface="+mn-lt"/>
                <a:cs typeface="+mn-cs"/>
              </a:rPr>
              <a:t> in the </a:t>
            </a:r>
            <a:r>
              <a:rPr lang="en-US" sz="1400" b="1" dirty="0">
                <a:latin typeface="+mn-lt"/>
                <a:cs typeface="+mn-cs"/>
              </a:rPr>
              <a:t>Controls Group </a:t>
            </a:r>
            <a:r>
              <a:rPr lang="en-US" sz="1400" dirty="0">
                <a:latin typeface="+mn-lt"/>
                <a:cs typeface="+mn-cs"/>
              </a:rPr>
              <a:t>from the </a:t>
            </a:r>
            <a:r>
              <a:rPr lang="en-US" sz="1400" b="1" dirty="0">
                <a:latin typeface="+mn-lt"/>
                <a:cs typeface="+mn-cs"/>
              </a:rPr>
              <a:t>Developer tab</a:t>
            </a:r>
            <a:r>
              <a:rPr lang="en-US" sz="1400" dirty="0">
                <a:latin typeface="+mn-lt"/>
                <a:cs typeface="+mn-cs"/>
              </a:rPr>
              <a:t>.</a:t>
            </a:r>
          </a:p>
          <a:p>
            <a:pPr marL="406400" lvl="1"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Chose from a list of objects under the ‘</a:t>
            </a:r>
            <a:r>
              <a:rPr lang="en-US" sz="1400" b="1" dirty="0">
                <a:latin typeface="+mn-lt"/>
                <a:cs typeface="+mn-cs"/>
              </a:rPr>
              <a:t>Form Controls</a:t>
            </a:r>
            <a:r>
              <a:rPr lang="en-US" sz="1400" dirty="0">
                <a:latin typeface="+mn-lt"/>
                <a:cs typeface="+mn-cs"/>
              </a:rPr>
              <a:t>’ option as they can refer to the macro directly.</a:t>
            </a:r>
          </a:p>
          <a:p>
            <a:pPr marL="406400" lvl="1"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Draw the selected object into the excel sheet.</a:t>
            </a:r>
          </a:p>
          <a:p>
            <a:pPr marL="406400" lvl="1"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b="1" dirty="0">
                <a:latin typeface="+mn-lt"/>
                <a:cs typeface="+mn-cs"/>
              </a:rPr>
              <a:t>Assign Macro </a:t>
            </a:r>
            <a:r>
              <a:rPr lang="en-US" sz="1400" dirty="0">
                <a:latin typeface="+mn-lt"/>
                <a:cs typeface="+mn-cs"/>
              </a:rPr>
              <a:t>dialogue box will open. Double-click the macro or enter its name in the </a:t>
            </a:r>
            <a:r>
              <a:rPr lang="en-US" sz="1400" b="1" dirty="0">
                <a:latin typeface="+mn-lt"/>
                <a:cs typeface="+mn-cs"/>
              </a:rPr>
              <a:t>Assign Macro </a:t>
            </a:r>
            <a:r>
              <a:rPr lang="en-US" sz="1400" dirty="0">
                <a:latin typeface="+mn-lt"/>
                <a:cs typeface="+mn-cs"/>
              </a:rPr>
              <a:t>dialogue box. </a:t>
            </a:r>
          </a:p>
          <a:p>
            <a:pPr marL="406400" lvl="1"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The macro can be assigned or modified later by right  clicking and then selecting </a:t>
            </a:r>
            <a:r>
              <a:rPr lang="en-US" sz="1400" b="1" dirty="0">
                <a:latin typeface="+mn-lt"/>
                <a:cs typeface="+mn-cs"/>
              </a:rPr>
              <a:t>Assign Macro </a:t>
            </a:r>
            <a:r>
              <a:rPr lang="en-US" sz="1400" dirty="0">
                <a:latin typeface="+mn-lt"/>
                <a:cs typeface="+mn-cs"/>
              </a:rPr>
              <a:t>on the shortcut menu.</a:t>
            </a:r>
            <a:endParaRPr lang="en-US" sz="1400" dirty="0">
              <a:cs typeface="+mn-cs"/>
            </a:endParaRPr>
          </a:p>
          <a:p>
            <a:pPr algn="just" eaLnBrk="0" hangingPunct="0">
              <a:lnSpc>
                <a:spcPct val="150000"/>
              </a:lnSpc>
              <a:buClr>
                <a:schemeClr val="folHlink"/>
              </a:buClr>
              <a:defRPr/>
            </a:pPr>
            <a:endParaRPr lang="en-US" sz="1300" dirty="0">
              <a:cs typeface="+mn-cs"/>
            </a:endParaRPr>
          </a:p>
        </p:txBody>
      </p:sp>
      <p:sp>
        <p:nvSpPr>
          <p:cNvPr id="5" name="Slide Number Placeholder 4"/>
          <p:cNvSpPr>
            <a:spLocks noGrp="1"/>
          </p:cNvSpPr>
          <p:nvPr>
            <p:ph type="sldNum" sz="quarter" idx="11"/>
          </p:nvPr>
        </p:nvSpPr>
        <p:spPr/>
        <p:txBody>
          <a:bodyPr/>
          <a:lstStyle/>
          <a:p>
            <a:pPr>
              <a:defRPr/>
            </a:pPr>
            <a:fld id="{2C4302ED-5999-4724-B0A7-489681B944C4}" type="slidenum">
              <a:rPr lang="en-US" altLang="en-US"/>
              <a:pPr>
                <a:defRPr/>
              </a:pPr>
              <a:t>68</a:t>
            </a:fld>
            <a:endParaRPr lang="en-US" altLang="en-US" dirty="0"/>
          </a:p>
        </p:txBody>
      </p:sp>
      <p:sp>
        <p:nvSpPr>
          <p:cNvPr id="83972" name="Title 5"/>
          <p:cNvSpPr>
            <a:spLocks noGrp="1"/>
          </p:cNvSpPr>
          <p:nvPr>
            <p:ph type="title"/>
          </p:nvPr>
        </p:nvSpPr>
        <p:spPr/>
        <p:txBody>
          <a:bodyPr/>
          <a:lstStyle/>
          <a:p>
            <a:r>
              <a:rPr lang="en-US" smtClean="0"/>
              <a:t>Assign a Recorded Macro to VBA Object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874713"/>
            <a:ext cx="8134350" cy="1039812"/>
          </a:xfrm>
          <a:prstGeom prst="rect">
            <a:avLst/>
          </a:prstGeom>
          <a:noFill/>
          <a:ln w="9525">
            <a:noFill/>
            <a:miter lim="800000"/>
            <a:headEnd/>
            <a:tailEnd/>
          </a:ln>
        </p:spPr>
        <p:txBody>
          <a:bodyPr/>
          <a:lstStyle/>
          <a:p>
            <a:pPr marL="457200" indent="-457200" algn="just">
              <a:lnSpc>
                <a:spcPct val="150000"/>
              </a:lnSpc>
              <a:spcBef>
                <a:spcPct val="20000"/>
              </a:spcBef>
              <a:buClr>
                <a:schemeClr val="folHlink"/>
              </a:buClr>
              <a:buSzPct val="50000"/>
              <a:buFontTx/>
              <a:buBlip>
                <a:blip r:embed="rId3"/>
              </a:buBlip>
              <a:defRPr/>
            </a:pPr>
            <a:r>
              <a:rPr lang="en-US" sz="1600" dirty="0">
                <a:latin typeface="+mn-lt"/>
                <a:cs typeface="+mn-cs"/>
              </a:rPr>
              <a:t>Shortcut to access any command with  a few strokes:</a:t>
            </a:r>
          </a:p>
          <a:p>
            <a:pPr marL="457200" algn="just">
              <a:lnSpc>
                <a:spcPct val="150000"/>
              </a:lnSpc>
              <a:spcBef>
                <a:spcPct val="20000"/>
              </a:spcBef>
              <a:buClr>
                <a:schemeClr val="folHlink"/>
              </a:buClr>
              <a:buSzPct val="50000"/>
              <a:defRPr/>
            </a:pPr>
            <a:r>
              <a:rPr lang="en-US" sz="1400" dirty="0">
                <a:latin typeface="+mn-lt"/>
                <a:cs typeface="+mn-cs"/>
              </a:rPr>
              <a:t>Press Alt and the </a:t>
            </a:r>
            <a:r>
              <a:rPr lang="en-US" sz="1400" b="1" i="1" dirty="0" err="1">
                <a:latin typeface="+mn-lt"/>
                <a:cs typeface="+mn-cs"/>
              </a:rPr>
              <a:t>KeyTips</a:t>
            </a:r>
            <a:r>
              <a:rPr lang="en-US" sz="1400" dirty="0">
                <a:latin typeface="+mn-lt"/>
                <a:cs typeface="+mn-cs"/>
              </a:rPr>
              <a:t> are displayed over each feature that is available in the current  view.</a:t>
            </a:r>
          </a:p>
          <a:p>
            <a:pPr marL="457200" algn="just">
              <a:lnSpc>
                <a:spcPct val="150000"/>
              </a:lnSpc>
              <a:spcBef>
                <a:spcPct val="20000"/>
              </a:spcBef>
              <a:buClr>
                <a:schemeClr val="folHlink"/>
              </a:buClr>
              <a:buSzPct val="50000"/>
              <a:defRPr/>
            </a:pPr>
            <a:r>
              <a:rPr lang="en-US" sz="1400" dirty="0">
                <a:latin typeface="+mn-lt"/>
                <a:cs typeface="+mn-cs"/>
              </a:rPr>
              <a:t>Press the letter shown in the </a:t>
            </a:r>
            <a:r>
              <a:rPr lang="en-US" sz="1400" b="1" dirty="0" err="1">
                <a:latin typeface="+mn-lt"/>
                <a:cs typeface="+mn-cs"/>
              </a:rPr>
              <a:t>KeyTip</a:t>
            </a:r>
            <a:r>
              <a:rPr lang="en-US" sz="1400" dirty="0">
                <a:latin typeface="+mn-lt"/>
                <a:cs typeface="+mn-cs"/>
              </a:rPr>
              <a:t> over the feature that you want to use. </a:t>
            </a:r>
          </a:p>
          <a:p>
            <a:pPr marL="457200" indent="-457200" algn="just">
              <a:lnSpc>
                <a:spcPct val="150000"/>
              </a:lnSpc>
              <a:spcBef>
                <a:spcPct val="20000"/>
              </a:spcBef>
              <a:buClr>
                <a:schemeClr val="folHlink"/>
              </a:buClr>
              <a:buSzPct val="50000"/>
              <a:buFontTx/>
              <a:buBlip>
                <a:blip r:embed="rId3"/>
              </a:buBlip>
              <a:defRPr/>
            </a:pPr>
            <a:endParaRPr lang="en-US" sz="1200" dirty="0">
              <a:latin typeface="+mn-lt"/>
              <a:cs typeface="+mn-cs"/>
            </a:endParaRPr>
          </a:p>
        </p:txBody>
      </p:sp>
      <p:pic>
        <p:nvPicPr>
          <p:cNvPr id="21507" name="Picture 6"/>
          <p:cNvPicPr>
            <a:picLocks noChangeAspect="1" noChangeArrowheads="1"/>
          </p:cNvPicPr>
          <p:nvPr/>
        </p:nvPicPr>
        <p:blipFill>
          <a:blip r:embed="rId4" cstate="print"/>
          <a:srcRect/>
          <a:stretch>
            <a:fillRect/>
          </a:stretch>
        </p:blipFill>
        <p:spPr bwMode="auto">
          <a:xfrm>
            <a:off x="661988" y="2309813"/>
            <a:ext cx="7629525" cy="1371600"/>
          </a:xfrm>
          <a:prstGeom prst="rect">
            <a:avLst/>
          </a:prstGeom>
          <a:noFill/>
          <a:ln w="9525">
            <a:noFill/>
            <a:miter lim="800000"/>
            <a:headEnd/>
            <a:tailEnd/>
          </a:ln>
        </p:spPr>
      </p:pic>
      <p:sp>
        <p:nvSpPr>
          <p:cNvPr id="9" name="Rectangle 5"/>
          <p:cNvSpPr>
            <a:spLocks noChangeArrowheads="1"/>
          </p:cNvSpPr>
          <p:nvPr/>
        </p:nvSpPr>
        <p:spPr bwMode="auto">
          <a:xfrm>
            <a:off x="657225" y="4056063"/>
            <a:ext cx="7872413" cy="2440271"/>
          </a:xfrm>
          <a:prstGeom prst="rect">
            <a:avLst/>
          </a:prstGeom>
          <a:noFill/>
          <a:ln w="9525">
            <a:noFill/>
            <a:miter lim="800000"/>
            <a:headEnd/>
            <a:tailEnd/>
          </a:ln>
        </p:spPr>
        <p:txBody>
          <a:bodyPr/>
          <a:lstStyle/>
          <a:p>
            <a:pPr>
              <a:lnSpc>
                <a:spcPct val="150000"/>
              </a:lnSpc>
              <a:spcBef>
                <a:spcPct val="20000"/>
              </a:spcBef>
              <a:spcAft>
                <a:spcPct val="75000"/>
              </a:spcAft>
            </a:pPr>
            <a:r>
              <a:rPr lang="en-US" sz="1600" b="1" i="1" dirty="0"/>
              <a:t>What about the old keyboard shortcuts?</a:t>
            </a:r>
          </a:p>
          <a:p>
            <a:pPr algn="just">
              <a:lnSpc>
                <a:spcPct val="150000"/>
              </a:lnSpc>
              <a:spcAft>
                <a:spcPct val="45000"/>
              </a:spcAft>
            </a:pPr>
            <a:r>
              <a:rPr lang="en-US" sz="1400" dirty="0"/>
              <a:t>Keyboard shortcuts of old that begin with </a:t>
            </a:r>
            <a:r>
              <a:rPr lang="en-US" sz="1400" b="1" i="1" dirty="0"/>
              <a:t>CTRL</a:t>
            </a:r>
            <a:r>
              <a:rPr lang="en-US" sz="1400" dirty="0"/>
              <a:t> and </a:t>
            </a:r>
            <a:r>
              <a:rPr lang="en-US" sz="1400" b="1" i="1" dirty="0"/>
              <a:t>ALT</a:t>
            </a:r>
            <a:r>
              <a:rPr lang="en-US" sz="1400" dirty="0"/>
              <a:t> are still intact, and you can use them the same way you always have. </a:t>
            </a:r>
          </a:p>
          <a:p>
            <a:pPr algn="just">
              <a:lnSpc>
                <a:spcPct val="150000"/>
              </a:lnSpc>
              <a:spcAft>
                <a:spcPct val="45000"/>
              </a:spcAft>
            </a:pPr>
            <a:r>
              <a:rPr lang="en-US" sz="1400" dirty="0"/>
              <a:t>For example, the shortcut </a:t>
            </a:r>
            <a:r>
              <a:rPr lang="en-US" sz="1400" b="1" i="1" dirty="0"/>
              <a:t>CTRL+C</a:t>
            </a:r>
            <a:r>
              <a:rPr lang="en-US" sz="1400" dirty="0"/>
              <a:t> still copies something to the clipboard, and the shortcut </a:t>
            </a:r>
            <a:r>
              <a:rPr lang="en-US" sz="1400" b="1" i="1" dirty="0"/>
              <a:t>CTRL+V</a:t>
            </a:r>
            <a:r>
              <a:rPr lang="en-US" sz="1400" dirty="0"/>
              <a:t> still pastes something from the clipboard.</a:t>
            </a:r>
          </a:p>
          <a:p>
            <a:pPr algn="just">
              <a:lnSpc>
                <a:spcPct val="150000"/>
              </a:lnSpc>
              <a:spcAft>
                <a:spcPct val="45000"/>
              </a:spcAft>
            </a:pPr>
            <a:r>
              <a:rPr lang="en-US" sz="1400" dirty="0"/>
              <a:t>Other shortcuts like </a:t>
            </a:r>
            <a:r>
              <a:rPr lang="en-US" sz="1400" b="1" i="1" dirty="0"/>
              <a:t>ALT+D+F+F</a:t>
            </a:r>
            <a:r>
              <a:rPr lang="en-US" sz="1400" dirty="0"/>
              <a:t> and </a:t>
            </a:r>
            <a:r>
              <a:rPr lang="en-US" sz="1400" b="1" i="1" dirty="0"/>
              <a:t>ALT+D+S </a:t>
            </a:r>
            <a:r>
              <a:rPr lang="en-US" sz="1400" dirty="0"/>
              <a:t>also work </a:t>
            </a:r>
            <a:r>
              <a:rPr lang="en-US" sz="1400" dirty="0">
                <a:sym typeface="Wingdings" pitchFamily="2" charset="2"/>
              </a:rPr>
              <a:t></a:t>
            </a:r>
            <a:r>
              <a:rPr lang="en-US" sz="1400" dirty="0"/>
              <a:t> </a:t>
            </a:r>
          </a:p>
          <a:p>
            <a:pPr>
              <a:lnSpc>
                <a:spcPct val="150000"/>
              </a:lnSpc>
              <a:spcBef>
                <a:spcPct val="20000"/>
              </a:spcBef>
              <a:spcAft>
                <a:spcPct val="75000"/>
              </a:spcAft>
            </a:pPr>
            <a:endParaRPr lang="en-US" sz="1400" b="1" dirty="0"/>
          </a:p>
        </p:txBody>
      </p:sp>
      <p:sp>
        <p:nvSpPr>
          <p:cNvPr id="21509" name="Rectangle 4"/>
          <p:cNvSpPr>
            <a:spLocks noGrp="1" noChangeArrowheads="1"/>
          </p:cNvSpPr>
          <p:nvPr>
            <p:ph type="title"/>
          </p:nvPr>
        </p:nvSpPr>
        <p:spPr/>
        <p:txBody>
          <a:bodyPr/>
          <a:lstStyle/>
          <a:p>
            <a:pPr eaLnBrk="1" hangingPunct="1"/>
            <a:r>
              <a:rPr lang="en-GB" smtClean="0"/>
              <a:t>Understanding the Design – contd…</a:t>
            </a:r>
          </a:p>
        </p:txBody>
      </p:sp>
      <p:sp>
        <p:nvSpPr>
          <p:cNvPr id="10" name="Slide Number Placeholder 9"/>
          <p:cNvSpPr>
            <a:spLocks noGrp="1"/>
          </p:cNvSpPr>
          <p:nvPr>
            <p:ph type="sldNum" sz="quarter" idx="12"/>
          </p:nvPr>
        </p:nvSpPr>
        <p:spPr/>
        <p:txBody>
          <a:bodyPr/>
          <a:lstStyle/>
          <a:p>
            <a:pPr>
              <a:defRPr/>
            </a:pPr>
            <a:fld id="{0DD3B572-48FB-4554-BFBB-FBCE10A2748B}" type="slidenum">
              <a:rPr lang="en-US" altLang="en-US"/>
              <a:pPr>
                <a:defRPr/>
              </a:pPr>
              <a:t>6</a:t>
            </a:fld>
            <a:endParaRPr lang="en-US" altLang="en-US" dirty="0"/>
          </a:p>
        </p:txBody>
      </p:sp>
    </p:spTree>
  </p:cSld>
  <p:clrMapOvr>
    <a:masterClrMapping/>
  </p:clrMapOvr>
  <p:transition advClick="0"/>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81000" y="869950"/>
            <a:ext cx="8089900" cy="4643438"/>
          </a:xfrm>
          <a:prstGeom prst="rect">
            <a:avLst/>
          </a:prstGeom>
          <a:noFill/>
        </p:spPr>
        <p:txBody>
          <a:bodyPr>
            <a:spAutoFit/>
          </a:bodyPr>
          <a:lstStyle/>
          <a:p>
            <a:pPr marL="457200" indent="-457200" algn="just" eaLnBrk="0" hangingPunct="0">
              <a:lnSpc>
                <a:spcPct val="90000"/>
              </a:lnSpc>
              <a:spcBef>
                <a:spcPct val="20000"/>
              </a:spcBef>
              <a:buClr>
                <a:schemeClr val="folHlink"/>
              </a:buClr>
              <a:buSzPct val="50000"/>
              <a:defRPr/>
            </a:pPr>
            <a:r>
              <a:rPr lang="en-US" sz="1600" dirty="0">
                <a:latin typeface="+mn-lt"/>
                <a:cs typeface="+mn-cs"/>
              </a:rPr>
              <a:t>Assigning and Running a macro by clicking an area on a graphic object</a:t>
            </a:r>
          </a:p>
          <a:p>
            <a:pPr marL="406400" lvl="1"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In the worksheet, select an existing graphic object, such as a picture, clip art, shape, or </a:t>
            </a:r>
            <a:r>
              <a:rPr lang="en-US" sz="1400" dirty="0" err="1">
                <a:latin typeface="+mn-lt"/>
                <a:cs typeface="+mn-cs"/>
              </a:rPr>
              <a:t>SmartArt</a:t>
            </a:r>
            <a:r>
              <a:rPr lang="en-US" sz="1400" dirty="0">
                <a:latin typeface="+mn-lt"/>
                <a:cs typeface="+mn-cs"/>
              </a:rPr>
              <a:t>. </a:t>
            </a:r>
          </a:p>
          <a:p>
            <a:pPr marL="406400" lvl="1"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To create a hot spot on the existing object, on the </a:t>
            </a:r>
            <a:r>
              <a:rPr lang="en-US" sz="1400" b="1" dirty="0">
                <a:latin typeface="+mn-lt"/>
                <a:cs typeface="+mn-cs"/>
              </a:rPr>
              <a:t>Insert</a:t>
            </a:r>
            <a:r>
              <a:rPr lang="en-US" sz="1400" dirty="0">
                <a:latin typeface="+mn-lt"/>
                <a:cs typeface="+mn-cs"/>
              </a:rPr>
              <a:t> tab, in the </a:t>
            </a:r>
            <a:r>
              <a:rPr lang="en-US" sz="1400" b="1" dirty="0">
                <a:latin typeface="+mn-lt"/>
                <a:cs typeface="+mn-cs"/>
              </a:rPr>
              <a:t>Illustrations</a:t>
            </a:r>
            <a:r>
              <a:rPr lang="en-US" sz="1400" dirty="0">
                <a:latin typeface="+mn-lt"/>
                <a:cs typeface="+mn-cs"/>
              </a:rPr>
              <a:t> </a:t>
            </a:r>
            <a:r>
              <a:rPr lang="en-US" sz="1400" b="1" dirty="0">
                <a:latin typeface="+mn-lt"/>
                <a:cs typeface="+mn-cs"/>
              </a:rPr>
              <a:t>group</a:t>
            </a:r>
            <a:r>
              <a:rPr lang="en-US" sz="1400" dirty="0">
                <a:latin typeface="+mn-lt"/>
                <a:cs typeface="+mn-cs"/>
              </a:rPr>
              <a:t>, click </a:t>
            </a:r>
            <a:r>
              <a:rPr lang="en-US" sz="1400" b="1" dirty="0">
                <a:latin typeface="+mn-lt"/>
                <a:cs typeface="+mn-cs"/>
              </a:rPr>
              <a:t>Shapes</a:t>
            </a:r>
            <a:r>
              <a:rPr lang="en-US" sz="1400" dirty="0">
                <a:latin typeface="+mn-lt"/>
                <a:cs typeface="+mn-cs"/>
              </a:rPr>
              <a:t>, select the shape that you want to use, and then draw that shape on the existing object. </a:t>
            </a:r>
          </a:p>
          <a:p>
            <a:pPr marL="406400" lvl="1"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Right-click the hot spot that you created, and then click  </a:t>
            </a:r>
            <a:r>
              <a:rPr lang="en-US" sz="1400" b="1" dirty="0">
                <a:latin typeface="+mn-lt"/>
                <a:cs typeface="+mn-cs"/>
              </a:rPr>
              <a:t>Assign Macro </a:t>
            </a:r>
            <a:r>
              <a:rPr lang="en-US" sz="1400" dirty="0">
                <a:latin typeface="+mn-lt"/>
                <a:cs typeface="+mn-cs"/>
              </a:rPr>
              <a:t>on the shortcut menu .</a:t>
            </a:r>
          </a:p>
          <a:p>
            <a:pPr marL="406400" lvl="1"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Do one of the following: </a:t>
            </a:r>
          </a:p>
          <a:p>
            <a:pPr marL="863600" lvl="2"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200" dirty="0">
                <a:latin typeface="+mn-lt"/>
                <a:cs typeface="+mn-cs"/>
              </a:rPr>
              <a:t>To assign an existing macro to the graphic object, double-click the macro or enter its name in the </a:t>
            </a:r>
            <a:r>
              <a:rPr lang="en-US" sz="1200" b="1" dirty="0">
                <a:latin typeface="+mn-lt"/>
                <a:cs typeface="+mn-cs"/>
              </a:rPr>
              <a:t>Macro name box</a:t>
            </a:r>
            <a:r>
              <a:rPr lang="en-US" sz="1200" dirty="0">
                <a:latin typeface="+mn-lt"/>
                <a:cs typeface="+mn-cs"/>
              </a:rPr>
              <a:t>. </a:t>
            </a:r>
          </a:p>
          <a:p>
            <a:pPr marL="863600" lvl="2"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200" dirty="0">
                <a:latin typeface="+mn-lt"/>
                <a:cs typeface="+mn-cs"/>
              </a:rPr>
              <a:t>To record a new macro to assign to the selected graphic object, click </a:t>
            </a:r>
            <a:r>
              <a:rPr lang="en-US" sz="1200" b="1" dirty="0">
                <a:latin typeface="+mn-lt"/>
                <a:cs typeface="+mn-cs"/>
              </a:rPr>
              <a:t>Record</a:t>
            </a:r>
            <a:r>
              <a:rPr lang="en-US" sz="1200" dirty="0">
                <a:latin typeface="+mn-lt"/>
                <a:cs typeface="+mn-cs"/>
              </a:rPr>
              <a:t>. When you finish recording the macro, click </a:t>
            </a:r>
            <a:r>
              <a:rPr lang="en-US" sz="1200" b="1" dirty="0">
                <a:latin typeface="+mn-lt"/>
                <a:cs typeface="+mn-cs"/>
              </a:rPr>
              <a:t>Stop Recording </a:t>
            </a:r>
            <a:r>
              <a:rPr lang="en-US" sz="1200" dirty="0">
                <a:latin typeface="+mn-lt"/>
                <a:cs typeface="+mn-cs"/>
              </a:rPr>
              <a:t>on the </a:t>
            </a:r>
            <a:r>
              <a:rPr lang="en-US" sz="1200" b="1" dirty="0">
                <a:latin typeface="+mn-lt"/>
                <a:cs typeface="+mn-cs"/>
              </a:rPr>
              <a:t>Developer tab </a:t>
            </a:r>
            <a:r>
              <a:rPr lang="en-US" sz="1200" dirty="0">
                <a:latin typeface="+mn-lt"/>
                <a:cs typeface="+mn-cs"/>
              </a:rPr>
              <a:t>in the </a:t>
            </a:r>
            <a:r>
              <a:rPr lang="en-US" sz="1200" b="1" dirty="0">
                <a:latin typeface="+mn-lt"/>
                <a:cs typeface="+mn-cs"/>
              </a:rPr>
              <a:t>Code group</a:t>
            </a:r>
            <a:r>
              <a:rPr lang="en-US" sz="1200" dirty="0">
                <a:latin typeface="+mn-lt"/>
                <a:cs typeface="+mn-cs"/>
              </a:rPr>
              <a:t>.  </a:t>
            </a:r>
          </a:p>
          <a:p>
            <a:pPr marL="863600" lvl="2"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200" dirty="0">
                <a:latin typeface="+mn-lt"/>
                <a:cs typeface="+mn-cs"/>
              </a:rPr>
              <a:t>To edit an existing macro, click the name of the macro in the Macro name box, and then click  </a:t>
            </a:r>
            <a:r>
              <a:rPr lang="en-US" sz="1200" b="1" dirty="0">
                <a:latin typeface="+mn-lt"/>
                <a:cs typeface="+mn-cs"/>
              </a:rPr>
              <a:t>Edit</a:t>
            </a:r>
            <a:r>
              <a:rPr lang="en-US" sz="1200" dirty="0">
                <a:latin typeface="+mn-lt"/>
                <a:cs typeface="+mn-cs"/>
              </a:rPr>
              <a:t>. </a:t>
            </a:r>
          </a:p>
          <a:p>
            <a:pPr algn="just" eaLnBrk="0" hangingPunct="0">
              <a:buClr>
                <a:schemeClr val="folHlink"/>
              </a:buClr>
              <a:defRPr/>
            </a:pPr>
            <a:endParaRPr lang="en-US" sz="1300" dirty="0">
              <a:cs typeface="+mn-cs"/>
            </a:endParaRPr>
          </a:p>
          <a:p>
            <a:pPr algn="just" eaLnBrk="0" hangingPunct="0">
              <a:buClr>
                <a:schemeClr val="folHlink"/>
              </a:buClr>
              <a:defRPr/>
            </a:pPr>
            <a:endParaRPr lang="en-US" sz="1300" dirty="0">
              <a:cs typeface="+mn-cs"/>
            </a:endParaRPr>
          </a:p>
        </p:txBody>
      </p:sp>
      <p:sp>
        <p:nvSpPr>
          <p:cNvPr id="5" name="Slide Number Placeholder 4"/>
          <p:cNvSpPr>
            <a:spLocks noGrp="1"/>
          </p:cNvSpPr>
          <p:nvPr>
            <p:ph type="sldNum" sz="quarter" idx="11"/>
          </p:nvPr>
        </p:nvSpPr>
        <p:spPr/>
        <p:txBody>
          <a:bodyPr/>
          <a:lstStyle/>
          <a:p>
            <a:pPr>
              <a:defRPr/>
            </a:pPr>
            <a:fld id="{80F037C3-96E1-47EE-A52C-A6C6F3B404A3}" type="slidenum">
              <a:rPr lang="en-US" altLang="en-US"/>
              <a:pPr>
                <a:defRPr/>
              </a:pPr>
              <a:t>69</a:t>
            </a:fld>
            <a:endParaRPr lang="en-US" altLang="en-US" dirty="0"/>
          </a:p>
        </p:txBody>
      </p:sp>
      <p:sp>
        <p:nvSpPr>
          <p:cNvPr id="84996" name="Title 5"/>
          <p:cNvSpPr>
            <a:spLocks noGrp="1"/>
          </p:cNvSpPr>
          <p:nvPr>
            <p:ph type="title"/>
          </p:nvPr>
        </p:nvSpPr>
        <p:spPr/>
        <p:txBody>
          <a:bodyPr/>
          <a:lstStyle/>
          <a:p>
            <a:r>
              <a:rPr lang="en-US" smtClean="0"/>
              <a:t>Assign a Recorded Macro to Graphic Object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81000" y="787400"/>
            <a:ext cx="8089900" cy="3995738"/>
          </a:xfrm>
          <a:prstGeom prst="rect">
            <a:avLst/>
          </a:prstGeom>
          <a:noFill/>
        </p:spPr>
        <p:txBody>
          <a:bodyPr>
            <a:spAutoFit/>
          </a:bodyPr>
          <a:lstStyle/>
          <a:p>
            <a:pPr marL="457200" indent="-457200" algn="just">
              <a:lnSpc>
                <a:spcPct val="150000"/>
              </a:lnSpc>
              <a:spcBef>
                <a:spcPts val="0"/>
              </a:spcBef>
              <a:buClr>
                <a:schemeClr val="folHlink"/>
              </a:buClr>
              <a:buSzPct val="50000"/>
              <a:defRPr/>
            </a:pPr>
            <a:r>
              <a:rPr lang="en-US" sz="1600" dirty="0">
                <a:latin typeface="+mn-lt"/>
                <a:cs typeface="+mn-cs"/>
              </a:rPr>
              <a:t>Assigning and Running a macro by clicking a button on the </a:t>
            </a:r>
            <a:r>
              <a:rPr lang="en-US" sz="1600" b="1" dirty="0">
                <a:latin typeface="+mn-lt"/>
                <a:cs typeface="+mn-cs"/>
              </a:rPr>
              <a:t>Quick Access Toolbar</a:t>
            </a:r>
          </a:p>
          <a:p>
            <a:pPr marL="406400" lvl="1"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Click the </a:t>
            </a:r>
            <a:r>
              <a:rPr lang="en-US" sz="1400" b="1" dirty="0">
                <a:latin typeface="+mn-lt"/>
                <a:cs typeface="+mn-cs"/>
              </a:rPr>
              <a:t>Microsoft Office Button </a:t>
            </a:r>
            <a:r>
              <a:rPr lang="en-US" sz="1400" dirty="0">
                <a:latin typeface="+mn-lt"/>
                <a:cs typeface="+mn-cs"/>
              </a:rPr>
              <a:t>, and then click </a:t>
            </a:r>
            <a:r>
              <a:rPr lang="en-US" sz="1400" b="1" dirty="0">
                <a:latin typeface="+mn-lt"/>
                <a:cs typeface="+mn-cs"/>
              </a:rPr>
              <a:t>Excel Options</a:t>
            </a:r>
            <a:r>
              <a:rPr lang="en-US" sz="1400" dirty="0">
                <a:latin typeface="+mn-lt"/>
                <a:cs typeface="+mn-cs"/>
              </a:rPr>
              <a:t>. </a:t>
            </a:r>
          </a:p>
          <a:p>
            <a:pPr marL="406400" lvl="1"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Click </a:t>
            </a:r>
            <a:r>
              <a:rPr lang="en-US" sz="1400" b="1" dirty="0">
                <a:latin typeface="+mn-lt"/>
                <a:cs typeface="+mn-cs"/>
              </a:rPr>
              <a:t>Customize</a:t>
            </a:r>
            <a:r>
              <a:rPr lang="en-US" sz="1400" dirty="0">
                <a:latin typeface="+mn-lt"/>
                <a:cs typeface="+mn-cs"/>
              </a:rPr>
              <a:t>, and then in the </a:t>
            </a:r>
            <a:r>
              <a:rPr lang="en-US" sz="1400" b="1" dirty="0">
                <a:latin typeface="+mn-lt"/>
                <a:cs typeface="+mn-cs"/>
              </a:rPr>
              <a:t>Choose commands </a:t>
            </a:r>
            <a:r>
              <a:rPr lang="en-US" sz="1400" dirty="0">
                <a:latin typeface="+mn-lt"/>
                <a:cs typeface="+mn-cs"/>
              </a:rPr>
              <a:t>from list, select </a:t>
            </a:r>
            <a:r>
              <a:rPr lang="en-US" sz="1400" b="1" dirty="0">
                <a:latin typeface="+mn-lt"/>
                <a:cs typeface="+mn-cs"/>
              </a:rPr>
              <a:t>Macros</a:t>
            </a:r>
            <a:r>
              <a:rPr lang="en-US" sz="1400" dirty="0">
                <a:latin typeface="+mn-lt"/>
                <a:cs typeface="+mn-cs"/>
              </a:rPr>
              <a:t>. </a:t>
            </a:r>
          </a:p>
          <a:p>
            <a:pPr marL="406400" lvl="1"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In the list, click the macro that you created, and then click </a:t>
            </a:r>
            <a:r>
              <a:rPr lang="en-US" sz="1400" b="1" dirty="0">
                <a:latin typeface="+mn-lt"/>
                <a:cs typeface="+mn-cs"/>
              </a:rPr>
              <a:t>Add</a:t>
            </a:r>
            <a:r>
              <a:rPr lang="en-US" sz="1400" dirty="0">
                <a:latin typeface="+mn-lt"/>
                <a:cs typeface="+mn-cs"/>
              </a:rPr>
              <a:t>. </a:t>
            </a:r>
          </a:p>
          <a:p>
            <a:pPr marL="406400" lvl="1"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To change the button image of the macro, select the macro in the box where it was added, and then click </a:t>
            </a:r>
            <a:r>
              <a:rPr lang="en-US" sz="1400" b="1" dirty="0">
                <a:latin typeface="+mn-lt"/>
                <a:cs typeface="+mn-cs"/>
              </a:rPr>
              <a:t>Modify</a:t>
            </a:r>
            <a:r>
              <a:rPr lang="en-US" sz="1400" dirty="0">
                <a:latin typeface="+mn-lt"/>
                <a:cs typeface="+mn-cs"/>
              </a:rPr>
              <a:t>. </a:t>
            </a:r>
          </a:p>
          <a:p>
            <a:pPr marL="406400" lvl="1"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Under </a:t>
            </a:r>
            <a:r>
              <a:rPr lang="en-US" sz="1400" b="1" dirty="0">
                <a:latin typeface="+mn-lt"/>
                <a:cs typeface="+mn-cs"/>
              </a:rPr>
              <a:t>Symbol</a:t>
            </a:r>
            <a:r>
              <a:rPr lang="en-US" sz="1400" dirty="0">
                <a:latin typeface="+mn-lt"/>
                <a:cs typeface="+mn-cs"/>
              </a:rPr>
              <a:t>, click the button image that you want to use. </a:t>
            </a:r>
          </a:p>
          <a:p>
            <a:pPr marL="406400" lvl="1"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To change the name of the macro that is displayed when you rest the pointer on the button, in the </a:t>
            </a:r>
            <a:r>
              <a:rPr lang="en-US" sz="1400" b="1" dirty="0">
                <a:latin typeface="+mn-lt"/>
                <a:cs typeface="+mn-cs"/>
              </a:rPr>
              <a:t>Display name box</a:t>
            </a:r>
            <a:r>
              <a:rPr lang="en-US" sz="1400" dirty="0">
                <a:latin typeface="+mn-lt"/>
                <a:cs typeface="+mn-cs"/>
              </a:rPr>
              <a:t>, type the name that you want to use. </a:t>
            </a:r>
          </a:p>
          <a:p>
            <a:pPr marL="406400" lvl="1" indent="-406400" algn="just" eaLnBrk="0" hangingPunct="0">
              <a:lnSpc>
                <a:spcPct val="150000"/>
              </a:lnSpc>
              <a:spcBef>
                <a:spcPct val="20000"/>
              </a:spcBef>
              <a:buClr>
                <a:schemeClr val="folHlink"/>
              </a:buClr>
              <a:buSzPct val="50000"/>
              <a:buFontTx/>
              <a:buBlip>
                <a:blip r:embed="rId3"/>
              </a:buBlip>
              <a:tabLst>
                <a:tab pos="2406650" algn="l"/>
                <a:tab pos="4173538" algn="l"/>
              </a:tabLst>
              <a:defRPr/>
            </a:pPr>
            <a:r>
              <a:rPr lang="en-US" sz="1400" dirty="0">
                <a:latin typeface="+mn-lt"/>
                <a:cs typeface="+mn-cs"/>
              </a:rPr>
              <a:t>Click </a:t>
            </a:r>
            <a:r>
              <a:rPr lang="en-US" sz="1400" b="1" dirty="0">
                <a:latin typeface="+mn-lt"/>
                <a:cs typeface="+mn-cs"/>
              </a:rPr>
              <a:t>OK </a:t>
            </a:r>
            <a:r>
              <a:rPr lang="en-US" sz="1400" dirty="0">
                <a:latin typeface="+mn-lt"/>
                <a:cs typeface="+mn-cs"/>
              </a:rPr>
              <a:t>to add the macro button to the </a:t>
            </a:r>
            <a:r>
              <a:rPr lang="en-US" sz="1400" b="1" dirty="0">
                <a:latin typeface="+mn-lt"/>
                <a:cs typeface="+mn-cs"/>
              </a:rPr>
              <a:t>Quick Access Toolbar</a:t>
            </a:r>
            <a:r>
              <a:rPr lang="en-US" sz="1400" dirty="0">
                <a:latin typeface="+mn-lt"/>
                <a:cs typeface="+mn-cs"/>
              </a:rPr>
              <a:t>. </a:t>
            </a:r>
          </a:p>
          <a:p>
            <a:pPr algn="just" eaLnBrk="0" hangingPunct="0">
              <a:lnSpc>
                <a:spcPct val="150000"/>
              </a:lnSpc>
              <a:buClr>
                <a:schemeClr val="folHlink"/>
              </a:buClr>
              <a:defRPr/>
            </a:pPr>
            <a:endParaRPr lang="en-US" sz="1400" dirty="0">
              <a:cs typeface="+mn-cs"/>
            </a:endParaRPr>
          </a:p>
        </p:txBody>
      </p:sp>
      <p:sp>
        <p:nvSpPr>
          <p:cNvPr id="5" name="Slide Number Placeholder 4"/>
          <p:cNvSpPr>
            <a:spLocks noGrp="1"/>
          </p:cNvSpPr>
          <p:nvPr>
            <p:ph type="sldNum" sz="quarter" idx="11"/>
          </p:nvPr>
        </p:nvSpPr>
        <p:spPr/>
        <p:txBody>
          <a:bodyPr/>
          <a:lstStyle/>
          <a:p>
            <a:pPr>
              <a:defRPr/>
            </a:pPr>
            <a:fld id="{3D1F32FF-0B45-4ACF-995E-34FBC2CE79CB}" type="slidenum">
              <a:rPr lang="en-US" altLang="en-US"/>
              <a:pPr>
                <a:defRPr/>
              </a:pPr>
              <a:t>70</a:t>
            </a:fld>
            <a:endParaRPr lang="en-US" altLang="en-US" dirty="0"/>
          </a:p>
        </p:txBody>
      </p:sp>
      <p:sp>
        <p:nvSpPr>
          <p:cNvPr id="86020" name="Title 5"/>
          <p:cNvSpPr>
            <a:spLocks noGrp="1"/>
          </p:cNvSpPr>
          <p:nvPr>
            <p:ph type="title"/>
          </p:nvPr>
        </p:nvSpPr>
        <p:spPr/>
        <p:txBody>
          <a:bodyPr/>
          <a:lstStyle/>
          <a:p>
            <a:r>
              <a:rPr lang="en-US" smtClean="0"/>
              <a:t>Assign a Recorded Macro on Quick Access Toolbar</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GB" smtClean="0"/>
              <a:t>Exercise (Tab 1)</a:t>
            </a:r>
          </a:p>
        </p:txBody>
      </p:sp>
      <p:sp>
        <p:nvSpPr>
          <p:cNvPr id="87043" name="Text Box 4"/>
          <p:cNvSpPr txBox="1">
            <a:spLocks noChangeArrowheads="1"/>
          </p:cNvSpPr>
          <p:nvPr/>
        </p:nvSpPr>
        <p:spPr bwMode="auto">
          <a:xfrm>
            <a:off x="479425" y="860425"/>
            <a:ext cx="8088313" cy="584200"/>
          </a:xfrm>
          <a:prstGeom prst="rect">
            <a:avLst/>
          </a:prstGeom>
          <a:noFill/>
          <a:ln w="12700">
            <a:noFill/>
            <a:miter lim="800000"/>
            <a:headEnd/>
            <a:tailEnd/>
          </a:ln>
        </p:spPr>
        <p:txBody>
          <a:bodyPr lIns="45720" rIns="45720">
            <a:spAutoFit/>
          </a:bodyPr>
          <a:lstStyle/>
          <a:p>
            <a:pPr algn="just" eaLnBrk="0" hangingPunct="0">
              <a:spcBef>
                <a:spcPct val="50000"/>
              </a:spcBef>
              <a:buClr>
                <a:srgbClr val="0000CC"/>
              </a:buClr>
            </a:pPr>
            <a:r>
              <a:rPr lang="en-US" sz="1600"/>
              <a:t>Run the formatting macro on Tab “Macro”. and see the output. Try to generate a similar macro</a:t>
            </a:r>
          </a:p>
        </p:txBody>
      </p:sp>
      <p:sp>
        <p:nvSpPr>
          <p:cNvPr id="6" name="Slide Number Placeholder 5"/>
          <p:cNvSpPr>
            <a:spLocks noGrp="1"/>
          </p:cNvSpPr>
          <p:nvPr>
            <p:ph type="sldNum" sz="quarter" idx="11"/>
          </p:nvPr>
        </p:nvSpPr>
        <p:spPr/>
        <p:txBody>
          <a:bodyPr/>
          <a:lstStyle/>
          <a:p>
            <a:pPr>
              <a:defRPr/>
            </a:pPr>
            <a:fld id="{3475AA84-A64F-4E89-A176-A98C1F5AE9BD}" type="slidenum">
              <a:rPr lang="en-US" altLang="en-US"/>
              <a:pPr>
                <a:defRPr/>
              </a:pPr>
              <a:t>71</a:t>
            </a:fld>
            <a:endParaRPr lang="en-US"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EAA9E09-41EF-4764-B4CD-0F37043C53A2}" type="slidenum">
              <a:rPr lang="en-US" altLang="en-US"/>
              <a:pPr>
                <a:defRPr/>
              </a:pPr>
              <a:t>72</a:t>
            </a:fld>
            <a:endParaRPr lang="en-US" altLang="en-US" dirty="0"/>
          </a:p>
        </p:txBody>
      </p:sp>
      <p:sp>
        <p:nvSpPr>
          <p:cNvPr id="5" name="Title 5"/>
          <p:cNvSpPr txBox="1">
            <a:spLocks/>
          </p:cNvSpPr>
          <p:nvPr/>
        </p:nvSpPr>
        <p:spPr bwMode="auto">
          <a:xfrm>
            <a:off x="355600" y="241300"/>
            <a:ext cx="8534400" cy="762000"/>
          </a:xfrm>
          <a:prstGeom prst="rect">
            <a:avLst/>
          </a:prstGeom>
          <a:noFill/>
          <a:ln w="9525">
            <a:noFill/>
            <a:miter lim="800000"/>
            <a:headEnd/>
            <a:tailEnd/>
          </a:ln>
        </p:spPr>
        <p:txBody>
          <a:bodyPr wrap="none" anchor="ctr"/>
          <a:lstStyle/>
          <a:p>
            <a:pPr eaLnBrk="0" hangingPunct="0">
              <a:defRPr/>
            </a:pPr>
            <a:r>
              <a:rPr lang="en-US" sz="2400" kern="0" dirty="0">
                <a:solidFill>
                  <a:srgbClr val="008FD0"/>
                </a:solidFill>
                <a:latin typeface="+mj-lt"/>
                <a:ea typeface="+mj-ea"/>
                <a:cs typeface="+mj-cs"/>
              </a:rPr>
              <a:t>VII. New Features in Excel 2007</a:t>
            </a:r>
          </a:p>
        </p:txBody>
      </p:sp>
      <p:sp>
        <p:nvSpPr>
          <p:cNvPr id="7" name="TextBox 6"/>
          <p:cNvSpPr txBox="1"/>
          <p:nvPr/>
        </p:nvSpPr>
        <p:spPr>
          <a:xfrm>
            <a:off x="312738" y="787400"/>
            <a:ext cx="8312150" cy="5765800"/>
          </a:xfrm>
          <a:prstGeom prst="rect">
            <a:avLst/>
          </a:prstGeom>
          <a:noFill/>
        </p:spPr>
        <p:txBody>
          <a:bodyPr>
            <a:spAutoFit/>
          </a:bodyPr>
          <a:lstStyle/>
          <a:p>
            <a:pPr marL="406400" lvl="1"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400" dirty="0"/>
              <a:t>More rows and columns, and other new limits</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dirty="0"/>
              <a:t>To enable you to explore massive amounts of data in worksheets, Excel 2007 supports up to </a:t>
            </a:r>
            <a:r>
              <a:rPr lang="en-US" sz="1200" b="1" dirty="0"/>
              <a:t>1 million rows </a:t>
            </a:r>
            <a:r>
              <a:rPr lang="en-US" sz="1200" dirty="0"/>
              <a:t>and</a:t>
            </a:r>
            <a:r>
              <a:rPr lang="en-US" sz="1200" b="1" dirty="0"/>
              <a:t> 16 thousand columns </a:t>
            </a:r>
            <a:r>
              <a:rPr lang="en-US" sz="1200" dirty="0"/>
              <a:t>per worksheet. </a:t>
            </a:r>
          </a:p>
          <a:p>
            <a:pPr marL="406400" lvl="1"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400" dirty="0"/>
              <a:t>Office themes and Excel styles</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dirty="0"/>
              <a:t>In Office Excel 2007, you can quickly format the data in your worksheet by applying a theme and by using a specific style. Themes can be shared across other 2007 Office release programs, such as Microsoft Office Word and Microsoft Office PowerPoint.</a:t>
            </a:r>
          </a:p>
          <a:p>
            <a:pPr marL="406400" lvl="1"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400" dirty="0"/>
              <a:t>Easy formula writing</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b="1" dirty="0"/>
              <a:t>Resizable formula bar</a:t>
            </a:r>
            <a:r>
              <a:rPr lang="en-US" sz="1200" dirty="0"/>
              <a:t>: The formula bar automatically resizes to accommodate long, complex </a:t>
            </a:r>
            <a:br>
              <a:rPr lang="en-US" sz="1200" dirty="0"/>
            </a:br>
            <a:r>
              <a:rPr lang="en-US" sz="1200" dirty="0"/>
              <a:t>formulas, which prevents the formulas from covering other data in your worksheet. </a:t>
            </a:r>
            <a:br>
              <a:rPr lang="en-US" sz="1200" dirty="0"/>
            </a:br>
            <a:r>
              <a:rPr lang="en-US" sz="1200" dirty="0"/>
              <a:t>You can also write longer formulas with more levels of nesting than you could in earlier versions of Excel.</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b="1" dirty="0"/>
              <a:t>Function AutoComplete</a:t>
            </a:r>
            <a:r>
              <a:rPr lang="en-US" sz="1200" dirty="0"/>
              <a:t>: With Function AutoComplete, you can quickly write the proper </a:t>
            </a:r>
            <a:br>
              <a:rPr lang="en-US" sz="1200" dirty="0"/>
            </a:br>
            <a:r>
              <a:rPr lang="en-US" sz="1200" dirty="0"/>
              <a:t>formula syntax. From easily detecting the functions that you want to use to getting help completing the formula arguments, you will be able to get formulas right the first time and every time.</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b="1" dirty="0"/>
              <a:t>Improved Structured references</a:t>
            </a:r>
            <a:r>
              <a:rPr lang="en-US" sz="1200" dirty="0"/>
              <a:t>: In addition to cell references, such as A1 and R1C1, Office Excel 2007 </a:t>
            </a:r>
            <a:br>
              <a:rPr lang="en-US" sz="1200" dirty="0"/>
            </a:br>
            <a:r>
              <a:rPr lang="en-US" sz="1200" dirty="0"/>
              <a:t>provides structured references that reference named ranges and tables in a formula.</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b="1" dirty="0"/>
              <a:t>Easy access to named ranges</a:t>
            </a:r>
            <a:r>
              <a:rPr lang="en-US" sz="1200" dirty="0"/>
              <a:t>: By using the Office Excel 2007 </a:t>
            </a:r>
            <a:r>
              <a:rPr lang="en-US" sz="1200" b="1" dirty="0"/>
              <a:t>Name Manager</a:t>
            </a:r>
            <a:r>
              <a:rPr lang="en-US" sz="1200" dirty="0"/>
              <a:t>, you can </a:t>
            </a:r>
            <a:br>
              <a:rPr lang="en-US" sz="1200" dirty="0"/>
            </a:br>
            <a:r>
              <a:rPr lang="en-US" sz="1200" dirty="0"/>
              <a:t>organize, update, and manage multiple named ranges in a central location, which helps anyone who </a:t>
            </a:r>
            <a:br>
              <a:rPr lang="en-US" sz="1200" dirty="0"/>
            </a:br>
            <a:r>
              <a:rPr lang="en-US" sz="1200" dirty="0"/>
              <a:t>needs to work on your worksheet interpret its formulas and data. </a:t>
            </a:r>
            <a:endParaRPr lang="en-US" sz="1200" dirty="0">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C1096872-313E-4BE8-8AF4-751C7C8CC4DB}" type="slidenum">
              <a:rPr lang="en-US" altLang="en-US"/>
              <a:pPr>
                <a:defRPr/>
              </a:pPr>
              <a:t>73</a:t>
            </a:fld>
            <a:endParaRPr lang="en-US" altLang="en-US" dirty="0"/>
          </a:p>
        </p:txBody>
      </p:sp>
      <p:sp>
        <p:nvSpPr>
          <p:cNvPr id="5" name="Title 5"/>
          <p:cNvSpPr txBox="1">
            <a:spLocks/>
          </p:cNvSpPr>
          <p:nvPr/>
        </p:nvSpPr>
        <p:spPr bwMode="auto">
          <a:xfrm>
            <a:off x="355600" y="241300"/>
            <a:ext cx="8534400" cy="762000"/>
          </a:xfrm>
          <a:prstGeom prst="rect">
            <a:avLst/>
          </a:prstGeom>
          <a:noFill/>
          <a:ln w="9525">
            <a:noFill/>
            <a:miter lim="800000"/>
            <a:headEnd/>
            <a:tailEnd/>
          </a:ln>
        </p:spPr>
        <p:txBody>
          <a:bodyPr wrap="none" anchor="ctr"/>
          <a:lstStyle/>
          <a:p>
            <a:pPr eaLnBrk="0" hangingPunct="0">
              <a:defRPr/>
            </a:pPr>
            <a:r>
              <a:rPr lang="en-US" sz="2400" kern="0" dirty="0">
                <a:solidFill>
                  <a:srgbClr val="008FD0"/>
                </a:solidFill>
                <a:latin typeface="+mj-lt"/>
                <a:ea typeface="+mj-ea"/>
                <a:cs typeface="+mj-cs"/>
              </a:rPr>
              <a:t>New Features in Excel 2007</a:t>
            </a:r>
          </a:p>
        </p:txBody>
      </p:sp>
      <p:sp>
        <p:nvSpPr>
          <p:cNvPr id="7" name="TextBox 6"/>
          <p:cNvSpPr txBox="1"/>
          <p:nvPr/>
        </p:nvSpPr>
        <p:spPr>
          <a:xfrm>
            <a:off x="312738" y="774700"/>
            <a:ext cx="8394700" cy="5702300"/>
          </a:xfrm>
          <a:prstGeom prst="rect">
            <a:avLst/>
          </a:prstGeom>
          <a:noFill/>
        </p:spPr>
        <p:txBody>
          <a:bodyPr>
            <a:spAutoFit/>
          </a:bodyPr>
          <a:lstStyle/>
          <a:p>
            <a:pPr marL="406400" lvl="1"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400" dirty="0"/>
              <a:t>Sorting and Filtering</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dirty="0"/>
              <a:t>In Office Excel 2007, you can quickly arrange your worksheet data to find the answers that you need by using enhanced filtering and sorting. For example, you can now sort data by color and by more than 3 (and up to 64) levels. You can also </a:t>
            </a:r>
            <a:r>
              <a:rPr lang="en-US" sz="1200" b="1" dirty="0"/>
              <a:t>filter data by color or by dates</a:t>
            </a:r>
            <a:r>
              <a:rPr lang="en-US" sz="1200" dirty="0"/>
              <a:t>, display more than 1000 items in the AutoFilter drop-down list, select multiple items to filter, and filter data in PivotTables.</a:t>
            </a:r>
          </a:p>
          <a:p>
            <a:pPr marL="406400" lvl="1"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400" dirty="0"/>
              <a:t>Quick connections to external data</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dirty="0"/>
              <a:t>In Office Excel 2007, you no longer need to know the server or database names of corporate data sources.</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dirty="0"/>
              <a:t>Instead, you can use </a:t>
            </a:r>
            <a:r>
              <a:rPr lang="en-US" sz="1200" b="1" dirty="0" err="1"/>
              <a:t>Quicklaunch</a:t>
            </a:r>
            <a:r>
              <a:rPr lang="en-US" sz="1200" dirty="0"/>
              <a:t> to select from a list of data sources that your administrator or workgroup expert has made available for you. A </a:t>
            </a:r>
            <a:r>
              <a:rPr lang="en-US" sz="1200" b="1" dirty="0"/>
              <a:t>connection manager </a:t>
            </a:r>
            <a:r>
              <a:rPr lang="en-US" sz="1200" dirty="0"/>
              <a:t>in Excel allows you to view all connections in a workbook and makes it easier to reuse a connection or to substitute a connection with another one.</a:t>
            </a:r>
          </a:p>
          <a:p>
            <a:pPr marL="406400" lvl="1"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400" dirty="0"/>
              <a:t>Saving to PDF and XPS format</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dirty="0"/>
              <a:t>You can save as a PDF or XPS file from a 2007 Microsoft Office system program after installing an add-in.</a:t>
            </a:r>
          </a:p>
          <a:p>
            <a:pPr marL="406400" lvl="1"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400" dirty="0"/>
              <a:t>Range of new Cell Styles</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dirty="0"/>
              <a:t>Excel 2007  offers than more than 40 colorful readymade styles which we can preview in the worksheet with </a:t>
            </a:r>
            <a:r>
              <a:rPr lang="en-US" sz="1200" b="1" dirty="0"/>
              <a:t>Live Preview</a:t>
            </a:r>
          </a:p>
          <a:p>
            <a:pPr marL="406400" lvl="1"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400" dirty="0"/>
              <a:t>Zoom Slider</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dirty="0"/>
              <a:t>The Zoom Slider makes it easy to zoom in and out by sliding the zoom control. It is located on the bottom right.</a:t>
            </a:r>
            <a:endParaRPr lang="en-US" sz="1200" dirty="0">
              <a:cs typeface="+mn-cs"/>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72B99C36-B18B-43B0-BAD4-C06DB5533701}" type="slidenum">
              <a:rPr lang="en-US" altLang="en-US"/>
              <a:pPr>
                <a:defRPr/>
              </a:pPr>
              <a:t>74</a:t>
            </a:fld>
            <a:endParaRPr lang="en-US" altLang="en-US" dirty="0"/>
          </a:p>
        </p:txBody>
      </p:sp>
      <p:sp>
        <p:nvSpPr>
          <p:cNvPr id="5" name="Title 5"/>
          <p:cNvSpPr txBox="1">
            <a:spLocks/>
          </p:cNvSpPr>
          <p:nvPr/>
        </p:nvSpPr>
        <p:spPr bwMode="auto">
          <a:xfrm>
            <a:off x="355600" y="241300"/>
            <a:ext cx="8534400" cy="762000"/>
          </a:xfrm>
          <a:prstGeom prst="rect">
            <a:avLst/>
          </a:prstGeom>
          <a:noFill/>
          <a:ln w="9525">
            <a:noFill/>
            <a:miter lim="800000"/>
            <a:headEnd/>
            <a:tailEnd/>
          </a:ln>
        </p:spPr>
        <p:txBody>
          <a:bodyPr wrap="none" anchor="ctr"/>
          <a:lstStyle/>
          <a:p>
            <a:pPr eaLnBrk="0" hangingPunct="0">
              <a:defRPr/>
            </a:pPr>
            <a:r>
              <a:rPr lang="en-US" sz="2400" kern="0" dirty="0">
                <a:solidFill>
                  <a:srgbClr val="008FD0"/>
                </a:solidFill>
                <a:latin typeface="+mj-lt"/>
                <a:ea typeface="+mj-ea"/>
                <a:cs typeface="+mj-cs"/>
              </a:rPr>
              <a:t>New Features in Excel 2007</a:t>
            </a:r>
          </a:p>
        </p:txBody>
      </p:sp>
      <p:sp>
        <p:nvSpPr>
          <p:cNvPr id="90116" name="TextBox 6"/>
          <p:cNvSpPr txBox="1">
            <a:spLocks noChangeArrowheads="1"/>
          </p:cNvSpPr>
          <p:nvPr/>
        </p:nvSpPr>
        <p:spPr bwMode="auto">
          <a:xfrm>
            <a:off x="312738" y="787400"/>
            <a:ext cx="8312150" cy="4213225"/>
          </a:xfrm>
          <a:prstGeom prst="rect">
            <a:avLst/>
          </a:prstGeom>
          <a:noFill/>
          <a:ln w="9525">
            <a:noFill/>
            <a:miter lim="800000"/>
            <a:headEnd/>
            <a:tailEnd/>
          </a:ln>
        </p:spPr>
        <p:txBody>
          <a:bodyPr>
            <a:spAutoFit/>
          </a:bodyPr>
          <a:lstStyle/>
          <a:p>
            <a:pPr marL="406400" lvl="1" indent="-406400" algn="just" eaLnBrk="0" hangingPunct="0">
              <a:lnSpc>
                <a:spcPct val="150000"/>
              </a:lnSpc>
              <a:spcBef>
                <a:spcPct val="20000"/>
              </a:spcBef>
              <a:buClr>
                <a:schemeClr val="folHlink"/>
              </a:buClr>
              <a:buSzPct val="50000"/>
              <a:buFontTx/>
              <a:buBlip>
                <a:blip r:embed="rId2"/>
              </a:buBlip>
              <a:tabLst>
                <a:tab pos="2406650" algn="l"/>
                <a:tab pos="4173538" algn="l"/>
              </a:tabLst>
            </a:pPr>
            <a:r>
              <a:rPr lang="en-US" sz="1400"/>
              <a:t>Better printing experience</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pPr>
            <a:r>
              <a:rPr lang="en-US" sz="1200"/>
              <a:t>In addition to the </a:t>
            </a:r>
            <a:r>
              <a:rPr lang="en-US" sz="1200" b="1"/>
              <a:t>Normal</a:t>
            </a:r>
            <a:r>
              <a:rPr lang="en-US" sz="1200"/>
              <a:t> view and </a:t>
            </a:r>
            <a:r>
              <a:rPr lang="en-US" sz="1200" b="1"/>
              <a:t>Page Break Preview</a:t>
            </a:r>
            <a:r>
              <a:rPr lang="en-US" sz="1200"/>
              <a:t> view, </a:t>
            </a:r>
            <a:r>
              <a:rPr lang="en-US" sz="1200" b="1"/>
              <a:t>Page Layout</a:t>
            </a:r>
            <a:r>
              <a:rPr lang="en-US" sz="1200"/>
              <a:t> View is also provided. </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pPr>
            <a:r>
              <a:rPr lang="en-US" sz="1200"/>
              <a:t>In this view, you can work with page headers, footers, and margin settings right in the worksheet, and place objects, such as charts or shapes, exactly where you want them.</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pPr>
            <a:r>
              <a:rPr lang="en-US" sz="1200"/>
              <a:t>You also have easy access to all page setup options on the P</a:t>
            </a:r>
            <a:r>
              <a:rPr lang="en-US" sz="1200" b="1"/>
              <a:t>age Layout</a:t>
            </a:r>
            <a:r>
              <a:rPr lang="en-US" sz="1200"/>
              <a:t> tab in the new user interface so that you can quickly specify options, such as page orientation.</a:t>
            </a:r>
          </a:p>
          <a:p>
            <a:pPr marL="406400" lvl="1" indent="-406400" algn="just" eaLnBrk="0" hangingPunct="0">
              <a:lnSpc>
                <a:spcPct val="150000"/>
              </a:lnSpc>
              <a:spcBef>
                <a:spcPct val="20000"/>
              </a:spcBef>
              <a:buClr>
                <a:schemeClr val="folHlink"/>
              </a:buClr>
              <a:buSzPct val="50000"/>
              <a:buFontTx/>
              <a:buBlip>
                <a:blip r:embed="rId2"/>
              </a:buBlip>
              <a:tabLst>
                <a:tab pos="2406650" algn="l"/>
                <a:tab pos="4173538" algn="l"/>
              </a:tabLst>
            </a:pPr>
            <a:r>
              <a:rPr lang="en-US" sz="1400"/>
              <a:t>New File Extensions:</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pPr>
            <a:r>
              <a:rPr lang="en-US" sz="1200"/>
              <a:t>.xlsx	Excel Workbook: Use when there are no macros or VBA code.</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pPr>
            <a:r>
              <a:rPr lang="en-US" sz="1200"/>
              <a:t>.xlsm	Excel Macro-Enabled Workbook: Use when there are macros or VBA code.</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pPr>
            <a:r>
              <a:rPr lang="en-US" sz="1200"/>
              <a:t>.xltx	Excel Template: Use when you need a template.</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pPr>
            <a:r>
              <a:rPr lang="en-US" sz="1200"/>
              <a:t>.xltm	Excel Macro-Enabled Template: Use when you need a template and macros or VBA.</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pPr>
            <a:r>
              <a:rPr lang="en-US" sz="1200"/>
              <a:t>.xlsb	Excel Binary Workbook: Use with an especially large workbook.</a:t>
            </a:r>
          </a:p>
          <a:p>
            <a:pPr marL="406400" lvl="1" indent="-406400" algn="just" eaLnBrk="0" hangingPunct="0">
              <a:lnSpc>
                <a:spcPct val="150000"/>
              </a:lnSpc>
              <a:spcBef>
                <a:spcPct val="20000"/>
              </a:spcBef>
              <a:buClr>
                <a:schemeClr val="folHlink"/>
              </a:buClr>
              <a:buSzPct val="50000"/>
              <a:buFontTx/>
              <a:buBlip>
                <a:blip r:embed="rId2"/>
              </a:buBlip>
              <a:tabLst>
                <a:tab pos="2406650" algn="l"/>
                <a:tab pos="4173538" algn="l"/>
              </a:tabLst>
            </a:pPr>
            <a:r>
              <a:rPr lang="en-US" sz="1400"/>
              <a:t>New</a:t>
            </a:r>
            <a:r>
              <a:rPr lang="en-US" sz="1200"/>
              <a:t> </a:t>
            </a:r>
            <a:r>
              <a:rPr lang="en-US" sz="1400"/>
              <a:t>Header/Footer Controls</a:t>
            </a:r>
            <a:endParaRPr lang="en-US" sz="1200"/>
          </a:p>
        </p:txBody>
      </p:sp>
      <p:pic>
        <p:nvPicPr>
          <p:cNvPr id="90117" name="Picture 2"/>
          <p:cNvPicPr>
            <a:picLocks noChangeAspect="1" noChangeArrowheads="1"/>
          </p:cNvPicPr>
          <p:nvPr/>
        </p:nvPicPr>
        <p:blipFill>
          <a:blip r:embed="rId3" cstate="print"/>
          <a:srcRect/>
          <a:stretch>
            <a:fillRect/>
          </a:stretch>
        </p:blipFill>
        <p:spPr bwMode="auto">
          <a:xfrm>
            <a:off x="2320925" y="4967288"/>
            <a:ext cx="4624388" cy="1612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A58F2C59-4F57-4966-AFC6-8A57C84ABDCE}" type="slidenum">
              <a:rPr lang="en-US" altLang="en-US"/>
              <a:pPr>
                <a:defRPr/>
              </a:pPr>
              <a:t>75</a:t>
            </a:fld>
            <a:endParaRPr lang="en-US" altLang="en-US" dirty="0"/>
          </a:p>
        </p:txBody>
      </p:sp>
      <p:sp>
        <p:nvSpPr>
          <p:cNvPr id="5" name="Title 5"/>
          <p:cNvSpPr txBox="1">
            <a:spLocks/>
          </p:cNvSpPr>
          <p:nvPr/>
        </p:nvSpPr>
        <p:spPr bwMode="auto">
          <a:xfrm>
            <a:off x="355600" y="241300"/>
            <a:ext cx="8534400" cy="762000"/>
          </a:xfrm>
          <a:prstGeom prst="rect">
            <a:avLst/>
          </a:prstGeom>
          <a:noFill/>
          <a:ln w="9525">
            <a:noFill/>
            <a:miter lim="800000"/>
            <a:headEnd/>
            <a:tailEnd/>
          </a:ln>
        </p:spPr>
        <p:txBody>
          <a:bodyPr wrap="none" anchor="ctr"/>
          <a:lstStyle/>
          <a:p>
            <a:pPr eaLnBrk="0" hangingPunct="0">
              <a:defRPr/>
            </a:pPr>
            <a:r>
              <a:rPr lang="en-US" sz="2400" kern="0" dirty="0">
                <a:solidFill>
                  <a:srgbClr val="008FD0"/>
                </a:solidFill>
                <a:latin typeface="+mj-lt"/>
                <a:ea typeface="+mj-ea"/>
                <a:cs typeface="+mj-cs"/>
              </a:rPr>
              <a:t>New Features in Excel 2007</a:t>
            </a:r>
          </a:p>
        </p:txBody>
      </p:sp>
      <p:sp>
        <p:nvSpPr>
          <p:cNvPr id="7" name="TextBox 6"/>
          <p:cNvSpPr txBox="1"/>
          <p:nvPr/>
        </p:nvSpPr>
        <p:spPr>
          <a:xfrm>
            <a:off x="312738" y="774700"/>
            <a:ext cx="8394700" cy="5659438"/>
          </a:xfrm>
          <a:prstGeom prst="rect">
            <a:avLst/>
          </a:prstGeom>
          <a:noFill/>
        </p:spPr>
        <p:txBody>
          <a:bodyPr>
            <a:spAutoFit/>
          </a:bodyPr>
          <a:lstStyle/>
          <a:p>
            <a:pPr marL="406400" lvl="1"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400" dirty="0"/>
              <a:t>Excel table enhancements</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dirty="0"/>
              <a:t>In Office Excel 2007, you can use the new user interface to quickly create, format, and expand an Excel table to organize the data on your worksheet so that it's much easier to work with. New or improved functionality for tables includes the following features.</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b="1" dirty="0"/>
              <a:t>Table header rows</a:t>
            </a:r>
            <a:r>
              <a:rPr lang="en-US" sz="1200" dirty="0"/>
              <a:t>: Table header rows can be turned on or off. When table headers are displayed, they stay visible with the data in the table columns by replacing the worksheet headers when you move around in a long table.</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b="1" dirty="0"/>
              <a:t>Calculated columns</a:t>
            </a:r>
            <a:r>
              <a:rPr lang="en-US" sz="1200" dirty="0"/>
              <a:t>: A calculated column uses a single formula that adjusts for each row. It automatically expands to include additional rows so that the formula is immediately extended to those rows. All that you have to do is enter a formula once—you don't need to use the Fill or Copy commands.</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b="1" dirty="0"/>
              <a:t>Automatic </a:t>
            </a:r>
            <a:r>
              <a:rPr lang="en-US" sz="1200" b="1" dirty="0" err="1"/>
              <a:t>AutoFiltering</a:t>
            </a:r>
            <a:r>
              <a:rPr lang="en-US" sz="1200" dirty="0"/>
              <a:t>: AutoFilter is turned on by default in a table to enable powerful sorting and filtering of table data.</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b="1" dirty="0"/>
              <a:t>Structured references</a:t>
            </a:r>
            <a:r>
              <a:rPr lang="en-US" sz="1200" dirty="0"/>
              <a:t>: This type of reference allows you to use table column header names in formulas instead of cell references, such as A1 or R1C1.</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b="1" dirty="0"/>
              <a:t>Total rows: </a:t>
            </a:r>
            <a:r>
              <a:rPr lang="en-US" sz="1200" dirty="0"/>
              <a:t>In</a:t>
            </a:r>
            <a:r>
              <a:rPr lang="en-US" sz="1200" b="1" dirty="0"/>
              <a:t> </a:t>
            </a:r>
            <a:r>
              <a:rPr lang="en-US" sz="1200" dirty="0"/>
              <a:t>a total row, you can now use custom formulas and text entries.</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b="1" dirty="0"/>
              <a:t>Table styles</a:t>
            </a:r>
            <a:r>
              <a:rPr lang="en-US" sz="1200" dirty="0"/>
              <a:t>: You can apply a table style to quickly add designer-quality, professional formatting to tables. By formatting a table of data with one of the many table styles available on the Table Styles drop-down gallery, you are assured that all new entries made to the table are going to be formatted in the same manner as others in similar positions in the table.</a:t>
            </a:r>
            <a:endParaRPr lang="en-US" sz="1200" dirty="0">
              <a:cs typeface="+mn-cs"/>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B201B372-F2D3-4E94-BEE9-78E5B7427CFE}" type="slidenum">
              <a:rPr lang="en-US" altLang="en-US"/>
              <a:pPr>
                <a:defRPr/>
              </a:pPr>
              <a:t>76</a:t>
            </a:fld>
            <a:endParaRPr lang="en-US" altLang="en-US" dirty="0"/>
          </a:p>
        </p:txBody>
      </p:sp>
      <p:sp>
        <p:nvSpPr>
          <p:cNvPr id="5" name="Title 5"/>
          <p:cNvSpPr txBox="1">
            <a:spLocks/>
          </p:cNvSpPr>
          <p:nvPr/>
        </p:nvSpPr>
        <p:spPr bwMode="auto">
          <a:xfrm>
            <a:off x="355600" y="241300"/>
            <a:ext cx="8534400" cy="762000"/>
          </a:xfrm>
          <a:prstGeom prst="rect">
            <a:avLst/>
          </a:prstGeom>
          <a:noFill/>
          <a:ln w="9525">
            <a:noFill/>
            <a:miter lim="800000"/>
            <a:headEnd/>
            <a:tailEnd/>
          </a:ln>
        </p:spPr>
        <p:txBody>
          <a:bodyPr wrap="none" anchor="ctr"/>
          <a:lstStyle/>
          <a:p>
            <a:pPr eaLnBrk="0" hangingPunct="0">
              <a:defRPr/>
            </a:pPr>
            <a:r>
              <a:rPr lang="en-US" sz="2400" kern="0" dirty="0">
                <a:solidFill>
                  <a:srgbClr val="008FD0"/>
                </a:solidFill>
                <a:latin typeface="+mj-lt"/>
                <a:ea typeface="+mj-ea"/>
                <a:cs typeface="+mj-cs"/>
              </a:rPr>
              <a:t>New Features in Excel 2007</a:t>
            </a:r>
          </a:p>
        </p:txBody>
      </p:sp>
      <p:sp>
        <p:nvSpPr>
          <p:cNvPr id="7" name="TextBox 6"/>
          <p:cNvSpPr txBox="1"/>
          <p:nvPr/>
        </p:nvSpPr>
        <p:spPr>
          <a:xfrm>
            <a:off x="312738" y="774700"/>
            <a:ext cx="8394700" cy="5622925"/>
          </a:xfrm>
          <a:prstGeom prst="rect">
            <a:avLst/>
          </a:prstGeom>
          <a:noFill/>
        </p:spPr>
        <p:txBody>
          <a:bodyPr>
            <a:spAutoFit/>
          </a:bodyPr>
          <a:lstStyle/>
          <a:p>
            <a:pPr marL="406400" lvl="1"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400" dirty="0"/>
              <a:t>Easy-to-use PivotTables</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dirty="0"/>
              <a:t>By using the new PivotTable user interface, the information that you want to view about your data is just a few clicks away—you no longer have to drag data to drop zones that aren't always an easy target. Instead, you can simply select the fields that you want to see in a new PivotTable field list. </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b="1" dirty="0"/>
              <a:t>Using Undo in PivotTables</a:t>
            </a:r>
            <a:r>
              <a:rPr lang="en-US" sz="1200" dirty="0"/>
              <a:t>: You can now undo most actions that you take to create or rearrange a PivotTable.</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b="1" dirty="0"/>
              <a:t>Plus and minus drill-down indicators</a:t>
            </a:r>
            <a:r>
              <a:rPr lang="en-US" sz="1200" dirty="0"/>
              <a:t>: These indicators are used to indicate whether you can expand or collapse parts of the PivotTable to see more or less information.</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b="1" dirty="0"/>
              <a:t>Sorting and filtering</a:t>
            </a:r>
            <a:r>
              <a:rPr lang="en-US" sz="1200" dirty="0"/>
              <a:t>: Sorting is now as simple as selecting an item in the column that you want to sort and using sort buttons. You can filter data by using PivotTable filters, such as date filters, label filters, value filters, or manual filters.</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b="1" dirty="0"/>
              <a:t>Conditional formatting</a:t>
            </a:r>
            <a:r>
              <a:rPr lang="en-US" sz="1200" dirty="0"/>
              <a:t>: You can apply conditional formatting to an Office Excel 2007 Pivot Table by cell or by intersection of cells.</a:t>
            </a:r>
          </a:p>
          <a:p>
            <a:pPr marL="863600" lvl="2" indent="-406400" algn="just" eaLnBrk="0" hangingPunct="0">
              <a:lnSpc>
                <a:spcPct val="150000"/>
              </a:lnSpc>
              <a:spcBef>
                <a:spcPct val="20000"/>
              </a:spcBef>
              <a:buClr>
                <a:schemeClr val="folHlink"/>
              </a:buClr>
              <a:buSzPct val="50000"/>
              <a:buFontTx/>
              <a:buBlip>
                <a:blip r:embed="rId2"/>
              </a:buBlip>
              <a:tabLst>
                <a:tab pos="2406650" algn="l"/>
                <a:tab pos="4173538" algn="l"/>
              </a:tabLst>
              <a:defRPr/>
            </a:pPr>
            <a:r>
              <a:rPr lang="en-US" sz="1200" b="1" dirty="0" err="1"/>
              <a:t>PivotCharts</a:t>
            </a:r>
            <a:r>
              <a:rPr lang="en-US" sz="1200" b="1" dirty="0"/>
              <a:t>: </a:t>
            </a:r>
            <a:r>
              <a:rPr lang="en-US" sz="1200" dirty="0"/>
              <a:t>Like PivotTables, </a:t>
            </a:r>
            <a:r>
              <a:rPr lang="en-US" sz="1200" dirty="0" err="1"/>
              <a:t>PivotCharts</a:t>
            </a:r>
            <a:r>
              <a:rPr lang="en-US" sz="1200" dirty="0"/>
              <a:t> are much easier to create in the new user interface. All of the filtering improvements are also available for </a:t>
            </a:r>
            <a:r>
              <a:rPr lang="en-US" sz="1200" dirty="0" err="1"/>
              <a:t>PivotCharts</a:t>
            </a:r>
            <a:r>
              <a:rPr lang="en-US" sz="1200" dirty="0"/>
              <a:t>. When you create a PivotChart, specific PivotChart tools and context menus are available so that you can analyze the data in the chart. You can also change the layout, style, and format of the chart or its elements the same way that you can for a regular chart. In Office Excel 2007, the chart formatting that you apply is preserved when you make changes to the PivotChart, which is an improvement over the way it worked in earlier versions of Excel.</a:t>
            </a:r>
            <a:endParaRPr lang="en-US" sz="1200" dirty="0">
              <a:cs typeface="+mn-cs"/>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GB" smtClean="0"/>
              <a:t>VIII.  Final Thoughts</a:t>
            </a:r>
          </a:p>
        </p:txBody>
      </p:sp>
      <p:sp>
        <p:nvSpPr>
          <p:cNvPr id="93187" name="Rectangle 3"/>
          <p:cNvSpPr>
            <a:spLocks noGrp="1" noChangeArrowheads="1"/>
          </p:cNvSpPr>
          <p:nvPr>
            <p:ph idx="1"/>
          </p:nvPr>
        </p:nvSpPr>
        <p:spPr>
          <a:xfrm>
            <a:off x="382588" y="773113"/>
            <a:ext cx="8443912" cy="5476875"/>
          </a:xfrm>
        </p:spPr>
        <p:txBody>
          <a:bodyPr/>
          <a:lstStyle/>
          <a:p>
            <a:pPr eaLnBrk="1" hangingPunct="1">
              <a:lnSpc>
                <a:spcPct val="150000"/>
              </a:lnSpc>
              <a:tabLst>
                <a:tab pos="2406650" algn="l"/>
                <a:tab pos="4173538" algn="l"/>
              </a:tabLst>
            </a:pPr>
            <a:r>
              <a:rPr lang="en-GB" sz="1600" smtClean="0"/>
              <a:t>Because of the nature of this course, there were several subjects that were not covered in this training.  </a:t>
            </a:r>
          </a:p>
          <a:p>
            <a:pPr lvl="1" eaLnBrk="1" hangingPunct="1">
              <a:lnSpc>
                <a:spcPct val="150000"/>
              </a:lnSpc>
              <a:tabLst>
                <a:tab pos="2406650" algn="l"/>
                <a:tab pos="4173538" algn="l"/>
              </a:tabLst>
            </a:pPr>
            <a:r>
              <a:rPr lang="en-GB" sz="1400" smtClean="0"/>
              <a:t>Excel can be made more functional through the use of:</a:t>
            </a:r>
          </a:p>
          <a:p>
            <a:pPr lvl="2" eaLnBrk="1" hangingPunct="1">
              <a:lnSpc>
                <a:spcPct val="150000"/>
              </a:lnSpc>
              <a:tabLst>
                <a:tab pos="2406650" algn="l"/>
                <a:tab pos="4173538" algn="l"/>
              </a:tabLst>
            </a:pPr>
            <a:r>
              <a:rPr lang="en-GB" sz="1200" smtClean="0"/>
              <a:t>Customising Macros</a:t>
            </a:r>
          </a:p>
          <a:p>
            <a:pPr lvl="2" eaLnBrk="1" hangingPunct="1">
              <a:lnSpc>
                <a:spcPct val="150000"/>
              </a:lnSpc>
              <a:tabLst>
                <a:tab pos="2406650" algn="l"/>
                <a:tab pos="4173538" algn="l"/>
              </a:tabLst>
            </a:pPr>
            <a:r>
              <a:rPr lang="en-GB" sz="1200" smtClean="0"/>
              <a:t>Modules</a:t>
            </a:r>
          </a:p>
          <a:p>
            <a:pPr lvl="2" eaLnBrk="1" hangingPunct="1">
              <a:lnSpc>
                <a:spcPct val="150000"/>
              </a:lnSpc>
              <a:tabLst>
                <a:tab pos="2406650" algn="l"/>
                <a:tab pos="4173538" algn="l"/>
              </a:tabLst>
            </a:pPr>
            <a:r>
              <a:rPr lang="en-GB" sz="1200" smtClean="0"/>
              <a:t>Visual Basic</a:t>
            </a:r>
          </a:p>
          <a:p>
            <a:pPr lvl="1" eaLnBrk="1" hangingPunct="1">
              <a:lnSpc>
                <a:spcPct val="150000"/>
              </a:lnSpc>
              <a:tabLst>
                <a:tab pos="2406650" algn="l"/>
                <a:tab pos="4173538" algn="l"/>
              </a:tabLst>
            </a:pPr>
            <a:r>
              <a:rPr lang="en-GB" sz="1400" smtClean="0"/>
              <a:t>However, Excel is not the right tool for solving all problems</a:t>
            </a:r>
          </a:p>
          <a:p>
            <a:pPr lvl="2" eaLnBrk="1" hangingPunct="1">
              <a:lnSpc>
                <a:spcPct val="150000"/>
              </a:lnSpc>
              <a:tabLst>
                <a:tab pos="2406650" algn="l"/>
                <a:tab pos="4173538" algn="l"/>
              </a:tabLst>
            </a:pPr>
            <a:r>
              <a:rPr lang="en-GB" sz="1200" smtClean="0"/>
              <a:t>Huge volumes of data</a:t>
            </a:r>
          </a:p>
          <a:p>
            <a:pPr lvl="2" eaLnBrk="1" hangingPunct="1">
              <a:lnSpc>
                <a:spcPct val="150000"/>
              </a:lnSpc>
              <a:tabLst>
                <a:tab pos="2406650" algn="l"/>
                <a:tab pos="4173538" algn="l"/>
              </a:tabLst>
            </a:pPr>
            <a:r>
              <a:rPr lang="en-GB" sz="1200" smtClean="0"/>
              <a:t>Very advanced statistics</a:t>
            </a:r>
          </a:p>
          <a:p>
            <a:pPr lvl="2" eaLnBrk="1" hangingPunct="1">
              <a:lnSpc>
                <a:spcPct val="150000"/>
              </a:lnSpc>
              <a:tabLst>
                <a:tab pos="2406650" algn="l"/>
                <a:tab pos="4173538" algn="l"/>
              </a:tabLst>
            </a:pPr>
            <a:r>
              <a:rPr lang="en-GB" sz="1200" smtClean="0"/>
              <a:t>Complex linkages between data</a:t>
            </a:r>
          </a:p>
          <a:p>
            <a:pPr lvl="1" eaLnBrk="1" hangingPunct="1">
              <a:lnSpc>
                <a:spcPct val="150000"/>
              </a:lnSpc>
              <a:tabLst>
                <a:tab pos="2406650" algn="l"/>
                <a:tab pos="4173538" algn="l"/>
              </a:tabLst>
            </a:pPr>
            <a:r>
              <a:rPr lang="en-GB" sz="1400" smtClean="0"/>
              <a:t>Other programs may need to be considered</a:t>
            </a:r>
          </a:p>
          <a:p>
            <a:pPr lvl="2" eaLnBrk="1" hangingPunct="1">
              <a:lnSpc>
                <a:spcPct val="150000"/>
              </a:lnSpc>
              <a:tabLst>
                <a:tab pos="2406650" algn="l"/>
                <a:tab pos="4173538" algn="l"/>
              </a:tabLst>
            </a:pPr>
            <a:r>
              <a:rPr lang="en-GB" sz="1200" smtClean="0"/>
              <a:t>Access, Oracle, Sybase</a:t>
            </a:r>
          </a:p>
          <a:p>
            <a:pPr lvl="2" eaLnBrk="1" hangingPunct="1">
              <a:lnSpc>
                <a:spcPct val="150000"/>
              </a:lnSpc>
              <a:tabLst>
                <a:tab pos="2406650" algn="l"/>
                <a:tab pos="4173538" algn="l"/>
              </a:tabLst>
            </a:pPr>
            <a:r>
              <a:rPr lang="en-GB" sz="1200" smtClean="0"/>
              <a:t>SAS</a:t>
            </a:r>
          </a:p>
          <a:p>
            <a:pPr lvl="2" eaLnBrk="1" hangingPunct="1">
              <a:lnSpc>
                <a:spcPct val="150000"/>
              </a:lnSpc>
              <a:tabLst>
                <a:tab pos="2406650" algn="l"/>
                <a:tab pos="4173538" algn="l"/>
              </a:tabLst>
            </a:pPr>
            <a:r>
              <a:rPr lang="en-GB" sz="1200" smtClean="0"/>
              <a:t>Programming languages</a:t>
            </a:r>
          </a:p>
          <a:p>
            <a:pPr lvl="3" eaLnBrk="1" hangingPunct="1">
              <a:lnSpc>
                <a:spcPct val="150000"/>
              </a:lnSpc>
              <a:tabLst>
                <a:tab pos="2406650" algn="l"/>
                <a:tab pos="4173538" algn="l"/>
              </a:tabLst>
            </a:pPr>
            <a:r>
              <a:rPr lang="en-GB" sz="1200" smtClean="0"/>
              <a:t>Visual Basic</a:t>
            </a:r>
          </a:p>
          <a:p>
            <a:pPr lvl="3" eaLnBrk="1" hangingPunct="1">
              <a:lnSpc>
                <a:spcPct val="150000"/>
              </a:lnSpc>
              <a:tabLst>
                <a:tab pos="2406650" algn="l"/>
                <a:tab pos="4173538" algn="l"/>
              </a:tabLst>
            </a:pPr>
            <a:r>
              <a:rPr lang="en-GB" sz="1200" smtClean="0"/>
              <a:t>SQL</a:t>
            </a:r>
          </a:p>
        </p:txBody>
      </p:sp>
      <p:sp>
        <p:nvSpPr>
          <p:cNvPr id="5" name="Slide Number Placeholder 4"/>
          <p:cNvSpPr>
            <a:spLocks noGrp="1"/>
          </p:cNvSpPr>
          <p:nvPr>
            <p:ph type="sldNum" sz="quarter" idx="11"/>
          </p:nvPr>
        </p:nvSpPr>
        <p:spPr/>
        <p:txBody>
          <a:bodyPr/>
          <a:lstStyle/>
          <a:p>
            <a:pPr>
              <a:defRPr/>
            </a:pPr>
            <a:fld id="{1F769954-8E11-4117-8D61-8E7A82548EA2}" type="slidenum">
              <a:rPr lang="en-US" altLang="en-US"/>
              <a:pPr>
                <a:defRPr/>
              </a:pPr>
              <a:t>77</a:t>
            </a:fld>
            <a:endParaRPr lang="en-US"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smtClean="0"/>
              <a:t>Working with Cells</a:t>
            </a:r>
          </a:p>
        </p:txBody>
      </p:sp>
      <p:sp>
        <p:nvSpPr>
          <p:cNvPr id="22531" name="Rectangle 3"/>
          <p:cNvSpPr>
            <a:spLocks noGrp="1" noChangeArrowheads="1"/>
          </p:cNvSpPr>
          <p:nvPr>
            <p:ph idx="1"/>
          </p:nvPr>
        </p:nvSpPr>
        <p:spPr>
          <a:xfrm>
            <a:off x="398463" y="871538"/>
            <a:ext cx="8443912" cy="881062"/>
          </a:xfrm>
        </p:spPr>
        <p:txBody>
          <a:bodyPr/>
          <a:lstStyle/>
          <a:p>
            <a:pPr eaLnBrk="1" hangingPunct="1">
              <a:lnSpc>
                <a:spcPct val="150000"/>
              </a:lnSpc>
            </a:pPr>
            <a:r>
              <a:rPr lang="en-GB" sz="1600" smtClean="0"/>
              <a:t>There are also a number of features that simplify selecting, moving and copying cells within a spreadsheet.  Excel wizards aids you in performing more advanced functions. </a:t>
            </a:r>
          </a:p>
        </p:txBody>
      </p:sp>
      <p:sp>
        <p:nvSpPr>
          <p:cNvPr id="22532" name="Text Box 4"/>
          <p:cNvSpPr txBox="1">
            <a:spLocks noChangeArrowheads="1"/>
          </p:cNvSpPr>
          <p:nvPr/>
        </p:nvSpPr>
        <p:spPr bwMode="auto">
          <a:xfrm>
            <a:off x="465138" y="1704975"/>
            <a:ext cx="2740025" cy="304800"/>
          </a:xfrm>
          <a:prstGeom prst="rect">
            <a:avLst/>
          </a:prstGeom>
          <a:noFill/>
          <a:ln w="12700">
            <a:noFill/>
            <a:miter lim="800000"/>
            <a:headEnd/>
            <a:tailEnd/>
          </a:ln>
        </p:spPr>
        <p:txBody>
          <a:bodyPr lIns="45720" rIns="45720">
            <a:spAutoFit/>
          </a:bodyPr>
          <a:lstStyle/>
          <a:p>
            <a:pPr eaLnBrk="0" hangingPunct="0">
              <a:buClr>
                <a:schemeClr val="folHlink"/>
              </a:buClr>
            </a:pPr>
            <a:r>
              <a:rPr lang="en-US" sz="1400"/>
              <a:t>Selected Basic Excel Features</a:t>
            </a:r>
          </a:p>
        </p:txBody>
      </p:sp>
      <p:graphicFrame>
        <p:nvGraphicFramePr>
          <p:cNvPr id="508933" name="Group 5"/>
          <p:cNvGraphicFramePr>
            <a:graphicFrameLocks noGrp="1"/>
          </p:cNvGraphicFramePr>
          <p:nvPr/>
        </p:nvGraphicFramePr>
        <p:xfrm>
          <a:off x="541338" y="2028825"/>
          <a:ext cx="8064500" cy="4297680"/>
        </p:xfrm>
        <a:graphic>
          <a:graphicData uri="http://schemas.openxmlformats.org/drawingml/2006/table">
            <a:tbl>
              <a:tblPr/>
              <a:tblGrid>
                <a:gridCol w="1123950"/>
                <a:gridCol w="2343150"/>
                <a:gridCol w="4597400"/>
              </a:tblGrid>
              <a:tr h="200025">
                <a:tc>
                  <a:txBody>
                    <a:bodyPr/>
                    <a:lstStyle/>
                    <a:p>
                      <a:pPr marL="0" marR="0" lvl="0" indent="0" algn="ctr" defTabSz="914400" rtl="0" eaLnBrk="0" fontAlgn="base" latinLnBrk="0" hangingPunct="0">
                        <a:lnSpc>
                          <a:spcPct val="100000"/>
                        </a:lnSpc>
                        <a:spcBef>
                          <a:spcPct val="0"/>
                        </a:spcBef>
                        <a:spcAft>
                          <a:spcPct val="100000"/>
                        </a:spcAft>
                        <a:buClr>
                          <a:srgbClr val="0000CC"/>
                        </a:buClr>
                        <a:buSzTx/>
                        <a:buFontTx/>
                        <a:buNone/>
                        <a:tabLst/>
                      </a:pPr>
                      <a:r>
                        <a:rPr kumimoji="0" lang="en-US" sz="1200" b="1" i="0" u="none" strike="noStrike" cap="none" normalizeH="0" baseline="0" dirty="0" smtClean="0">
                          <a:ln>
                            <a:noFill/>
                          </a:ln>
                          <a:solidFill>
                            <a:schemeClr val="bg1"/>
                          </a:solidFill>
                          <a:effectLst/>
                          <a:latin typeface="Arial" charset="0"/>
                        </a:rPr>
                        <a:t>Feature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1528B"/>
                    </a:solid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Tx/>
                        <a:buFontTx/>
                        <a:buNone/>
                        <a:tabLst/>
                      </a:pPr>
                      <a:r>
                        <a:rPr kumimoji="0" lang="en-US" sz="1200" b="1" i="0" u="none" strike="noStrike" cap="none" normalizeH="0" baseline="0" smtClean="0">
                          <a:ln>
                            <a:noFill/>
                          </a:ln>
                          <a:solidFill>
                            <a:schemeClr val="bg1"/>
                          </a:solidFill>
                          <a:effectLst/>
                          <a:latin typeface="Arial" charset="0"/>
                        </a:rPr>
                        <a:t>Description </a:t>
                      </a:r>
                    </a:p>
                  </a:txBody>
                  <a:tcPr marL="45720" marR="457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1528B"/>
                    </a:solid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Tx/>
                        <a:buFontTx/>
                        <a:buNone/>
                        <a:tabLst/>
                      </a:pPr>
                      <a:r>
                        <a:rPr kumimoji="0" lang="en-US" sz="1200" b="1" i="0" u="none" strike="noStrike" cap="none" normalizeH="0" baseline="0" smtClean="0">
                          <a:ln>
                            <a:noFill/>
                          </a:ln>
                          <a:solidFill>
                            <a:schemeClr val="bg1"/>
                          </a:solidFill>
                          <a:effectLst/>
                          <a:latin typeface="Arial" charset="0"/>
                        </a:rPr>
                        <a:t>Directions </a:t>
                      </a:r>
                    </a:p>
                  </a:txBody>
                  <a:tcPr marL="45720" marR="4572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1528B"/>
                    </a:solidFill>
                  </a:tcPr>
                </a:tc>
              </a:tr>
              <a:tr h="508000">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r>
                        <a:rPr kumimoji="0" lang="en-US" sz="1000" b="0" i="0" u="none" strike="noStrike" cap="none" normalizeH="0" baseline="0" smtClean="0">
                          <a:ln>
                            <a:noFill/>
                          </a:ln>
                          <a:solidFill>
                            <a:schemeClr val="tx1"/>
                          </a:solidFill>
                          <a:effectLst/>
                          <a:latin typeface="Arial" charset="0"/>
                        </a:rPr>
                        <a:t>Selecting a Cell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r>
                        <a:rPr kumimoji="0" lang="en-US" sz="1000" b="0" i="0" u="none" strike="noStrike" cap="none" normalizeH="0" baseline="0" smtClean="0">
                          <a:ln>
                            <a:noFill/>
                          </a:ln>
                          <a:solidFill>
                            <a:schemeClr val="tx1"/>
                          </a:solidFill>
                          <a:effectLst/>
                          <a:latin typeface="Arial" charset="0"/>
                        </a:rPr>
                        <a:t>Highlights the cell into which data will be entered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000" b="0" i="0" u="none" strike="noStrike" cap="none" normalizeH="0" baseline="0" smtClean="0">
                          <a:ln>
                            <a:noFill/>
                          </a:ln>
                          <a:solidFill>
                            <a:schemeClr val="tx1"/>
                          </a:solidFill>
                          <a:effectLst/>
                          <a:latin typeface="Arial" charset="0"/>
                        </a:rPr>
                        <a:t>A cell can be selected using the mouse or arrow keys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r>
                        <a:rPr kumimoji="0" lang="en-US" sz="1000" b="0" i="0" u="none" strike="noStrike" cap="none" normalizeH="0" baseline="0" smtClean="0">
                          <a:ln>
                            <a:noFill/>
                          </a:ln>
                          <a:solidFill>
                            <a:schemeClr val="tx1"/>
                          </a:solidFill>
                          <a:effectLst/>
                          <a:latin typeface="Arial" charset="0"/>
                        </a:rPr>
                        <a:t>Selecting Ranges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r>
                        <a:rPr kumimoji="0" lang="en-US" sz="1000" b="0" i="0" u="none" strike="noStrike" cap="none" normalizeH="0" baseline="0" smtClean="0">
                          <a:ln>
                            <a:noFill/>
                          </a:ln>
                          <a:solidFill>
                            <a:schemeClr val="tx1"/>
                          </a:solidFill>
                          <a:effectLst/>
                          <a:latin typeface="Arial" charset="0"/>
                        </a:rPr>
                        <a:t>Highlights a group of cells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000" b="0" i="0" u="none" strike="noStrike" cap="none" normalizeH="0" baseline="0" dirty="0" smtClean="0">
                          <a:ln>
                            <a:noFill/>
                          </a:ln>
                          <a:solidFill>
                            <a:schemeClr val="tx1"/>
                          </a:solidFill>
                          <a:effectLst/>
                          <a:latin typeface="Arial" charset="0"/>
                        </a:rPr>
                        <a:t>A range of cells can be selected by clicking and dragging the mouse or using the arrow keys while holding the shift key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r>
                        <a:rPr kumimoji="0" lang="en-US" sz="1000" b="0" i="0" u="none" strike="noStrike" cap="none" normalizeH="0" baseline="0" smtClean="0">
                          <a:ln>
                            <a:noFill/>
                          </a:ln>
                          <a:solidFill>
                            <a:schemeClr val="tx1"/>
                          </a:solidFill>
                          <a:effectLst/>
                          <a:latin typeface="Arial" charset="0"/>
                        </a:rPr>
                        <a:t>AutoSum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r>
                        <a:rPr kumimoji="0" lang="en-US" sz="1000" b="0" i="0" u="none" strike="noStrike" cap="none" normalizeH="0" baseline="0" dirty="0" smtClean="0">
                          <a:ln>
                            <a:noFill/>
                          </a:ln>
                          <a:solidFill>
                            <a:schemeClr val="tx1"/>
                          </a:solidFill>
                          <a:effectLst/>
                          <a:latin typeface="Arial" charset="0"/>
                        </a:rPr>
                        <a:t>Enters a summation formula into a selected cell by anticipating the range to sum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000" b="0" i="0" u="none" strike="noStrike" cap="none" normalizeH="0" baseline="0" smtClean="0">
                          <a:ln>
                            <a:noFill/>
                          </a:ln>
                          <a:solidFill>
                            <a:schemeClr val="tx1"/>
                          </a:solidFill>
                          <a:effectLst/>
                          <a:latin typeface="Arial" charset="0"/>
                        </a:rPr>
                        <a:t>Select the cell for the sum</a:t>
                      </a:r>
                    </a:p>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000" b="0" i="0" u="none" strike="noStrike" cap="none" normalizeH="0" baseline="0" smtClean="0">
                          <a:ln>
                            <a:noFill/>
                          </a:ln>
                          <a:solidFill>
                            <a:schemeClr val="tx1"/>
                          </a:solidFill>
                          <a:effectLst/>
                          <a:latin typeface="Arial" charset="0"/>
                        </a:rPr>
                        <a:t>Click the AutoSum button on the toolbar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r>
                        <a:rPr kumimoji="0" lang="en-US" sz="1000" b="0" i="0" u="none" strike="noStrike" cap="none" normalizeH="0" baseline="0" smtClean="0">
                          <a:ln>
                            <a:noFill/>
                          </a:ln>
                          <a:solidFill>
                            <a:schemeClr val="tx1"/>
                          </a:solidFill>
                          <a:effectLst/>
                          <a:latin typeface="Arial" charset="0"/>
                        </a:rPr>
                        <a:t>AutoFill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r>
                        <a:rPr kumimoji="0" lang="en-US" sz="1000" b="0" i="0" u="none" strike="noStrike" cap="none" normalizeH="0" baseline="0" smtClean="0">
                          <a:ln>
                            <a:noFill/>
                          </a:ln>
                          <a:solidFill>
                            <a:schemeClr val="tx1"/>
                          </a:solidFill>
                          <a:effectLst/>
                          <a:latin typeface="Arial" charset="0"/>
                        </a:rPr>
                        <a:t>Copies an initial cell value into adjacent, highlighted cells using the fill handle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000" b="0" i="0" u="none" strike="noStrike" cap="none" normalizeH="0" baseline="0" smtClean="0">
                          <a:ln>
                            <a:noFill/>
                          </a:ln>
                          <a:solidFill>
                            <a:schemeClr val="tx1"/>
                          </a:solidFill>
                          <a:effectLst/>
                          <a:latin typeface="Arial" charset="0"/>
                        </a:rPr>
                        <a:t>Select the initial cell to be copied</a:t>
                      </a:r>
                    </a:p>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000" b="0" i="0" u="none" strike="noStrike" cap="none" normalizeH="0" baseline="0" smtClean="0">
                          <a:ln>
                            <a:noFill/>
                          </a:ln>
                          <a:solidFill>
                            <a:schemeClr val="tx1"/>
                          </a:solidFill>
                          <a:effectLst/>
                          <a:latin typeface="Arial" charset="0"/>
                        </a:rPr>
                        <a:t>Using the cell handle drag contents over adjacent cells</a:t>
                      </a:r>
                    </a:p>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000" b="0" i="0" u="none" strike="noStrike" cap="none" normalizeH="0" baseline="0" smtClean="0">
                          <a:ln>
                            <a:noFill/>
                          </a:ln>
                          <a:solidFill>
                            <a:schemeClr val="tx1"/>
                          </a:solidFill>
                          <a:effectLst/>
                          <a:latin typeface="Arial" charset="0"/>
                        </a:rPr>
                        <a:t>Value from initial cell will be copied into the highlighted cells </a:t>
                      </a:r>
                    </a:p>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000" b="0" i="0" u="none" strike="noStrike" cap="none" normalizeH="0" baseline="0" smtClean="0">
                          <a:ln>
                            <a:noFill/>
                          </a:ln>
                          <a:solidFill>
                            <a:schemeClr val="tx1"/>
                          </a:solidFill>
                          <a:effectLst/>
                          <a:latin typeface="Arial" charset="0"/>
                        </a:rPr>
                        <a:t>Note that formulas will adjust to reference new cells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r>
                        <a:rPr kumimoji="0" lang="en-US" sz="1000" b="0" i="0" u="none" strike="noStrike" cap="none" normalizeH="0" baseline="0" smtClean="0">
                          <a:ln>
                            <a:noFill/>
                          </a:ln>
                          <a:solidFill>
                            <a:schemeClr val="tx1"/>
                          </a:solidFill>
                          <a:effectLst/>
                          <a:latin typeface="Arial" charset="0"/>
                        </a:rPr>
                        <a:t>AutoFill Series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r>
                        <a:rPr kumimoji="0" lang="en-US" sz="1000" b="0" i="0" u="none" strike="noStrike" cap="none" normalizeH="0" baseline="0" smtClean="0">
                          <a:ln>
                            <a:noFill/>
                          </a:ln>
                          <a:solidFill>
                            <a:schemeClr val="tx1"/>
                          </a:solidFill>
                          <a:effectLst/>
                          <a:latin typeface="Arial" charset="0"/>
                        </a:rPr>
                        <a:t>Extends a series in a row or column by anticipating the next values in the series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000" b="0" i="0" u="none" strike="noStrike" cap="none" normalizeH="0" baseline="0" smtClean="0">
                          <a:ln>
                            <a:noFill/>
                          </a:ln>
                          <a:solidFill>
                            <a:schemeClr val="tx1"/>
                          </a:solidFill>
                          <a:effectLst/>
                          <a:latin typeface="Arial" charset="0"/>
                        </a:rPr>
                        <a:t>Enter the initial two values of the series into adjoining cells </a:t>
                      </a:r>
                    </a:p>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000" b="0" i="0" u="none" strike="noStrike" cap="none" normalizeH="0" baseline="0" smtClean="0">
                          <a:ln>
                            <a:noFill/>
                          </a:ln>
                          <a:solidFill>
                            <a:schemeClr val="tx1"/>
                          </a:solidFill>
                          <a:effectLst/>
                          <a:latin typeface="Arial" charset="0"/>
                        </a:rPr>
                        <a:t>Using the cell handle (a small box at the lower-right corner of the active cell), drag over adjacent cells</a:t>
                      </a:r>
                    </a:p>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000" b="0" i="0" u="none" strike="noStrike" cap="none" normalizeH="0" baseline="0" smtClean="0">
                          <a:ln>
                            <a:noFill/>
                          </a:ln>
                          <a:solidFill>
                            <a:schemeClr val="tx1"/>
                          </a:solidFill>
                          <a:effectLst/>
                          <a:latin typeface="Arial" charset="0"/>
                        </a:rPr>
                        <a:t>The series will be incremented as it is copied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r>
                        <a:rPr kumimoji="0" lang="en-US" sz="1000" b="0" i="0" u="none" strike="noStrike" cap="none" normalizeH="0" baseline="0" smtClean="0">
                          <a:ln>
                            <a:noFill/>
                          </a:ln>
                          <a:solidFill>
                            <a:schemeClr val="tx1"/>
                          </a:solidFill>
                          <a:effectLst/>
                          <a:latin typeface="Arial" charset="0"/>
                        </a:rPr>
                        <a:t>Function Wizard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r>
                        <a:rPr kumimoji="0" lang="en-US" sz="1000" b="0" i="0" u="none" strike="noStrike" cap="none" normalizeH="0" baseline="0" smtClean="0">
                          <a:ln>
                            <a:noFill/>
                          </a:ln>
                          <a:solidFill>
                            <a:schemeClr val="tx1"/>
                          </a:solidFill>
                          <a:effectLst/>
                          <a:latin typeface="Arial" charset="0"/>
                        </a:rPr>
                        <a:t>Uses dialogs to guide you through the process of creating formulas in a cell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000" b="0" i="0" u="none" strike="noStrike" cap="none" normalizeH="0" baseline="0" smtClean="0">
                          <a:ln>
                            <a:noFill/>
                          </a:ln>
                          <a:solidFill>
                            <a:schemeClr val="tx1"/>
                          </a:solidFill>
                          <a:effectLst/>
                          <a:latin typeface="Arial" charset="0"/>
                        </a:rPr>
                        <a:t>Click on function wizard toolbar button</a:t>
                      </a:r>
                    </a:p>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000" b="0" i="0" u="none" strike="noStrike" cap="none" normalizeH="0" baseline="0" smtClean="0">
                          <a:ln>
                            <a:noFill/>
                          </a:ln>
                          <a:solidFill>
                            <a:schemeClr val="tx1"/>
                          </a:solidFill>
                          <a:effectLst/>
                          <a:latin typeface="Arial" charset="0"/>
                        </a:rPr>
                        <a:t>Follow dialog instructions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r>
                        <a:rPr kumimoji="0" lang="en-US" sz="1000" b="0" i="0" u="none" strike="noStrike" cap="none" normalizeH="0" baseline="0" smtClean="0">
                          <a:ln>
                            <a:noFill/>
                          </a:ln>
                          <a:solidFill>
                            <a:schemeClr val="tx1"/>
                          </a:solidFill>
                          <a:effectLst/>
                          <a:latin typeface="Arial" charset="0"/>
                        </a:rPr>
                        <a:t>Naming Cells and Ranges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Tx/>
                        <a:buFontTx/>
                        <a:buNone/>
                        <a:tabLst/>
                      </a:pPr>
                      <a:r>
                        <a:rPr kumimoji="0" lang="en-US" sz="1000" b="0" i="0" u="none" strike="noStrike" cap="none" normalizeH="0" baseline="0" dirty="0" smtClean="0">
                          <a:ln>
                            <a:noFill/>
                          </a:ln>
                          <a:solidFill>
                            <a:schemeClr val="tx1"/>
                          </a:solidFill>
                          <a:effectLst/>
                          <a:latin typeface="Arial" charset="0"/>
                        </a:rPr>
                        <a:t>Allows cells to be referenced in formulas using customized names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000" b="0" i="0" u="none" strike="noStrike" cap="none" normalizeH="0" baseline="0" dirty="0" smtClean="0">
                          <a:ln>
                            <a:noFill/>
                          </a:ln>
                          <a:solidFill>
                            <a:schemeClr val="tx1"/>
                          </a:solidFill>
                          <a:effectLst/>
                          <a:latin typeface="Arial" charset="0"/>
                        </a:rPr>
                        <a:t>Select the cell/range to be named</a:t>
                      </a:r>
                    </a:p>
                    <a:p>
                      <a:pPr marL="163513" marR="0" lvl="0" indent="-163513" algn="l" defTabSz="914400" rtl="0" eaLnBrk="0" fontAlgn="base" latinLnBrk="0" hangingPunct="0">
                        <a:lnSpc>
                          <a:spcPct val="100000"/>
                        </a:lnSpc>
                        <a:spcBef>
                          <a:spcPct val="0"/>
                        </a:spcBef>
                        <a:spcAft>
                          <a:spcPct val="0"/>
                        </a:spcAft>
                        <a:buClr>
                          <a:srgbClr val="0000CC"/>
                        </a:buClr>
                        <a:buSzTx/>
                        <a:buFontTx/>
                        <a:buChar char="•"/>
                        <a:tabLst/>
                      </a:pPr>
                      <a:r>
                        <a:rPr kumimoji="0" lang="en-US" sz="1000" b="0" i="0" u="none" strike="noStrike" cap="none" normalizeH="0" baseline="0" dirty="0" smtClean="0">
                          <a:ln>
                            <a:noFill/>
                          </a:ln>
                          <a:solidFill>
                            <a:schemeClr val="tx1"/>
                          </a:solidFill>
                          <a:effectLst/>
                          <a:latin typeface="Arial" charset="0"/>
                        </a:rPr>
                        <a:t>From the menu, select Insert/Name/Define and follow dialog instructions or enter name directly into name box </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Slide Number Placeholder 8"/>
          <p:cNvSpPr>
            <a:spLocks noGrp="1"/>
          </p:cNvSpPr>
          <p:nvPr>
            <p:ph type="sldNum" sz="quarter" idx="11"/>
          </p:nvPr>
        </p:nvSpPr>
        <p:spPr/>
        <p:txBody>
          <a:bodyPr/>
          <a:lstStyle/>
          <a:p>
            <a:pPr>
              <a:defRPr/>
            </a:pPr>
            <a:fld id="{2B83635D-1FB7-48E6-8258-C493E12DC1B3}" type="slidenum">
              <a:rPr lang="en-US" altLang="en-US"/>
              <a:pPr>
                <a:defRPr/>
              </a:pPr>
              <a:t>7</a:t>
            </a:fld>
            <a:endParaRPr lang="en-US"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smtClean="0"/>
              <a:t>Shortcuts in Excel</a:t>
            </a:r>
          </a:p>
        </p:txBody>
      </p:sp>
      <p:sp>
        <p:nvSpPr>
          <p:cNvPr id="23555" name="Rectangle 3"/>
          <p:cNvSpPr>
            <a:spLocks noGrp="1" noChangeArrowheads="1"/>
          </p:cNvSpPr>
          <p:nvPr>
            <p:ph idx="1"/>
          </p:nvPr>
        </p:nvSpPr>
        <p:spPr>
          <a:xfrm>
            <a:off x="393700" y="950913"/>
            <a:ext cx="8135938" cy="727075"/>
          </a:xfrm>
        </p:spPr>
        <p:txBody>
          <a:bodyPr/>
          <a:lstStyle/>
          <a:p>
            <a:pPr algn="just" eaLnBrk="1" hangingPunct="1"/>
            <a:r>
              <a:rPr lang="en-GB" sz="1600" smtClean="0"/>
              <a:t>As your use of Excel increases, shortcuts will become more valuable.  Some of our  favourites are listed below.  To view the full list of shortcuts, search on "shortcut keys" under the help facility in Excel. </a:t>
            </a:r>
          </a:p>
        </p:txBody>
      </p:sp>
      <p:sp>
        <p:nvSpPr>
          <p:cNvPr id="371085" name="Rectangle 397"/>
          <p:cNvSpPr>
            <a:spLocks noChangeArrowheads="1"/>
          </p:cNvSpPr>
          <p:nvPr/>
        </p:nvSpPr>
        <p:spPr bwMode="auto">
          <a:xfrm>
            <a:off x="439738" y="1811338"/>
            <a:ext cx="8380412" cy="4784725"/>
          </a:xfrm>
          <a:prstGeom prst="rect">
            <a:avLst/>
          </a:prstGeom>
          <a:noFill/>
          <a:ln w="12700">
            <a:solidFill>
              <a:schemeClr val="tx1"/>
            </a:solidFill>
            <a:miter lim="800000"/>
            <a:headEnd/>
            <a:tailEnd/>
          </a:ln>
          <a:effectLst>
            <a:outerShdw dist="35921" dir="2700000" algn="ctr" rotWithShape="0">
              <a:schemeClr val="bg2"/>
            </a:outerShdw>
          </a:effectLst>
        </p:spPr>
        <p:txBody>
          <a:bodyPr wrap="none" lIns="45720" rIns="45720" anchor="ctr">
            <a:spAutoFit/>
          </a:bodyPr>
          <a:lstStyle/>
          <a:p>
            <a:pPr eaLnBrk="0" hangingPunct="0">
              <a:buClr>
                <a:schemeClr val="folHlink"/>
              </a:buClr>
              <a:defRPr/>
            </a:pPr>
            <a:endParaRPr lang="en-US">
              <a:cs typeface="+mn-cs"/>
            </a:endParaRPr>
          </a:p>
        </p:txBody>
      </p:sp>
      <p:graphicFrame>
        <p:nvGraphicFramePr>
          <p:cNvPr id="371083" name="Group 395"/>
          <p:cNvGraphicFramePr>
            <a:graphicFrameLocks noGrp="1"/>
          </p:cNvGraphicFramePr>
          <p:nvPr/>
        </p:nvGraphicFramePr>
        <p:xfrm>
          <a:off x="460375" y="2098675"/>
          <a:ext cx="8168958" cy="4466591"/>
        </p:xfrm>
        <a:graphic>
          <a:graphicData uri="http://schemas.openxmlformats.org/drawingml/2006/table">
            <a:tbl>
              <a:tblPr/>
              <a:tblGrid>
                <a:gridCol w="1081088"/>
                <a:gridCol w="116840"/>
                <a:gridCol w="2576513"/>
                <a:gridCol w="116840"/>
                <a:gridCol w="1201737"/>
                <a:gridCol w="116840"/>
                <a:gridCol w="2959100"/>
              </a:tblGrid>
              <a:tr h="188913">
                <a:tc>
                  <a:txBody>
                    <a:bodyPr/>
                    <a:lstStyle/>
                    <a:p>
                      <a:pPr marL="0" marR="0" lvl="0" indent="0" algn="ctr"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dirty="0" smtClean="0">
                          <a:ln>
                            <a:noFill/>
                          </a:ln>
                          <a:solidFill>
                            <a:schemeClr val="tx1"/>
                          </a:solidFill>
                          <a:effectLst/>
                          <a:latin typeface="+mj-lt"/>
                        </a:rPr>
                        <a:t>Key Strokes </a:t>
                      </a:r>
                    </a:p>
                  </a:txBody>
                  <a:tcPr marL="45720" marR="45720"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1000" b="1" i="0" u="none" strike="noStrike" cap="none" normalizeH="0" baseline="0" smtClean="0">
                        <a:ln>
                          <a:noFill/>
                        </a:ln>
                        <a:solidFill>
                          <a:schemeClr val="tx1"/>
                        </a:solidFill>
                        <a:effectLst/>
                        <a:latin typeface="+mj-lt"/>
                      </a:endParaRPr>
                    </a:p>
                  </a:txBody>
                  <a:tcPr marL="45720" marR="45720"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smtClean="0">
                          <a:ln>
                            <a:noFill/>
                          </a:ln>
                          <a:solidFill>
                            <a:schemeClr val="tx1"/>
                          </a:solidFill>
                          <a:effectLst/>
                          <a:latin typeface="+mj-lt"/>
                        </a:rPr>
                        <a:t>Result </a:t>
                      </a:r>
                    </a:p>
                  </a:txBody>
                  <a:tcPr marL="45720" marR="4572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1000" b="1" i="0" u="none" strike="noStrike" cap="none" normalizeH="0" baseline="0" smtClean="0">
                        <a:ln>
                          <a:noFill/>
                        </a:ln>
                        <a:solidFill>
                          <a:schemeClr val="tx1"/>
                        </a:solidFill>
                        <a:effectLst/>
                        <a:latin typeface="+mj-lt"/>
                      </a:endParaRPr>
                    </a:p>
                  </a:txBody>
                  <a:tcPr marL="45720" marR="45720"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smtClean="0">
                          <a:ln>
                            <a:noFill/>
                          </a:ln>
                          <a:solidFill>
                            <a:schemeClr val="tx1"/>
                          </a:solidFill>
                          <a:effectLst/>
                          <a:latin typeface="+mj-lt"/>
                        </a:rPr>
                        <a:t>Key Strokes </a:t>
                      </a:r>
                    </a:p>
                  </a:txBody>
                  <a:tcPr marL="45720" marR="45720"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Pct val="100000"/>
                        <a:buFontTx/>
                        <a:buNone/>
                        <a:tabLst/>
                      </a:pPr>
                      <a:endParaRPr kumimoji="0" lang="en-GB" sz="1000" b="1" i="0" u="none" strike="noStrike" cap="none" normalizeH="0" baseline="0" smtClean="0">
                        <a:ln>
                          <a:noFill/>
                        </a:ln>
                        <a:solidFill>
                          <a:schemeClr val="tx1"/>
                        </a:solidFill>
                        <a:effectLst/>
                        <a:latin typeface="+mj-lt"/>
                      </a:endParaRPr>
                    </a:p>
                  </a:txBody>
                  <a:tcPr marL="45720" marR="45720"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smtClean="0">
                          <a:ln>
                            <a:noFill/>
                          </a:ln>
                          <a:solidFill>
                            <a:schemeClr val="tx1"/>
                          </a:solidFill>
                          <a:effectLst/>
                          <a:latin typeface="+mj-lt"/>
                        </a:rPr>
                        <a:t>Result </a:t>
                      </a:r>
                    </a:p>
                  </a:txBody>
                  <a:tcPr marL="45720" marR="4572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188913">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smtClean="0">
                          <a:ln>
                            <a:noFill/>
                          </a:ln>
                          <a:solidFill>
                            <a:schemeClr val="tx1"/>
                          </a:solidFill>
                          <a:effectLst/>
                          <a:latin typeface="+mj-lt"/>
                        </a:rPr>
                        <a:t>Alt E, S, V </a:t>
                      </a:r>
                    </a:p>
                  </a:txBody>
                  <a:tcPr marL="45720" marR="45720"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dirty="0" smtClean="0">
                          <a:ln>
                            <a:noFill/>
                          </a:ln>
                          <a:solidFill>
                            <a:schemeClr val="tx1"/>
                          </a:solidFill>
                          <a:effectLst/>
                          <a:latin typeface="+mj-lt"/>
                        </a:rPr>
                        <a:t>Paste only values </a:t>
                      </a:r>
                    </a:p>
                  </a:txBody>
                  <a:tcPr marL="45720" marR="4572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dirty="0" smtClean="0">
                          <a:ln>
                            <a:noFill/>
                          </a:ln>
                          <a:solidFill>
                            <a:schemeClr val="tx1"/>
                          </a:solidFill>
                          <a:effectLst/>
                          <a:latin typeface="+mj-lt"/>
                        </a:rPr>
                        <a:t>Ctrl + B </a:t>
                      </a:r>
                    </a:p>
                  </a:txBody>
                  <a:tcPr marL="45720" marR="4572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Inserts or deletes bold formatting </a:t>
                      </a:r>
                    </a:p>
                  </a:txBody>
                  <a:tcPr marL="45720" marR="45720"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74638">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Alt E, S, T </a:t>
                      </a:r>
                    </a:p>
                  </a:txBody>
                  <a:tcPr marL="45720" marR="45720" horzOverflow="overflow">
                    <a:lnL cap="flat">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Paste only formats </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Ctrl + D </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AutoFill down – copies topmost cells down in highlighted range </a:t>
                      </a:r>
                    </a:p>
                  </a:txBody>
                  <a:tcPr marL="45720" marR="45720" horzOverflow="overflow">
                    <a:lnL>
                      <a:noFill/>
                    </a:lnL>
                    <a:lnR cap="flat">
                      <a:noFill/>
                    </a:lnR>
                    <a:lnT>
                      <a:noFill/>
                    </a:lnT>
                    <a:lnB>
                      <a:noFill/>
                    </a:lnB>
                    <a:lnTlToBr>
                      <a:noFill/>
                    </a:lnTlToBr>
                    <a:lnBlToTr>
                      <a:noFill/>
                    </a:lnBlToTr>
                    <a:noFill/>
                  </a:tcPr>
                </a:tc>
              </a:tr>
              <a:tr h="473075">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Alt + Arrow </a:t>
                      </a:r>
                    </a:p>
                  </a:txBody>
                  <a:tcPr marL="45720" marR="45720" horzOverflow="overflow">
                    <a:lnL cap="flat">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Active menus from keyboard </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Ctrl + ] </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dirty="0" smtClean="0">
                          <a:ln>
                            <a:noFill/>
                          </a:ln>
                          <a:solidFill>
                            <a:schemeClr val="tx1"/>
                          </a:solidFill>
                          <a:effectLst/>
                          <a:latin typeface="+mj-lt"/>
                        </a:rPr>
                        <a:t>Select only cells with formulas that refer directly to the active cell </a:t>
                      </a:r>
                    </a:p>
                  </a:txBody>
                  <a:tcPr marL="45720" marR="45720" horzOverflow="overflow">
                    <a:lnL>
                      <a:noFill/>
                    </a:lnL>
                    <a:lnR cap="flat">
                      <a:noFill/>
                    </a:lnR>
                    <a:lnT>
                      <a:noFill/>
                    </a:lnT>
                    <a:lnB>
                      <a:noFill/>
                    </a:lnB>
                    <a:lnTlToBr>
                      <a:noFill/>
                    </a:lnTlToBr>
                    <a:lnBlToTr>
                      <a:noFill/>
                    </a:lnBlToTr>
                    <a:noFill/>
                  </a:tcPr>
                </a:tc>
              </a:tr>
              <a:tr h="274638">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Alt + Enter </a:t>
                      </a:r>
                    </a:p>
                  </a:txBody>
                  <a:tcPr marL="45720" marR="45720" horzOverflow="overflow">
                    <a:lnL cap="flat">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Insert a hard break in the same cell </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Ctrl + R </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AutoFill right – copies left most cells to the right in highlighted range </a:t>
                      </a:r>
                    </a:p>
                  </a:txBody>
                  <a:tcPr marL="45720" marR="45720" horzOverflow="overflow">
                    <a:lnL>
                      <a:noFill/>
                    </a:lnL>
                    <a:lnR cap="flat">
                      <a:noFill/>
                    </a:lnR>
                    <a:lnT>
                      <a:noFill/>
                    </a:lnT>
                    <a:lnB>
                      <a:noFill/>
                    </a:lnB>
                    <a:lnTlToBr>
                      <a:noFill/>
                    </a:lnTlToBr>
                    <a:lnBlToTr>
                      <a:noFill/>
                    </a:lnBlToTr>
                    <a:noFill/>
                  </a:tcPr>
                </a:tc>
              </a:tr>
              <a:tr h="274638">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Shift + Arrow </a:t>
                      </a:r>
                    </a:p>
                  </a:txBody>
                  <a:tcPr marL="45720" marR="45720" horzOverflow="overflow">
                    <a:lnL cap="flat">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dirty="0" smtClean="0">
                          <a:ln>
                            <a:noFill/>
                          </a:ln>
                          <a:solidFill>
                            <a:schemeClr val="tx1"/>
                          </a:solidFill>
                          <a:effectLst/>
                          <a:latin typeface="+mj-lt"/>
                        </a:rPr>
                        <a:t>Highlights range using arrow keys instead of mouse </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Crtl + Y </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dirty="0" smtClean="0">
                          <a:ln>
                            <a:noFill/>
                          </a:ln>
                          <a:solidFill>
                            <a:schemeClr val="tx1"/>
                          </a:solidFill>
                          <a:effectLst/>
                          <a:latin typeface="+mj-lt"/>
                        </a:rPr>
                        <a:t>Repeat the last action </a:t>
                      </a:r>
                    </a:p>
                  </a:txBody>
                  <a:tcPr marL="45720" marR="45720" horzOverflow="overflow">
                    <a:lnL>
                      <a:noFill/>
                    </a:lnL>
                    <a:lnR cap="flat">
                      <a:noFill/>
                    </a:lnR>
                    <a:lnT>
                      <a:noFill/>
                    </a:lnT>
                    <a:lnB>
                      <a:noFill/>
                    </a:lnB>
                    <a:lnTlToBr>
                      <a:noFill/>
                    </a:lnTlToBr>
                    <a:lnBlToTr>
                      <a:noFill/>
                    </a:lnBlToTr>
                    <a:noFill/>
                  </a:tcPr>
                </a:tc>
              </a:tr>
              <a:tr h="274638">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Shift + Tab </a:t>
                      </a:r>
                    </a:p>
                  </a:txBody>
                  <a:tcPr marL="45720" marR="45720" horzOverflow="overflow">
                    <a:lnL cap="flat">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Move from right to left within the selection </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dirty="0" smtClean="0">
                          <a:ln>
                            <a:noFill/>
                          </a:ln>
                          <a:solidFill>
                            <a:schemeClr val="tx1"/>
                          </a:solidFill>
                          <a:effectLst/>
                          <a:latin typeface="+mj-lt"/>
                        </a:rPr>
                        <a:t>Ctrl + Z</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Undo the last action </a:t>
                      </a:r>
                    </a:p>
                  </a:txBody>
                  <a:tcPr marL="45720" marR="45720" horzOverflow="overflow">
                    <a:lnL>
                      <a:noFill/>
                    </a:lnL>
                    <a:lnR cap="flat">
                      <a:noFill/>
                    </a:lnR>
                    <a:lnT>
                      <a:noFill/>
                    </a:lnT>
                    <a:lnB>
                      <a:noFill/>
                    </a:lnB>
                    <a:lnTlToBr>
                      <a:noFill/>
                    </a:lnTlToBr>
                    <a:lnBlToTr>
                      <a:noFill/>
                    </a:lnBlToTr>
                    <a:noFill/>
                  </a:tcPr>
                </a:tc>
              </a:tr>
              <a:tr h="188913">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smtClean="0">
                          <a:ln>
                            <a:noFill/>
                          </a:ln>
                          <a:solidFill>
                            <a:schemeClr val="tx1"/>
                          </a:solidFill>
                          <a:effectLst/>
                          <a:latin typeface="+mj-lt"/>
                        </a:rPr>
                        <a:t>Shift + Spacebar </a:t>
                      </a:r>
                    </a:p>
                  </a:txBody>
                  <a:tcPr marL="45720" marR="45720" horzOverflow="overflow">
                    <a:lnL cap="flat">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dirty="0" smtClean="0">
                          <a:ln>
                            <a:noFill/>
                          </a:ln>
                          <a:solidFill>
                            <a:schemeClr val="tx1"/>
                          </a:solidFill>
                          <a:effectLst/>
                          <a:latin typeface="+mj-lt"/>
                        </a:rPr>
                        <a:t>Select the entire row  </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Ctrl + Arrow </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Moves to the next break in the line </a:t>
                      </a:r>
                    </a:p>
                  </a:txBody>
                  <a:tcPr marL="45720" marR="45720" horzOverflow="overflow">
                    <a:lnL>
                      <a:noFill/>
                    </a:lnL>
                    <a:lnR cap="flat">
                      <a:noFill/>
                    </a:lnR>
                    <a:lnT>
                      <a:noFill/>
                    </a:lnT>
                    <a:lnB>
                      <a:noFill/>
                    </a:lnB>
                    <a:lnTlToBr>
                      <a:noFill/>
                    </a:lnTlToBr>
                    <a:lnBlToTr>
                      <a:noFill/>
                    </a:lnBlToTr>
                    <a:noFill/>
                  </a:tcPr>
                </a:tc>
              </a:tr>
              <a:tr h="312738">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Shift + End, Arrow </a:t>
                      </a:r>
                    </a:p>
                  </a:txBody>
                  <a:tcPr marL="45720" marR="45720" horzOverflow="overflow">
                    <a:lnL cap="flat">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Highlights all cells to the last empty/used cell in the direction of the arrow </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Crtl + Home </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Moves to the beginning of the worksheet </a:t>
                      </a:r>
                    </a:p>
                  </a:txBody>
                  <a:tcPr marL="45720" marR="45720" horzOverflow="overflow">
                    <a:lnL>
                      <a:noFill/>
                    </a:lnL>
                    <a:lnR cap="flat">
                      <a:noFill/>
                    </a:lnR>
                    <a:lnT>
                      <a:noFill/>
                    </a:lnT>
                    <a:lnB>
                      <a:noFill/>
                    </a:lnB>
                    <a:lnTlToBr>
                      <a:noFill/>
                    </a:lnTlToBr>
                    <a:lnBlToTr>
                      <a:noFill/>
                    </a:lnBlToTr>
                    <a:noFill/>
                  </a:tcPr>
                </a:tc>
              </a:tr>
              <a:tr h="188913">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Shift + Ctrl + 8 </a:t>
                      </a:r>
                    </a:p>
                  </a:txBody>
                  <a:tcPr marL="45720" marR="45720" horzOverflow="overflow">
                    <a:lnL cap="flat">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Highlights a contiguous data range </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Ctrl + End </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dirty="0" smtClean="0">
                          <a:ln>
                            <a:noFill/>
                          </a:ln>
                          <a:solidFill>
                            <a:schemeClr val="tx1"/>
                          </a:solidFill>
                          <a:effectLst/>
                          <a:latin typeface="+mj-lt"/>
                        </a:rPr>
                        <a:t>Moves to the end of the worksheet </a:t>
                      </a:r>
                    </a:p>
                  </a:txBody>
                  <a:tcPr marL="45720" marR="45720" horzOverflow="overflow">
                    <a:lnL>
                      <a:noFill/>
                    </a:lnL>
                    <a:lnR cap="flat">
                      <a:noFill/>
                    </a:lnR>
                    <a:lnT>
                      <a:noFill/>
                    </a:lnT>
                    <a:lnB>
                      <a:noFill/>
                    </a:lnB>
                    <a:lnTlToBr>
                      <a:noFill/>
                    </a:lnTlToBr>
                    <a:lnBlToTr>
                      <a:noFill/>
                    </a:lnBlToTr>
                    <a:noFill/>
                  </a:tcPr>
                </a:tc>
              </a:tr>
              <a:tr h="274638">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Shift + Ctrl + </a:t>
                      </a:r>
                      <a:r>
                        <a:rPr kumimoji="0" lang="en-US" sz="1000" b="0" i="0" u="none" strike="noStrike" cap="none" normalizeH="0" baseline="0" smtClean="0">
                          <a:ln>
                            <a:noFill/>
                          </a:ln>
                          <a:solidFill>
                            <a:schemeClr val="tx1"/>
                          </a:solidFill>
                          <a:effectLst/>
                          <a:latin typeface="+mj-lt"/>
                          <a:sym typeface="Symbol" pitchFamily="18" charset="2"/>
                        </a:rPr>
                        <a:t></a:t>
                      </a:r>
                      <a:endParaRPr kumimoji="0" lang="en-US" sz="1000" b="0" i="0" u="none" strike="noStrike" cap="none" normalizeH="0" baseline="0" smtClean="0">
                        <a:ln>
                          <a:noFill/>
                        </a:ln>
                        <a:solidFill>
                          <a:schemeClr val="tx1"/>
                        </a:solidFill>
                        <a:effectLst/>
                        <a:latin typeface="+mj-lt"/>
                      </a:endParaRPr>
                    </a:p>
                  </a:txBody>
                  <a:tcPr marL="45720" marR="45720" horzOverflow="overflow">
                    <a:lnL cap="flat">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Selects a contiguous row or column of data </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dirty="0" smtClean="0">
                          <a:ln>
                            <a:noFill/>
                          </a:ln>
                          <a:solidFill>
                            <a:schemeClr val="tx1"/>
                          </a:solidFill>
                          <a:effectLst/>
                          <a:latin typeface="+mj-lt"/>
                        </a:rPr>
                        <a:t>Ctrl + Page Down </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dirty="0" smtClean="0">
                          <a:ln>
                            <a:noFill/>
                          </a:ln>
                          <a:solidFill>
                            <a:schemeClr val="tx1"/>
                          </a:solidFill>
                          <a:effectLst/>
                          <a:latin typeface="+mj-lt"/>
                        </a:rPr>
                        <a:t>Move to the next sheet in the workbook </a:t>
                      </a:r>
                    </a:p>
                  </a:txBody>
                  <a:tcPr marL="45720" marR="45720" horzOverflow="overflow">
                    <a:lnL>
                      <a:noFill/>
                    </a:lnL>
                    <a:lnR cap="flat">
                      <a:noFill/>
                    </a:lnR>
                    <a:lnT>
                      <a:noFill/>
                    </a:lnT>
                    <a:lnB>
                      <a:noFill/>
                    </a:lnB>
                    <a:lnTlToBr>
                      <a:noFill/>
                    </a:lnTlToBr>
                    <a:lnBlToTr>
                      <a:noFill/>
                    </a:lnBlToTr>
                    <a:noFill/>
                  </a:tcPr>
                </a:tc>
              </a:tr>
              <a:tr h="274638">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End, Arrow </a:t>
                      </a:r>
                    </a:p>
                  </a:txBody>
                  <a:tcPr marL="45720" marR="45720" horzOverflow="overflow">
                    <a:lnL cap="flat">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Activates last empty/used cell in the direction of the arrow </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smtClean="0">
                          <a:ln>
                            <a:noFill/>
                          </a:ln>
                          <a:solidFill>
                            <a:schemeClr val="tx1"/>
                          </a:solidFill>
                          <a:effectLst/>
                          <a:latin typeface="+mj-lt"/>
                        </a:rPr>
                        <a:t>Ctrl + Page Up </a:t>
                      </a:r>
                    </a:p>
                  </a:txBody>
                  <a:tcPr marL="45720" marR="4572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dirty="0" smtClean="0">
                          <a:ln>
                            <a:noFill/>
                          </a:ln>
                          <a:solidFill>
                            <a:schemeClr val="tx1"/>
                          </a:solidFill>
                          <a:effectLst/>
                          <a:latin typeface="+mj-lt"/>
                        </a:rPr>
                        <a:t>Move to the previous sheet in the workbook  </a:t>
                      </a:r>
                    </a:p>
                  </a:txBody>
                  <a:tcPr marL="45720" marR="45720" horzOverflow="overflow">
                    <a:lnL>
                      <a:noFill/>
                    </a:lnL>
                    <a:lnR cap="flat">
                      <a:noFill/>
                    </a:lnR>
                    <a:lnT>
                      <a:noFill/>
                    </a:lnT>
                    <a:lnB>
                      <a:noFill/>
                    </a:lnB>
                    <a:lnTlToBr>
                      <a:noFill/>
                    </a:lnTlToBr>
                    <a:lnBlToTr>
                      <a:noFill/>
                    </a:lnBlToTr>
                    <a:noFill/>
                  </a:tcPr>
                </a:tc>
              </a:tr>
              <a:tr h="188913">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Esc </a:t>
                      </a:r>
                    </a:p>
                  </a:txBody>
                  <a:tcPr marL="45720" marR="45720" horzOverflow="overflow">
                    <a:lnL cap="flat">
                      <a:noFill/>
                    </a:lnL>
                    <a:lnR>
                      <a:noFill/>
                    </a:lnR>
                    <a:lnT>
                      <a:noFill/>
                    </a:lnT>
                    <a:lnB cap="flat">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0" i="0" u="none" strike="noStrike" cap="none" normalizeH="0" baseline="0" smtClean="0">
                          <a:ln>
                            <a:noFill/>
                          </a:ln>
                          <a:solidFill>
                            <a:schemeClr val="tx1"/>
                          </a:solidFill>
                          <a:effectLst/>
                          <a:latin typeface="+mj-lt"/>
                        </a:rPr>
                        <a:t>Deactivate menus from keyboard </a:t>
                      </a:r>
                    </a:p>
                  </a:txBody>
                  <a:tcPr marL="45720" marR="45720" horzOverflow="overflow">
                    <a:lnL>
                      <a:noFill/>
                    </a:lnL>
                    <a:lnR>
                      <a:noFill/>
                    </a:lnR>
                    <a:lnT>
                      <a:noFill/>
                    </a:lnT>
                    <a:lnB cap="flat">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smtClean="0">
                          <a:ln>
                            <a:noFill/>
                          </a:ln>
                          <a:solidFill>
                            <a:schemeClr val="tx1"/>
                          </a:solidFill>
                          <a:effectLst/>
                          <a:latin typeface="+mj-lt"/>
                        </a:rPr>
                        <a:t>Ctrl + - </a:t>
                      </a:r>
                    </a:p>
                  </a:txBody>
                  <a:tcPr marL="45720" marR="45720" horzOverflow="overflow">
                    <a:lnL>
                      <a:noFill/>
                    </a:lnL>
                    <a:lnR>
                      <a:noFill/>
                    </a:lnR>
                    <a:lnT>
                      <a:noFill/>
                    </a:lnT>
                    <a:lnB cap="flat">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dirty="0" smtClean="0">
                          <a:ln>
                            <a:noFill/>
                          </a:ln>
                          <a:solidFill>
                            <a:schemeClr val="tx1"/>
                          </a:solidFill>
                          <a:effectLst/>
                          <a:latin typeface="+mj-lt"/>
                        </a:rPr>
                        <a:t>Delete cell </a:t>
                      </a:r>
                    </a:p>
                  </a:txBody>
                  <a:tcPr marL="45720" marR="45720" horzOverflow="overflow">
                    <a:lnL>
                      <a:noFill/>
                    </a:lnL>
                    <a:lnR cap="flat">
                      <a:noFill/>
                    </a:lnR>
                    <a:lnT>
                      <a:noFill/>
                    </a:lnT>
                    <a:lnB cap="flat">
                      <a:noFill/>
                    </a:lnB>
                    <a:lnTlToBr>
                      <a:noFill/>
                    </a:lnTlToBr>
                    <a:lnBlToTr>
                      <a:noFill/>
                    </a:lnBlToTr>
                    <a:noFill/>
                  </a:tcPr>
                </a:tc>
              </a:tr>
              <a:tr h="188913">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dirty="0" smtClean="0">
                          <a:ln>
                            <a:noFill/>
                          </a:ln>
                          <a:solidFill>
                            <a:schemeClr val="tx1"/>
                          </a:solidFill>
                          <a:effectLst/>
                          <a:latin typeface="+mj-lt"/>
                        </a:rPr>
                        <a:t>Alt D, F,  F</a:t>
                      </a:r>
                    </a:p>
                  </a:txBody>
                  <a:tcPr marL="45720" marR="45720" horzOverflow="overflow">
                    <a:lnL cap="flat">
                      <a:noFill/>
                    </a:lnL>
                    <a:lnR>
                      <a:noFill/>
                    </a:lnR>
                    <a:lnT>
                      <a:noFill/>
                    </a:lnT>
                    <a:lnB cap="flat">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dirty="0" smtClean="0">
                          <a:ln>
                            <a:noFill/>
                          </a:ln>
                          <a:solidFill>
                            <a:schemeClr val="tx1"/>
                          </a:solidFill>
                          <a:effectLst/>
                          <a:latin typeface="+mj-lt"/>
                        </a:rPr>
                        <a:t>Puts the auto filter</a:t>
                      </a:r>
                    </a:p>
                  </a:txBody>
                  <a:tcPr marL="45720" marR="45720" horzOverflow="overflow">
                    <a:lnL>
                      <a:noFill/>
                    </a:lnL>
                    <a:lnR>
                      <a:noFill/>
                    </a:lnR>
                    <a:lnT>
                      <a:noFill/>
                    </a:lnT>
                    <a:lnB cap="flat">
                      <a:noFill/>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dirty="0" smtClean="0">
                          <a:ln>
                            <a:noFill/>
                          </a:ln>
                          <a:solidFill>
                            <a:schemeClr val="tx1"/>
                          </a:solidFill>
                          <a:effectLst/>
                          <a:latin typeface="+mj-lt"/>
                        </a:rPr>
                        <a:t>Alt D, S</a:t>
                      </a:r>
                    </a:p>
                  </a:txBody>
                  <a:tcPr marL="45720" marR="45720" horzOverflow="overflow">
                    <a:lnL>
                      <a:noFill/>
                    </a:lnL>
                    <a:lnR>
                      <a:noFill/>
                    </a:lnR>
                    <a:lnT>
                      <a:noFill/>
                    </a:lnT>
                    <a:lnB cap="flat">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100000"/>
                        </a:spcAft>
                        <a:buClr>
                          <a:srgbClr val="0000CC"/>
                        </a:buClr>
                        <a:buSzPct val="100000"/>
                        <a:buFontTx/>
                        <a:buNone/>
                        <a:tabLst/>
                      </a:pPr>
                      <a:r>
                        <a:rPr kumimoji="0" lang="en-US" sz="1000" b="1" i="0" u="none" strike="noStrike" cap="none" normalizeH="0" baseline="0" dirty="0" smtClean="0">
                          <a:ln>
                            <a:noFill/>
                          </a:ln>
                          <a:solidFill>
                            <a:schemeClr val="tx1"/>
                          </a:solidFill>
                          <a:effectLst/>
                          <a:latin typeface="+mj-lt"/>
                        </a:rPr>
                        <a:t>Sort the selected range</a:t>
                      </a:r>
                    </a:p>
                  </a:txBody>
                  <a:tcPr marL="45720" marR="45720" horzOverflow="overflow">
                    <a:lnL>
                      <a:noFill/>
                    </a:lnL>
                    <a:lnR cap="flat">
                      <a:noFill/>
                    </a:lnR>
                    <a:lnT>
                      <a:noFill/>
                    </a:lnT>
                    <a:lnB cap="flat">
                      <a:noFill/>
                    </a:lnB>
                    <a:lnTlToBr>
                      <a:noFill/>
                    </a:lnTlToBr>
                    <a:lnBlToTr>
                      <a:noFill/>
                    </a:lnBlToTr>
                    <a:noFill/>
                  </a:tcPr>
                </a:tc>
              </a:tr>
            </a:tbl>
          </a:graphicData>
        </a:graphic>
      </p:graphicFrame>
      <p:sp>
        <p:nvSpPr>
          <p:cNvPr id="23621" name="Text Box 396"/>
          <p:cNvSpPr txBox="1">
            <a:spLocks noChangeArrowheads="1"/>
          </p:cNvSpPr>
          <p:nvPr/>
        </p:nvSpPr>
        <p:spPr bwMode="auto">
          <a:xfrm>
            <a:off x="474663" y="1804988"/>
            <a:ext cx="3519487" cy="304800"/>
          </a:xfrm>
          <a:prstGeom prst="rect">
            <a:avLst/>
          </a:prstGeom>
          <a:noFill/>
          <a:ln w="12700">
            <a:noFill/>
            <a:miter lim="800000"/>
            <a:headEnd/>
            <a:tailEnd/>
          </a:ln>
        </p:spPr>
        <p:txBody>
          <a:bodyPr lIns="45720" rIns="45720">
            <a:spAutoFit/>
          </a:bodyPr>
          <a:lstStyle/>
          <a:p>
            <a:pPr eaLnBrk="0" hangingPunct="0">
              <a:buClr>
                <a:schemeClr val="folHlink"/>
              </a:buClr>
            </a:pPr>
            <a:r>
              <a:rPr lang="en-US" sz="1400" b="1"/>
              <a:t>Selected Key Stroke Shortcuts in Excel</a:t>
            </a:r>
          </a:p>
        </p:txBody>
      </p:sp>
      <p:sp>
        <p:nvSpPr>
          <p:cNvPr id="10" name="Slide Number Placeholder 9"/>
          <p:cNvSpPr>
            <a:spLocks noGrp="1"/>
          </p:cNvSpPr>
          <p:nvPr>
            <p:ph type="sldNum" sz="quarter" idx="11"/>
          </p:nvPr>
        </p:nvSpPr>
        <p:spPr/>
        <p:txBody>
          <a:bodyPr/>
          <a:lstStyle/>
          <a:p>
            <a:pPr>
              <a:defRPr/>
            </a:pPr>
            <a:fld id="{4E014F98-E8E0-480A-96EA-1A6A416834A8}" type="slidenum">
              <a:rPr lang="en-US" altLang="en-US"/>
              <a:pPr>
                <a:defRPr/>
              </a:pPr>
              <a:t>8</a:t>
            </a:fld>
            <a:endParaRPr lang="en-US"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XL">
  <a:themeElements>
    <a:clrScheme name="EX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XL">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X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X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X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X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X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X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X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X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XL">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EX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XL">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EX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XL">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EX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XL">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31836</TotalTime>
  <Words>7773</Words>
  <Application>Microsoft Office PowerPoint</Application>
  <PresentationFormat>Letter Paper (8.5x11 in)</PresentationFormat>
  <Paragraphs>997</Paragraphs>
  <Slides>78</Slides>
  <Notes>64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78</vt:i4>
      </vt:variant>
    </vt:vector>
  </HeadingPairs>
  <TitlesOfParts>
    <vt:vector size="81" baseType="lpstr">
      <vt:lpstr>EXL</vt:lpstr>
      <vt:lpstr>Microsoft Office Excel 97-2003 Worksheet</vt:lpstr>
      <vt:lpstr>Worksheet</vt:lpstr>
      <vt:lpstr>Slide 0</vt:lpstr>
      <vt:lpstr>Course Goals</vt:lpstr>
      <vt:lpstr>Agenda</vt:lpstr>
      <vt:lpstr>I. Understanding Basic Excel </vt:lpstr>
      <vt:lpstr>Understanding the Design</vt:lpstr>
      <vt:lpstr>Understanding the Design – contd…</vt:lpstr>
      <vt:lpstr>Understanding the Design – contd…</vt:lpstr>
      <vt:lpstr>Working with Cells</vt:lpstr>
      <vt:lpstr>Shortcuts in Excel</vt:lpstr>
      <vt:lpstr>Shortcuts in Excel</vt:lpstr>
      <vt:lpstr>II. Importing Data</vt:lpstr>
      <vt:lpstr>Importing Data</vt:lpstr>
      <vt:lpstr>File Content</vt:lpstr>
      <vt:lpstr>Text Files</vt:lpstr>
      <vt:lpstr>Text Import Wizard</vt:lpstr>
      <vt:lpstr>Text Import Wizard</vt:lpstr>
      <vt:lpstr>Importing Data: Step 1</vt:lpstr>
      <vt:lpstr>Importing Data: Step 2</vt:lpstr>
      <vt:lpstr>Importing Data: Step 3</vt:lpstr>
      <vt:lpstr>Converting Text to Columns</vt:lpstr>
      <vt:lpstr>Exercise 1</vt:lpstr>
      <vt:lpstr>Exercise 1: Output</vt:lpstr>
      <vt:lpstr>III. Data Analysis</vt:lpstr>
      <vt:lpstr>Preparing Data for Analysis</vt:lpstr>
      <vt:lpstr>Analyzing Data: Key Functions</vt:lpstr>
      <vt:lpstr>Sort Function</vt:lpstr>
      <vt:lpstr>Sort by cell color, font color, or icon</vt:lpstr>
      <vt:lpstr>Sort by a Custom List</vt:lpstr>
      <vt:lpstr>Auto Filter Function</vt:lpstr>
      <vt:lpstr>Subtotals Function</vt:lpstr>
      <vt:lpstr>Subtotals Function contd…</vt:lpstr>
      <vt:lpstr>Analyzing Data:  PivotTable Function</vt:lpstr>
      <vt:lpstr>PivotTable Function</vt:lpstr>
      <vt:lpstr>PivotTable Function</vt:lpstr>
      <vt:lpstr>PivotTable Function - Formatting</vt:lpstr>
      <vt:lpstr>IV. Output Display - Charts</vt:lpstr>
      <vt:lpstr>Charts</vt:lpstr>
      <vt:lpstr>Charts – Changing Chart/Series Type</vt:lpstr>
      <vt:lpstr>Charts – Editing Fonts and Resizing</vt:lpstr>
      <vt:lpstr>Charts – Other Chart Options</vt:lpstr>
      <vt:lpstr>Charts – Using a Secondary Axis</vt:lpstr>
      <vt:lpstr>Charts – Gap Width and Overlap</vt:lpstr>
      <vt:lpstr>Charts – Useful Information</vt:lpstr>
      <vt:lpstr>Charts – Which to use When</vt:lpstr>
      <vt:lpstr>Exercise 2</vt:lpstr>
      <vt:lpstr>Slide 45</vt:lpstr>
      <vt:lpstr>Slide 46</vt:lpstr>
      <vt:lpstr>Slide 47</vt:lpstr>
      <vt:lpstr>V.  Excel Functions</vt:lpstr>
      <vt:lpstr>IF Function And Logical Operators</vt:lpstr>
      <vt:lpstr>VLOOKUP Function</vt:lpstr>
      <vt:lpstr>CONCATENATE and TRIM Functions</vt:lpstr>
      <vt:lpstr>Other String Functions</vt:lpstr>
      <vt:lpstr>SUMPRODUCT Function</vt:lpstr>
      <vt:lpstr>OFFSET Function</vt:lpstr>
      <vt:lpstr>INDEX Function</vt:lpstr>
      <vt:lpstr>MATCH Function</vt:lpstr>
      <vt:lpstr>Other Functions</vt:lpstr>
      <vt:lpstr>Commonly used Financial Functions</vt:lpstr>
      <vt:lpstr>Error Values</vt:lpstr>
      <vt:lpstr>Slide 60</vt:lpstr>
      <vt:lpstr>VI. Macros</vt:lpstr>
      <vt:lpstr>Recording Macro</vt:lpstr>
      <vt:lpstr>Macro - Example</vt:lpstr>
      <vt:lpstr>Macro – Example to set the Background Color to Yellow</vt:lpstr>
      <vt:lpstr>View the Recorded Macro</vt:lpstr>
      <vt:lpstr>View the Recorded Macro</vt:lpstr>
      <vt:lpstr>Run the Recorded Macro</vt:lpstr>
      <vt:lpstr>Assign a Recorded Macro to VBA Object</vt:lpstr>
      <vt:lpstr>Assign a Recorded Macro to Graphic Object</vt:lpstr>
      <vt:lpstr>Assign a Recorded Macro on Quick Access Toolbar</vt:lpstr>
      <vt:lpstr>Exercise (Tab 1)</vt:lpstr>
      <vt:lpstr>Slide 72</vt:lpstr>
      <vt:lpstr>Slide 73</vt:lpstr>
      <vt:lpstr>Slide 74</vt:lpstr>
      <vt:lpstr>Slide 75</vt:lpstr>
      <vt:lpstr>Slide 76</vt:lpstr>
      <vt:lpstr>VIII.  Final Thoughts</vt:lpstr>
    </vt:vector>
  </TitlesOfParts>
  <Manager>Training</Manager>
  <Company>EXL Services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2007 Training</dc:title>
  <dc:subject>Training</dc:subject>
  <dc:creator>Shakul33392</dc:creator>
  <cp:keywords>Training, Excel, 2007, EXL</cp:keywords>
  <dc:description>Training deck for Excel 2007 created by EXL Services India Pvt Ltd.</dc:description>
  <cp:lastModifiedBy>Dskadmin</cp:lastModifiedBy>
  <cp:revision>16</cp:revision>
  <cp:lastPrinted>2000-10-01T15:54:47Z</cp:lastPrinted>
  <dcterms:created xsi:type="dcterms:W3CDTF">2000-08-17T21:38:23Z</dcterms:created>
  <dcterms:modified xsi:type="dcterms:W3CDTF">2012-01-05T10:03:03Z</dcterms:modified>
</cp:coreProperties>
</file>