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93" r:id="rId3"/>
    <p:sldMasterId id="2147483705" r:id="rId4"/>
  </p:sldMasterIdLst>
  <p:notesMasterIdLst>
    <p:notesMasterId r:id="rId34"/>
  </p:notesMasterIdLst>
  <p:sldIdLst>
    <p:sldId id="300" r:id="rId5"/>
    <p:sldId id="304" r:id="rId6"/>
    <p:sldId id="345" r:id="rId7"/>
    <p:sldId id="306" r:id="rId8"/>
    <p:sldId id="339" r:id="rId9"/>
    <p:sldId id="320" r:id="rId10"/>
    <p:sldId id="366" r:id="rId11"/>
    <p:sldId id="367" r:id="rId12"/>
    <p:sldId id="321" r:id="rId13"/>
    <p:sldId id="325" r:id="rId14"/>
    <p:sldId id="326" r:id="rId15"/>
    <p:sldId id="327" r:id="rId16"/>
    <p:sldId id="330" r:id="rId17"/>
    <p:sldId id="351" r:id="rId18"/>
    <p:sldId id="368" r:id="rId19"/>
    <p:sldId id="371" r:id="rId20"/>
    <p:sldId id="319" r:id="rId21"/>
    <p:sldId id="373" r:id="rId22"/>
    <p:sldId id="340" r:id="rId23"/>
    <p:sldId id="337" r:id="rId24"/>
    <p:sldId id="338" r:id="rId25"/>
    <p:sldId id="347" r:id="rId26"/>
    <p:sldId id="332" r:id="rId27"/>
    <p:sldId id="364" r:id="rId28"/>
    <p:sldId id="360" r:id="rId29"/>
    <p:sldId id="359" r:id="rId30"/>
    <p:sldId id="370" r:id="rId31"/>
    <p:sldId id="352" r:id="rId32"/>
    <p:sldId id="372" r:id="rId33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ss" initials="rb" lastIdx="10" clrIdx="0"/>
  <p:cmAuthor id="1" name="Office" initials="MF" lastIdx="1" clrIdx="1"/>
  <p:cmAuthor id="2" name="Matthias Flittner" initials="TT" lastIdx="0" clrIdx="2">
    <p:extLst>
      <p:ext uri="{19B8F6BF-5375-455C-9EA6-DF929625EA0E}">
        <p15:presenceInfo xmlns:p15="http://schemas.microsoft.com/office/powerpoint/2012/main" userId="Matthias Flit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0000"/>
    <a:srgbClr val="FFDB69"/>
    <a:srgbClr val="FFD13F"/>
    <a:srgbClr val="FF9900"/>
    <a:srgbClr val="FBFFB9"/>
    <a:srgbClr val="92D050"/>
    <a:srgbClr val="ACBADD"/>
    <a:srgbClr val="B482DA"/>
    <a:srgbClr val="AA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4302" autoAdjust="0"/>
  </p:normalViewPr>
  <p:slideViewPr>
    <p:cSldViewPr>
      <p:cViewPr varScale="1">
        <p:scale>
          <a:sx n="105" d="100"/>
          <a:sy n="105" d="100"/>
        </p:scale>
        <p:origin x="10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WAN (3%)</c:v>
                </c:pt>
                <c:pt idx="1">
                  <c:v>ISP (6%)</c:v>
                </c:pt>
                <c:pt idx="2">
                  <c:v>Datacenter (9%)</c:v>
                </c:pt>
                <c:pt idx="3">
                  <c:v>Fat-tree (9%)</c:v>
                </c:pt>
                <c:pt idx="4">
                  <c:v>Campus</c:v>
                </c:pt>
                <c:pt idx="5">
                  <c:v>Simple / Custom (41%)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11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7A-4C15-9CED-A2158B4849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236480"/>
        <c:axId val="121246464"/>
      </c:barChart>
      <c:catAx>
        <c:axId val="121236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1246464"/>
        <c:crosses val="autoZero"/>
        <c:auto val="1"/>
        <c:lblAlgn val="ctr"/>
        <c:lblOffset val="100"/>
        <c:noMultiLvlLbl val="0"/>
      </c:catAx>
      <c:valAx>
        <c:axId val="1212464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123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Tabelle1!$A$2:$A$7</c:f>
              <c:strCache>
                <c:ptCount val="6"/>
                <c:pt idx="0">
                  <c:v>Princeton</c:v>
                </c:pt>
                <c:pt idx="1">
                  <c:v>REANNZ</c:v>
                </c:pt>
                <c:pt idx="2">
                  <c:v>Purdue</c:v>
                </c:pt>
                <c:pt idx="3">
                  <c:v>OTEgib</c:v>
                </c:pt>
                <c:pt idx="4">
                  <c:v>Custom</c:v>
                </c:pt>
                <c:pt idx="5">
                  <c:v>Stanford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5-4DF3-8FB9-6C9DE1AA45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336576"/>
        <c:axId val="121338112"/>
      </c:barChart>
      <c:catAx>
        <c:axId val="121336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21338112"/>
        <c:crosses val="autoZero"/>
        <c:auto val="1"/>
        <c:lblAlgn val="ctr"/>
        <c:lblOffset val="100"/>
        <c:noMultiLvlLbl val="0"/>
      </c:catAx>
      <c:valAx>
        <c:axId val="1213381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133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ser>
          <c:idx val="0"/>
          <c:order val="0"/>
          <c:val>
            <c:numRef>
              <c:f>Tabelle1!$A$1:$A$2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9-41F3-B3F8-394CBF81E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ser>
          <c:idx val="0"/>
          <c:order val="0"/>
          <c:val>
            <c:numRef>
              <c:f>Tabelle1!$A$4:$A$5</c:f>
              <c:numCache>
                <c:formatCode>General</c:formatCode>
                <c:ptCount val="2"/>
                <c:pt idx="0">
                  <c:v>52</c:v>
                </c:pt>
                <c:pt idx="1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E1-4891-957E-3C748C4CF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 sz="2400" kern="1200"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pieChart>
        <c:varyColors val="1"/>
        <c:ser>
          <c:idx val="0"/>
          <c:order val="0"/>
          <c:val>
            <c:numRef>
              <c:f>Tabelle1!$A$7:$A$8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F-40D0-8BC6-6D7A68E05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CC70A-6E13-4A45-81B1-1D3429EB51FA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47200A-7EFA-44F0-B097-B637BCFDBED8}">
      <dgm:prSet phldrT="[Text]"/>
      <dgm:spPr/>
      <dgm:t>
        <a:bodyPr/>
        <a:lstStyle/>
        <a:p>
          <a:r>
            <a:rPr lang="de-DE" dirty="0" smtClean="0"/>
            <a:t>Design</a:t>
          </a:r>
          <a:endParaRPr lang="de-DE" dirty="0"/>
        </a:p>
      </dgm:t>
    </dgm:pt>
    <dgm:pt modelId="{BC4EC71B-C6D0-4DF6-B4C5-67AA2B9FC243}" type="parTrans" cxnId="{367CC2B6-EF3A-492A-ADB7-22A8C3F6A014}">
      <dgm:prSet/>
      <dgm:spPr/>
      <dgm:t>
        <a:bodyPr/>
        <a:lstStyle/>
        <a:p>
          <a:endParaRPr lang="de-DE"/>
        </a:p>
      </dgm:t>
    </dgm:pt>
    <dgm:pt modelId="{BC1347FA-A66F-4BF1-B69E-09F356388D76}" type="sibTrans" cxnId="{367CC2B6-EF3A-492A-ADB7-22A8C3F6A014}">
      <dgm:prSet/>
      <dgm:spPr/>
      <dgm:t>
        <a:bodyPr/>
        <a:lstStyle/>
        <a:p>
          <a:endParaRPr lang="de-DE"/>
        </a:p>
      </dgm:t>
    </dgm:pt>
    <dgm:pt modelId="{0BE5CDEC-1CDC-4E79-86A4-80480A99C511}">
      <dgm:prSet phldrT="[Text]"/>
      <dgm:spPr/>
      <dgm:t>
        <a:bodyPr/>
        <a:lstStyle/>
        <a:p>
          <a:r>
            <a:rPr lang="en-US" noProof="0" dirty="0" smtClean="0"/>
            <a:t>Related</a:t>
          </a:r>
          <a:r>
            <a:rPr lang="de-DE" dirty="0" smtClean="0"/>
            <a:t> Work</a:t>
          </a:r>
          <a:endParaRPr lang="de-DE" dirty="0"/>
        </a:p>
      </dgm:t>
    </dgm:pt>
    <dgm:pt modelId="{A7183E43-26E8-4F07-8634-80E12F83700D}" type="parTrans" cxnId="{5BBF9EE2-9FA9-4D2D-8B93-CBE71D0E38D6}">
      <dgm:prSet/>
      <dgm:spPr/>
      <dgm:t>
        <a:bodyPr/>
        <a:lstStyle/>
        <a:p>
          <a:endParaRPr lang="de-DE"/>
        </a:p>
      </dgm:t>
    </dgm:pt>
    <dgm:pt modelId="{48FBA33B-CA35-44EA-AA4F-6328770B7D42}" type="sibTrans" cxnId="{5BBF9EE2-9FA9-4D2D-8B93-CBE71D0E38D6}">
      <dgm:prSet/>
      <dgm:spPr/>
      <dgm:t>
        <a:bodyPr/>
        <a:lstStyle/>
        <a:p>
          <a:endParaRPr lang="de-DE"/>
        </a:p>
      </dgm:t>
    </dgm:pt>
    <dgm:pt modelId="{F2223FC2-3867-4B8C-85FE-A4A312206C6B}">
      <dgm:prSet phldrT="[Text]"/>
      <dgm:spPr/>
      <dgm:t>
        <a:bodyPr/>
        <a:lstStyle/>
        <a:p>
          <a:r>
            <a:rPr lang="de-DE" dirty="0" smtClean="0"/>
            <a:t>Evaluation</a:t>
          </a:r>
          <a:endParaRPr lang="de-DE" dirty="0"/>
        </a:p>
      </dgm:t>
    </dgm:pt>
    <dgm:pt modelId="{885D04C8-370C-4804-9AAE-0CE1F746B8E1}" type="parTrans" cxnId="{392A0EAF-AF94-478C-882D-043E7FBCA845}">
      <dgm:prSet/>
      <dgm:spPr/>
      <dgm:t>
        <a:bodyPr/>
        <a:lstStyle/>
        <a:p>
          <a:endParaRPr lang="de-DE"/>
        </a:p>
      </dgm:t>
    </dgm:pt>
    <dgm:pt modelId="{679C9E60-B5CF-4BB4-970E-0A752BC2B6DA}" type="sibTrans" cxnId="{392A0EAF-AF94-478C-882D-043E7FBCA845}">
      <dgm:prSet/>
      <dgm:spPr/>
      <dgm:t>
        <a:bodyPr/>
        <a:lstStyle/>
        <a:p>
          <a:endParaRPr lang="de-DE"/>
        </a:p>
      </dgm:t>
    </dgm:pt>
    <dgm:pt modelId="{72542BC3-3B5B-45C0-958E-208CB945A23D}">
      <dgm:prSet phldrT="[Text]"/>
      <dgm:spPr/>
      <dgm:t>
        <a:bodyPr/>
        <a:lstStyle/>
        <a:p>
          <a:r>
            <a:rPr lang="de-DE" dirty="0" smtClean="0"/>
            <a:t>Problem</a:t>
          </a:r>
          <a:endParaRPr lang="de-DE" dirty="0"/>
        </a:p>
      </dgm:t>
    </dgm:pt>
    <dgm:pt modelId="{D9E38D7F-2969-41DB-8E05-136D8F6E6A2B}" type="sibTrans" cxnId="{143D4BE6-D837-4929-B7E3-6B1849FFD997}">
      <dgm:prSet/>
      <dgm:spPr/>
      <dgm:t>
        <a:bodyPr/>
        <a:lstStyle/>
        <a:p>
          <a:endParaRPr lang="de-DE"/>
        </a:p>
      </dgm:t>
    </dgm:pt>
    <dgm:pt modelId="{7AC632B2-D5EF-44C3-B46A-3AE51D152F5B}" type="parTrans" cxnId="{143D4BE6-D837-4929-B7E3-6B1849FFD997}">
      <dgm:prSet/>
      <dgm:spPr/>
      <dgm:t>
        <a:bodyPr/>
        <a:lstStyle/>
        <a:p>
          <a:endParaRPr lang="de-DE"/>
        </a:p>
      </dgm:t>
    </dgm:pt>
    <dgm:pt modelId="{9F9C8E61-771B-430C-98FF-9606FB4AC0F2}" type="pres">
      <dgm:prSet presAssocID="{FAFCC70A-6E13-4A45-81B1-1D3429EB51F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71E8A0B-722E-4AE5-873E-8DB5F94C349E}" type="pres">
      <dgm:prSet presAssocID="{FAFCC70A-6E13-4A45-81B1-1D3429EB51FA}" presName="ellipse" presStyleLbl="trBgShp" presStyleIdx="0" presStyleCnt="1"/>
      <dgm:spPr/>
    </dgm:pt>
    <dgm:pt modelId="{E413DEE2-0D84-4F3A-A12C-ACF264EFFF30}" type="pres">
      <dgm:prSet presAssocID="{FAFCC70A-6E13-4A45-81B1-1D3429EB51FA}" presName="arrow1" presStyleLbl="fgShp" presStyleIdx="0" presStyleCnt="1"/>
      <dgm:spPr/>
    </dgm:pt>
    <dgm:pt modelId="{3701677F-B7DF-4A04-99D1-38267CCA8191}" type="pres">
      <dgm:prSet presAssocID="{FAFCC70A-6E13-4A45-81B1-1D3429EB51F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658B9C-C31C-4868-BCF8-B9D1D1F6CBCD}" type="pres">
      <dgm:prSet presAssocID="{72542BC3-3B5B-45C0-958E-208CB945A23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E07E99-514F-4D52-B5E3-BDF2DA583C32}" type="pres">
      <dgm:prSet presAssocID="{0BE5CDEC-1CDC-4E79-86A4-80480A99C51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0E60CE-232E-4757-89FD-F7F7BF5315E2}" type="pres">
      <dgm:prSet presAssocID="{F2223FC2-3867-4B8C-85FE-A4A312206C6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E815C6-FE53-43BF-8849-A9E456CFB600}" type="pres">
      <dgm:prSet presAssocID="{FAFCC70A-6E13-4A45-81B1-1D3429EB51FA}" presName="funnel" presStyleLbl="trAlignAcc1" presStyleIdx="0" presStyleCnt="1"/>
      <dgm:spPr/>
    </dgm:pt>
  </dgm:ptLst>
  <dgm:cxnLst>
    <dgm:cxn modelId="{C255364D-1E03-49DA-8939-39088C22DA6F}" type="presOf" srcId="{0BE5CDEC-1CDC-4E79-86A4-80480A99C511}" destId="{27658B9C-C31C-4868-BCF8-B9D1D1F6CBCD}" srcOrd="0" destOrd="0" presId="urn:microsoft.com/office/officeart/2005/8/layout/funnel1"/>
    <dgm:cxn modelId="{D2313894-BA60-4D61-8FD2-52F83CE81632}" type="presOf" srcId="{F2223FC2-3867-4B8C-85FE-A4A312206C6B}" destId="{3701677F-B7DF-4A04-99D1-38267CCA8191}" srcOrd="0" destOrd="0" presId="urn:microsoft.com/office/officeart/2005/8/layout/funnel1"/>
    <dgm:cxn modelId="{D4B3D285-F88B-4E59-A581-31B27B524F5F}" type="presOf" srcId="{FAFCC70A-6E13-4A45-81B1-1D3429EB51FA}" destId="{9F9C8E61-771B-430C-98FF-9606FB4AC0F2}" srcOrd="0" destOrd="0" presId="urn:microsoft.com/office/officeart/2005/8/layout/funnel1"/>
    <dgm:cxn modelId="{367CC2B6-EF3A-492A-ADB7-22A8C3F6A014}" srcId="{FAFCC70A-6E13-4A45-81B1-1D3429EB51FA}" destId="{5547200A-7EFA-44F0-B097-B637BCFDBED8}" srcOrd="0" destOrd="0" parTransId="{BC4EC71B-C6D0-4DF6-B4C5-67AA2B9FC243}" sibTransId="{BC1347FA-A66F-4BF1-B69E-09F356388D76}"/>
    <dgm:cxn modelId="{392A0EAF-AF94-478C-882D-043E7FBCA845}" srcId="{FAFCC70A-6E13-4A45-81B1-1D3429EB51FA}" destId="{F2223FC2-3867-4B8C-85FE-A4A312206C6B}" srcOrd="3" destOrd="0" parTransId="{885D04C8-370C-4804-9AAE-0CE1F746B8E1}" sibTransId="{679C9E60-B5CF-4BB4-970E-0A752BC2B6DA}"/>
    <dgm:cxn modelId="{DD259E76-944B-47CC-BD51-1A8B60BDCE58}" type="presOf" srcId="{72542BC3-3B5B-45C0-958E-208CB945A23D}" destId="{03E07E99-514F-4D52-B5E3-BDF2DA583C32}" srcOrd="0" destOrd="0" presId="urn:microsoft.com/office/officeart/2005/8/layout/funnel1"/>
    <dgm:cxn modelId="{5BBF9EE2-9FA9-4D2D-8B93-CBE71D0E38D6}" srcId="{FAFCC70A-6E13-4A45-81B1-1D3429EB51FA}" destId="{0BE5CDEC-1CDC-4E79-86A4-80480A99C511}" srcOrd="2" destOrd="0" parTransId="{A7183E43-26E8-4F07-8634-80E12F83700D}" sibTransId="{48FBA33B-CA35-44EA-AA4F-6328770B7D42}"/>
    <dgm:cxn modelId="{143D4BE6-D837-4929-B7E3-6B1849FFD997}" srcId="{FAFCC70A-6E13-4A45-81B1-1D3429EB51FA}" destId="{72542BC3-3B5B-45C0-958E-208CB945A23D}" srcOrd="1" destOrd="0" parTransId="{7AC632B2-D5EF-44C3-B46A-3AE51D152F5B}" sibTransId="{D9E38D7F-2969-41DB-8E05-136D8F6E6A2B}"/>
    <dgm:cxn modelId="{D5E6B5C0-EE3D-4B87-93D4-26A24802F334}" type="presOf" srcId="{5547200A-7EFA-44F0-B097-B637BCFDBED8}" destId="{090E60CE-232E-4757-89FD-F7F7BF5315E2}" srcOrd="0" destOrd="0" presId="urn:microsoft.com/office/officeart/2005/8/layout/funnel1"/>
    <dgm:cxn modelId="{3F3C6B47-C4C1-45A4-914B-B27EF5C9EC02}" type="presParOf" srcId="{9F9C8E61-771B-430C-98FF-9606FB4AC0F2}" destId="{F71E8A0B-722E-4AE5-873E-8DB5F94C349E}" srcOrd="0" destOrd="0" presId="urn:microsoft.com/office/officeart/2005/8/layout/funnel1"/>
    <dgm:cxn modelId="{CB931E08-82D3-4FD7-9437-BE6C22015CD8}" type="presParOf" srcId="{9F9C8E61-771B-430C-98FF-9606FB4AC0F2}" destId="{E413DEE2-0D84-4F3A-A12C-ACF264EFFF30}" srcOrd="1" destOrd="0" presId="urn:microsoft.com/office/officeart/2005/8/layout/funnel1"/>
    <dgm:cxn modelId="{225AF78D-84E1-4F52-AC0D-493EA2D24065}" type="presParOf" srcId="{9F9C8E61-771B-430C-98FF-9606FB4AC0F2}" destId="{3701677F-B7DF-4A04-99D1-38267CCA8191}" srcOrd="2" destOrd="0" presId="urn:microsoft.com/office/officeart/2005/8/layout/funnel1"/>
    <dgm:cxn modelId="{96B99A23-ABAD-472B-B254-A7EBE666A956}" type="presParOf" srcId="{9F9C8E61-771B-430C-98FF-9606FB4AC0F2}" destId="{27658B9C-C31C-4868-BCF8-B9D1D1F6CBCD}" srcOrd="3" destOrd="0" presId="urn:microsoft.com/office/officeart/2005/8/layout/funnel1"/>
    <dgm:cxn modelId="{88DC2403-8606-4F41-871B-A2F94DBE497E}" type="presParOf" srcId="{9F9C8E61-771B-430C-98FF-9606FB4AC0F2}" destId="{03E07E99-514F-4D52-B5E3-BDF2DA583C32}" srcOrd="4" destOrd="0" presId="urn:microsoft.com/office/officeart/2005/8/layout/funnel1"/>
    <dgm:cxn modelId="{3134E767-C880-4600-A908-5DD652A5B849}" type="presParOf" srcId="{9F9C8E61-771B-430C-98FF-9606FB4AC0F2}" destId="{090E60CE-232E-4757-89FD-F7F7BF5315E2}" srcOrd="5" destOrd="0" presId="urn:microsoft.com/office/officeart/2005/8/layout/funnel1"/>
    <dgm:cxn modelId="{A3D77EC3-E0B5-4761-8434-79020A233EC5}" type="presParOf" srcId="{9F9C8E61-771B-430C-98FF-9606FB4AC0F2}" destId="{3CE815C6-FE53-43BF-8849-A9E456CFB60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6D795-B78C-46E1-87BB-7E83DA6B6FB2}" type="doc">
      <dgm:prSet loTypeId="urn:microsoft.com/office/officeart/2005/8/layout/gear1" loCatId="process" qsTypeId="urn:microsoft.com/office/officeart/2005/8/quickstyle/simple1" qsCatId="simple" csTypeId="urn:microsoft.com/office/officeart/2005/8/colors/accent2_2" csCatId="accent2" phldr="1"/>
      <dgm:spPr/>
    </dgm:pt>
    <dgm:pt modelId="{F8FD0909-6E84-4796-806F-3CAE2426B4D6}">
      <dgm:prSet phldrT="[Text]"/>
      <dgm:spPr/>
      <dgm:t>
        <a:bodyPr/>
        <a:lstStyle/>
        <a:p>
          <a:endParaRPr lang="de-DE" dirty="0"/>
        </a:p>
      </dgm:t>
    </dgm:pt>
    <dgm:pt modelId="{240752A7-A64E-49DB-A34B-05731FA0952D}" type="parTrans" cxnId="{735CBF00-E8E3-41DB-81A8-4A75C8D670D3}">
      <dgm:prSet/>
      <dgm:spPr/>
      <dgm:t>
        <a:bodyPr/>
        <a:lstStyle/>
        <a:p>
          <a:endParaRPr lang="de-DE"/>
        </a:p>
      </dgm:t>
    </dgm:pt>
    <dgm:pt modelId="{3A0A51B9-1D12-4545-A25C-123474F63996}" type="sibTrans" cxnId="{735CBF00-E8E3-41DB-81A8-4A75C8D670D3}">
      <dgm:prSet/>
      <dgm:spPr/>
      <dgm:t>
        <a:bodyPr/>
        <a:lstStyle/>
        <a:p>
          <a:endParaRPr lang="de-DE"/>
        </a:p>
      </dgm:t>
    </dgm:pt>
    <dgm:pt modelId="{16316951-E0E7-484B-9F0B-0B7F19C52249}">
      <dgm:prSet phldrT="[Text]"/>
      <dgm:spPr/>
      <dgm:t>
        <a:bodyPr/>
        <a:lstStyle/>
        <a:p>
          <a:endParaRPr lang="de-DE" dirty="0"/>
        </a:p>
      </dgm:t>
    </dgm:pt>
    <dgm:pt modelId="{C7544285-1E19-4D94-B7D7-A0D94136C64B}" type="parTrans" cxnId="{542C35A3-8290-4A26-B9B7-2B8C6D2C9C58}">
      <dgm:prSet/>
      <dgm:spPr/>
      <dgm:t>
        <a:bodyPr/>
        <a:lstStyle/>
        <a:p>
          <a:endParaRPr lang="de-DE"/>
        </a:p>
      </dgm:t>
    </dgm:pt>
    <dgm:pt modelId="{6E91603B-ED8B-4920-98CE-FF06A80FE0B9}" type="sibTrans" cxnId="{542C35A3-8290-4A26-B9B7-2B8C6D2C9C58}">
      <dgm:prSet/>
      <dgm:spPr/>
      <dgm:t>
        <a:bodyPr/>
        <a:lstStyle/>
        <a:p>
          <a:endParaRPr lang="de-DE"/>
        </a:p>
      </dgm:t>
    </dgm:pt>
    <dgm:pt modelId="{45158392-D367-4CE8-8A52-46500EE28B0C}">
      <dgm:prSet phldrT="[Text]"/>
      <dgm:spPr/>
      <dgm:t>
        <a:bodyPr/>
        <a:lstStyle/>
        <a:p>
          <a:endParaRPr lang="de-DE" dirty="0"/>
        </a:p>
      </dgm:t>
    </dgm:pt>
    <dgm:pt modelId="{A66B23B1-E831-4942-892A-F9305EEA26CC}" type="parTrans" cxnId="{A04040CB-78D6-4FAF-ADE6-4A3D87B89B2A}">
      <dgm:prSet/>
      <dgm:spPr/>
      <dgm:t>
        <a:bodyPr/>
        <a:lstStyle/>
        <a:p>
          <a:endParaRPr lang="de-DE"/>
        </a:p>
      </dgm:t>
    </dgm:pt>
    <dgm:pt modelId="{9C15FD28-3053-4B91-AF91-EC4B131580BB}" type="sibTrans" cxnId="{A04040CB-78D6-4FAF-ADE6-4A3D87B89B2A}">
      <dgm:prSet/>
      <dgm:spPr/>
      <dgm:t>
        <a:bodyPr/>
        <a:lstStyle/>
        <a:p>
          <a:endParaRPr lang="de-DE"/>
        </a:p>
      </dgm:t>
    </dgm:pt>
    <dgm:pt modelId="{5E414684-FE18-41DB-9F38-1374BED6916D}" type="pres">
      <dgm:prSet presAssocID="{FA56D795-B78C-46E1-87BB-7E83DA6B6FB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B6DC546-E3C9-4705-854C-22A5F40DDB9D}" type="pres">
      <dgm:prSet presAssocID="{F8FD0909-6E84-4796-806F-3CAE2426B4D6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0D2ADC-790E-426B-8F51-5EEAC10BBC9A}" type="pres">
      <dgm:prSet presAssocID="{F8FD0909-6E84-4796-806F-3CAE2426B4D6}" presName="gear1srcNode" presStyleLbl="node1" presStyleIdx="0" presStyleCnt="3"/>
      <dgm:spPr/>
      <dgm:t>
        <a:bodyPr/>
        <a:lstStyle/>
        <a:p>
          <a:endParaRPr lang="de-DE"/>
        </a:p>
      </dgm:t>
    </dgm:pt>
    <dgm:pt modelId="{644FF39C-AF62-4965-AC75-5458A9562860}" type="pres">
      <dgm:prSet presAssocID="{F8FD0909-6E84-4796-806F-3CAE2426B4D6}" presName="gear1dstNode" presStyleLbl="node1" presStyleIdx="0" presStyleCnt="3"/>
      <dgm:spPr/>
      <dgm:t>
        <a:bodyPr/>
        <a:lstStyle/>
        <a:p>
          <a:endParaRPr lang="de-DE"/>
        </a:p>
      </dgm:t>
    </dgm:pt>
    <dgm:pt modelId="{6D90252A-7FE5-4AA5-BC38-4B234976FF8A}" type="pres">
      <dgm:prSet presAssocID="{16316951-E0E7-484B-9F0B-0B7F19C5224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BCC50BC-AA3E-4754-852B-D492FA8BEDA7}" type="pres">
      <dgm:prSet presAssocID="{16316951-E0E7-484B-9F0B-0B7F19C52249}" presName="gear2srcNode" presStyleLbl="node1" presStyleIdx="1" presStyleCnt="3"/>
      <dgm:spPr/>
      <dgm:t>
        <a:bodyPr/>
        <a:lstStyle/>
        <a:p>
          <a:endParaRPr lang="de-DE"/>
        </a:p>
      </dgm:t>
    </dgm:pt>
    <dgm:pt modelId="{519DD08C-E99A-4A9B-8BB3-724A84EC0458}" type="pres">
      <dgm:prSet presAssocID="{16316951-E0E7-484B-9F0B-0B7F19C52249}" presName="gear2dstNode" presStyleLbl="node1" presStyleIdx="1" presStyleCnt="3"/>
      <dgm:spPr/>
      <dgm:t>
        <a:bodyPr/>
        <a:lstStyle/>
        <a:p>
          <a:endParaRPr lang="de-DE"/>
        </a:p>
      </dgm:t>
    </dgm:pt>
    <dgm:pt modelId="{F4B72FA4-F88A-4805-A922-5764B903D7E8}" type="pres">
      <dgm:prSet presAssocID="{45158392-D367-4CE8-8A52-46500EE28B0C}" presName="gear3" presStyleLbl="node1" presStyleIdx="2" presStyleCnt="3" custLinFactNeighborY="-2074"/>
      <dgm:spPr/>
      <dgm:t>
        <a:bodyPr/>
        <a:lstStyle/>
        <a:p>
          <a:endParaRPr lang="de-DE"/>
        </a:p>
      </dgm:t>
    </dgm:pt>
    <dgm:pt modelId="{3C3F5CB5-CCE4-4478-84B7-ED3D0D95C550}" type="pres">
      <dgm:prSet presAssocID="{45158392-D367-4CE8-8A52-46500EE28B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B645A6F-3C1C-4EA6-BA6E-9B6FCE4A8662}" type="pres">
      <dgm:prSet presAssocID="{45158392-D367-4CE8-8A52-46500EE28B0C}" presName="gear3srcNode" presStyleLbl="node1" presStyleIdx="2" presStyleCnt="3"/>
      <dgm:spPr/>
      <dgm:t>
        <a:bodyPr/>
        <a:lstStyle/>
        <a:p>
          <a:endParaRPr lang="de-DE"/>
        </a:p>
      </dgm:t>
    </dgm:pt>
    <dgm:pt modelId="{0C404A8B-4CC4-4784-8773-5FDDFCCCEDEA}" type="pres">
      <dgm:prSet presAssocID="{45158392-D367-4CE8-8A52-46500EE28B0C}" presName="gear3dstNode" presStyleLbl="node1" presStyleIdx="2" presStyleCnt="3"/>
      <dgm:spPr/>
      <dgm:t>
        <a:bodyPr/>
        <a:lstStyle/>
        <a:p>
          <a:endParaRPr lang="de-DE"/>
        </a:p>
      </dgm:t>
    </dgm:pt>
    <dgm:pt modelId="{06677BCA-6632-4645-B9EA-A44A5434AE35}" type="pres">
      <dgm:prSet presAssocID="{3A0A51B9-1D12-4545-A25C-123474F63996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D90BACCD-6BF8-44D3-988D-F15D73363CA3}" type="pres">
      <dgm:prSet presAssocID="{6E91603B-ED8B-4920-98CE-FF06A80FE0B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3A6F6485-44A0-4A4F-9B07-62A7CC56FE3C}" type="pres">
      <dgm:prSet presAssocID="{9C15FD28-3053-4B91-AF91-EC4B131580BB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146EF174-1E3B-4C08-B99D-45EA4B12E7F6}" type="presOf" srcId="{9C15FD28-3053-4B91-AF91-EC4B131580BB}" destId="{3A6F6485-44A0-4A4F-9B07-62A7CC56FE3C}" srcOrd="0" destOrd="0" presId="urn:microsoft.com/office/officeart/2005/8/layout/gear1"/>
    <dgm:cxn modelId="{D5365FAF-4783-4E5F-AF04-ADD2300EBE1F}" type="presOf" srcId="{3A0A51B9-1D12-4545-A25C-123474F63996}" destId="{06677BCA-6632-4645-B9EA-A44A5434AE35}" srcOrd="0" destOrd="0" presId="urn:microsoft.com/office/officeart/2005/8/layout/gear1"/>
    <dgm:cxn modelId="{DA303E2E-A974-48E1-AB8A-0A4A854822FC}" type="presOf" srcId="{16316951-E0E7-484B-9F0B-0B7F19C52249}" destId="{519DD08C-E99A-4A9B-8BB3-724A84EC0458}" srcOrd="2" destOrd="0" presId="urn:microsoft.com/office/officeart/2005/8/layout/gear1"/>
    <dgm:cxn modelId="{8C7EC243-8DCF-43F1-94DD-E1FAEADC2722}" type="presOf" srcId="{45158392-D367-4CE8-8A52-46500EE28B0C}" destId="{9B645A6F-3C1C-4EA6-BA6E-9B6FCE4A8662}" srcOrd="2" destOrd="0" presId="urn:microsoft.com/office/officeart/2005/8/layout/gear1"/>
    <dgm:cxn modelId="{D876553C-D3A3-416C-A22E-EBF808494EF9}" type="presOf" srcId="{6E91603B-ED8B-4920-98CE-FF06A80FE0B9}" destId="{D90BACCD-6BF8-44D3-988D-F15D73363CA3}" srcOrd="0" destOrd="0" presId="urn:microsoft.com/office/officeart/2005/8/layout/gear1"/>
    <dgm:cxn modelId="{6839C617-BA1E-443E-9A04-EFCC9370D426}" type="presOf" srcId="{FA56D795-B78C-46E1-87BB-7E83DA6B6FB2}" destId="{5E414684-FE18-41DB-9F38-1374BED6916D}" srcOrd="0" destOrd="0" presId="urn:microsoft.com/office/officeart/2005/8/layout/gear1"/>
    <dgm:cxn modelId="{735CBF00-E8E3-41DB-81A8-4A75C8D670D3}" srcId="{FA56D795-B78C-46E1-87BB-7E83DA6B6FB2}" destId="{F8FD0909-6E84-4796-806F-3CAE2426B4D6}" srcOrd="0" destOrd="0" parTransId="{240752A7-A64E-49DB-A34B-05731FA0952D}" sibTransId="{3A0A51B9-1D12-4545-A25C-123474F63996}"/>
    <dgm:cxn modelId="{CEEFC36C-E013-4505-B6DC-518C5723AA1C}" type="presOf" srcId="{45158392-D367-4CE8-8A52-46500EE28B0C}" destId="{3C3F5CB5-CCE4-4478-84B7-ED3D0D95C550}" srcOrd="1" destOrd="0" presId="urn:microsoft.com/office/officeart/2005/8/layout/gear1"/>
    <dgm:cxn modelId="{40434A17-D75C-4A72-BEC6-422C85323D2A}" type="presOf" srcId="{16316951-E0E7-484B-9F0B-0B7F19C52249}" destId="{CBCC50BC-AA3E-4754-852B-D492FA8BEDA7}" srcOrd="1" destOrd="0" presId="urn:microsoft.com/office/officeart/2005/8/layout/gear1"/>
    <dgm:cxn modelId="{1C6200EE-102C-4F92-9091-BFB852B9A00D}" type="presOf" srcId="{F8FD0909-6E84-4796-806F-3CAE2426B4D6}" destId="{6B6DC546-E3C9-4705-854C-22A5F40DDB9D}" srcOrd="0" destOrd="0" presId="urn:microsoft.com/office/officeart/2005/8/layout/gear1"/>
    <dgm:cxn modelId="{432E03D4-59DD-4E77-884E-574966238C9D}" type="presOf" srcId="{F8FD0909-6E84-4796-806F-3CAE2426B4D6}" destId="{644FF39C-AF62-4965-AC75-5458A9562860}" srcOrd="2" destOrd="0" presId="urn:microsoft.com/office/officeart/2005/8/layout/gear1"/>
    <dgm:cxn modelId="{AE535D9E-F2F8-464F-8484-D8FA2AEC05E6}" type="presOf" srcId="{45158392-D367-4CE8-8A52-46500EE28B0C}" destId="{F4B72FA4-F88A-4805-A922-5764B903D7E8}" srcOrd="0" destOrd="0" presId="urn:microsoft.com/office/officeart/2005/8/layout/gear1"/>
    <dgm:cxn modelId="{50AEE708-46B6-45DD-BCA5-D41E7A9E13E9}" type="presOf" srcId="{F8FD0909-6E84-4796-806F-3CAE2426B4D6}" destId="{300D2ADC-790E-426B-8F51-5EEAC10BBC9A}" srcOrd="1" destOrd="0" presId="urn:microsoft.com/office/officeart/2005/8/layout/gear1"/>
    <dgm:cxn modelId="{542C35A3-8290-4A26-B9B7-2B8C6D2C9C58}" srcId="{FA56D795-B78C-46E1-87BB-7E83DA6B6FB2}" destId="{16316951-E0E7-484B-9F0B-0B7F19C52249}" srcOrd="1" destOrd="0" parTransId="{C7544285-1E19-4D94-B7D7-A0D94136C64B}" sibTransId="{6E91603B-ED8B-4920-98CE-FF06A80FE0B9}"/>
    <dgm:cxn modelId="{87790CB5-2DF1-4FF1-B666-6EE1F037F723}" type="presOf" srcId="{45158392-D367-4CE8-8A52-46500EE28B0C}" destId="{0C404A8B-4CC4-4784-8773-5FDDFCCCEDEA}" srcOrd="3" destOrd="0" presId="urn:microsoft.com/office/officeart/2005/8/layout/gear1"/>
    <dgm:cxn modelId="{19A4F876-6142-4CC2-ABB5-218D42AE7A5E}" type="presOf" srcId="{16316951-E0E7-484B-9F0B-0B7F19C52249}" destId="{6D90252A-7FE5-4AA5-BC38-4B234976FF8A}" srcOrd="0" destOrd="0" presId="urn:microsoft.com/office/officeart/2005/8/layout/gear1"/>
    <dgm:cxn modelId="{A04040CB-78D6-4FAF-ADE6-4A3D87B89B2A}" srcId="{FA56D795-B78C-46E1-87BB-7E83DA6B6FB2}" destId="{45158392-D367-4CE8-8A52-46500EE28B0C}" srcOrd="2" destOrd="0" parTransId="{A66B23B1-E831-4942-892A-F9305EEA26CC}" sibTransId="{9C15FD28-3053-4B91-AF91-EC4B131580BB}"/>
    <dgm:cxn modelId="{F07396A8-F3E7-4007-BE22-41F4F11A1823}" type="presParOf" srcId="{5E414684-FE18-41DB-9F38-1374BED6916D}" destId="{6B6DC546-E3C9-4705-854C-22A5F40DDB9D}" srcOrd="0" destOrd="0" presId="urn:microsoft.com/office/officeart/2005/8/layout/gear1"/>
    <dgm:cxn modelId="{C7455A98-9C7E-466E-A7D7-C50ABC77CD3E}" type="presParOf" srcId="{5E414684-FE18-41DB-9F38-1374BED6916D}" destId="{300D2ADC-790E-426B-8F51-5EEAC10BBC9A}" srcOrd="1" destOrd="0" presId="urn:microsoft.com/office/officeart/2005/8/layout/gear1"/>
    <dgm:cxn modelId="{0395AB71-721D-4867-B303-55F8160223C3}" type="presParOf" srcId="{5E414684-FE18-41DB-9F38-1374BED6916D}" destId="{644FF39C-AF62-4965-AC75-5458A9562860}" srcOrd="2" destOrd="0" presId="urn:microsoft.com/office/officeart/2005/8/layout/gear1"/>
    <dgm:cxn modelId="{A0FAF10E-0FBD-4A2B-9924-A215F646DD3D}" type="presParOf" srcId="{5E414684-FE18-41DB-9F38-1374BED6916D}" destId="{6D90252A-7FE5-4AA5-BC38-4B234976FF8A}" srcOrd="3" destOrd="0" presId="urn:microsoft.com/office/officeart/2005/8/layout/gear1"/>
    <dgm:cxn modelId="{3B9A16F8-BF49-4118-8695-44C5AF2FBC53}" type="presParOf" srcId="{5E414684-FE18-41DB-9F38-1374BED6916D}" destId="{CBCC50BC-AA3E-4754-852B-D492FA8BEDA7}" srcOrd="4" destOrd="0" presId="urn:microsoft.com/office/officeart/2005/8/layout/gear1"/>
    <dgm:cxn modelId="{F717786C-5DE1-4324-8D94-D8582ACC11C5}" type="presParOf" srcId="{5E414684-FE18-41DB-9F38-1374BED6916D}" destId="{519DD08C-E99A-4A9B-8BB3-724A84EC0458}" srcOrd="5" destOrd="0" presId="urn:microsoft.com/office/officeart/2005/8/layout/gear1"/>
    <dgm:cxn modelId="{E5787B7C-278C-4B02-A347-1A81764A6477}" type="presParOf" srcId="{5E414684-FE18-41DB-9F38-1374BED6916D}" destId="{F4B72FA4-F88A-4805-A922-5764B903D7E8}" srcOrd="6" destOrd="0" presId="urn:microsoft.com/office/officeart/2005/8/layout/gear1"/>
    <dgm:cxn modelId="{8E48BC46-06F9-4243-9676-09359C320FDF}" type="presParOf" srcId="{5E414684-FE18-41DB-9F38-1374BED6916D}" destId="{3C3F5CB5-CCE4-4478-84B7-ED3D0D95C550}" srcOrd="7" destOrd="0" presId="urn:microsoft.com/office/officeart/2005/8/layout/gear1"/>
    <dgm:cxn modelId="{CDB84B83-DC38-4E61-8C9D-622648196FA1}" type="presParOf" srcId="{5E414684-FE18-41DB-9F38-1374BED6916D}" destId="{9B645A6F-3C1C-4EA6-BA6E-9B6FCE4A8662}" srcOrd="8" destOrd="0" presId="urn:microsoft.com/office/officeart/2005/8/layout/gear1"/>
    <dgm:cxn modelId="{0D14E545-9314-4554-80F7-6D8BAE7EA029}" type="presParOf" srcId="{5E414684-FE18-41DB-9F38-1374BED6916D}" destId="{0C404A8B-4CC4-4784-8773-5FDDFCCCEDEA}" srcOrd="9" destOrd="0" presId="urn:microsoft.com/office/officeart/2005/8/layout/gear1"/>
    <dgm:cxn modelId="{3B2B863D-DE22-42B5-8399-159F27724A4D}" type="presParOf" srcId="{5E414684-FE18-41DB-9F38-1374BED6916D}" destId="{06677BCA-6632-4645-B9EA-A44A5434AE35}" srcOrd="10" destOrd="0" presId="urn:microsoft.com/office/officeart/2005/8/layout/gear1"/>
    <dgm:cxn modelId="{7E705006-7199-4142-8E10-02529A04871E}" type="presParOf" srcId="{5E414684-FE18-41DB-9F38-1374BED6916D}" destId="{D90BACCD-6BF8-44D3-988D-F15D73363CA3}" srcOrd="11" destOrd="0" presId="urn:microsoft.com/office/officeart/2005/8/layout/gear1"/>
    <dgm:cxn modelId="{11BFA65F-F3FF-4AE1-A8B6-1CE425F0EA21}" type="presParOf" srcId="{5E414684-FE18-41DB-9F38-1374BED6916D}" destId="{3A6F6485-44A0-4A4F-9B07-62A7CC56FE3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EE695C-8FAD-458D-A8A1-6C7478CB1AB6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1596FDA4-E246-44C8-8057-AA61A8D96BCD}">
      <dgm:prSet phldrT="[Text]"/>
      <dgm:spPr/>
      <dgm:t>
        <a:bodyPr/>
        <a:lstStyle/>
        <a:p>
          <a:r>
            <a:rPr lang="de-DE" dirty="0" smtClean="0"/>
            <a:t>Sharing Environment</a:t>
          </a:r>
          <a:endParaRPr lang="de-DE" dirty="0"/>
        </a:p>
      </dgm:t>
    </dgm:pt>
    <dgm:pt modelId="{F2BB6A8C-3BAF-41A3-B2FF-4E4FFD41CF7B}" type="parTrans" cxnId="{C60B1A78-F0AF-4100-B442-A45900C7A309}">
      <dgm:prSet/>
      <dgm:spPr/>
      <dgm:t>
        <a:bodyPr/>
        <a:lstStyle/>
        <a:p>
          <a:endParaRPr lang="de-DE"/>
        </a:p>
      </dgm:t>
    </dgm:pt>
    <dgm:pt modelId="{5E752715-FAFA-448A-B1FE-3F0A65135B52}" type="sibTrans" cxnId="{C60B1A78-F0AF-4100-B442-A45900C7A309}">
      <dgm:prSet/>
      <dgm:spPr/>
      <dgm:t>
        <a:bodyPr/>
        <a:lstStyle/>
        <a:p>
          <a:endParaRPr lang="de-DE"/>
        </a:p>
      </dgm:t>
    </dgm:pt>
    <dgm:pt modelId="{7758577A-F8D1-45B3-8525-EC69EC8C5A7D}">
      <dgm:prSet phldrT="[Text]"/>
      <dgm:spPr/>
      <dgm:t>
        <a:bodyPr/>
        <a:lstStyle/>
        <a:p>
          <a:r>
            <a:rPr lang="de-DE" dirty="0" smtClean="0"/>
            <a:t>Set </a:t>
          </a:r>
          <a:r>
            <a:rPr lang="de-DE" dirty="0" err="1" smtClean="0"/>
            <a:t>up</a:t>
          </a:r>
          <a:r>
            <a:rPr lang="de-DE" dirty="0" smtClean="0"/>
            <a:t> Provision</a:t>
          </a:r>
          <a:endParaRPr lang="de-DE" dirty="0"/>
        </a:p>
      </dgm:t>
    </dgm:pt>
    <dgm:pt modelId="{37A8304D-C7B0-4D17-994F-4B26614C0089}" type="sibTrans" cxnId="{1E4F9EC9-FD47-40CC-8F87-DD741A587DCB}">
      <dgm:prSet/>
      <dgm:spPr/>
      <dgm:t>
        <a:bodyPr/>
        <a:lstStyle/>
        <a:p>
          <a:endParaRPr lang="de-DE"/>
        </a:p>
      </dgm:t>
    </dgm:pt>
    <dgm:pt modelId="{A9880F89-7A8D-488E-AEB6-875C50785959}" type="parTrans" cxnId="{1E4F9EC9-FD47-40CC-8F87-DD741A587DCB}">
      <dgm:prSet/>
      <dgm:spPr/>
      <dgm:t>
        <a:bodyPr/>
        <a:lstStyle/>
        <a:p>
          <a:endParaRPr lang="de-DE"/>
        </a:p>
      </dgm:t>
    </dgm:pt>
    <dgm:pt modelId="{BBD0C299-4E18-4679-A95F-F75ED7C69910}">
      <dgm:prSet phldrT="[Text]"/>
      <dgm:spPr/>
      <dgm:t>
        <a:bodyPr/>
        <a:lstStyle/>
        <a:p>
          <a:r>
            <a:rPr lang="de-DE" dirty="0" err="1" smtClean="0"/>
            <a:t>Docu</a:t>
          </a:r>
          <a:r>
            <a:rPr lang="de-DE" dirty="0" smtClean="0"/>
            <a:t>- </a:t>
          </a:r>
          <a:r>
            <a:rPr lang="de-DE" dirty="0" err="1" smtClean="0"/>
            <a:t>mentation</a:t>
          </a:r>
          <a:endParaRPr lang="de-DE" dirty="0"/>
        </a:p>
      </dgm:t>
    </dgm:pt>
    <dgm:pt modelId="{61899268-8CB7-4EDC-90F9-8ED5E55873BF}" type="sibTrans" cxnId="{622A6BE3-3DB9-4B0B-A66F-260D2445AA22}">
      <dgm:prSet/>
      <dgm:spPr/>
      <dgm:t>
        <a:bodyPr/>
        <a:lstStyle/>
        <a:p>
          <a:endParaRPr lang="de-DE"/>
        </a:p>
      </dgm:t>
    </dgm:pt>
    <dgm:pt modelId="{5CC8F153-704F-4BF0-A3A8-E91854442F7A}" type="parTrans" cxnId="{622A6BE3-3DB9-4B0B-A66F-260D2445AA22}">
      <dgm:prSet/>
      <dgm:spPr/>
      <dgm:t>
        <a:bodyPr/>
        <a:lstStyle/>
        <a:p>
          <a:endParaRPr lang="de-DE"/>
        </a:p>
      </dgm:t>
    </dgm:pt>
    <dgm:pt modelId="{9289DB45-04C8-4476-9741-98DCF8647FBD}" type="pres">
      <dgm:prSet presAssocID="{74EE695C-8FAD-458D-A8A1-6C7478CB1AB6}" presName="compositeShape" presStyleCnt="0">
        <dgm:presLayoutVars>
          <dgm:chMax val="7"/>
          <dgm:dir/>
          <dgm:resizeHandles val="exact"/>
        </dgm:presLayoutVars>
      </dgm:prSet>
      <dgm:spPr/>
    </dgm:pt>
    <dgm:pt modelId="{96A4C298-EFF5-41EA-AE5D-CE710C3E7DAA}" type="pres">
      <dgm:prSet presAssocID="{1596FDA4-E246-44C8-8057-AA61A8D96BCD}" presName="circ1" presStyleLbl="vennNode1" presStyleIdx="0" presStyleCnt="3"/>
      <dgm:spPr/>
      <dgm:t>
        <a:bodyPr/>
        <a:lstStyle/>
        <a:p>
          <a:endParaRPr lang="de-DE"/>
        </a:p>
      </dgm:t>
    </dgm:pt>
    <dgm:pt modelId="{8875C304-EBCD-4A6B-B6FB-E8D0DE3B72CD}" type="pres">
      <dgm:prSet presAssocID="{1596FDA4-E246-44C8-8057-AA61A8D96B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1945764-5F51-4C03-8ECD-9634FC549F47}" type="pres">
      <dgm:prSet presAssocID="{7758577A-F8D1-45B3-8525-EC69EC8C5A7D}" presName="circ2" presStyleLbl="vennNode1" presStyleIdx="1" presStyleCnt="3"/>
      <dgm:spPr/>
      <dgm:t>
        <a:bodyPr/>
        <a:lstStyle/>
        <a:p>
          <a:endParaRPr lang="de-DE"/>
        </a:p>
      </dgm:t>
    </dgm:pt>
    <dgm:pt modelId="{1667C5B9-9489-43F0-B25F-DB0B94682D3A}" type="pres">
      <dgm:prSet presAssocID="{7758577A-F8D1-45B3-8525-EC69EC8C5A7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3EF7997-856C-4A66-B2D0-9D4A6E5261DB}" type="pres">
      <dgm:prSet presAssocID="{BBD0C299-4E18-4679-A95F-F75ED7C69910}" presName="circ3" presStyleLbl="vennNode1" presStyleIdx="2" presStyleCnt="3"/>
      <dgm:spPr/>
      <dgm:t>
        <a:bodyPr/>
        <a:lstStyle/>
        <a:p>
          <a:endParaRPr lang="de-DE"/>
        </a:p>
      </dgm:t>
    </dgm:pt>
    <dgm:pt modelId="{BD21CF40-658D-4CD9-B004-F81F640F4E60}" type="pres">
      <dgm:prSet presAssocID="{BBD0C299-4E18-4679-A95F-F75ED7C6991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19EA3CF-0758-43C8-A60C-66C4D01B6739}" type="presOf" srcId="{BBD0C299-4E18-4679-A95F-F75ED7C69910}" destId="{73EF7997-856C-4A66-B2D0-9D4A6E5261DB}" srcOrd="0" destOrd="0" presId="urn:microsoft.com/office/officeart/2005/8/layout/venn1"/>
    <dgm:cxn modelId="{622A6BE3-3DB9-4B0B-A66F-260D2445AA22}" srcId="{74EE695C-8FAD-458D-A8A1-6C7478CB1AB6}" destId="{BBD0C299-4E18-4679-A95F-F75ED7C69910}" srcOrd="2" destOrd="0" parTransId="{5CC8F153-704F-4BF0-A3A8-E91854442F7A}" sibTransId="{61899268-8CB7-4EDC-90F9-8ED5E55873BF}"/>
    <dgm:cxn modelId="{299EC4A6-F447-4EC2-B163-356C0BC64D4B}" type="presOf" srcId="{7758577A-F8D1-45B3-8525-EC69EC8C5A7D}" destId="{1667C5B9-9489-43F0-B25F-DB0B94682D3A}" srcOrd="1" destOrd="0" presId="urn:microsoft.com/office/officeart/2005/8/layout/venn1"/>
    <dgm:cxn modelId="{FFE80800-7201-4427-B6D0-965F6484EF73}" type="presOf" srcId="{74EE695C-8FAD-458D-A8A1-6C7478CB1AB6}" destId="{9289DB45-04C8-4476-9741-98DCF8647FBD}" srcOrd="0" destOrd="0" presId="urn:microsoft.com/office/officeart/2005/8/layout/venn1"/>
    <dgm:cxn modelId="{1E4F9EC9-FD47-40CC-8F87-DD741A587DCB}" srcId="{74EE695C-8FAD-458D-A8A1-6C7478CB1AB6}" destId="{7758577A-F8D1-45B3-8525-EC69EC8C5A7D}" srcOrd="1" destOrd="0" parTransId="{A9880F89-7A8D-488E-AEB6-875C50785959}" sibTransId="{37A8304D-C7B0-4D17-994F-4B26614C0089}"/>
    <dgm:cxn modelId="{B6139408-F3C4-4EEE-B39E-1C35A7767D14}" type="presOf" srcId="{BBD0C299-4E18-4679-A95F-F75ED7C69910}" destId="{BD21CF40-658D-4CD9-B004-F81F640F4E60}" srcOrd="1" destOrd="0" presId="urn:microsoft.com/office/officeart/2005/8/layout/venn1"/>
    <dgm:cxn modelId="{C60B1A78-F0AF-4100-B442-A45900C7A309}" srcId="{74EE695C-8FAD-458D-A8A1-6C7478CB1AB6}" destId="{1596FDA4-E246-44C8-8057-AA61A8D96BCD}" srcOrd="0" destOrd="0" parTransId="{F2BB6A8C-3BAF-41A3-B2FF-4E4FFD41CF7B}" sibTransId="{5E752715-FAFA-448A-B1FE-3F0A65135B52}"/>
    <dgm:cxn modelId="{63472361-A06D-4D32-B5C5-E0E67FA4425A}" type="presOf" srcId="{1596FDA4-E246-44C8-8057-AA61A8D96BCD}" destId="{8875C304-EBCD-4A6B-B6FB-E8D0DE3B72CD}" srcOrd="1" destOrd="0" presId="urn:microsoft.com/office/officeart/2005/8/layout/venn1"/>
    <dgm:cxn modelId="{3F7D497D-24F4-4316-A966-175D75EE0B68}" type="presOf" srcId="{7758577A-F8D1-45B3-8525-EC69EC8C5A7D}" destId="{21945764-5F51-4C03-8ECD-9634FC549F47}" srcOrd="0" destOrd="0" presId="urn:microsoft.com/office/officeart/2005/8/layout/venn1"/>
    <dgm:cxn modelId="{EECE91EF-3C79-4E16-8998-AF023BBA8B23}" type="presOf" srcId="{1596FDA4-E246-44C8-8057-AA61A8D96BCD}" destId="{96A4C298-EFF5-41EA-AE5D-CE710C3E7DAA}" srcOrd="0" destOrd="0" presId="urn:microsoft.com/office/officeart/2005/8/layout/venn1"/>
    <dgm:cxn modelId="{6D0A4BE2-9E8B-463B-A95D-D3E71EE0BF3C}" type="presParOf" srcId="{9289DB45-04C8-4476-9741-98DCF8647FBD}" destId="{96A4C298-EFF5-41EA-AE5D-CE710C3E7DAA}" srcOrd="0" destOrd="0" presId="urn:microsoft.com/office/officeart/2005/8/layout/venn1"/>
    <dgm:cxn modelId="{F0D05E43-31AC-4967-B3E3-6871B414D95C}" type="presParOf" srcId="{9289DB45-04C8-4476-9741-98DCF8647FBD}" destId="{8875C304-EBCD-4A6B-B6FB-E8D0DE3B72CD}" srcOrd="1" destOrd="0" presId="urn:microsoft.com/office/officeart/2005/8/layout/venn1"/>
    <dgm:cxn modelId="{C7955419-5A04-4775-9CD4-26878C50546A}" type="presParOf" srcId="{9289DB45-04C8-4476-9741-98DCF8647FBD}" destId="{21945764-5F51-4C03-8ECD-9634FC549F47}" srcOrd="2" destOrd="0" presId="urn:microsoft.com/office/officeart/2005/8/layout/venn1"/>
    <dgm:cxn modelId="{DEC30DEF-27F1-438B-91B3-6A8B63838055}" type="presParOf" srcId="{9289DB45-04C8-4476-9741-98DCF8647FBD}" destId="{1667C5B9-9489-43F0-B25F-DB0B94682D3A}" srcOrd="3" destOrd="0" presId="urn:microsoft.com/office/officeart/2005/8/layout/venn1"/>
    <dgm:cxn modelId="{8135EC8F-485F-4DF4-9450-80FB74F7CB90}" type="presParOf" srcId="{9289DB45-04C8-4476-9741-98DCF8647FBD}" destId="{73EF7997-856C-4A66-B2D0-9D4A6E5261DB}" srcOrd="4" destOrd="0" presId="urn:microsoft.com/office/officeart/2005/8/layout/venn1"/>
    <dgm:cxn modelId="{9CE9E590-121F-4DAD-BB75-4F63FD91580D}" type="presParOf" srcId="{9289DB45-04C8-4476-9741-98DCF8647FBD}" destId="{BD21CF40-658D-4CD9-B004-F81F640F4E6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E8A0B-722E-4AE5-873E-8DB5F94C349E}">
      <dsp:nvSpPr>
        <dsp:cNvPr id="0" name=""/>
        <dsp:cNvSpPr/>
      </dsp:nvSpPr>
      <dsp:spPr>
        <a:xfrm>
          <a:off x="1349391" y="158608"/>
          <a:ext cx="3147767" cy="109317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3DEE2-0D84-4F3A-A12C-ACF264EFFF30}">
      <dsp:nvSpPr>
        <dsp:cNvPr id="0" name=""/>
        <dsp:cNvSpPr/>
      </dsp:nvSpPr>
      <dsp:spPr>
        <a:xfrm>
          <a:off x="2623139" y="2835431"/>
          <a:ext cx="610032" cy="390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1677F-B7DF-4A04-99D1-38267CCA8191}">
      <dsp:nvSpPr>
        <dsp:cNvPr id="0" name=""/>
        <dsp:cNvSpPr/>
      </dsp:nvSpPr>
      <dsp:spPr>
        <a:xfrm>
          <a:off x="1464078" y="3147767"/>
          <a:ext cx="2928156" cy="73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Evaluation</a:t>
          </a:r>
          <a:endParaRPr lang="de-DE" sz="2600" kern="1200" dirty="0"/>
        </a:p>
      </dsp:txBody>
      <dsp:txXfrm>
        <a:off x="1464078" y="3147767"/>
        <a:ext cx="2928156" cy="732039"/>
      </dsp:txXfrm>
    </dsp:sp>
    <dsp:sp modelId="{27658B9C-C31C-4868-BCF8-B9D1D1F6CBCD}">
      <dsp:nvSpPr>
        <dsp:cNvPr id="0" name=""/>
        <dsp:cNvSpPr/>
      </dsp:nvSpPr>
      <dsp:spPr>
        <a:xfrm>
          <a:off x="2493812" y="1336215"/>
          <a:ext cx="1098058" cy="1098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Related</a:t>
          </a:r>
          <a:r>
            <a:rPr lang="de-DE" sz="1500" kern="1200" dirty="0" smtClean="0"/>
            <a:t> Work</a:t>
          </a:r>
          <a:endParaRPr lang="de-DE" sz="1500" kern="1200" dirty="0"/>
        </a:p>
      </dsp:txBody>
      <dsp:txXfrm>
        <a:off x="2654619" y="1497022"/>
        <a:ext cx="776444" cy="776444"/>
      </dsp:txXfrm>
    </dsp:sp>
    <dsp:sp modelId="{03E07E99-514F-4D52-B5E3-BDF2DA583C32}">
      <dsp:nvSpPr>
        <dsp:cNvPr id="0" name=""/>
        <dsp:cNvSpPr/>
      </dsp:nvSpPr>
      <dsp:spPr>
        <a:xfrm>
          <a:off x="1708091" y="512427"/>
          <a:ext cx="1098058" cy="1098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Problem</a:t>
          </a:r>
          <a:endParaRPr lang="de-DE" sz="1500" kern="1200" dirty="0"/>
        </a:p>
      </dsp:txBody>
      <dsp:txXfrm>
        <a:off x="1868898" y="673234"/>
        <a:ext cx="776444" cy="776444"/>
      </dsp:txXfrm>
    </dsp:sp>
    <dsp:sp modelId="{090E60CE-232E-4757-89FD-F7F7BF5315E2}">
      <dsp:nvSpPr>
        <dsp:cNvPr id="0" name=""/>
        <dsp:cNvSpPr/>
      </dsp:nvSpPr>
      <dsp:spPr>
        <a:xfrm>
          <a:off x="2830550" y="246941"/>
          <a:ext cx="1098058" cy="1098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Design</a:t>
          </a:r>
          <a:endParaRPr lang="de-DE" sz="1500" kern="1200" dirty="0"/>
        </a:p>
      </dsp:txBody>
      <dsp:txXfrm>
        <a:off x="2991357" y="407748"/>
        <a:ext cx="776444" cy="776444"/>
      </dsp:txXfrm>
    </dsp:sp>
    <dsp:sp modelId="{3CE815C6-FE53-43BF-8849-A9E456CFB600}">
      <dsp:nvSpPr>
        <dsp:cNvPr id="0" name=""/>
        <dsp:cNvSpPr/>
      </dsp:nvSpPr>
      <dsp:spPr>
        <a:xfrm>
          <a:off x="1220065" y="24401"/>
          <a:ext cx="3416182" cy="273294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DC546-E3C9-4705-854C-22A5F40DDB9D}">
      <dsp:nvSpPr>
        <dsp:cNvPr id="0" name=""/>
        <dsp:cNvSpPr/>
      </dsp:nvSpPr>
      <dsp:spPr>
        <a:xfrm>
          <a:off x="477646" y="306787"/>
          <a:ext cx="352780" cy="35278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dirty="0"/>
        </a:p>
      </dsp:txBody>
      <dsp:txXfrm>
        <a:off x="548570" y="389424"/>
        <a:ext cx="210932" cy="181336"/>
      </dsp:txXfrm>
    </dsp:sp>
    <dsp:sp modelId="{6D90252A-7FE5-4AA5-BC38-4B234976FF8A}">
      <dsp:nvSpPr>
        <dsp:cNvPr id="0" name=""/>
        <dsp:cNvSpPr/>
      </dsp:nvSpPr>
      <dsp:spPr>
        <a:xfrm>
          <a:off x="272392" y="223403"/>
          <a:ext cx="256567" cy="256567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800" kern="1200" dirty="0"/>
        </a:p>
      </dsp:txBody>
      <dsp:txXfrm>
        <a:off x="336984" y="288385"/>
        <a:ext cx="127383" cy="126603"/>
      </dsp:txXfrm>
    </dsp:sp>
    <dsp:sp modelId="{F4B72FA4-F88A-4805-A922-5764B903D7E8}">
      <dsp:nvSpPr>
        <dsp:cNvPr id="0" name=""/>
        <dsp:cNvSpPr/>
      </dsp:nvSpPr>
      <dsp:spPr>
        <a:xfrm rot="20700000">
          <a:off x="416096" y="40012"/>
          <a:ext cx="251383" cy="251383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 dirty="0"/>
        </a:p>
      </dsp:txBody>
      <dsp:txXfrm rot="-20700000">
        <a:off x="471231" y="95148"/>
        <a:ext cx="141112" cy="141112"/>
      </dsp:txXfrm>
    </dsp:sp>
    <dsp:sp modelId="{06677BCA-6632-4645-B9EA-A44A5434AE35}">
      <dsp:nvSpPr>
        <dsp:cNvPr id="0" name=""/>
        <dsp:cNvSpPr/>
      </dsp:nvSpPr>
      <dsp:spPr>
        <a:xfrm>
          <a:off x="424274" y="265775"/>
          <a:ext cx="451558" cy="451558"/>
        </a:xfrm>
        <a:prstGeom prst="circularArrow">
          <a:avLst>
            <a:gd name="adj1" fmla="val 4687"/>
            <a:gd name="adj2" fmla="val 299029"/>
            <a:gd name="adj3" fmla="val 2225769"/>
            <a:gd name="adj4" fmla="val 16791873"/>
            <a:gd name="adj5" fmla="val 5469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ACCD-6BF8-44D3-988D-F15D73363CA3}">
      <dsp:nvSpPr>
        <dsp:cNvPr id="0" name=""/>
        <dsp:cNvSpPr/>
      </dsp:nvSpPr>
      <dsp:spPr>
        <a:xfrm>
          <a:off x="226954" y="180870"/>
          <a:ext cx="328085" cy="3280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F6485-44A0-4A4F-9B07-62A7CC56FE3C}">
      <dsp:nvSpPr>
        <dsp:cNvPr id="0" name=""/>
        <dsp:cNvSpPr/>
      </dsp:nvSpPr>
      <dsp:spPr>
        <a:xfrm>
          <a:off x="357948" y="5571"/>
          <a:ext cx="353742" cy="35374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4C298-EFF5-41EA-AE5D-CE710C3E7DAA}">
      <dsp:nvSpPr>
        <dsp:cNvPr id="0" name=""/>
        <dsp:cNvSpPr/>
      </dsp:nvSpPr>
      <dsp:spPr>
        <a:xfrm>
          <a:off x="1195930" y="52805"/>
          <a:ext cx="2534663" cy="253466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Sharing Environment</a:t>
          </a:r>
          <a:endParaRPr lang="de-DE" sz="2600" kern="1200" dirty="0"/>
        </a:p>
      </dsp:txBody>
      <dsp:txXfrm>
        <a:off x="1533885" y="496371"/>
        <a:ext cx="1858753" cy="1140598"/>
      </dsp:txXfrm>
    </dsp:sp>
    <dsp:sp modelId="{21945764-5F51-4C03-8ECD-9634FC549F47}">
      <dsp:nvSpPr>
        <dsp:cNvPr id="0" name=""/>
        <dsp:cNvSpPr/>
      </dsp:nvSpPr>
      <dsp:spPr>
        <a:xfrm>
          <a:off x="2110521" y="1636970"/>
          <a:ext cx="2534663" cy="2534663"/>
        </a:xfrm>
        <a:prstGeom prst="ellipse">
          <a:avLst/>
        </a:prstGeom>
        <a:solidFill>
          <a:schemeClr val="accent5">
            <a:alpha val="50000"/>
            <a:hueOff val="1730475"/>
            <a:satOff val="9816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Set </a:t>
          </a:r>
          <a:r>
            <a:rPr lang="de-DE" sz="2600" kern="1200" dirty="0" err="1" smtClean="0"/>
            <a:t>up</a:t>
          </a:r>
          <a:r>
            <a:rPr lang="de-DE" sz="2600" kern="1200" dirty="0" smtClean="0"/>
            <a:t> Provision</a:t>
          </a:r>
          <a:endParaRPr lang="de-DE" sz="2600" kern="1200" dirty="0"/>
        </a:p>
      </dsp:txBody>
      <dsp:txXfrm>
        <a:off x="2885705" y="2291758"/>
        <a:ext cx="1520798" cy="1394064"/>
      </dsp:txXfrm>
    </dsp:sp>
    <dsp:sp modelId="{73EF7997-856C-4A66-B2D0-9D4A6E5261DB}">
      <dsp:nvSpPr>
        <dsp:cNvPr id="0" name=""/>
        <dsp:cNvSpPr/>
      </dsp:nvSpPr>
      <dsp:spPr>
        <a:xfrm>
          <a:off x="281339" y="1636970"/>
          <a:ext cx="2534663" cy="2534663"/>
        </a:xfrm>
        <a:prstGeom prst="ellipse">
          <a:avLst/>
        </a:prstGeom>
        <a:solidFill>
          <a:schemeClr val="accent5">
            <a:alpha val="50000"/>
            <a:hueOff val="3460950"/>
            <a:satOff val="19632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Docu</a:t>
          </a:r>
          <a:r>
            <a:rPr lang="de-DE" sz="2600" kern="1200" dirty="0" smtClean="0"/>
            <a:t>- </a:t>
          </a:r>
          <a:r>
            <a:rPr lang="de-DE" sz="2600" kern="1200" dirty="0" err="1" smtClean="0"/>
            <a:t>mentation</a:t>
          </a:r>
          <a:endParaRPr lang="de-DE" sz="2600" kern="1200" dirty="0"/>
        </a:p>
      </dsp:txBody>
      <dsp:txXfrm>
        <a:off x="520020" y="2291758"/>
        <a:ext cx="1520798" cy="1394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6825-40DC-41AC-9DE0-29810DE1E5A6}" type="datetimeFigureOut">
              <a:rPr lang="de-DE" smtClean="0"/>
              <a:t>25.08.2017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5BBB-2A69-4B0A-95CE-CE6E13A452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60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435225" y="604838"/>
            <a:ext cx="5114925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27DC3E-3A27-4D23-9336-3EAB36224A06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6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5BBB-2A69-4B0A-95CE-CE6E13A452C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20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5BBB-2A69-4B0A-95CE-CE6E13A452C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38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5BBB-2A69-4B0A-95CE-CE6E13A452C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25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5BBB-2A69-4B0A-95CE-CE6E13A452C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the paper</a:t>
            </a:r>
          </a:p>
          <a:p>
            <a:pPr lvl="1"/>
            <a:r>
              <a:rPr lang="en-US" dirty="0" smtClean="0"/>
              <a:t>Reproducibility considerations</a:t>
            </a:r>
          </a:p>
          <a:p>
            <a:pPr lvl="1"/>
            <a:r>
              <a:rPr lang="en-US" dirty="0" smtClean="0"/>
              <a:t>More details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Enhance portals</a:t>
            </a:r>
          </a:p>
          <a:p>
            <a:pPr lvl="1"/>
            <a:r>
              <a:rPr lang="en-US" dirty="0" smtClean="0"/>
              <a:t>Artifact upload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Change review</a:t>
            </a:r>
          </a:p>
          <a:p>
            <a:pPr lvl="1"/>
            <a:r>
              <a:rPr lang="en-US" dirty="0" smtClean="0"/>
              <a:t>Questions about reproducibility</a:t>
            </a:r>
          </a:p>
          <a:p>
            <a:pPr lvl="1"/>
            <a:r>
              <a:rPr lang="en-US" dirty="0" smtClean="0"/>
              <a:t>Review of artifacts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incentives</a:t>
            </a:r>
          </a:p>
          <a:p>
            <a:pPr lvl="1"/>
            <a:r>
              <a:rPr lang="en-US" dirty="0" smtClean="0"/>
              <a:t>Highlight reproducible papers (e.g. badges)</a:t>
            </a:r>
          </a:p>
          <a:p>
            <a:pPr lvl="1"/>
            <a:r>
              <a:rPr lang="en-US" dirty="0" smtClean="0"/>
              <a:t>Reproducibility challenge/ networking contest in reproducibility</a:t>
            </a:r>
          </a:p>
          <a:p>
            <a:pPr lvl="1"/>
            <a:r>
              <a:rPr lang="en-US" dirty="0" smtClean="0"/>
              <a:t>Requirement for submission</a:t>
            </a:r>
          </a:p>
          <a:p>
            <a:pPr lvl="1"/>
            <a:r>
              <a:rPr lang="en-US" dirty="0" smtClean="0"/>
              <a:t>Journal fast tracking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Best current practice</a:t>
            </a:r>
          </a:p>
          <a:p>
            <a:pPr lvl="1"/>
            <a:r>
              <a:rPr lang="en-US" dirty="0" smtClean="0"/>
              <a:t>Recommended traffic features</a:t>
            </a:r>
          </a:p>
          <a:p>
            <a:pPr lvl="1"/>
            <a:r>
              <a:rPr lang="en-US" dirty="0" smtClean="0"/>
              <a:t>Testbeds (</a:t>
            </a:r>
            <a:r>
              <a:rPr lang="en-US" dirty="0" err="1" smtClean="0"/>
              <a:t>Responsebility</a:t>
            </a:r>
            <a:r>
              <a:rPr lang="en-US" dirty="0" smtClean="0"/>
              <a:t>, Load, Standardization)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5BBB-2A69-4B0A-95CE-CE6E13A452C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5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5BBB-2A69-4B0A-95CE-CE6E13A452C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27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hyperlink" Target="https://projekte.tm.uka.de/trac/NSIS/attachment/wiki/Interop-20070509/Schloss-KA-pb.jpg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hyperlink" Target="https://projekte.tm.uka.de/trac/NSIS/attachment/wiki/Interop-20070509/Schloss-KA-pb.jpg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hyperlink" Target="https://projekte.tm.uka.de/trac/NSIS/attachment/wiki/Interop-20070509/Schloss-KA-pb.jpg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8" r="2166" b="6508"/>
          <a:stretch/>
        </p:blipFill>
        <p:spPr bwMode="auto">
          <a:xfrm>
            <a:off x="97456" y="3569411"/>
            <a:ext cx="8948119" cy="3099949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508" b="6508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5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KIT – Universität des Landes Baden-Württemberg und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FFFFFF"/>
                </a:solidFill>
              </a:rPr>
              <a:t>Institut für Telematik, Prof. Zitterbart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44213" y="6497641"/>
            <a:ext cx="26013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333378"/>
            <a:ext cx="1619251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blau auf weis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254"/>
            <a:ext cx="2576013" cy="7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I_rahmen_neu_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</a:rPr>
              <a:t>Institute </a:t>
            </a:r>
            <a:r>
              <a:rPr lang="de-DE" sz="1000" dirty="0" err="1" smtClean="0">
                <a:solidFill>
                  <a:srgbClr val="FFFFFF"/>
                </a:solidFill>
              </a:rPr>
              <a:t>of</a:t>
            </a:r>
            <a:r>
              <a:rPr lang="de-DE" sz="1000" dirty="0" smtClean="0">
                <a:solidFill>
                  <a:srgbClr val="FFFFFF"/>
                </a:solidFill>
              </a:rPr>
              <a:t> </a:t>
            </a:r>
            <a:r>
              <a:rPr lang="de-DE" sz="1000" dirty="0" err="1" smtClean="0">
                <a:solidFill>
                  <a:srgbClr val="FFFFFF"/>
                </a:solidFill>
              </a:rPr>
              <a:t>Telematics</a:t>
            </a:r>
            <a:r>
              <a:rPr lang="de-DE" sz="1000" dirty="0" smtClean="0">
                <a:solidFill>
                  <a:srgbClr val="FFFFFF"/>
                </a:solidFill>
              </a:rPr>
              <a:t>, </a:t>
            </a:r>
            <a:r>
              <a:rPr lang="de-DE" sz="1000" dirty="0">
                <a:solidFill>
                  <a:srgbClr val="FFFFFF"/>
                </a:solidFill>
              </a:rPr>
              <a:t>Prof. </a:t>
            </a:r>
            <a:r>
              <a:rPr lang="de-DE" sz="1000" dirty="0" smtClean="0">
                <a:solidFill>
                  <a:srgbClr val="FFFFFF"/>
                </a:solidFill>
              </a:rPr>
              <a:t>Dr. Martina Zitterbart</a:t>
            </a:r>
            <a:endParaRPr lang="de-DE" sz="1000" dirty="0">
              <a:solidFill>
                <a:srgbClr val="FFFFF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6660237" y="6497641"/>
            <a:ext cx="23853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1" name="Picture 38" descr="blau auf weiss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5" y="287290"/>
            <a:ext cx="2520691" cy="7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</a:t>
            </a:r>
            <a:r>
              <a:rPr lang="en-US" altLang="de-DE" sz="800" dirty="0" smtClean="0"/>
              <a:t>The Research University in the Helmholtz Association</a:t>
            </a:r>
            <a:endParaRPr lang="en-US" altLang="de-DE" sz="800" dirty="0"/>
          </a:p>
        </p:txBody>
      </p:sp>
      <p:pic>
        <p:nvPicPr>
          <p:cNvPr id="23" name="Picture 13" descr="KIT-Logo-rgb_en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56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5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6" y="333376"/>
            <a:ext cx="2089151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9" y="333376"/>
            <a:ext cx="6116639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5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KIT – Universität des Landes Baden-Württemberg und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FFFFFF"/>
                </a:solidFill>
              </a:rPr>
              <a:t>Institut für Telematik, Prof. Zitterbart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44213" y="6497641"/>
            <a:ext cx="26013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8"/>
            <a:ext cx="1619251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blau auf wei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254"/>
            <a:ext cx="2576013" cy="7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</a:rPr>
              <a:t>Institute </a:t>
            </a:r>
            <a:r>
              <a:rPr lang="de-DE" sz="1000" dirty="0" err="1" smtClean="0">
                <a:solidFill>
                  <a:srgbClr val="FFFFFF"/>
                </a:solidFill>
              </a:rPr>
              <a:t>of</a:t>
            </a:r>
            <a:r>
              <a:rPr lang="de-DE" sz="1000" dirty="0" smtClean="0">
                <a:solidFill>
                  <a:srgbClr val="FFFFFF"/>
                </a:solidFill>
              </a:rPr>
              <a:t> </a:t>
            </a:r>
            <a:r>
              <a:rPr lang="de-DE" sz="1000" dirty="0" err="1" smtClean="0">
                <a:solidFill>
                  <a:srgbClr val="FFFFFF"/>
                </a:solidFill>
              </a:rPr>
              <a:t>Telematics</a:t>
            </a:r>
            <a:r>
              <a:rPr lang="de-DE" sz="1000" dirty="0" smtClean="0">
                <a:solidFill>
                  <a:srgbClr val="FFFFFF"/>
                </a:solidFill>
              </a:rPr>
              <a:t>, </a:t>
            </a:r>
            <a:r>
              <a:rPr lang="de-DE" sz="1000" dirty="0">
                <a:solidFill>
                  <a:srgbClr val="FFFFFF"/>
                </a:solidFill>
              </a:rPr>
              <a:t>Prof. </a:t>
            </a:r>
            <a:r>
              <a:rPr lang="de-DE" sz="1000" dirty="0" smtClean="0">
                <a:solidFill>
                  <a:srgbClr val="FFFFFF"/>
                </a:solidFill>
              </a:rPr>
              <a:t>Dr. Martina Zitterbart</a:t>
            </a:r>
            <a:endParaRPr lang="de-DE" sz="1000" dirty="0">
              <a:solidFill>
                <a:srgbClr val="FFFFF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6660237" y="6497641"/>
            <a:ext cx="23853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1" name="Picture 38" descr="blau auf weis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5" y="287290"/>
            <a:ext cx="2520691" cy="7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University of the State of Baden-Wuerttemberg and </a:t>
            </a:r>
            <a:br>
              <a:rPr lang="en-US" altLang="de-DE" sz="800" dirty="0"/>
            </a:br>
            <a:r>
              <a:rPr lang="en-US" altLang="de-DE" sz="800" dirty="0"/>
              <a:t>National Research Center of the Helmholtz Association</a:t>
            </a:r>
            <a:r>
              <a:rPr lang="de-DE" altLang="de-DE" sz="800" dirty="0"/>
              <a:t> </a:t>
            </a:r>
            <a:endParaRPr lang="en-US" altLang="de-DE" sz="800" dirty="0"/>
          </a:p>
        </p:txBody>
      </p:sp>
      <p:pic>
        <p:nvPicPr>
          <p:cNvPr id="23" name="Picture 13" descr="KIT-Logo-rgb_en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68416"/>
            <a:ext cx="3139661" cy="20887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06" y="3950372"/>
            <a:ext cx="5222474" cy="21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9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98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4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5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86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08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3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 baseline="0"/>
            </a:lvl2pPr>
            <a:lvl3pPr>
              <a:spcBef>
                <a:spcPts val="0"/>
              </a:spcBef>
              <a:defRPr baseline="0"/>
            </a:lvl3pPr>
            <a:lvl4pPr>
              <a:spcBef>
                <a:spcPts val="0"/>
              </a:spcBef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39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050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05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6" y="333376"/>
            <a:ext cx="2089151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9" y="333376"/>
            <a:ext cx="6116639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84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8" r="2166" b="6508"/>
          <a:stretch/>
        </p:blipFill>
        <p:spPr bwMode="auto">
          <a:xfrm>
            <a:off x="97456" y="3569411"/>
            <a:ext cx="8948119" cy="3099949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508" b="6508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5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KIT – Universität des Landes Baden-Württemberg und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FFFFFF"/>
                </a:solidFill>
              </a:rPr>
              <a:t>Institut für Telematik, Prof. Zitterbart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44213" y="6497641"/>
            <a:ext cx="26013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333378"/>
            <a:ext cx="1619251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blau auf weis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254"/>
            <a:ext cx="2576013" cy="7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I_rahmen_neu_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</a:rPr>
              <a:t>Institute </a:t>
            </a:r>
            <a:r>
              <a:rPr lang="de-DE" sz="1000" dirty="0" err="1" smtClean="0">
                <a:solidFill>
                  <a:srgbClr val="FFFFFF"/>
                </a:solidFill>
              </a:rPr>
              <a:t>of</a:t>
            </a:r>
            <a:r>
              <a:rPr lang="de-DE" sz="1000" dirty="0" smtClean="0">
                <a:solidFill>
                  <a:srgbClr val="FFFFFF"/>
                </a:solidFill>
              </a:rPr>
              <a:t> </a:t>
            </a:r>
            <a:r>
              <a:rPr lang="de-DE" sz="1000" dirty="0" err="1" smtClean="0">
                <a:solidFill>
                  <a:srgbClr val="FFFFFF"/>
                </a:solidFill>
              </a:rPr>
              <a:t>Telematics</a:t>
            </a:r>
            <a:r>
              <a:rPr lang="de-DE" sz="1000" dirty="0" smtClean="0">
                <a:solidFill>
                  <a:srgbClr val="FFFFFF"/>
                </a:solidFill>
              </a:rPr>
              <a:t>, </a:t>
            </a:r>
            <a:r>
              <a:rPr lang="de-DE" sz="1000" dirty="0">
                <a:solidFill>
                  <a:srgbClr val="FFFFFF"/>
                </a:solidFill>
              </a:rPr>
              <a:t>Prof. </a:t>
            </a:r>
            <a:r>
              <a:rPr lang="de-DE" sz="1000" dirty="0" smtClean="0">
                <a:solidFill>
                  <a:srgbClr val="FFFFFF"/>
                </a:solidFill>
              </a:rPr>
              <a:t>Dr. Martina Zitterbart</a:t>
            </a:r>
            <a:endParaRPr lang="de-DE" sz="1000" dirty="0">
              <a:solidFill>
                <a:srgbClr val="FFFFF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6660237" y="6497641"/>
            <a:ext cx="23853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1" name="Picture 38" descr="blau auf weiss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5" y="287290"/>
            <a:ext cx="2520691" cy="7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 smtClean="0"/>
              <a:t>KIT – The Research University in the Helmholtz Association</a:t>
            </a:r>
            <a:r>
              <a:rPr lang="de-DE" altLang="de-DE" sz="800" dirty="0" smtClean="0"/>
              <a:t> </a:t>
            </a:r>
            <a:endParaRPr lang="en-US" altLang="de-DE" sz="800" dirty="0"/>
          </a:p>
        </p:txBody>
      </p:sp>
      <p:pic>
        <p:nvPicPr>
          <p:cNvPr id="23" name="Picture 13" descr="KIT-Logo-rgb_en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180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 baseline="0"/>
            </a:lvl2pPr>
            <a:lvl3pPr>
              <a:spcBef>
                <a:spcPts val="0"/>
              </a:spcBef>
              <a:defRPr baseline="0"/>
            </a:lvl3pPr>
            <a:lvl4pPr>
              <a:spcBef>
                <a:spcPts val="0"/>
              </a:spcBef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62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00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4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5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17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08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21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6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3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85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017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8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6" y="333376"/>
            <a:ext cx="2089151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9" y="333376"/>
            <a:ext cx="6116639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64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8" r="2166" b="6508"/>
          <a:stretch/>
        </p:blipFill>
        <p:spPr bwMode="auto">
          <a:xfrm>
            <a:off x="97456" y="3569411"/>
            <a:ext cx="8948119" cy="3099949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508" b="6508"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396875" y="6475415"/>
            <a:ext cx="3670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KIT – Universität des Landes Baden-Württemberg und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>
                <a:solidFill>
                  <a:srgbClr val="000000"/>
                </a:solidFill>
              </a:rPr>
              <a:t>nationales Forschungszentrum in der Helmholtz-Gemeinschaft</a:t>
            </a:r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FFFFFF"/>
                </a:solidFill>
              </a:rPr>
              <a:t>Institut für Telematik, Prof. Zitterbart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6444213" y="6497641"/>
            <a:ext cx="26013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6639" name="Picture 11" descr="KIT-Logo-rgb_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288" y="333378"/>
            <a:ext cx="1619251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blau auf weis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254"/>
            <a:ext cx="2576013" cy="7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I_rahmen_neu_tite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68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21"/>
          <p:cNvSpPr txBox="1">
            <a:spLocks noChangeArrowheads="1"/>
          </p:cNvSpPr>
          <p:nvPr userDrawn="1"/>
        </p:nvSpPr>
        <p:spPr bwMode="auto">
          <a:xfrm>
            <a:off x="385765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 smtClean="0">
                <a:solidFill>
                  <a:srgbClr val="FFFFFF"/>
                </a:solidFill>
              </a:rPr>
              <a:t>Institute </a:t>
            </a:r>
            <a:r>
              <a:rPr lang="de-DE" sz="1000" dirty="0" err="1" smtClean="0">
                <a:solidFill>
                  <a:srgbClr val="FFFFFF"/>
                </a:solidFill>
              </a:rPr>
              <a:t>of</a:t>
            </a:r>
            <a:r>
              <a:rPr lang="de-DE" sz="1000" dirty="0" smtClean="0">
                <a:solidFill>
                  <a:srgbClr val="FFFFFF"/>
                </a:solidFill>
              </a:rPr>
              <a:t> </a:t>
            </a:r>
            <a:r>
              <a:rPr lang="de-DE" sz="1000" dirty="0" err="1" smtClean="0">
                <a:solidFill>
                  <a:srgbClr val="FFFFFF"/>
                </a:solidFill>
              </a:rPr>
              <a:t>Telematics</a:t>
            </a:r>
            <a:r>
              <a:rPr lang="de-DE" sz="1000" dirty="0" smtClean="0">
                <a:solidFill>
                  <a:srgbClr val="FFFFFF"/>
                </a:solidFill>
              </a:rPr>
              <a:t>, </a:t>
            </a:r>
            <a:r>
              <a:rPr lang="de-DE" sz="1000" dirty="0">
                <a:solidFill>
                  <a:srgbClr val="FFFFFF"/>
                </a:solidFill>
              </a:rPr>
              <a:t>Prof. </a:t>
            </a:r>
            <a:r>
              <a:rPr lang="de-DE" sz="1000" dirty="0" smtClean="0">
                <a:solidFill>
                  <a:srgbClr val="FFFFFF"/>
                </a:solidFill>
              </a:rPr>
              <a:t>Dr. Martina Zitterbart</a:t>
            </a:r>
            <a:endParaRPr lang="de-DE" sz="1000" dirty="0">
              <a:solidFill>
                <a:srgbClr val="FFFFFF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6660237" y="6497641"/>
            <a:ext cx="23853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srgbClr val="FFFFFF"/>
                </a:solidFill>
              </a:rPr>
              <a:t>telematics.tm.kit.edu</a:t>
            </a:r>
          </a:p>
        </p:txBody>
      </p:sp>
      <p:pic>
        <p:nvPicPr>
          <p:cNvPr id="21" name="Picture 38" descr="blau auf weiss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5" y="287290"/>
            <a:ext cx="2520691" cy="73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 userDrawn="1"/>
        </p:nvSpPr>
        <p:spPr bwMode="auto">
          <a:xfrm>
            <a:off x="396875" y="6475413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 smtClean="0"/>
              <a:t>KIT – The Research University in the Helmholtz Association</a:t>
            </a:r>
            <a:r>
              <a:rPr lang="de-DE" altLang="de-DE" sz="800" dirty="0" smtClean="0"/>
              <a:t> </a:t>
            </a:r>
            <a:endParaRPr lang="en-US" altLang="de-DE" sz="800" dirty="0"/>
          </a:p>
        </p:txBody>
      </p:sp>
      <p:pic>
        <p:nvPicPr>
          <p:cNvPr id="23" name="Picture 13" descr="KIT-Logo-rgb_en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91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0"/>
              </a:spcBef>
              <a:defRPr baseline="0"/>
            </a:lvl1pPr>
            <a:lvl2pPr>
              <a:spcBef>
                <a:spcPts val="0"/>
              </a:spcBef>
              <a:defRPr baseline="0"/>
            </a:lvl2pPr>
            <a:lvl3pPr>
              <a:spcBef>
                <a:spcPts val="0"/>
              </a:spcBef>
              <a:defRPr baseline="0"/>
            </a:lvl3pPr>
            <a:lvl4pPr>
              <a:spcBef>
                <a:spcPts val="0"/>
              </a:spcBef>
              <a:defRPr baseline="0"/>
            </a:lvl4pPr>
            <a:lvl5pPr>
              <a:spcBef>
                <a:spcPts val="0"/>
              </a:spcBef>
              <a:defRPr baseline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418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77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4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5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180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32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4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4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5" y="1198564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30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3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61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3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6" y="333376"/>
            <a:ext cx="2089151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9" y="333376"/>
            <a:ext cx="6116639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Datumsplatzhalter 10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3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86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Datumsplatzhalter 10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8" y="333377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4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28184" y="6453190"/>
            <a:ext cx="129614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</a:rPr>
              <a:t> Institute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of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Telematics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8" y="6445252"/>
            <a:ext cx="325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643774FD-E815-4B85-B421-6F4167BD583D}" type="slidenum">
              <a:rPr lang="de-DE" sz="9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900" b="1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3" y="6445250"/>
            <a:ext cx="424815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9" name="Picture 38" descr="blau auf weis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31" y="6364742"/>
            <a:ext cx="1288007" cy="37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KITlogo_4c_frutig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7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8" y="333377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4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28184" y="6453190"/>
            <a:ext cx="129614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</a:rPr>
              <a:t> Institute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of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Telematics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8" y="6445252"/>
            <a:ext cx="325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643774FD-E815-4B85-B421-6F4167BD583D}" type="slidenum">
              <a:rPr lang="de-DE" sz="9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900" b="1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3" y="6445250"/>
            <a:ext cx="424815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9" name="Picture 38" descr="blau auf weis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31" y="6364742"/>
            <a:ext cx="1288007" cy="37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KITlogo_4c_frutig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04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8" y="333377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4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28184" y="6453190"/>
            <a:ext cx="129614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</a:rPr>
              <a:t> Institute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of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Telematics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8" y="6445252"/>
            <a:ext cx="325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643774FD-E815-4B85-B421-6F4167BD583D}" type="slidenum">
              <a:rPr lang="de-DE" sz="9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900" b="1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3" y="6445250"/>
            <a:ext cx="424815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9" name="Picture 38" descr="blau auf weis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31" y="6364742"/>
            <a:ext cx="1288007" cy="37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KITlogo_4c_frutig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9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8" y="333377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4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Karlsruhe Institute of Technology (KIT).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228184" y="6453190"/>
            <a:ext cx="1296144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de-DE" sz="900" dirty="0" smtClean="0">
                <a:solidFill>
                  <a:srgbClr val="000000"/>
                </a:solidFill>
              </a:rPr>
              <a:t> Institute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of</a:t>
            </a:r>
            <a:r>
              <a:rPr lang="de-DE" sz="900" baseline="0" dirty="0" smtClean="0">
                <a:solidFill>
                  <a:srgbClr val="000000"/>
                </a:solidFill>
              </a:rPr>
              <a:t> </a:t>
            </a:r>
            <a:r>
              <a:rPr lang="de-DE" sz="900" dirty="0" err="1" smtClean="0">
                <a:solidFill>
                  <a:srgbClr val="000000"/>
                </a:solidFill>
              </a:rPr>
              <a:t>Telematics</a:t>
            </a:r>
            <a:endParaRPr lang="de-DE" sz="900" dirty="0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8" y="6445252"/>
            <a:ext cx="325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643774FD-E815-4B85-B421-6F4167BD583D}" type="slidenum">
              <a:rPr lang="de-DE" sz="900" b="1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‹Nr.›</a:t>
            </a:fld>
            <a:endParaRPr lang="de-DE" sz="900" b="1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3" y="6445250"/>
            <a:ext cx="424815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9" name="Picture 38" descr="blau auf weiss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31" y="6364742"/>
            <a:ext cx="1288007" cy="37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KITlogo_4c_frutig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77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92" y="1412878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rgbClr val="000000"/>
                </a:solidFill>
              </a:rPr>
              <a:t>Taming the Complexity of Artifact Reproducibility</a:t>
            </a: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6" y="2349503"/>
            <a:ext cx="856761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b="1" u="sng" dirty="0" smtClean="0">
                <a:solidFill>
                  <a:srgbClr val="000000"/>
                </a:solidFill>
              </a:rPr>
              <a:t>Matthias Flittner</a:t>
            </a:r>
            <a:r>
              <a:rPr lang="de-DE" sz="1500" b="1" u="sng" baseline="30000" dirty="0">
                <a:solidFill>
                  <a:srgbClr val="000000"/>
                </a:solidFill>
              </a:rPr>
              <a:t>1</a:t>
            </a:r>
            <a:r>
              <a:rPr lang="de-DE" sz="1500" b="1" u="sng" dirty="0" smtClean="0">
                <a:solidFill>
                  <a:srgbClr val="000000"/>
                </a:solidFill>
              </a:rPr>
              <a:t>, Robert Bauer</a:t>
            </a:r>
            <a:r>
              <a:rPr lang="de-DE" sz="1500" b="1" u="sng" baseline="30000" dirty="0" smtClean="0">
                <a:solidFill>
                  <a:srgbClr val="000000"/>
                </a:solidFill>
              </a:rPr>
              <a:t>1</a:t>
            </a:r>
            <a:r>
              <a:rPr lang="de-DE" sz="1500" b="1" u="sng" dirty="0" smtClean="0">
                <a:solidFill>
                  <a:srgbClr val="000000"/>
                </a:solidFill>
              </a:rPr>
              <a:t>,</a:t>
            </a:r>
            <a:r>
              <a:rPr lang="de-DE" sz="1500" b="1" dirty="0">
                <a:solidFill>
                  <a:srgbClr val="000000"/>
                </a:solidFill>
              </a:rPr>
              <a:t/>
            </a:r>
            <a:br>
              <a:rPr lang="de-DE" sz="1500" b="1" dirty="0">
                <a:solidFill>
                  <a:srgbClr val="000000"/>
                </a:solidFill>
              </a:rPr>
            </a:br>
            <a:r>
              <a:rPr lang="de-DE" sz="1500" b="1" dirty="0">
                <a:solidFill>
                  <a:srgbClr val="000000"/>
                </a:solidFill>
              </a:rPr>
              <a:t>Amr </a:t>
            </a:r>
            <a:r>
              <a:rPr lang="de-DE" sz="1500" b="1" dirty="0" smtClean="0">
                <a:solidFill>
                  <a:srgbClr val="000000"/>
                </a:solidFill>
              </a:rPr>
              <a:t>Rizk</a:t>
            </a:r>
            <a:r>
              <a:rPr lang="de-DE" sz="1500" b="1" baseline="30000" dirty="0">
                <a:solidFill>
                  <a:srgbClr val="000000"/>
                </a:solidFill>
              </a:rPr>
              <a:t>2</a:t>
            </a:r>
            <a:r>
              <a:rPr lang="de-DE" sz="1500" b="1" dirty="0" smtClean="0">
                <a:solidFill>
                  <a:srgbClr val="000000"/>
                </a:solidFill>
              </a:rPr>
              <a:t>, </a:t>
            </a:r>
            <a:r>
              <a:rPr lang="de-DE" sz="1500" b="1" dirty="0">
                <a:solidFill>
                  <a:srgbClr val="000000"/>
                </a:solidFill>
              </a:rPr>
              <a:t>Stefan </a:t>
            </a:r>
            <a:r>
              <a:rPr lang="de-DE" sz="1500" b="1" dirty="0" smtClean="0">
                <a:solidFill>
                  <a:srgbClr val="000000"/>
                </a:solidFill>
              </a:rPr>
              <a:t>Geißler</a:t>
            </a:r>
            <a:r>
              <a:rPr lang="de-DE" sz="1500" b="1" baseline="30000" dirty="0">
                <a:solidFill>
                  <a:srgbClr val="000000"/>
                </a:solidFill>
              </a:rPr>
              <a:t>3</a:t>
            </a:r>
            <a:r>
              <a:rPr lang="de-DE" sz="1500" b="1" dirty="0" smtClean="0">
                <a:solidFill>
                  <a:srgbClr val="000000"/>
                </a:solidFill>
              </a:rPr>
              <a:t>, </a:t>
            </a:r>
            <a:r>
              <a:rPr lang="de-DE" sz="1500" b="1" dirty="0">
                <a:solidFill>
                  <a:srgbClr val="000000"/>
                </a:solidFill>
              </a:rPr>
              <a:t>Thomas </a:t>
            </a:r>
            <a:r>
              <a:rPr lang="de-DE" sz="1500" b="1" dirty="0" smtClean="0">
                <a:solidFill>
                  <a:srgbClr val="000000"/>
                </a:solidFill>
              </a:rPr>
              <a:t>Zinner</a:t>
            </a:r>
            <a:r>
              <a:rPr lang="de-DE" sz="1500" b="1" baseline="30000" dirty="0" smtClean="0">
                <a:solidFill>
                  <a:srgbClr val="000000"/>
                </a:solidFill>
              </a:rPr>
              <a:t>3</a:t>
            </a:r>
            <a:r>
              <a:rPr lang="de-DE" sz="1500" b="1" dirty="0" smtClean="0">
                <a:solidFill>
                  <a:srgbClr val="000000"/>
                </a:solidFill>
              </a:rPr>
              <a:t>, </a:t>
            </a:r>
            <a:r>
              <a:rPr lang="de-DE" sz="1500" b="1" dirty="0">
                <a:solidFill>
                  <a:srgbClr val="000000"/>
                </a:solidFill>
              </a:rPr>
              <a:t>Martina </a:t>
            </a:r>
            <a:r>
              <a:rPr lang="de-DE" sz="1500" b="1" dirty="0" smtClean="0">
                <a:solidFill>
                  <a:srgbClr val="000000"/>
                </a:solidFill>
              </a:rPr>
              <a:t>Zitterbart</a:t>
            </a:r>
            <a:r>
              <a:rPr lang="de-DE" sz="1500" b="1" baseline="30000" dirty="0" smtClean="0">
                <a:solidFill>
                  <a:srgbClr val="000000"/>
                </a:solidFill>
              </a:rPr>
              <a:t>1</a:t>
            </a:r>
            <a:r>
              <a:rPr lang="de-DE" sz="1500" b="1" dirty="0" smtClean="0">
                <a:solidFill>
                  <a:srgbClr val="000000"/>
                </a:solidFill>
              </a:rPr>
              <a:t/>
            </a:r>
            <a:br>
              <a:rPr lang="de-DE" sz="1500" b="1" dirty="0" smtClean="0">
                <a:solidFill>
                  <a:srgbClr val="000000"/>
                </a:solidFill>
              </a:rPr>
            </a:br>
            <a:r>
              <a:rPr lang="de-DE" sz="1100" dirty="0" smtClean="0">
                <a:solidFill>
                  <a:srgbClr val="000000"/>
                </a:solidFill>
              </a:rPr>
              <a:t/>
            </a:r>
            <a:br>
              <a:rPr lang="de-DE" sz="1100" dirty="0" smtClean="0">
                <a:solidFill>
                  <a:srgbClr val="000000"/>
                </a:solidFill>
              </a:rPr>
            </a:br>
            <a:r>
              <a:rPr lang="de-DE" sz="1100" b="1" baseline="30000" dirty="0">
                <a:solidFill>
                  <a:srgbClr val="000000"/>
                </a:solidFill>
              </a:rPr>
              <a:t>1</a:t>
            </a:r>
            <a:r>
              <a:rPr lang="de-DE" sz="1100" dirty="0" smtClean="0">
                <a:solidFill>
                  <a:srgbClr val="000000"/>
                </a:solidFill>
              </a:rPr>
              <a:t>Karlsruhe Institute </a:t>
            </a:r>
            <a:r>
              <a:rPr lang="de-DE" sz="1100" dirty="0" err="1" smtClean="0">
                <a:solidFill>
                  <a:srgbClr val="000000"/>
                </a:solidFill>
              </a:rPr>
              <a:t>of</a:t>
            </a:r>
            <a:r>
              <a:rPr lang="de-DE" sz="1100" dirty="0">
                <a:solidFill>
                  <a:srgbClr val="000000"/>
                </a:solidFill>
              </a:rPr>
              <a:t> Technology, </a:t>
            </a:r>
            <a:r>
              <a:rPr lang="de-DE" sz="1100" b="1" baseline="30000" dirty="0" smtClean="0">
                <a:solidFill>
                  <a:srgbClr val="000000"/>
                </a:solidFill>
              </a:rPr>
              <a:t>2</a:t>
            </a:r>
            <a:r>
              <a:rPr lang="de-DE" sz="1100" dirty="0" smtClean="0">
                <a:solidFill>
                  <a:srgbClr val="000000"/>
                </a:solidFill>
              </a:rPr>
              <a:t>Technische </a:t>
            </a:r>
            <a:r>
              <a:rPr lang="de-DE" sz="1100" dirty="0">
                <a:solidFill>
                  <a:srgbClr val="000000"/>
                </a:solidFill>
              </a:rPr>
              <a:t>Universität Darmstadt, </a:t>
            </a:r>
            <a:r>
              <a:rPr lang="de-DE" sz="1100" b="1" baseline="30000" dirty="0" smtClean="0">
                <a:solidFill>
                  <a:srgbClr val="000000"/>
                </a:solidFill>
              </a:rPr>
              <a:t>3</a:t>
            </a:r>
            <a:r>
              <a:rPr lang="de-DE" sz="1100" dirty="0" smtClean="0">
                <a:solidFill>
                  <a:srgbClr val="000000"/>
                </a:solidFill>
              </a:rPr>
              <a:t>University </a:t>
            </a:r>
            <a:r>
              <a:rPr lang="de-DE" sz="1100" dirty="0" err="1" smtClean="0">
                <a:solidFill>
                  <a:srgbClr val="000000"/>
                </a:solidFill>
              </a:rPr>
              <a:t>of</a:t>
            </a:r>
            <a:r>
              <a:rPr lang="de-DE" sz="1100" dirty="0" smtClean="0">
                <a:solidFill>
                  <a:srgbClr val="000000"/>
                </a:solidFill>
              </a:rPr>
              <a:t> </a:t>
            </a:r>
            <a:r>
              <a:rPr lang="de-DE" sz="1100" dirty="0">
                <a:solidFill>
                  <a:srgbClr val="000000"/>
                </a:solidFill>
              </a:rPr>
              <a:t>Würzburg </a:t>
            </a:r>
            <a:endParaRPr lang="de-DE" sz="1500" b="1" dirty="0">
              <a:solidFill>
                <a:srgbClr val="000000"/>
              </a:solidFill>
            </a:endParaRPr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0335"/>
            <a:ext cx="2591455" cy="9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 descr="\\VBOXSVR\bauer\repos\bauer\dokumente\Screenshot from 2017-08-09 17:29: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97510"/>
            <a:ext cx="8129706" cy="29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Legende 4"/>
          <p:cNvSpPr/>
          <p:nvPr/>
        </p:nvSpPr>
        <p:spPr>
          <a:xfrm>
            <a:off x="2987824" y="836712"/>
            <a:ext cx="2520280" cy="1296144"/>
          </a:xfrm>
          <a:prstGeom prst="wedgeEllipseCallout">
            <a:avLst>
              <a:gd name="adj1" fmla="val 2599"/>
              <a:gd name="adj2" fmla="val 8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Step</a:t>
            </a:r>
            <a:r>
              <a:rPr lang="de-DE" dirty="0" smtClean="0"/>
              <a:t> 1: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err="1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2051" name="Picture 3" descr="\\VBOXSVR\bauer\repos\bauer\dokumente\Screenshot from 2017-08-09 17:58: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4218"/>
          <a:stretch/>
        </p:blipFill>
        <p:spPr bwMode="auto">
          <a:xfrm>
            <a:off x="251520" y="1052736"/>
            <a:ext cx="6912768" cy="518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e Legende 7"/>
          <p:cNvSpPr/>
          <p:nvPr/>
        </p:nvSpPr>
        <p:spPr>
          <a:xfrm>
            <a:off x="6347395" y="4365104"/>
            <a:ext cx="2520280" cy="1296144"/>
          </a:xfrm>
          <a:prstGeom prst="wedgeEllipseCallout">
            <a:avLst>
              <a:gd name="adj1" fmla="val -66563"/>
              <a:gd name="adj2" fmla="val -13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Step</a:t>
            </a:r>
            <a:r>
              <a:rPr lang="de-DE" dirty="0" smtClean="0"/>
              <a:t> 2: </a:t>
            </a:r>
            <a:r>
              <a:rPr lang="de-DE" dirty="0" err="1" smtClean="0"/>
              <a:t>fill</a:t>
            </a:r>
            <a:r>
              <a:rPr lang="de-DE" dirty="0" smtClean="0"/>
              <a:t> out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2051" name="Picture 3" descr="\\VBOXSVR\bauer\repos\bauer\dokumente\Screenshot from 2017-08-09 17:58: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4218"/>
          <a:stretch/>
        </p:blipFill>
        <p:spPr bwMode="auto">
          <a:xfrm>
            <a:off x="251520" y="1052736"/>
            <a:ext cx="6912768" cy="518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1763688" y="2708920"/>
            <a:ext cx="626469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/>
              <a:t>Benefits</a:t>
            </a:r>
            <a:r>
              <a:rPr lang="de-DE" sz="2800" b="1" dirty="0"/>
              <a:t>?</a:t>
            </a:r>
            <a:endParaRPr lang="de-DE" sz="2800" b="1" dirty="0" smtClean="0"/>
          </a:p>
          <a:p>
            <a:endParaRPr lang="de-DE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/>
              <a:t> </a:t>
            </a:r>
            <a:r>
              <a:rPr lang="de-DE" sz="2800" dirty="0" err="1" smtClean="0"/>
              <a:t>Automatic</a:t>
            </a:r>
            <a:r>
              <a:rPr lang="de-DE" sz="2800" dirty="0" smtClean="0"/>
              <a:t> / easy </a:t>
            </a:r>
            <a:r>
              <a:rPr lang="de-DE" sz="2800" dirty="0" err="1" smtClean="0"/>
              <a:t>access</a:t>
            </a:r>
            <a:endParaRPr lang="de-DE" sz="28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/>
              <a:t> </a:t>
            </a:r>
            <a:r>
              <a:rPr lang="de-DE" sz="2800" dirty="0" smtClean="0"/>
              <a:t>Checklist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documentation</a:t>
            </a:r>
            <a:endParaRPr lang="de-DE" sz="28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 smtClean="0"/>
              <a:t> </a:t>
            </a:r>
            <a:r>
              <a:rPr lang="de-DE" sz="2800" dirty="0" err="1" smtClean="0"/>
              <a:t>Sources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inspiration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12993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2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7" name="Grafik 6" descr="Free illustration: &lt;strong&gt;Magnifying Glass&lt;/strong&gt;, Search, To Find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4" y="3817246"/>
            <a:ext cx="1265932" cy="12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2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Taming the Complexity of Artifact Reproducibility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 rot="5400000">
            <a:off x="7570233" y="1996837"/>
            <a:ext cx="77228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81311" y="1124744"/>
            <a:ext cx="8980546" cy="504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36606" y="1187460"/>
            <a:ext cx="6870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Similar terms </a:t>
            </a:r>
            <a:r>
              <a:rPr lang="en-US" dirty="0" smtClean="0"/>
              <a:t>but </a:t>
            </a:r>
            <a:r>
              <a:rPr lang="en-US" dirty="0"/>
              <a:t>different </a:t>
            </a:r>
            <a:r>
              <a:rPr lang="en-US" dirty="0" smtClean="0"/>
              <a:t>realizations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2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Taming the Complexity of Artifact Reproducibility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580552"/>
              </p:ext>
            </p:extLst>
          </p:nvPr>
        </p:nvGraphicFramePr>
        <p:xfrm>
          <a:off x="388665" y="1484784"/>
          <a:ext cx="7802271" cy="3312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chteck 17"/>
          <p:cNvSpPr/>
          <p:nvPr/>
        </p:nvSpPr>
        <p:spPr>
          <a:xfrm>
            <a:off x="251520" y="1556792"/>
            <a:ext cx="8640960" cy="100834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Eine Ecke des Rechtecks schneiden 19"/>
          <p:cNvSpPr/>
          <p:nvPr/>
        </p:nvSpPr>
        <p:spPr>
          <a:xfrm>
            <a:off x="560161" y="2637382"/>
            <a:ext cx="7900271" cy="2311375"/>
          </a:xfrm>
          <a:prstGeom prst="snip1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676411"/>
              </p:ext>
            </p:extLst>
          </p:nvPr>
        </p:nvGraphicFramePr>
        <p:xfrm>
          <a:off x="903630" y="2807256"/>
          <a:ext cx="6881882" cy="20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hteck 21"/>
          <p:cNvSpPr/>
          <p:nvPr/>
        </p:nvSpPr>
        <p:spPr>
          <a:xfrm>
            <a:off x="1187624" y="2060848"/>
            <a:ext cx="59046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Gerade Verbindung 10"/>
          <p:cNvCxnSpPr/>
          <p:nvPr/>
        </p:nvCxnSpPr>
        <p:spPr>
          <a:xfrm flipH="1">
            <a:off x="560161" y="2492896"/>
            <a:ext cx="627463" cy="144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12"/>
          <p:cNvCxnSpPr/>
          <p:nvPr/>
        </p:nvCxnSpPr>
        <p:spPr>
          <a:xfrm>
            <a:off x="7092280" y="2492896"/>
            <a:ext cx="792088" cy="1484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755452" y="5431857"/>
            <a:ext cx="7633097" cy="66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ts val="0"/>
              </a:spcBef>
              <a:spcAft>
                <a:spcPct val="0"/>
              </a:spcAft>
              <a:buBlip>
                <a:blip r:embed="rId4"/>
              </a:buBlip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ts val="0"/>
              </a:spcBef>
              <a:spcAft>
                <a:spcPct val="0"/>
              </a:spcAft>
              <a:buBlip>
                <a:blip r:embed="rId5"/>
              </a:buBlip>
              <a:defRPr baseline="0"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ts val="0"/>
              </a:spcBef>
              <a:spcAft>
                <a:spcPct val="0"/>
              </a:spcAft>
              <a:buBlip>
                <a:blip r:embed="rId6"/>
              </a:buBlip>
              <a:defRPr sz="1600" baseline="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ts val="0"/>
              </a:spcBef>
              <a:spcAft>
                <a:spcPct val="0"/>
              </a:spcAft>
              <a:buBlip>
                <a:blip r:embed="rId6"/>
              </a:buBlip>
              <a:defRPr sz="1600" baseline="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ts val="0"/>
              </a:spcBef>
              <a:spcAft>
                <a:spcPct val="0"/>
              </a:spcAft>
              <a:buBlip>
                <a:blip r:embed="rId6"/>
              </a:buBlip>
              <a:defRPr sz="1600" baseline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i="1" kern="0" dirty="0">
                <a:solidFill>
                  <a:schemeClr val="accent2"/>
                </a:solidFill>
              </a:rPr>
              <a:t>Some similarities, but different traffic, topologies, </a:t>
            </a:r>
            <a:br>
              <a:rPr lang="en-US" i="1" kern="0" dirty="0">
                <a:solidFill>
                  <a:schemeClr val="accent2"/>
                </a:solidFill>
              </a:rPr>
            </a:br>
            <a:r>
              <a:rPr lang="en-US" i="1" kern="0" dirty="0">
                <a:solidFill>
                  <a:schemeClr val="accent2"/>
                </a:solidFill>
              </a:rPr>
              <a:t>configurations, implementations …</a:t>
            </a:r>
          </a:p>
          <a:p>
            <a:pPr marL="0" indent="0" algn="ctr">
              <a:buNone/>
            </a:pPr>
            <a:endParaRPr lang="en-US" kern="0" dirty="0"/>
          </a:p>
        </p:txBody>
      </p:sp>
      <p:sp>
        <p:nvSpPr>
          <p:cNvPr id="5" name="Rechteck 4"/>
          <p:cNvSpPr/>
          <p:nvPr/>
        </p:nvSpPr>
        <p:spPr>
          <a:xfrm>
            <a:off x="321941" y="1615008"/>
            <a:ext cx="8496944" cy="413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hteck 15"/>
          <p:cNvSpPr/>
          <p:nvPr/>
        </p:nvSpPr>
        <p:spPr>
          <a:xfrm rot="5400000">
            <a:off x="7570233" y="1996837"/>
            <a:ext cx="77228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26"/>
          <p:cNvSpPr/>
          <p:nvPr/>
        </p:nvSpPr>
        <p:spPr>
          <a:xfrm>
            <a:off x="81311" y="1124744"/>
            <a:ext cx="8980546" cy="504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136606" y="1187460"/>
            <a:ext cx="6870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Similar terms but different realizations</a:t>
            </a:r>
          </a:p>
        </p:txBody>
      </p:sp>
      <p:sp>
        <p:nvSpPr>
          <p:cNvPr id="3" name="Rechteck 2"/>
          <p:cNvSpPr/>
          <p:nvPr/>
        </p:nvSpPr>
        <p:spPr>
          <a:xfrm>
            <a:off x="388665" y="2516471"/>
            <a:ext cx="8430220" cy="3639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1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</a:t>
            </a:r>
            <a:r>
              <a:rPr lang="de-DE" dirty="0" smtClean="0"/>
              <a:t>: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E</a:t>
            </a:r>
            <a:r>
              <a:rPr lang="de-DE" dirty="0" smtClean="0"/>
              <a:t>valuation Environment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Separation of scenario, application and evaluation environment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Allows reuse, comparability and 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Taming the Complexity of Artifact Reproducibility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@KIT: one-year research project of three students</a:t>
            </a:r>
          </a:p>
          <a:p>
            <a:pPr lvl="1"/>
            <a:r>
              <a:rPr lang="en-US" dirty="0" smtClean="0"/>
              <a:t>Based upon a shared simulative environment</a:t>
            </a:r>
          </a:p>
          <a:p>
            <a:pPr lvl="1"/>
            <a:r>
              <a:rPr lang="en-US" dirty="0" smtClean="0"/>
              <a:t>Elaboration of common tools, traffic, topologies, and implementations</a:t>
            </a:r>
            <a:br>
              <a:rPr lang="en-US" dirty="0" smtClean="0"/>
            </a:b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Results</a:t>
            </a:r>
          </a:p>
          <a:p>
            <a:pPr lvl="1"/>
            <a:r>
              <a:rPr lang="en-US" dirty="0" smtClean="0"/>
              <a:t>Support for NS3, </a:t>
            </a:r>
            <a:r>
              <a:rPr lang="en-US" dirty="0" err="1" smtClean="0"/>
              <a:t>OMNeT</a:t>
            </a:r>
            <a:r>
              <a:rPr lang="en-US" dirty="0" smtClean="0"/>
              <a:t>++ and </a:t>
            </a:r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Unified data format for traffic and topologies</a:t>
            </a:r>
          </a:p>
          <a:p>
            <a:pPr lvl="1"/>
            <a:r>
              <a:rPr lang="en-US" dirty="0" smtClean="0"/>
              <a:t>SDN app integration (POX)</a:t>
            </a:r>
          </a:p>
          <a:p>
            <a:pPr lvl="1"/>
            <a:r>
              <a:rPr lang="en-US" dirty="0" smtClean="0"/>
              <a:t>Exchange / Share of apps, scenarios, and simulator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Other examples</a:t>
            </a:r>
          </a:p>
          <a:p>
            <a:pPr lvl="1"/>
            <a:r>
              <a:rPr lang="en-US" dirty="0" smtClean="0"/>
              <a:t>Portable workflow framework (CK), http://cknowledge.org/</a:t>
            </a:r>
          </a:p>
          <a:p>
            <a:pPr lvl="1"/>
            <a:r>
              <a:rPr lang="en-US" dirty="0" smtClean="0"/>
              <a:t>Pantheon of Congestion Control, http://pantheon.stanford.edu/overview/</a:t>
            </a:r>
          </a:p>
          <a:p>
            <a:pPr marL="476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Taming the Complexity of Artifact Reproducibility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@KIT: one-year research project of three students</a:t>
            </a:r>
          </a:p>
          <a:p>
            <a:pPr lvl="1"/>
            <a:r>
              <a:rPr lang="en-US" dirty="0" smtClean="0"/>
              <a:t>Based upon a shared simulative environment</a:t>
            </a:r>
          </a:p>
          <a:p>
            <a:pPr lvl="1"/>
            <a:r>
              <a:rPr lang="en-US" dirty="0" smtClean="0"/>
              <a:t>Elaboration of common tools, traffic, topologies, and implementations</a:t>
            </a:r>
            <a:br>
              <a:rPr lang="en-US" dirty="0" smtClean="0"/>
            </a:b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 Results</a:t>
            </a:r>
          </a:p>
          <a:p>
            <a:pPr lvl="1"/>
            <a:r>
              <a:rPr lang="en-US" dirty="0" smtClean="0"/>
              <a:t>Support for NS3, </a:t>
            </a:r>
            <a:r>
              <a:rPr lang="en-US" dirty="0" err="1" smtClean="0"/>
              <a:t>OMNeT</a:t>
            </a:r>
            <a:r>
              <a:rPr lang="en-US" dirty="0" smtClean="0"/>
              <a:t>++ and </a:t>
            </a:r>
            <a:r>
              <a:rPr lang="en-US" dirty="0" err="1" smtClean="0"/>
              <a:t>Mininet</a:t>
            </a:r>
            <a:endParaRPr lang="en-US" dirty="0" smtClean="0"/>
          </a:p>
          <a:p>
            <a:pPr lvl="1"/>
            <a:r>
              <a:rPr lang="en-US" dirty="0" smtClean="0"/>
              <a:t>Unified data format for traffic and topologies</a:t>
            </a:r>
          </a:p>
          <a:p>
            <a:pPr lvl="1"/>
            <a:r>
              <a:rPr lang="en-US" dirty="0" smtClean="0"/>
              <a:t>SDN app integration (POX)</a:t>
            </a:r>
          </a:p>
          <a:p>
            <a:pPr lvl="1"/>
            <a:r>
              <a:rPr lang="en-US" dirty="0" smtClean="0"/>
              <a:t>Exchange / Share of apps, scenarios, and simulator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Other examples</a:t>
            </a:r>
          </a:p>
          <a:p>
            <a:pPr lvl="1"/>
            <a:r>
              <a:rPr lang="en-US" dirty="0" smtClean="0"/>
              <a:t>Portable workflow framework (CK), http://cknowledge.org/</a:t>
            </a:r>
          </a:p>
          <a:p>
            <a:pPr lvl="1"/>
            <a:r>
              <a:rPr lang="en-US" dirty="0" smtClean="0"/>
              <a:t>Pantheon of Congestion Control, http://pantheon.stanford.edu/overview/</a:t>
            </a:r>
          </a:p>
          <a:p>
            <a:pPr marL="4762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Abgerundetes Rechteck 4"/>
          <p:cNvSpPr/>
          <p:nvPr/>
        </p:nvSpPr>
        <p:spPr>
          <a:xfrm>
            <a:off x="1763688" y="2708920"/>
            <a:ext cx="626469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/>
              <a:t>Benefits</a:t>
            </a:r>
            <a:r>
              <a:rPr lang="de-DE" sz="2800" b="1" dirty="0" smtClean="0"/>
              <a:t>?</a:t>
            </a:r>
          </a:p>
          <a:p>
            <a:endParaRPr lang="de-DE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/>
              <a:t> </a:t>
            </a:r>
            <a:r>
              <a:rPr lang="de-DE" sz="2800" dirty="0" err="1" smtClean="0"/>
              <a:t>Comparability</a:t>
            </a:r>
            <a:endParaRPr lang="de-DE" sz="28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/>
              <a:t> </a:t>
            </a:r>
            <a:r>
              <a:rPr lang="de-DE" sz="2800" dirty="0" err="1"/>
              <a:t>Advanced</a:t>
            </a:r>
            <a:r>
              <a:rPr lang="de-DE" sz="2800" dirty="0"/>
              <a:t> </a:t>
            </a:r>
            <a:r>
              <a:rPr lang="de-DE" sz="2800" dirty="0" err="1" smtClean="0"/>
              <a:t>review</a:t>
            </a:r>
            <a:endParaRPr lang="de-DE" sz="28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/>
              <a:t> </a:t>
            </a:r>
            <a:r>
              <a:rPr lang="de-DE" sz="2800" dirty="0" smtClean="0"/>
              <a:t>Test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other</a:t>
            </a:r>
            <a:r>
              <a:rPr lang="de-DE" sz="2800" dirty="0" smtClean="0"/>
              <a:t> </a:t>
            </a:r>
            <a:r>
              <a:rPr lang="de-DE" sz="2800" dirty="0" err="1" smtClean="0"/>
              <a:t>scenarios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757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3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7" name="Grafik 6" descr="Free illustration: &lt;strong&gt;Magnifying Glass&lt;/strong&gt;, Search, To Find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4" y="3817246"/>
            <a:ext cx="1265932" cy="12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7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paper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Taming the Complexity of Artifact Reproducibility</a:t>
            </a:r>
            <a:endParaRPr lang="de-DE" dirty="0">
              <a:solidFill>
                <a:srgbClr val="000000"/>
              </a:solidFill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4211043763"/>
              </p:ext>
            </p:extLst>
          </p:nvPr>
        </p:nvGraphicFramePr>
        <p:xfrm>
          <a:off x="1187624" y="1485408"/>
          <a:ext cx="5856312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2545507151"/>
              </p:ext>
            </p:extLst>
          </p:nvPr>
        </p:nvGraphicFramePr>
        <p:xfrm>
          <a:off x="2378898" y="4653760"/>
          <a:ext cx="1019434" cy="679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Geschweifte Klammer links 2"/>
          <p:cNvSpPr/>
          <p:nvPr/>
        </p:nvSpPr>
        <p:spPr>
          <a:xfrm rot="10800000">
            <a:off x="4835860" y="4493343"/>
            <a:ext cx="720080" cy="1023888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5652120" y="4528233"/>
            <a:ext cx="2481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Should be </a:t>
            </a:r>
            <a:br>
              <a:rPr lang="en-US" sz="2800" b="1" dirty="0" smtClean="0"/>
            </a:br>
            <a:r>
              <a:rPr lang="en-US" sz="2800" b="1" dirty="0" smtClean="0"/>
              <a:t>reproducible!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76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3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5" name="Grafik 4" descr="Free illustration: &lt;strong&gt;Magnifying Glass&lt;/strong&gt;, Search, To Find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9157"/>
            <a:ext cx="837801" cy="837801"/>
          </a:xfrm>
          <a:prstGeom prst="rect">
            <a:avLst/>
          </a:prstGeom>
        </p:spPr>
      </p:pic>
      <p:grpSp>
        <p:nvGrpSpPr>
          <p:cNvPr id="13" name="Gruppieren 12"/>
          <p:cNvGrpSpPr/>
          <p:nvPr/>
        </p:nvGrpSpPr>
        <p:grpSpPr>
          <a:xfrm>
            <a:off x="467544" y="1694472"/>
            <a:ext cx="3103636" cy="2731658"/>
            <a:chOff x="467544" y="1335621"/>
            <a:chExt cx="3438128" cy="3026060"/>
          </a:xfrm>
        </p:grpSpPr>
        <p:sp>
          <p:nvSpPr>
            <p:cNvPr id="6" name="Abgerundetes Rechteck 5"/>
            <p:cNvSpPr/>
            <p:nvPr/>
          </p:nvSpPr>
          <p:spPr>
            <a:xfrm>
              <a:off x="467544" y="1985417"/>
              <a:ext cx="2613890" cy="237626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use “complex” setups, e.g.,  </a:t>
              </a:r>
              <a:r>
                <a:rPr lang="en-US" sz="2000" dirty="0">
                  <a:solidFill>
                    <a:schemeClr val="tx1"/>
                  </a:solidFill>
                </a:rPr>
                <a:t>multiple </a:t>
              </a:r>
              <a:r>
                <a:rPr lang="en-US" sz="2000" dirty="0" smtClean="0">
                  <a:solidFill>
                    <a:schemeClr val="tx1"/>
                  </a:solidFill>
                </a:rPr>
                <a:t>approaches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" name="Diagramm 9"/>
            <p:cNvGraphicFramePr>
              <a:graphicFrameLocks/>
            </p:cNvGraphicFramePr>
            <p:nvPr>
              <p:extLst/>
            </p:nvPr>
          </p:nvGraphicFramePr>
          <p:xfrm>
            <a:off x="2051720" y="1335621"/>
            <a:ext cx="1853952" cy="12995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5" name="Gruppieren 14"/>
          <p:cNvGrpSpPr/>
          <p:nvPr/>
        </p:nvGrpSpPr>
        <p:grpSpPr>
          <a:xfrm>
            <a:off x="3203848" y="2474334"/>
            <a:ext cx="3216751" cy="2754866"/>
            <a:chOff x="3419872" y="2105422"/>
            <a:chExt cx="3563434" cy="3051770"/>
          </a:xfrm>
        </p:grpSpPr>
        <p:sp>
          <p:nvSpPr>
            <p:cNvPr id="7" name="Abgerundetes Rechteck 6"/>
            <p:cNvSpPr/>
            <p:nvPr/>
          </p:nvSpPr>
          <p:spPr>
            <a:xfrm>
              <a:off x="3419872" y="2780928"/>
              <a:ext cx="2613890" cy="237626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provide </a:t>
              </a:r>
              <a:r>
                <a:rPr lang="en-US" sz="2000" dirty="0">
                  <a:solidFill>
                    <a:schemeClr val="tx1"/>
                  </a:solidFill>
                </a:rPr>
                <a:t>a direct link to the code </a:t>
              </a:r>
            </a:p>
          </p:txBody>
        </p:sp>
        <p:graphicFrame>
          <p:nvGraphicFramePr>
            <p:cNvPr id="11" name="Diagramm 10"/>
            <p:cNvGraphicFramePr>
              <a:graphicFrameLocks/>
            </p:cNvGraphicFramePr>
            <p:nvPr>
              <p:extLst/>
            </p:nvPr>
          </p:nvGraphicFramePr>
          <p:xfrm>
            <a:off x="4788024" y="2105422"/>
            <a:ext cx="2195282" cy="13510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4" name="Gruppieren 13"/>
          <p:cNvGrpSpPr/>
          <p:nvPr/>
        </p:nvGrpSpPr>
        <p:grpSpPr>
          <a:xfrm>
            <a:off x="5988551" y="3212976"/>
            <a:ext cx="3315123" cy="2736304"/>
            <a:chOff x="6300192" y="2990081"/>
            <a:chExt cx="3672408" cy="3031207"/>
          </a:xfrm>
        </p:grpSpPr>
        <p:sp>
          <p:nvSpPr>
            <p:cNvPr id="8" name="Abgerundetes Rechteck 7"/>
            <p:cNvSpPr/>
            <p:nvPr/>
          </p:nvSpPr>
          <p:spPr>
            <a:xfrm>
              <a:off x="6300192" y="3645024"/>
              <a:ext cx="2613890" cy="237626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No </a:t>
              </a:r>
              <a:r>
                <a:rPr lang="en-US" sz="2000" dirty="0" smtClean="0">
                  <a:solidFill>
                    <a:schemeClr val="tx1"/>
                  </a:solidFill>
                </a:rPr>
                <a:t>step-by-step documentations for reproducibility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2" name="Diagramm 11"/>
            <p:cNvGraphicFramePr>
              <a:graphicFrameLocks/>
            </p:cNvGraphicFramePr>
            <p:nvPr>
              <p:extLst/>
            </p:nvPr>
          </p:nvGraphicFramePr>
          <p:xfrm>
            <a:off x="7452320" y="2990081"/>
            <a:ext cx="2520280" cy="1371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8" name="Rechteck 17"/>
          <p:cNvSpPr/>
          <p:nvPr/>
        </p:nvSpPr>
        <p:spPr>
          <a:xfrm>
            <a:off x="81311" y="1124744"/>
            <a:ext cx="8980546" cy="504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1448914" y="1187460"/>
            <a:ext cx="6246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Individual complex evaluation parts are hard to reproduce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 rot="2700000">
            <a:off x="2654320" y="203871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35% </a:t>
            </a:r>
          </a:p>
        </p:txBody>
      </p:sp>
      <p:sp>
        <p:nvSpPr>
          <p:cNvPr id="20" name="Rechteck 19"/>
          <p:cNvSpPr/>
          <p:nvPr/>
        </p:nvSpPr>
        <p:spPr>
          <a:xfrm rot="2700000">
            <a:off x="5345775" y="286257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52% 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7839519" y="364502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~0%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</a:t>
            </a:r>
            <a:r>
              <a:rPr lang="de-DE" dirty="0" smtClean="0"/>
              <a:t>: </a:t>
            </a:r>
            <a:r>
              <a:rPr lang="en-US" dirty="0"/>
              <a:t>Provisioning of the </a:t>
            </a:r>
            <a:r>
              <a:rPr lang="en-US" dirty="0" smtClean="0"/>
              <a:t>Evaluation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self-deploying evaluation environments</a:t>
            </a:r>
          </a:p>
          <a:p>
            <a:endParaRPr lang="en-US" dirty="0" smtClean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24440" y="3111650"/>
            <a:ext cx="3429843" cy="2749477"/>
            <a:chOff x="3283470" y="1924844"/>
            <a:chExt cx="5190826" cy="3814142"/>
          </a:xfrm>
        </p:grpSpPr>
        <p:pic>
          <p:nvPicPr>
            <p:cNvPr id="1026" name="Picture 2" descr="\\VBOXSVR\bauer\repos\sigcomm-vortrag\figures\codeoce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470" y="1924844"/>
              <a:ext cx="2828925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\\VBOXSVR\bauer\repos\sigcomm-vortrag\figures\dock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3891136"/>
              <a:ext cx="247650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\\VBOXSVR\bauer\repos\sigcomm-vortrag\figures\vagra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924844"/>
              <a:ext cx="1886072" cy="230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323528" y="2204864"/>
            <a:ext cx="4608512" cy="20096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git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clone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&lt;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paper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repository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myFolder</a:t>
            </a:r>
            <a:endParaRPr lang="de-DE" sz="1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cd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myFolder</a:t>
            </a:r>
            <a:endParaRPr lang="de-DE" sz="1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vagrant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up</a:t>
            </a:r>
            <a:endParaRPr lang="de-DE" sz="14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…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wait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…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vagrant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ssh</a:t>
            </a:r>
            <a:endParaRPr lang="de-DE" sz="14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./run_all_experiments.sh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cd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/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results</a:t>
            </a:r>
            <a:endParaRPr lang="en-US" sz="14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</a:t>
            </a:r>
            <a:r>
              <a:rPr lang="de-DE" dirty="0" smtClean="0"/>
              <a:t>: </a:t>
            </a:r>
            <a:r>
              <a:rPr lang="en-US" dirty="0"/>
              <a:t>Provisioning of the </a:t>
            </a:r>
            <a:r>
              <a:rPr lang="en-US" dirty="0" smtClean="0"/>
              <a:t>Evaluation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self-deploying evaluation environments</a:t>
            </a:r>
          </a:p>
          <a:p>
            <a:endParaRPr lang="en-US" dirty="0" smtClean="0"/>
          </a:p>
          <a:p>
            <a:pPr lvl="1"/>
            <a:endParaRPr lang="de-DE" dirty="0"/>
          </a:p>
          <a:p>
            <a:pPr lvl="1"/>
            <a:endParaRPr lang="en-US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424440" y="3111650"/>
            <a:ext cx="3429843" cy="2749477"/>
            <a:chOff x="3283470" y="1924844"/>
            <a:chExt cx="5190826" cy="3814142"/>
          </a:xfrm>
        </p:grpSpPr>
        <p:pic>
          <p:nvPicPr>
            <p:cNvPr id="1026" name="Picture 2" descr="\\VBOXSVR\bauer\repos\sigcomm-vortrag\figures\codeocea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470" y="1924844"/>
              <a:ext cx="2828925" cy="1619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\\VBOXSVR\bauer\repos\sigcomm-vortrag\figures\dock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3891136"/>
              <a:ext cx="247650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\\VBOXSVR\bauer\repos\sigcomm-vortrag\figures\vagran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1924844"/>
              <a:ext cx="1886072" cy="2300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323528" y="2204864"/>
            <a:ext cx="4608512" cy="20096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git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clone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&lt;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paper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repository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myFolder</a:t>
            </a:r>
            <a:endParaRPr lang="de-DE" sz="1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cd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myFolder</a:t>
            </a:r>
            <a:endParaRPr lang="de-DE" sz="14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vagrant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up</a:t>
            </a:r>
            <a:endParaRPr lang="de-DE" sz="14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… 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wait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…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vagrant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de-DE" sz="1400" b="1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ssh</a:t>
            </a:r>
            <a:endParaRPr lang="de-DE" sz="1400" b="1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./run_all_experiments.sh</a:t>
            </a:r>
          </a:p>
          <a:p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$ </a:t>
            </a:r>
            <a:r>
              <a:rPr lang="de-DE" sz="14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cd</a:t>
            </a:r>
            <a:r>
              <a:rPr lang="de-DE" sz="14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/</a:t>
            </a:r>
            <a:r>
              <a:rPr lang="de-DE" sz="14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results</a:t>
            </a:r>
            <a:endParaRPr lang="en-US" sz="14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638126" y="2905284"/>
            <a:ext cx="5867748" cy="2487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 smtClean="0"/>
              <a:t>Benefits</a:t>
            </a:r>
            <a:r>
              <a:rPr lang="de-DE" sz="2800" b="1" dirty="0" smtClean="0"/>
              <a:t>?</a:t>
            </a:r>
            <a:endParaRPr lang="de-DE" sz="2800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Original experiment</a:t>
            </a:r>
            <a:endParaRPr lang="de-DE" sz="28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de-DE" sz="2800" dirty="0"/>
              <a:t>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</a:t>
            </a:r>
            <a:r>
              <a:rPr lang="de-DE" sz="2800" dirty="0" err="1" smtClean="0"/>
              <a:t>lick</a:t>
            </a:r>
            <a:r>
              <a:rPr lang="de-DE" sz="2800" dirty="0" smtClean="0"/>
              <a:t> </a:t>
            </a:r>
            <a:r>
              <a:rPr lang="de-DE" sz="2800" dirty="0" err="1" smtClean="0"/>
              <a:t>reproducibility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861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Challenges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Paradigm shift </a:t>
            </a:r>
          </a:p>
          <a:p>
            <a:endParaRPr lang="en-US" dirty="0" smtClean="0"/>
          </a:p>
          <a:p>
            <a:r>
              <a:rPr lang="en-US" dirty="0" smtClean="0"/>
              <a:t>How to get started?</a:t>
            </a:r>
          </a:p>
          <a:p>
            <a:pPr lvl="1"/>
            <a:endParaRPr lang="de-DE" dirty="0" smtClean="0"/>
          </a:p>
          <a:p>
            <a:r>
              <a:rPr lang="en-US" dirty="0" smtClean="0"/>
              <a:t>Conflicting priorities</a:t>
            </a:r>
          </a:p>
          <a:p>
            <a:pPr marL="476250" lvl="1" indent="0">
              <a:buNone/>
            </a:pPr>
            <a:endParaRPr lang="de-DE" dirty="0" smtClean="0"/>
          </a:p>
          <a:p>
            <a:pPr marL="476250" lvl="1" indent="0">
              <a:buNone/>
            </a:pPr>
            <a:endParaRPr lang="de-DE" dirty="0" smtClean="0"/>
          </a:p>
          <a:p>
            <a:pPr marL="476250" lvl="1" indent="0">
              <a:buNone/>
            </a:pPr>
            <a:endParaRPr lang="de-DE" dirty="0" smtClean="0"/>
          </a:p>
          <a:p>
            <a:pPr marL="47625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885942" y="5840165"/>
            <a:ext cx="539358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1570543" y="5867980"/>
            <a:ext cx="593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Overhead for Reproducibility</a:t>
            </a:r>
            <a:endParaRPr lang="en-US" dirty="0"/>
          </a:p>
        </p:txBody>
      </p:sp>
      <p:cxnSp>
        <p:nvCxnSpPr>
          <p:cNvPr id="19" name="Gerade Verbindung mit Pfeil 18"/>
          <p:cNvCxnSpPr/>
          <p:nvPr/>
        </p:nvCxnSpPr>
        <p:spPr>
          <a:xfrm rot="5400000">
            <a:off x="649629" y="4592910"/>
            <a:ext cx="2516148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 rot="16200000">
            <a:off x="575855" y="4365975"/>
            <a:ext cx="1944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Overhead to </a:t>
            </a:r>
            <a:br>
              <a:rPr lang="en-US" dirty="0" smtClean="0"/>
            </a:br>
            <a:r>
              <a:rPr lang="en-US" dirty="0" smtClean="0"/>
              <a:t>establish BCPs</a:t>
            </a:r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>
            <a:off x="1907701" y="4149080"/>
            <a:ext cx="4611935" cy="1671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314004" y="4402159"/>
            <a:ext cx="276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Every researcher can do </a:t>
            </a:r>
            <a:br>
              <a:rPr lang="en-US" dirty="0" smtClean="0"/>
            </a:br>
            <a:r>
              <a:rPr lang="en-US" dirty="0" smtClean="0"/>
              <a:t>whatever he wants</a:t>
            </a:r>
            <a:endParaRPr lang="en-US" dirty="0"/>
          </a:p>
        </p:txBody>
      </p:sp>
      <p:sp>
        <p:nvSpPr>
          <p:cNvPr id="23" name="Ellipse 22"/>
          <p:cNvSpPr/>
          <p:nvPr/>
        </p:nvSpPr>
        <p:spPr>
          <a:xfrm>
            <a:off x="6423626" y="5726906"/>
            <a:ext cx="192020" cy="1920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Gerader Verbinder 24"/>
          <p:cNvCxnSpPr>
            <a:stCxn id="23" idx="0"/>
            <a:endCxn id="22" idx="2"/>
          </p:cNvCxnSpPr>
          <p:nvPr/>
        </p:nvCxnSpPr>
        <p:spPr>
          <a:xfrm flipV="1">
            <a:off x="6519636" y="5048490"/>
            <a:ext cx="175516" cy="678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1859700" y="4059221"/>
            <a:ext cx="192020" cy="1920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Gerader Verbinder 27"/>
          <p:cNvCxnSpPr>
            <a:stCxn id="27" idx="7"/>
          </p:cNvCxnSpPr>
          <p:nvPr/>
        </p:nvCxnSpPr>
        <p:spPr>
          <a:xfrm flipV="1">
            <a:off x="2023599" y="3810447"/>
            <a:ext cx="674450" cy="276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510005" y="334128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Every researcher has to </a:t>
            </a:r>
            <a:br>
              <a:rPr lang="en-US" dirty="0" smtClean="0"/>
            </a:br>
            <a:r>
              <a:rPr lang="en-US" dirty="0" smtClean="0"/>
              <a:t>fulfill the standard</a:t>
            </a:r>
            <a:endParaRPr lang="en-US" dirty="0"/>
          </a:p>
        </p:txBody>
      </p:sp>
      <p:sp>
        <p:nvSpPr>
          <p:cNvPr id="32" name="Textfeld 31"/>
          <p:cNvSpPr txBox="1"/>
          <p:nvPr/>
        </p:nvSpPr>
        <p:spPr>
          <a:xfrm>
            <a:off x="7245440" y="56554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597359" y="29876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2" grpId="0"/>
      <p:bldP spid="23" grpId="0" animBg="1"/>
      <p:bldP spid="27" grpId="0" animBg="1"/>
      <p:bldP spid="30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 Landscape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Flussdiagramm: Grenzstelle 8"/>
          <p:cNvSpPr/>
          <p:nvPr/>
        </p:nvSpPr>
        <p:spPr>
          <a:xfrm>
            <a:off x="4706511" y="1630541"/>
            <a:ext cx="1568334" cy="8640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Get   BCPs</a:t>
            </a:r>
            <a:endParaRPr lang="en-US" sz="2000" dirty="0"/>
          </a:p>
        </p:txBody>
      </p:sp>
      <p:sp>
        <p:nvSpPr>
          <p:cNvPr id="11" name="Flussdiagramm: Grenzstelle 10"/>
          <p:cNvSpPr/>
          <p:nvPr/>
        </p:nvSpPr>
        <p:spPr>
          <a:xfrm>
            <a:off x="2198521" y="1630541"/>
            <a:ext cx="1568334" cy="86409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Get </a:t>
            </a:r>
            <a:r>
              <a:rPr lang="en-US" sz="2000" dirty="0"/>
              <a:t>I</a:t>
            </a:r>
            <a:r>
              <a:rPr lang="en-US" sz="2000" dirty="0" smtClean="0"/>
              <a:t>ncentives</a:t>
            </a:r>
            <a:endParaRPr lang="en-US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2473630" y="2494637"/>
            <a:ext cx="1403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Badges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Contest</a:t>
            </a:r>
          </a:p>
          <a:p>
            <a:r>
              <a:rPr lang="de-DE" dirty="0" smtClean="0"/>
              <a:t>- Fast Track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4993418" y="2494637"/>
            <a:ext cx="192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Traffic Features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Testbeds</a:t>
            </a:r>
            <a:endParaRPr lang="de-DE" dirty="0" smtClean="0"/>
          </a:p>
          <a:p>
            <a:r>
              <a:rPr lang="de-DE" dirty="0" smtClean="0"/>
              <a:t>- Environments</a:t>
            </a:r>
            <a:endParaRPr lang="en-US" dirty="0"/>
          </a:p>
        </p:txBody>
      </p:sp>
      <p:sp>
        <p:nvSpPr>
          <p:cNvPr id="5" name="Zierrahmen 4"/>
          <p:cNvSpPr/>
          <p:nvPr/>
        </p:nvSpPr>
        <p:spPr>
          <a:xfrm>
            <a:off x="977579" y="4150821"/>
            <a:ext cx="1568334" cy="864096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Change P</a:t>
            </a:r>
            <a:r>
              <a:rPr lang="en-US" sz="2000" dirty="0" smtClean="0"/>
              <a:t>aper</a:t>
            </a:r>
            <a:endParaRPr lang="en-US" sz="2000" dirty="0"/>
          </a:p>
        </p:txBody>
      </p:sp>
      <p:sp>
        <p:nvSpPr>
          <p:cNvPr id="6" name="Zierrahmen 5"/>
          <p:cNvSpPr/>
          <p:nvPr/>
        </p:nvSpPr>
        <p:spPr>
          <a:xfrm>
            <a:off x="3785531" y="4150821"/>
            <a:ext cx="1568334" cy="864096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Change Portals</a:t>
            </a:r>
            <a:endParaRPr lang="en-US" sz="2000" dirty="0"/>
          </a:p>
        </p:txBody>
      </p:sp>
      <p:sp>
        <p:nvSpPr>
          <p:cNvPr id="7" name="Zierrahmen 6"/>
          <p:cNvSpPr/>
          <p:nvPr/>
        </p:nvSpPr>
        <p:spPr>
          <a:xfrm>
            <a:off x="6593483" y="4150821"/>
            <a:ext cx="1568334" cy="864096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Change Review</a:t>
            </a:r>
            <a:endParaRPr lang="en-US" sz="2000" dirty="0"/>
          </a:p>
        </p:txBody>
      </p:sp>
      <p:sp>
        <p:nvSpPr>
          <p:cNvPr id="17" name="Textfeld 16"/>
          <p:cNvSpPr txBox="1"/>
          <p:nvPr/>
        </p:nvSpPr>
        <p:spPr>
          <a:xfrm>
            <a:off x="6801946" y="5014917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Artifacts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3921626" y="5014917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Upload</a:t>
            </a:r>
            <a:br>
              <a:rPr lang="de-DE" dirty="0" smtClean="0"/>
            </a:br>
            <a:r>
              <a:rPr lang="de-DE" dirty="0" smtClean="0"/>
              <a:t>- Meta-</a:t>
            </a:r>
            <a:r>
              <a:rPr lang="de-DE" dirty="0" err="1" smtClean="0"/>
              <a:t>Artifacts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1064174" y="5014917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More Details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10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395896"/>
              </p:ext>
            </p:extLst>
          </p:nvPr>
        </p:nvGraphicFramePr>
        <p:xfrm>
          <a:off x="2108738" y="908720"/>
          <a:ext cx="4926524" cy="4224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hteck 1"/>
          <p:cNvSpPr/>
          <p:nvPr/>
        </p:nvSpPr>
        <p:spPr>
          <a:xfrm>
            <a:off x="2167335" y="5589240"/>
            <a:ext cx="48093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Reproducibility by Design</a:t>
            </a:r>
          </a:p>
        </p:txBody>
      </p:sp>
    </p:spTree>
    <p:extLst>
      <p:ext uri="{BB962C8B-B14F-4D97-AF65-F5344CB8AC3E}">
        <p14:creationId xmlns:p14="http://schemas.microsoft.com/office/powerpoint/2010/main" val="14301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</a:t>
            </a:r>
            <a:r>
              <a:rPr lang="de-DE" dirty="0" smtClean="0"/>
              <a:t>: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/>
              <a:t>E</a:t>
            </a:r>
            <a:r>
              <a:rPr lang="de-DE" dirty="0" smtClean="0"/>
              <a:t>valuation Environment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Separation of scenario, application and evaluation environment</a:t>
            </a:r>
          </a:p>
          <a:p>
            <a:r>
              <a:rPr lang="en-US" dirty="0" smtClean="0"/>
              <a:t>Allows reuse, comparability and reproducibility</a:t>
            </a:r>
            <a:endParaRPr lang="en-US" dirty="0"/>
          </a:p>
        </p:txBody>
      </p:sp>
      <p:pic>
        <p:nvPicPr>
          <p:cNvPr id="8" name="Inhaltsplatzhalter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"/>
          <a:stretch/>
        </p:blipFill>
        <p:spPr bwMode="auto">
          <a:xfrm>
            <a:off x="1748651" y="1256161"/>
            <a:ext cx="5459895" cy="375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4067944" y="2780928"/>
            <a:ext cx="1008112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99515" y="4581128"/>
            <a:ext cx="1341797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3814312" y="2446713"/>
            <a:ext cx="1623575" cy="178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6012160" y="4590181"/>
            <a:ext cx="1623575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701803" y="4572075"/>
            <a:ext cx="1623575" cy="2613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4625902" y="2398344"/>
            <a:ext cx="797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Topology</a:t>
            </a:r>
            <a:endParaRPr lang="en-US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62928" y="2398344"/>
            <a:ext cx="73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Traffic</a:t>
            </a:r>
            <a:endParaRPr lang="en-US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72700" y="4518515"/>
            <a:ext cx="118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Artifact</a:t>
            </a:r>
            <a:endParaRPr lang="en-US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6133201" y="4518515"/>
            <a:ext cx="118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Results</a:t>
            </a:r>
            <a:endParaRPr lang="en-US" sz="1600" dirty="0"/>
          </a:p>
        </p:txBody>
      </p:sp>
      <p:sp>
        <p:nvSpPr>
          <p:cNvPr id="19" name="Textfeld 18"/>
          <p:cNvSpPr txBox="1"/>
          <p:nvPr/>
        </p:nvSpPr>
        <p:spPr>
          <a:xfrm>
            <a:off x="3856598" y="4518515"/>
            <a:ext cx="1436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Environment</a:t>
            </a:r>
            <a:endParaRPr lang="en-US" sz="1600" dirty="0"/>
          </a:p>
        </p:txBody>
      </p:sp>
      <p:sp>
        <p:nvSpPr>
          <p:cNvPr id="16" name="Textfeld 15"/>
          <p:cNvSpPr txBox="1"/>
          <p:nvPr/>
        </p:nvSpPr>
        <p:spPr>
          <a:xfrm>
            <a:off x="3856598" y="2708920"/>
            <a:ext cx="1436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Scenario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628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idea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by Design</a:t>
            </a:r>
          </a:p>
        </p:txBody>
      </p:sp>
    </p:spTree>
    <p:extLst>
      <p:ext uri="{BB962C8B-B14F-4D97-AF65-F5344CB8AC3E}">
        <p14:creationId xmlns:p14="http://schemas.microsoft.com/office/powerpoint/2010/main" val="1774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Selected five of 2016‘s top SDN conferences</a:t>
            </a:r>
          </a:p>
          <a:p>
            <a:pPr lvl="1"/>
            <a:r>
              <a:rPr lang="en-US" dirty="0" err="1" smtClean="0"/>
              <a:t>CoNext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NSDI, OSDI, SIGCOMM, SOSR </a:t>
            </a:r>
          </a:p>
          <a:p>
            <a:pPr lvl="1"/>
            <a:r>
              <a:rPr lang="en-US" dirty="0" smtClean="0"/>
              <a:t>Identified a sample of 34 SDN papers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Focused on evaluation of research artifacts</a:t>
            </a:r>
          </a:p>
          <a:p>
            <a:pPr marL="47625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Analysis </a:t>
            </a:r>
            <a:r>
              <a:rPr lang="en-US" dirty="0">
                <a:solidFill>
                  <a:schemeClr val="accent1"/>
                </a:solidFill>
              </a:rPr>
              <a:t>of </a:t>
            </a:r>
            <a:r>
              <a:rPr lang="en-US" dirty="0" smtClean="0">
                <a:solidFill>
                  <a:schemeClr val="accent1"/>
                </a:solidFill>
              </a:rPr>
              <a:t>basic </a:t>
            </a:r>
            <a:r>
              <a:rPr lang="en-US" dirty="0">
                <a:solidFill>
                  <a:schemeClr val="accent1"/>
                </a:solidFill>
              </a:rPr>
              <a:t>requirements for </a:t>
            </a:r>
            <a:r>
              <a:rPr lang="en-US" dirty="0" smtClean="0">
                <a:solidFill>
                  <a:schemeClr val="accent1"/>
                </a:solidFill>
              </a:rPr>
              <a:t>reproducibility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Topologies</a:t>
            </a:r>
          </a:p>
          <a:p>
            <a:pPr lvl="1"/>
            <a:r>
              <a:rPr lang="en-US" dirty="0" smtClean="0"/>
              <a:t>Traffic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Documentation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1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pic>
        <p:nvPicPr>
          <p:cNvPr id="7" name="Grafik 6" descr="Free illustration: &lt;strong&gt;Magnifying Glass&lt;/strong&gt;, Search, To Find - Free Image o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4" y="3817246"/>
            <a:ext cx="1265932" cy="12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81311" y="1124744"/>
            <a:ext cx="8980546" cy="504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1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517273" y="1187460"/>
            <a:ext cx="610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Proper documentation is difficult</a:t>
            </a:r>
            <a:endParaRPr lang="en-US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33351"/>
              </p:ext>
            </p:extLst>
          </p:nvPr>
        </p:nvGraphicFramePr>
        <p:xfrm>
          <a:off x="3309356" y="1843154"/>
          <a:ext cx="5117576" cy="36017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Version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Version </a:t>
                      </a:r>
                      <a:r>
                        <a:rPr lang="de-DE" sz="1200" dirty="0" err="1" smtClean="0"/>
                        <a:t>of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mininet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HW-OS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Operation</a:t>
                      </a:r>
                      <a:r>
                        <a:rPr lang="de-DE" sz="1200" baseline="0" dirty="0" smtClean="0"/>
                        <a:t> System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spec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Hardware </a:t>
                      </a:r>
                      <a:r>
                        <a:rPr lang="de-DE" sz="1200" dirty="0" err="1" smtClean="0"/>
                        <a:t>Specs</a:t>
                      </a:r>
                      <a:r>
                        <a:rPr lang="de-DE" sz="1200" dirty="0" smtClean="0"/>
                        <a:t> (CPU, Memory, …)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633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dim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Dimensioning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of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the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hardware</a:t>
                      </a:r>
                      <a:r>
                        <a:rPr lang="de-DE" sz="1200" baseline="0" dirty="0" smtClean="0"/>
                        <a:t> (#</a:t>
                      </a:r>
                      <a:r>
                        <a:rPr lang="de-DE" sz="1200" baseline="0" dirty="0" err="1" smtClean="0"/>
                        <a:t>servers</a:t>
                      </a:r>
                      <a:r>
                        <a:rPr lang="de-DE" sz="1200" baseline="0" dirty="0" smtClean="0"/>
                        <a:t>, …)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vswitch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Virtual Switch</a:t>
                      </a:r>
                      <a:r>
                        <a:rPr lang="de-DE" sz="1200" baseline="0" dirty="0" smtClean="0"/>
                        <a:t> (OVS, bmv2, …)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nic</a:t>
                      </a:r>
                      <a:r>
                        <a:rPr lang="de-DE" sz="1200" b="1" dirty="0" smtClean="0"/>
                        <a:t>/</a:t>
                      </a:r>
                      <a:r>
                        <a:rPr lang="de-DE" sz="1200" b="1" dirty="0" err="1" smtClean="0"/>
                        <a:t>net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Network Setup</a:t>
                      </a:r>
                      <a:r>
                        <a:rPr lang="de-DE" sz="1200" baseline="0" dirty="0" smtClean="0"/>
                        <a:t> (NIC, </a:t>
                      </a:r>
                      <a:r>
                        <a:rPr lang="de-DE" sz="1200" baseline="0" dirty="0" err="1" smtClean="0"/>
                        <a:t>Latency</a:t>
                      </a:r>
                      <a:r>
                        <a:rPr lang="de-DE" sz="1200" baseline="0" dirty="0" smtClean="0"/>
                        <a:t>)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err="1" smtClean="0"/>
                        <a:t>Topo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Topology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used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with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mininet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err="1" smtClean="0"/>
                        <a:t>Topo</a:t>
                      </a:r>
                      <a:r>
                        <a:rPr lang="de-DE" sz="1200" b="1" dirty="0" smtClean="0"/>
                        <a:t>-size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Dimensioning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the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topology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Traffic-tools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Tool(s)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used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for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traffic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generation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smtClean="0"/>
                        <a:t>Traffic-</a:t>
                      </a:r>
                      <a:r>
                        <a:rPr lang="de-DE" sz="1200" b="1" dirty="0" err="1" smtClean="0"/>
                        <a:t>param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Parameters</a:t>
                      </a:r>
                      <a:r>
                        <a:rPr lang="de-DE" sz="1200" baseline="0" dirty="0" smtClean="0"/>
                        <a:t> / Workflow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traffic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generation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err="1" smtClean="0"/>
                        <a:t>Metrics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What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is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evaluated</a:t>
                      </a:r>
                      <a:r>
                        <a:rPr lang="de-DE" sz="1200" baseline="0" dirty="0" smtClean="0"/>
                        <a:t>?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pPr algn="r"/>
                      <a:r>
                        <a:rPr lang="de-DE" sz="1200" b="1" dirty="0" err="1" smtClean="0"/>
                        <a:t>Iterations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#</a:t>
                      </a:r>
                      <a:r>
                        <a:rPr lang="de-DE" sz="1200" dirty="0" err="1" smtClean="0"/>
                        <a:t>experiments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323528" y="2348880"/>
            <a:ext cx="3022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 smtClean="0">
                <a:solidFill>
                  <a:schemeClr val="accent2"/>
                </a:solidFill>
              </a:rPr>
              <a:t>Example</a:t>
            </a:r>
            <a:r>
              <a:rPr lang="de-DE" i="1" dirty="0">
                <a:solidFill>
                  <a:schemeClr val="accent2"/>
                </a:solidFill>
              </a:rPr>
              <a:t> </a:t>
            </a:r>
            <a:r>
              <a:rPr lang="de-DE" i="1" dirty="0" err="1" smtClean="0">
                <a:solidFill>
                  <a:schemeClr val="accent2"/>
                </a:solidFill>
              </a:rPr>
              <a:t>from</a:t>
            </a:r>
            <a:r>
              <a:rPr lang="de-DE" i="1" dirty="0" smtClean="0">
                <a:solidFill>
                  <a:schemeClr val="accent2"/>
                </a:solidFill>
              </a:rPr>
              <a:t> </a:t>
            </a:r>
            <a:r>
              <a:rPr lang="de-DE" i="1" dirty="0" err="1" smtClean="0">
                <a:solidFill>
                  <a:schemeClr val="accent2"/>
                </a:solidFill>
              </a:rPr>
              <a:t>paper</a:t>
            </a:r>
            <a:r>
              <a:rPr lang="de-DE" i="1" dirty="0" smtClean="0">
                <a:solidFill>
                  <a:schemeClr val="accent2"/>
                </a:solidFill>
              </a:rPr>
              <a:t> </a:t>
            </a:r>
            <a:r>
              <a:rPr lang="de-DE" i="1" dirty="0" err="1" smtClean="0">
                <a:solidFill>
                  <a:schemeClr val="accent2"/>
                </a:solidFill>
              </a:rPr>
              <a:t>study</a:t>
            </a:r>
            <a:r>
              <a:rPr lang="de-DE" i="1" dirty="0" smtClean="0">
                <a:solidFill>
                  <a:schemeClr val="accent2"/>
                </a:solidFill>
              </a:rPr>
              <a:t>:</a:t>
            </a:r>
          </a:p>
          <a:p>
            <a:endParaRPr lang="de-DE" dirty="0"/>
          </a:p>
          <a:p>
            <a:r>
              <a:rPr lang="de-DE" dirty="0" smtClean="0"/>
              <a:t>6 </a:t>
            </a:r>
            <a:r>
              <a:rPr lang="de-DE" dirty="0" err="1" smtClean="0"/>
              <a:t>of</a:t>
            </a:r>
            <a:r>
              <a:rPr lang="de-DE" dirty="0" smtClean="0"/>
              <a:t> 34 </a:t>
            </a:r>
            <a:r>
              <a:rPr lang="de-DE" dirty="0" err="1" smtClean="0"/>
              <a:t>investigated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„</a:t>
            </a:r>
            <a:r>
              <a:rPr lang="de-DE" dirty="0" err="1" smtClean="0"/>
              <a:t>mininet</a:t>
            </a:r>
            <a:r>
              <a:rPr lang="de-DE" dirty="0" smtClean="0"/>
              <a:t>“</a:t>
            </a:r>
          </a:p>
          <a:p>
            <a:endParaRPr lang="de-DE" dirty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reproducibility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46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81311" y="1124744"/>
            <a:ext cx="8980546" cy="504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1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62458"/>
              </p:ext>
            </p:extLst>
          </p:nvPr>
        </p:nvGraphicFramePr>
        <p:xfrm>
          <a:off x="462536" y="1843154"/>
          <a:ext cx="8048810" cy="36017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2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Version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err="1" smtClean="0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HW-OS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spec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dim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vswitch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nic</a:t>
                      </a:r>
                      <a:r>
                        <a:rPr lang="de-DE" sz="1200" b="1" dirty="0" smtClean="0"/>
                        <a:t>/</a:t>
                      </a:r>
                      <a:r>
                        <a:rPr lang="de-DE" sz="1200" b="1" dirty="0" err="1" smtClean="0"/>
                        <a:t>net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Topo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Topo</a:t>
                      </a:r>
                      <a:r>
                        <a:rPr lang="de-DE" sz="1200" b="1" dirty="0" smtClean="0"/>
                        <a:t>-size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Traffic-tools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Traffic-</a:t>
                      </a:r>
                      <a:r>
                        <a:rPr lang="de-DE" sz="1200" b="1" dirty="0" err="1" smtClean="0"/>
                        <a:t>param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Partial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Partial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Metrics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Iterations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1517273" y="1187460"/>
            <a:ext cx="610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Proper documentation is difficult</a:t>
            </a:r>
          </a:p>
        </p:txBody>
      </p:sp>
      <p:sp>
        <p:nvSpPr>
          <p:cNvPr id="11" name="Rechteck 10"/>
          <p:cNvSpPr/>
          <p:nvPr/>
        </p:nvSpPr>
        <p:spPr>
          <a:xfrm>
            <a:off x="1594262" y="5157192"/>
            <a:ext cx="6917084" cy="46542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594262" y="2132856"/>
            <a:ext cx="6917084" cy="194391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632362" y="4077072"/>
            <a:ext cx="6866170" cy="108012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81311" y="1124744"/>
            <a:ext cx="8980546" cy="50405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Observation 1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6470"/>
              </p:ext>
            </p:extLst>
          </p:nvPr>
        </p:nvGraphicFramePr>
        <p:xfrm>
          <a:off x="462536" y="1843154"/>
          <a:ext cx="8048810" cy="36017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9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2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dirty="0" smtClean="0">
                          <a:solidFill>
                            <a:schemeClr val="tx1"/>
                          </a:solidFill>
                        </a:rPr>
                        <a:t> 5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de-DE" sz="1200" baseline="0" dirty="0" smtClean="0">
                          <a:solidFill>
                            <a:schemeClr val="tx1"/>
                          </a:solidFill>
                        </a:rPr>
                        <a:t> 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Version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 err="1" smtClean="0">
                          <a:solidFill>
                            <a:schemeClr val="dk1"/>
                          </a:solidFill>
                        </a:rPr>
                        <a:t>No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HW-OS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spec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dim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vswitch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HW-</a:t>
                      </a:r>
                      <a:r>
                        <a:rPr lang="de-DE" sz="1200" b="1" dirty="0" err="1" smtClean="0"/>
                        <a:t>nic</a:t>
                      </a:r>
                      <a:r>
                        <a:rPr lang="de-DE" sz="1200" b="1" dirty="0" smtClean="0"/>
                        <a:t>/</a:t>
                      </a:r>
                      <a:r>
                        <a:rPr lang="de-DE" sz="1200" b="1" dirty="0" err="1" smtClean="0"/>
                        <a:t>net</a:t>
                      </a:r>
                      <a:endParaRPr 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Topo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Topo</a:t>
                      </a:r>
                      <a:r>
                        <a:rPr lang="de-DE" sz="1200" b="1" dirty="0" smtClean="0"/>
                        <a:t>-size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Traffic-tools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dirty="0" smtClean="0"/>
                        <a:t>Traffic-</a:t>
                      </a:r>
                      <a:r>
                        <a:rPr lang="de-DE" sz="1200" b="1" dirty="0" err="1" smtClean="0"/>
                        <a:t>param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Partial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Partial</a:t>
                      </a:r>
                      <a:endParaRPr lang="en-US" sz="1200" dirty="0"/>
                    </a:p>
                  </a:txBody>
                  <a:tcPr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Metrics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197">
                <a:tc>
                  <a:txBody>
                    <a:bodyPr/>
                    <a:lstStyle/>
                    <a:p>
                      <a:r>
                        <a:rPr lang="de-DE" sz="1200" b="1" dirty="0" err="1" smtClean="0"/>
                        <a:t>Iterations</a:t>
                      </a:r>
                      <a:endParaRPr lang="de-DE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No</a:t>
                      </a:r>
                      <a:endParaRPr lang="en-US" sz="1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Yes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Rechteck 9"/>
          <p:cNvSpPr/>
          <p:nvPr/>
        </p:nvSpPr>
        <p:spPr>
          <a:xfrm>
            <a:off x="1517273" y="1187460"/>
            <a:ext cx="6109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Proper documentation is difficult</a:t>
            </a:r>
          </a:p>
        </p:txBody>
      </p:sp>
      <p:sp>
        <p:nvSpPr>
          <p:cNvPr id="11" name="Rechteck 10"/>
          <p:cNvSpPr/>
          <p:nvPr/>
        </p:nvSpPr>
        <p:spPr>
          <a:xfrm>
            <a:off x="6228184" y="2132856"/>
            <a:ext cx="2283162" cy="358638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594262" y="2132856"/>
            <a:ext cx="3481794" cy="377779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076056" y="2132856"/>
            <a:ext cx="1152128" cy="331206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Proposal</a:t>
            </a:r>
            <a:r>
              <a:rPr lang="de-DE" dirty="0" smtClean="0"/>
              <a:t>: Meta-</a:t>
            </a:r>
            <a:r>
              <a:rPr lang="de-DE" dirty="0" err="1"/>
              <a:t>A</a:t>
            </a:r>
            <a:r>
              <a:rPr lang="de-DE" dirty="0" err="1" smtClean="0"/>
              <a:t>rtifacts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Taming the Complexity of Artifact Reproducibility</a:t>
            </a:r>
            <a:endParaRPr lang="de-DE">
              <a:solidFill>
                <a:srgbClr val="000000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1151620" y="2492896"/>
            <a:ext cx="1584176" cy="2159476"/>
            <a:chOff x="1017737" y="2924944"/>
            <a:chExt cx="1584176" cy="2159476"/>
          </a:xfrm>
        </p:grpSpPr>
        <p:sp>
          <p:nvSpPr>
            <p:cNvPr id="6" name="Eingekerbter Richtungspfeil 5"/>
            <p:cNvSpPr/>
            <p:nvPr/>
          </p:nvSpPr>
          <p:spPr>
            <a:xfrm>
              <a:off x="1017737" y="2924944"/>
              <a:ext cx="1584176" cy="144016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091308" y="4438089"/>
              <a:ext cx="11326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Select </a:t>
              </a:r>
              <a:r>
                <a:rPr lang="de-DE" dirty="0" err="1" smtClean="0"/>
                <a:t>the</a:t>
              </a:r>
              <a:r>
                <a:rPr lang="de-DE" dirty="0" smtClean="0"/>
                <a:t> </a:t>
              </a:r>
              <a:r>
                <a:rPr lang="de-DE" dirty="0" err="1" smtClean="0"/>
                <a:t>tool</a:t>
              </a:r>
              <a:endParaRPr lang="en-US" dirty="0"/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2113" y="1198564"/>
            <a:ext cx="8356600" cy="790276"/>
          </a:xfrm>
        </p:spPr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way of describing </a:t>
            </a:r>
            <a:r>
              <a:rPr lang="en-US" dirty="0" smtClean="0"/>
              <a:t>well-known </a:t>
            </a:r>
            <a:r>
              <a:rPr lang="en-US" dirty="0"/>
              <a:t>aspects of the evaluation </a:t>
            </a:r>
          </a:p>
        </p:txBody>
      </p:sp>
      <p:sp>
        <p:nvSpPr>
          <p:cNvPr id="8" name="Eingekerbter Richtungspfeil 6"/>
          <p:cNvSpPr/>
          <p:nvPr/>
        </p:nvSpPr>
        <p:spPr>
          <a:xfrm>
            <a:off x="3671900" y="2492896"/>
            <a:ext cx="1584176" cy="14401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26159" y="4006041"/>
            <a:ext cx="182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Fill</a:t>
            </a:r>
            <a:r>
              <a:rPr lang="de-DE" dirty="0" smtClean="0"/>
              <a:t> out a </a:t>
            </a:r>
            <a:br>
              <a:rPr lang="de-DE" dirty="0" smtClean="0"/>
            </a:br>
            <a:r>
              <a:rPr lang="de-DE" dirty="0" smtClean="0"/>
              <a:t>domain-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en-US" dirty="0"/>
          </a:p>
        </p:txBody>
      </p:sp>
      <p:sp>
        <p:nvSpPr>
          <p:cNvPr id="11" name="Eingekerbter Richtungspfeil 7"/>
          <p:cNvSpPr/>
          <p:nvPr/>
        </p:nvSpPr>
        <p:spPr>
          <a:xfrm>
            <a:off x="6408204" y="2544713"/>
            <a:ext cx="1584176" cy="14401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217385" y="4006041"/>
            <a:ext cx="1658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Meta-</a:t>
            </a:r>
            <a:r>
              <a:rPr lang="de-DE" dirty="0" err="1" smtClean="0">
                <a:sym typeface="Wingdings" panose="05000000000000000000" pitchFamily="2" charset="2"/>
              </a:rPr>
              <a:t>Artifacts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14" name="Abgerundetes Rechteck 13"/>
          <p:cNvSpPr/>
          <p:nvPr/>
        </p:nvSpPr>
        <p:spPr>
          <a:xfrm>
            <a:off x="683568" y="2060848"/>
            <a:ext cx="4968552" cy="3096344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5976156" y="2060848"/>
            <a:ext cx="2484276" cy="3096344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2305443" y="5260558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Paper </a:t>
            </a:r>
            <a:r>
              <a:rPr lang="de-DE" b="1" dirty="0" err="1" smtClean="0"/>
              <a:t>author</a:t>
            </a:r>
            <a:endParaRPr lang="en-US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6233795" y="525654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Portal / Publisher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35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14" grpId="0" animBg="1"/>
      <p:bldP spid="15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KIT_master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Bildschirmpräsentation (4:3)</PresentationFormat>
  <Paragraphs>454</Paragraphs>
  <Slides>29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Lucida Console</vt:lpstr>
      <vt:lpstr>Wingdings</vt:lpstr>
      <vt:lpstr>KIT_master_de</vt:lpstr>
      <vt:lpstr>1_KIT_master_de</vt:lpstr>
      <vt:lpstr>2_KIT_master_de</vt:lpstr>
      <vt:lpstr>3_KIT_master_de</vt:lpstr>
      <vt:lpstr>PowerPoint-Präsentation</vt:lpstr>
      <vt:lpstr>A typical paper</vt:lpstr>
      <vt:lpstr>Reproducibility by Design</vt:lpstr>
      <vt:lpstr>Methodology</vt:lpstr>
      <vt:lpstr>Observation 1</vt:lpstr>
      <vt:lpstr>Observation 1</vt:lpstr>
      <vt:lpstr>Observation 1</vt:lpstr>
      <vt:lpstr>Observation 1</vt:lpstr>
      <vt:lpstr>Proposal: Meta-Artifacts</vt:lpstr>
      <vt:lpstr>Example</vt:lpstr>
      <vt:lpstr>Example</vt:lpstr>
      <vt:lpstr>Example</vt:lpstr>
      <vt:lpstr>Observation 2</vt:lpstr>
      <vt:lpstr>Observation 2</vt:lpstr>
      <vt:lpstr>Observation 2</vt:lpstr>
      <vt:lpstr>Proposal: Shared Evaluation Environment</vt:lpstr>
      <vt:lpstr>Example</vt:lpstr>
      <vt:lpstr>Example</vt:lpstr>
      <vt:lpstr>Observation 3</vt:lpstr>
      <vt:lpstr>Observation 3 </vt:lpstr>
      <vt:lpstr>Proposal: Provisioning of the Evaluation Setup</vt:lpstr>
      <vt:lpstr>Proposal: Provisioning of the Evaluation Setup</vt:lpstr>
      <vt:lpstr>Challenges</vt:lpstr>
      <vt:lpstr>Challenges</vt:lpstr>
      <vt:lpstr>Scope</vt:lpstr>
      <vt:lpstr>Reproducibility Landscape</vt:lpstr>
      <vt:lpstr>Summary</vt:lpstr>
      <vt:lpstr>QuestioNS?</vt:lpstr>
      <vt:lpstr>Proposal: Shared Evaluation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Netzsicherheit</dc:title>
  <dc:creator>Ingmar Baumgart</dc:creator>
  <cp:lastModifiedBy>Matthias Flittner</cp:lastModifiedBy>
  <cp:revision>5653</cp:revision>
  <cp:lastPrinted>2014-03-13T14:03:09Z</cp:lastPrinted>
  <dcterms:created xsi:type="dcterms:W3CDTF">2014-02-17T10:13:20Z</dcterms:created>
  <dcterms:modified xsi:type="dcterms:W3CDTF">2017-08-25T14:42:38Z</dcterms:modified>
</cp:coreProperties>
</file>