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4" r:id="rId10"/>
    <p:sldId id="263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8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B4F6-EED0-FE48-8CCB-C23D2F0D3BB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955-0AAC-8C4D-9A10-0939460AF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B4F6-EED0-FE48-8CCB-C23D2F0D3BB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955-0AAC-8C4D-9A10-0939460AF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B4F6-EED0-FE48-8CCB-C23D2F0D3BB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955-0AAC-8C4D-9A10-0939460AF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B4F6-EED0-FE48-8CCB-C23D2F0D3BB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955-0AAC-8C4D-9A10-0939460AF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B4F6-EED0-FE48-8CCB-C23D2F0D3BB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955-0AAC-8C4D-9A10-0939460AF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B4F6-EED0-FE48-8CCB-C23D2F0D3BB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955-0AAC-8C4D-9A10-0939460AF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B4F6-EED0-FE48-8CCB-C23D2F0D3BB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955-0AAC-8C4D-9A10-0939460AF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B4F6-EED0-FE48-8CCB-C23D2F0D3BB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955-0AAC-8C4D-9A10-0939460AF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B4F6-EED0-FE48-8CCB-C23D2F0D3BB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955-0AAC-8C4D-9A10-0939460AF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B4F6-EED0-FE48-8CCB-C23D2F0D3BB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955-0AAC-8C4D-9A10-0939460AF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B4F6-EED0-FE48-8CCB-C23D2F0D3BB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6955-0AAC-8C4D-9A10-0939460AF9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B4F6-EED0-FE48-8CCB-C23D2F0D3BBD}" type="datetimeFigureOut">
              <a:rPr lang="en-US" smtClean="0"/>
              <a:t>8/25/17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6955-0AAC-8C4D-9A10-0939460AF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41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Reproducibility with a Yearly Networking Contest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Marco </a:t>
            </a:r>
            <a:r>
              <a:rPr lang="en-US" dirty="0" smtClean="0"/>
              <a:t>Canini (KAUST) and Jon Crowcroft (</a:t>
            </a:r>
            <a:r>
              <a:rPr lang="en-US" dirty="0" smtClean="0"/>
              <a:t>University of Cambridge)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57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why a contest?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something of the skills, methods and technologies</a:t>
            </a:r>
          </a:p>
          <a:p>
            <a:pPr lvl="1"/>
            <a:r>
              <a:rPr lang="en-US" b="1" dirty="0" smtClean="0"/>
              <a:t>Participants</a:t>
            </a:r>
            <a:r>
              <a:rPr lang="en-US" dirty="0" smtClean="0"/>
              <a:t>: gain understanding of what’s required to reproduce an experiment and make it reproducible</a:t>
            </a:r>
          </a:p>
          <a:p>
            <a:pPr lvl="2"/>
            <a:r>
              <a:rPr lang="en-US" dirty="0" smtClean="0"/>
              <a:t>Work with a sim/emulator, set up an environment, do traffic generation, etc.</a:t>
            </a:r>
          </a:p>
          <a:p>
            <a:pPr lvl="2"/>
            <a:r>
              <a:rPr lang="en-US" dirty="0" smtClean="0"/>
              <a:t>Package and share solution with organizers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Enrich testbeds, test harnesses, datasets, and platforms</a:t>
            </a:r>
          </a:p>
          <a:p>
            <a:pPr lvl="1"/>
            <a:r>
              <a:rPr lang="en-US" b="1" dirty="0" smtClean="0"/>
              <a:t>Organizers</a:t>
            </a:r>
            <a:r>
              <a:rPr lang="en-US" dirty="0" smtClean="0"/>
              <a:t>: gain experiences with evaluation of submissions and share these experiences with the community (reviewing committees)</a:t>
            </a:r>
          </a:p>
          <a:p>
            <a:pPr lvl="2"/>
            <a:r>
              <a:rPr lang="en-US" dirty="0" smtClean="0"/>
              <a:t>Advance our “best practices” for research reproducibility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upport the sociotechnical system, including archives, testbeds, budget, and staff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42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contest format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97473" y="2469931"/>
            <a:ext cx="10597055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97472" y="2722178"/>
            <a:ext cx="5130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Reproduce experiments from published papers</a:t>
            </a:r>
          </a:p>
          <a:p>
            <a:pPr marL="198000" indent="-198000"/>
            <a:r>
              <a:rPr lang="en-US" sz="2400" dirty="0" smtClean="0"/>
              <a:t>+ independent verification of results</a:t>
            </a:r>
          </a:p>
          <a:p>
            <a:pPr marL="198000" indent="-198000"/>
            <a:r>
              <a:rPr lang="en-US" sz="2400" dirty="0" smtClean="0"/>
              <a:t>+ gain understanding of difficulties and recommendations of what to improve</a:t>
            </a:r>
          </a:p>
          <a:p>
            <a:pPr marL="198000" indent="-198000"/>
            <a:r>
              <a:rPr lang="en-US" sz="2400" dirty="0" smtClean="0"/>
              <a:t>- unclear how to rank participants (success might be high)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362496" y="2722178"/>
            <a:ext cx="43933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Well-defined problem with quantitative goal</a:t>
            </a:r>
          </a:p>
          <a:p>
            <a:pPr marL="198000" indent="-198000"/>
            <a:r>
              <a:rPr lang="en-US" sz="2400" dirty="0" smtClean="0"/>
              <a:t>+ score submissions objectively</a:t>
            </a:r>
          </a:p>
          <a:p>
            <a:pPr marL="198000" indent="-198000"/>
            <a:r>
              <a:rPr lang="en-US" sz="2400" dirty="0" smtClean="0"/>
              <a:t>- reproducing research is not an integral part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002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is not to reproduce research per se</a:t>
            </a:r>
          </a:p>
          <a:p>
            <a:r>
              <a:rPr lang="en-US" dirty="0" smtClean="0"/>
              <a:t>but a first phase creates a baseline by building upon an existing approach and reproducing a certain experiment from a paper</a:t>
            </a:r>
          </a:p>
          <a:p>
            <a:r>
              <a:rPr lang="en-US" dirty="0" smtClean="0"/>
              <a:t>in a second phase focus is to find a better solution</a:t>
            </a:r>
          </a:p>
          <a:p>
            <a:endParaRPr lang="en-US" dirty="0"/>
          </a:p>
          <a:p>
            <a:r>
              <a:rPr lang="en-US" dirty="0" smtClean="0"/>
              <a:t>Contest design has to promote clean and well-structured solutions, packaged and shared with organizers</a:t>
            </a:r>
          </a:p>
          <a:p>
            <a:pPr lvl="1"/>
            <a:r>
              <a:rPr lang="en-US" dirty="0" smtClean="0"/>
              <a:t>Disincentive “hack it together” mentality</a:t>
            </a:r>
          </a:p>
          <a:p>
            <a:pPr lvl="1"/>
            <a:r>
              <a:rPr lang="en-US" dirty="0" smtClean="0"/>
              <a:t>Make reproduction integral part but take it a step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9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Students compete in team</a:t>
            </a:r>
          </a:p>
          <a:p>
            <a:r>
              <a:rPr lang="en-US" dirty="0" smtClean="0"/>
              <a:t>Not a hackathon; should last a few weeks</a:t>
            </a:r>
          </a:p>
          <a:p>
            <a:r>
              <a:rPr lang="en-US" dirty="0" smtClean="0"/>
              <a:t>Possible run down for research group R during year 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Acquainted with skeleton code and small exercises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Reproduce an experiment and validate on supplied workload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Start to improve upon baseline solution; submit and watch the scoreboard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Fine tune solutions; submit and get ranked on a final (secret) workload</a:t>
            </a:r>
          </a:p>
          <a:p>
            <a:r>
              <a:rPr lang="en-US" dirty="0" smtClean="0"/>
              <a:t>Final prize and award at SIGCOMM</a:t>
            </a:r>
          </a:p>
          <a:p>
            <a:pPr lvl="1"/>
            <a:r>
              <a:rPr lang="en-US" dirty="0" smtClean="0"/>
              <a:t>Give more visibility to reproducibility in CVs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10079420" y="2905567"/>
            <a:ext cx="1615273" cy="1792558"/>
          </a:xfrm>
          <a:custGeom>
            <a:avLst/>
            <a:gdLst>
              <a:gd name="connsiteX0" fmla="*/ 966952 w 1316278"/>
              <a:gd name="connsiteY0" fmla="*/ 2060152 h 2060152"/>
              <a:gd name="connsiteX1" fmla="*/ 1313793 w 1316278"/>
              <a:gd name="connsiteY1" fmla="*/ 1019628 h 2060152"/>
              <a:gd name="connsiteX2" fmla="*/ 809296 w 1316278"/>
              <a:gd name="connsiteY2" fmla="*/ 168290 h 2060152"/>
              <a:gd name="connsiteX3" fmla="*/ 0 w 1316278"/>
              <a:gd name="connsiteY3" fmla="*/ 125 h 2060152"/>
              <a:gd name="connsiteX0" fmla="*/ 641132 w 1315549"/>
              <a:gd name="connsiteY0" fmla="*/ 2039132 h 2039132"/>
              <a:gd name="connsiteX1" fmla="*/ 1313793 w 1315549"/>
              <a:gd name="connsiteY1" fmla="*/ 1019628 h 2039132"/>
              <a:gd name="connsiteX2" fmla="*/ 809296 w 1315549"/>
              <a:gd name="connsiteY2" fmla="*/ 168290 h 2039132"/>
              <a:gd name="connsiteX3" fmla="*/ 0 w 1315549"/>
              <a:gd name="connsiteY3" fmla="*/ 125 h 2039132"/>
              <a:gd name="connsiteX0" fmla="*/ 641132 w 1315549"/>
              <a:gd name="connsiteY0" fmla="*/ 2039132 h 2039132"/>
              <a:gd name="connsiteX1" fmla="*/ 1313793 w 1315549"/>
              <a:gd name="connsiteY1" fmla="*/ 1019628 h 2039132"/>
              <a:gd name="connsiteX2" fmla="*/ 809296 w 1315549"/>
              <a:gd name="connsiteY2" fmla="*/ 168290 h 2039132"/>
              <a:gd name="connsiteX3" fmla="*/ 0 w 1315549"/>
              <a:gd name="connsiteY3" fmla="*/ 125 h 2039132"/>
              <a:gd name="connsiteX0" fmla="*/ 641132 w 1324425"/>
              <a:gd name="connsiteY0" fmla="*/ 2039034 h 2039034"/>
              <a:gd name="connsiteX1" fmla="*/ 1313793 w 1324425"/>
              <a:gd name="connsiteY1" fmla="*/ 1019530 h 2039034"/>
              <a:gd name="connsiteX2" fmla="*/ 977462 w 1324425"/>
              <a:gd name="connsiteY2" fmla="*/ 189213 h 2039034"/>
              <a:gd name="connsiteX3" fmla="*/ 0 w 1324425"/>
              <a:gd name="connsiteY3" fmla="*/ 27 h 2039034"/>
              <a:gd name="connsiteX0" fmla="*/ 861849 w 1546976"/>
              <a:gd name="connsiteY0" fmla="*/ 1937803 h 1937803"/>
              <a:gd name="connsiteX1" fmla="*/ 1534510 w 1546976"/>
              <a:gd name="connsiteY1" fmla="*/ 918299 h 1937803"/>
              <a:gd name="connsiteX2" fmla="*/ 1198179 w 1546976"/>
              <a:gd name="connsiteY2" fmla="*/ 87982 h 1937803"/>
              <a:gd name="connsiteX3" fmla="*/ 0 w 1546976"/>
              <a:gd name="connsiteY3" fmla="*/ 24920 h 1937803"/>
              <a:gd name="connsiteX0" fmla="*/ 861849 w 1537905"/>
              <a:gd name="connsiteY0" fmla="*/ 1914495 h 1914495"/>
              <a:gd name="connsiteX1" fmla="*/ 1534510 w 1537905"/>
              <a:gd name="connsiteY1" fmla="*/ 894991 h 1914495"/>
              <a:gd name="connsiteX2" fmla="*/ 1072055 w 1537905"/>
              <a:gd name="connsiteY2" fmla="*/ 127736 h 1914495"/>
              <a:gd name="connsiteX3" fmla="*/ 0 w 1537905"/>
              <a:gd name="connsiteY3" fmla="*/ 1612 h 1914495"/>
              <a:gd name="connsiteX0" fmla="*/ 861849 w 1558927"/>
              <a:gd name="connsiteY0" fmla="*/ 1912883 h 1912883"/>
              <a:gd name="connsiteX1" fmla="*/ 1534510 w 1558927"/>
              <a:gd name="connsiteY1" fmla="*/ 893379 h 1912883"/>
              <a:gd name="connsiteX2" fmla="*/ 0 w 1558927"/>
              <a:gd name="connsiteY2" fmla="*/ 0 h 1912883"/>
              <a:gd name="connsiteX0" fmla="*/ 861849 w 1569048"/>
              <a:gd name="connsiteY0" fmla="*/ 1912883 h 1912883"/>
              <a:gd name="connsiteX1" fmla="*/ 1545021 w 1569048"/>
              <a:gd name="connsiteY1" fmla="*/ 493985 h 1912883"/>
              <a:gd name="connsiteX2" fmla="*/ 0 w 1569048"/>
              <a:gd name="connsiteY2" fmla="*/ 0 h 1912883"/>
              <a:gd name="connsiteX0" fmla="*/ 861849 w 1615656"/>
              <a:gd name="connsiteY0" fmla="*/ 1912883 h 1912883"/>
              <a:gd name="connsiteX1" fmla="*/ 1545021 w 1615656"/>
              <a:gd name="connsiteY1" fmla="*/ 493985 h 1912883"/>
              <a:gd name="connsiteX2" fmla="*/ 0 w 1615656"/>
              <a:gd name="connsiteY2" fmla="*/ 0 h 1912883"/>
              <a:gd name="connsiteX0" fmla="*/ 861849 w 1615656"/>
              <a:gd name="connsiteY0" fmla="*/ 1997145 h 1997145"/>
              <a:gd name="connsiteX1" fmla="*/ 1545021 w 1615656"/>
              <a:gd name="connsiteY1" fmla="*/ 578247 h 1997145"/>
              <a:gd name="connsiteX2" fmla="*/ 0 w 1615656"/>
              <a:gd name="connsiteY2" fmla="*/ 84262 h 1997145"/>
              <a:gd name="connsiteX0" fmla="*/ 809298 w 1565077"/>
              <a:gd name="connsiteY0" fmla="*/ 1757542 h 1757542"/>
              <a:gd name="connsiteX1" fmla="*/ 1545021 w 1565077"/>
              <a:gd name="connsiteY1" fmla="*/ 506809 h 1757542"/>
              <a:gd name="connsiteX2" fmla="*/ 0 w 1565077"/>
              <a:gd name="connsiteY2" fmla="*/ 12824 h 1757542"/>
              <a:gd name="connsiteX0" fmla="*/ 809298 w 1566318"/>
              <a:gd name="connsiteY0" fmla="*/ 1757542 h 1757542"/>
              <a:gd name="connsiteX1" fmla="*/ 1545021 w 1566318"/>
              <a:gd name="connsiteY1" fmla="*/ 506809 h 1757542"/>
              <a:gd name="connsiteX2" fmla="*/ 0 w 1566318"/>
              <a:gd name="connsiteY2" fmla="*/ 12824 h 1757542"/>
              <a:gd name="connsiteX0" fmla="*/ 809298 w 1615273"/>
              <a:gd name="connsiteY0" fmla="*/ 1792558 h 1792558"/>
              <a:gd name="connsiteX1" fmla="*/ 1545021 w 1615273"/>
              <a:gd name="connsiteY1" fmla="*/ 541825 h 1792558"/>
              <a:gd name="connsiteX2" fmla="*/ 0 w 1615273"/>
              <a:gd name="connsiteY2" fmla="*/ 47840 h 1792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5273" h="1792558">
                <a:moveTo>
                  <a:pt x="809298" y="1792558"/>
                </a:moveTo>
                <a:cubicBezTo>
                  <a:pt x="1143002" y="1640158"/>
                  <a:pt x="1837559" y="1179452"/>
                  <a:pt x="1545021" y="541825"/>
                </a:cubicBezTo>
                <a:cubicBezTo>
                  <a:pt x="1252483" y="-95802"/>
                  <a:pt x="477345" y="-28798"/>
                  <a:pt x="0" y="47840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867325" y="2308965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Y+=1; R = select()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533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and open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the case that a contest promotes better research reproducibility ecosystem</a:t>
            </a:r>
          </a:p>
          <a:p>
            <a:pPr lvl="1"/>
            <a:r>
              <a:rPr lang="en-US" dirty="0" smtClean="0"/>
              <a:t>Learn the skillset and mindset</a:t>
            </a:r>
          </a:p>
          <a:p>
            <a:pPr lvl="1"/>
            <a:r>
              <a:rPr lang="en-US" dirty="0" smtClean="0"/>
              <a:t>Aid the reproduction evaluation committees with tooling and training</a:t>
            </a:r>
          </a:p>
          <a:p>
            <a:r>
              <a:rPr lang="en-US" dirty="0" smtClean="0"/>
              <a:t>Success: an increase of reproducible research by contest participants</a:t>
            </a:r>
          </a:p>
          <a:p>
            <a:endParaRPr lang="en-US" dirty="0"/>
          </a:p>
          <a:p>
            <a:r>
              <a:rPr lang="en-US" dirty="0" smtClean="0"/>
              <a:t>How does all this sound?</a:t>
            </a:r>
          </a:p>
          <a:p>
            <a:r>
              <a:rPr lang="en-US" dirty="0" smtClean="0"/>
              <a:t>How to define tractable and interesting problems for the contest?</a:t>
            </a:r>
          </a:p>
          <a:p>
            <a:r>
              <a:rPr lang="en-US" dirty="0" smtClean="0"/>
              <a:t>Any other ideas and contributors?</a:t>
            </a:r>
          </a:p>
          <a:p>
            <a:r>
              <a:rPr lang="en-US" dirty="0" smtClean="0"/>
              <a:t>Would you encourage your students to participate?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1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takes to do reproducible research?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actually hard work for both authors and reproducers</a:t>
            </a:r>
          </a:p>
          <a:p>
            <a:r>
              <a:rPr lang="en-US" dirty="0" smtClean="0"/>
              <a:t>Produce solid artifacts</a:t>
            </a:r>
          </a:p>
          <a:p>
            <a:r>
              <a:rPr lang="en-US" dirty="0" smtClean="0"/>
              <a:t>Create, package, share reproducible experiments</a:t>
            </a:r>
          </a:p>
          <a:p>
            <a:endParaRPr lang="en-US" dirty="0" smtClean="0"/>
          </a:p>
          <a:p>
            <a:r>
              <a:rPr lang="en-US" dirty="0" smtClean="0"/>
              <a:t>It’s about the ecosystem</a:t>
            </a:r>
          </a:p>
          <a:p>
            <a:pPr lvl="1"/>
            <a:r>
              <a:rPr lang="en-US" b="1" dirty="0" smtClean="0"/>
              <a:t>Mindset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motivations, incentives</a:t>
            </a:r>
            <a:r>
              <a:rPr lang="en-US" dirty="0"/>
              <a:t>, expectations (“golden standards</a:t>
            </a:r>
            <a:r>
              <a:rPr lang="en-US" dirty="0" smtClean="0"/>
              <a:t>”)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Skillset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art of reproducible research: skills, methods, technologies</a:t>
            </a:r>
          </a:p>
        </p:txBody>
      </p:sp>
    </p:spTree>
    <p:extLst>
      <p:ext uri="{BB962C8B-B14F-4D97-AF65-F5344CB8AC3E}">
        <p14:creationId xmlns:p14="http://schemas.microsoft.com/office/powerpoint/2010/main" val="161570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</a:t>
            </a:r>
            <a:r>
              <a:rPr lang="en-US" dirty="0" smtClean="0"/>
              <a:t>increase </a:t>
            </a:r>
            <a:r>
              <a:rPr lang="en-US" dirty="0" smtClean="0"/>
              <a:t>pervasiveness of reproducible networking research</a:t>
            </a:r>
          </a:p>
          <a:p>
            <a:endParaRPr lang="en-US" dirty="0" smtClean="0"/>
          </a:p>
          <a:p>
            <a:r>
              <a:rPr lang="en-US" dirty="0" smtClean="0"/>
              <a:t>Proposal</a:t>
            </a:r>
            <a:r>
              <a:rPr lang="en-US" dirty="0" smtClean="0"/>
              <a:t>: yearly international contest with SIGCOMM branding</a:t>
            </a:r>
          </a:p>
          <a:p>
            <a:pPr lvl="1"/>
            <a:r>
              <a:rPr lang="en-US" dirty="0" smtClean="0"/>
              <a:t>Targeted at plurality of students</a:t>
            </a:r>
            <a:r>
              <a:rPr lang="en-US" dirty="0"/>
              <a:t>, especially </a:t>
            </a:r>
            <a:r>
              <a:rPr lang="en-US" dirty="0" smtClean="0"/>
              <a:t>at </a:t>
            </a:r>
            <a:r>
              <a:rPr lang="en-US" dirty="0"/>
              <a:t>early stage </a:t>
            </a:r>
            <a:r>
              <a:rPr lang="en-US" dirty="0" smtClean="0"/>
              <a:t>career</a:t>
            </a:r>
          </a:p>
          <a:p>
            <a:pPr lvl="1"/>
            <a:r>
              <a:rPr lang="en-US" dirty="0" smtClean="0"/>
              <a:t>Enable </a:t>
            </a:r>
            <a:r>
              <a:rPr lang="en-US" dirty="0"/>
              <a:t>students to learn how to perform reproducible networking research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Desired </a:t>
            </a:r>
            <a:r>
              <a:rPr lang="en-US" dirty="0"/>
              <a:t>outcome </a:t>
            </a:r>
            <a:r>
              <a:rPr lang="en-US" dirty="0" smtClean="0"/>
              <a:t>is two-fold:</a:t>
            </a:r>
          </a:p>
          <a:p>
            <a:pPr lvl="1"/>
            <a:r>
              <a:rPr lang="en-US" dirty="0" smtClean="0"/>
              <a:t>Instill </a:t>
            </a:r>
            <a:r>
              <a:rPr lang="en-US" dirty="0"/>
              <a:t>in students an </a:t>
            </a:r>
            <a:r>
              <a:rPr lang="en-US" dirty="0" smtClean="0"/>
              <a:t>appreciation </a:t>
            </a:r>
            <a:r>
              <a:rPr lang="en-US" dirty="0"/>
              <a:t>for reproducible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Provide a </a:t>
            </a:r>
            <a:r>
              <a:rPr lang="en-US" dirty="0"/>
              <a:t>learning experience of what reproducibility </a:t>
            </a:r>
            <a:r>
              <a:rPr lang="en-US" dirty="0" smtClean="0"/>
              <a:t>entails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9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Substitute or conflict with other processes</a:t>
            </a:r>
          </a:p>
          <a:p>
            <a:pPr lvl="1"/>
            <a:r>
              <a:rPr lang="en-US" dirty="0" smtClean="0"/>
              <a:t>like reproducibility evaluation committees, special-issue journals, etc.</a:t>
            </a:r>
          </a:p>
          <a:p>
            <a:r>
              <a:rPr lang="en-US" dirty="0" smtClean="0"/>
              <a:t>Establish a “best of reproductions” competition</a:t>
            </a:r>
          </a:p>
          <a:p>
            <a:r>
              <a:rPr lang="en-US" dirty="0" smtClean="0"/>
              <a:t>Add </a:t>
            </a:r>
            <a:r>
              <a:rPr lang="en-US" dirty="0" smtClean="0"/>
              <a:t>yet another </a:t>
            </a:r>
            <a:r>
              <a:rPr lang="en-US" dirty="0" smtClean="0"/>
              <a:t>checkbox for reproducible research</a:t>
            </a:r>
          </a:p>
          <a:p>
            <a:r>
              <a:rPr lang="en-US" dirty="0" smtClean="0"/>
              <a:t>Focus on advancing the state of the art on a big problem</a:t>
            </a:r>
          </a:p>
          <a:p>
            <a:pPr lvl="1"/>
            <a:r>
              <a:rPr lang="en-US" dirty="0" smtClean="0"/>
              <a:t>i.e., it’s not a DARPA Grand Challenge for networking</a:t>
            </a:r>
          </a:p>
          <a:p>
            <a:endParaRPr lang="en-US" dirty="0"/>
          </a:p>
          <a:p>
            <a:r>
              <a:rPr lang="en-US" dirty="0" smtClean="0"/>
              <a:t>We view our proposal as complementary</a:t>
            </a:r>
          </a:p>
          <a:p>
            <a:pPr lvl="1"/>
            <a:r>
              <a:rPr lang="en-US" dirty="0"/>
              <a:t>be a cog in the wheel for making research reproducibility more </a:t>
            </a:r>
            <a:r>
              <a:rPr lang="en-US" dirty="0" smtClean="0"/>
              <a:t>pervasive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5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find in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short review of existing contests in networking and why they do not apply to our </a:t>
            </a:r>
            <a:r>
              <a:rPr lang="en-US" dirty="0" smtClean="0"/>
              <a:t>proposal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Various contests are industry focused or have incompatible goals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We connect how </a:t>
            </a:r>
            <a:r>
              <a:rPr lang="en-US" dirty="0" smtClean="0"/>
              <a:t>a contest </a:t>
            </a:r>
            <a:r>
              <a:rPr lang="en-US" dirty="0" smtClean="0"/>
              <a:t>would aid </a:t>
            </a:r>
            <a:r>
              <a:rPr lang="en-US" dirty="0" smtClean="0"/>
              <a:t>with </a:t>
            </a:r>
            <a:r>
              <a:rPr lang="en-US" dirty="0" smtClean="0"/>
              <a:t>reproducibility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Supporting examples from Stanford, MIT and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UCLouvain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Describe </a:t>
            </a:r>
            <a:r>
              <a:rPr lang="en-US" dirty="0" smtClean="0"/>
              <a:t>a possible format of the </a:t>
            </a:r>
            <a:r>
              <a:rPr lang="en-US" dirty="0" smtClean="0"/>
              <a:t>contest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 other implications (longer term)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5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NOT find in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not a complete blue print or spec to follow</a:t>
            </a:r>
          </a:p>
          <a:p>
            <a:endParaRPr lang="en-US" dirty="0"/>
          </a:p>
          <a:p>
            <a:r>
              <a:rPr lang="en-US" dirty="0" smtClean="0"/>
              <a:t>We have not trialed it </a:t>
            </a:r>
            <a:r>
              <a:rPr lang="en-US" dirty="0" smtClean="0"/>
              <a:t>yet</a:t>
            </a:r>
          </a:p>
        </p:txBody>
      </p:sp>
    </p:spTree>
    <p:extLst>
      <p:ext uri="{BB962C8B-B14F-4D97-AF65-F5344CB8AC3E}">
        <p14:creationId xmlns:p14="http://schemas.microsoft.com/office/powerpoint/2010/main" val="107350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NOT find in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not a complete blue print or spec to follow</a:t>
            </a:r>
          </a:p>
          <a:p>
            <a:endParaRPr lang="en-US" dirty="0"/>
          </a:p>
          <a:p>
            <a:r>
              <a:rPr lang="en-US" dirty="0" smtClean="0"/>
              <a:t>We have not trialed it </a:t>
            </a:r>
            <a:r>
              <a:rPr lang="en-US" dirty="0" smtClean="0"/>
              <a:t>yet</a:t>
            </a:r>
          </a:p>
          <a:p>
            <a:endParaRPr lang="en-US" dirty="0"/>
          </a:p>
          <a:p>
            <a:r>
              <a:rPr lang="en-US" dirty="0" smtClean="0"/>
              <a:t>Your feedback!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7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why a contest?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something of the skills, methods and technologies</a:t>
            </a:r>
          </a:p>
          <a:p>
            <a:pPr lvl="1"/>
            <a:r>
              <a:rPr lang="en-US" b="1" dirty="0" smtClean="0"/>
              <a:t>Participants</a:t>
            </a:r>
            <a:r>
              <a:rPr lang="en-US" dirty="0" smtClean="0"/>
              <a:t>: gain understanding of what’s required to reproduce an experiment and make it reproducible</a:t>
            </a:r>
          </a:p>
          <a:p>
            <a:pPr lvl="2"/>
            <a:r>
              <a:rPr lang="en-US" dirty="0" smtClean="0"/>
              <a:t>Work with a sim/emulator, set up an environment, do traffic generation, etc.</a:t>
            </a:r>
          </a:p>
          <a:p>
            <a:pPr lvl="2"/>
            <a:r>
              <a:rPr lang="en-US" dirty="0" smtClean="0"/>
              <a:t>Package and share solution with organizers</a:t>
            </a:r>
          </a:p>
        </p:txBody>
      </p:sp>
    </p:spTree>
    <p:extLst>
      <p:ext uri="{BB962C8B-B14F-4D97-AF65-F5344CB8AC3E}">
        <p14:creationId xmlns:p14="http://schemas.microsoft.com/office/powerpoint/2010/main" val="101710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why a contest?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Learn something of the skills, methods and technologies</a:t>
            </a:r>
          </a:p>
          <a:p>
            <a:pPr lvl="1"/>
            <a:r>
              <a:rPr lang="en-US" b="1" dirty="0" smtClean="0"/>
              <a:t>Participants</a:t>
            </a:r>
            <a:r>
              <a:rPr lang="en-US" dirty="0" smtClean="0"/>
              <a:t>: gain understanding of what’s required to reproduce an experiment and make it reproducible</a:t>
            </a:r>
          </a:p>
          <a:p>
            <a:pPr lvl="2"/>
            <a:r>
              <a:rPr lang="en-US" dirty="0" smtClean="0"/>
              <a:t>Work with a sim/emulator, set up an environment, do traffic generation, etc.</a:t>
            </a:r>
          </a:p>
          <a:p>
            <a:pPr lvl="2"/>
            <a:r>
              <a:rPr lang="en-US" dirty="0" smtClean="0"/>
              <a:t>Package and share solution with organizers</a:t>
            </a:r>
          </a:p>
          <a:p>
            <a:endParaRPr lang="en-US" dirty="0"/>
          </a:p>
          <a:p>
            <a:r>
              <a:rPr lang="en-US" dirty="0" smtClean="0"/>
              <a:t>Contest brings excitement and challenges to stimulate students</a:t>
            </a:r>
          </a:p>
          <a:p>
            <a:r>
              <a:rPr lang="en-US" dirty="0" smtClean="0"/>
              <a:t>Makes learning reproducibility a by-product of participating</a:t>
            </a:r>
          </a:p>
        </p:txBody>
      </p:sp>
    </p:spTree>
    <p:extLst>
      <p:ext uri="{BB962C8B-B14F-4D97-AF65-F5344CB8AC3E}">
        <p14:creationId xmlns:p14="http://schemas.microsoft.com/office/powerpoint/2010/main" val="61184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</TotalTime>
  <Words>831</Words>
  <Application>Microsoft Macintosh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Mangal</vt:lpstr>
      <vt:lpstr>Arial</vt:lpstr>
      <vt:lpstr>Office Theme</vt:lpstr>
      <vt:lpstr>Learning Reproducibility with a Yearly Networking Contest</vt:lpstr>
      <vt:lpstr>What it takes to do reproducible research?</vt:lpstr>
      <vt:lpstr>Position</vt:lpstr>
      <vt:lpstr>Non Goals</vt:lpstr>
      <vt:lpstr>What you’ll find in the paper</vt:lpstr>
      <vt:lpstr>What you’ll NOT find in the paper</vt:lpstr>
      <vt:lpstr>What you’ll NOT find in the paper</vt:lpstr>
      <vt:lpstr>So, why a contest?</vt:lpstr>
      <vt:lpstr>So, why a contest?</vt:lpstr>
      <vt:lpstr>So, why a contest?</vt:lpstr>
      <vt:lpstr>On the contest format</vt:lpstr>
      <vt:lpstr>Our proposal</vt:lpstr>
      <vt:lpstr>Some details</vt:lpstr>
      <vt:lpstr>Summary and open questions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Reproducibility with a Yearly Networking Contest</dc:title>
  <dc:creator>Marco Canini</dc:creator>
  <cp:lastModifiedBy>Marco Canini</cp:lastModifiedBy>
  <cp:revision>41</cp:revision>
  <dcterms:created xsi:type="dcterms:W3CDTF">2017-08-18T16:09:26Z</dcterms:created>
  <dcterms:modified xsi:type="dcterms:W3CDTF">2017-08-25T14:34:11Z</dcterms:modified>
</cp:coreProperties>
</file>