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334" r:id="rId2"/>
    <p:sldId id="335" r:id="rId3"/>
    <p:sldId id="336" r:id="rId4"/>
    <p:sldId id="337" r:id="rId5"/>
    <p:sldId id="338" r:id="rId6"/>
    <p:sldId id="339" r:id="rId7"/>
    <p:sldId id="340" r:id="rId8"/>
    <p:sldId id="341" r:id="rId9"/>
    <p:sldId id="342" r:id="rId10"/>
    <p:sldId id="343" r:id="rId11"/>
    <p:sldId id="344" r:id="rId12"/>
    <p:sldId id="345" r:id="rId13"/>
    <p:sldId id="328" r:id="rId14"/>
    <p:sldId id="329" r:id="rId15"/>
    <p:sldId id="349" r:id="rId16"/>
    <p:sldId id="330" r:id="rId17"/>
    <p:sldId id="333" r:id="rId18"/>
    <p:sldId id="360" r:id="rId19"/>
    <p:sldId id="350" r:id="rId20"/>
    <p:sldId id="331" r:id="rId21"/>
    <p:sldId id="351" r:id="rId22"/>
    <p:sldId id="359" r:id="rId23"/>
    <p:sldId id="346" r:id="rId24"/>
    <p:sldId id="352" r:id="rId25"/>
    <p:sldId id="353" r:id="rId26"/>
    <p:sldId id="347" r:id="rId27"/>
    <p:sldId id="354" r:id="rId28"/>
    <p:sldId id="358" r:id="rId29"/>
    <p:sldId id="357" r:id="rId30"/>
    <p:sldId id="355" r:id="rId31"/>
    <p:sldId id="35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2"/>
    <p:restoredTop sz="64948"/>
  </p:normalViewPr>
  <p:slideViewPr>
    <p:cSldViewPr snapToGrid="0" snapToObjects="1">
      <p:cViewPr>
        <p:scale>
          <a:sx n="85" d="100"/>
          <a:sy n="85" d="100"/>
        </p:scale>
        <p:origin x="-80"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ECE2E-4036-C44A-B836-D927DDA17487}" type="datetimeFigureOut">
              <a:rPr lang="en-US" smtClean="0"/>
              <a:t>8/27/17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504D5-D2A0-484B-A3F6-4E2647546E42}" type="slidenum">
              <a:rPr lang="en-US" smtClean="0"/>
              <a:t>‹#›</a:t>
            </a:fld>
            <a:endParaRPr lang="en-US"/>
          </a:p>
        </p:txBody>
      </p:sp>
    </p:spTree>
    <p:extLst>
      <p:ext uri="{BB962C8B-B14F-4D97-AF65-F5344CB8AC3E}">
        <p14:creationId xmlns:p14="http://schemas.microsoft.com/office/powerpoint/2010/main" val="187764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bit more background before I start my talk </a:t>
            </a:r>
            <a:r>
              <a:rPr lang="mr-IN" dirty="0" smtClean="0"/>
              <a:t>–</a:t>
            </a:r>
            <a:r>
              <a:rPr lang="en-US" dirty="0" smtClean="0"/>
              <a:t> I started my PhD doing</a:t>
            </a:r>
            <a:r>
              <a:rPr lang="en-US" baseline="0" dirty="0" smtClean="0"/>
              <a:t> networking, but over the past few years I’ve transitioned to researching education in computer science. My advisor Nick generously allowed me to use Stanford as my research test bed, and I’ve been working specifically on networking education at Stanford, where we have two classes, undergraduate and graduate networking.</a:t>
            </a:r>
          </a:p>
          <a:p>
            <a:endParaRPr lang="en-US" baseline="0" dirty="0" smtClean="0"/>
          </a:p>
          <a:p>
            <a:r>
              <a:rPr lang="en-US" baseline="0" dirty="0" smtClean="0"/>
              <a:t>So today, instead of spending 13 minutes talking to you about networking research, I’m going to talk about networking education, instead, and what we learned from our experience offering a particular type of assignment at the graduate networking level. This project is done with lots of help</a:t>
            </a:r>
            <a:r>
              <a:rPr lang="mr-IN"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0ED504D5-D2A0-484B-A3F6-4E2647546E42}" type="slidenum">
              <a:rPr lang="en-US" smtClean="0"/>
              <a:t>1</a:t>
            </a:fld>
            <a:endParaRPr lang="en-US"/>
          </a:p>
        </p:txBody>
      </p:sp>
    </p:spTree>
    <p:extLst>
      <p:ext uri="{BB962C8B-B14F-4D97-AF65-F5344CB8AC3E}">
        <p14:creationId xmlns:p14="http://schemas.microsoft.com/office/powerpoint/2010/main" val="1217984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give you an example of a successful reproduction. Two students in 2016 tried recreating a TCP opt-</a:t>
            </a:r>
            <a:r>
              <a:rPr lang="en-US" dirty="0" err="1" smtClean="0"/>
              <a:t>ack</a:t>
            </a:r>
            <a:r>
              <a:rPr lang="en-US" dirty="0" smtClean="0"/>
              <a:t> attack,</a:t>
            </a:r>
            <a:r>
              <a:rPr lang="en-US" baseline="0" dirty="0" smtClean="0"/>
              <a:t> where a misbehaving receiver sends optimistic acknowledgements to multiple victim senders, who in turn generate an overwhelming amount of traffic. On the left is a graph from the original paper </a:t>
            </a:r>
            <a:r>
              <a:rPr lang="mr-IN" baseline="0" dirty="0" smtClean="0"/>
              <a:t>–</a:t>
            </a:r>
            <a:r>
              <a:rPr lang="en-US" baseline="0" dirty="0" smtClean="0"/>
              <a:t> the researchers show that for up to 512 victims, the amount of traffic increases exponentially over time.</a:t>
            </a:r>
          </a:p>
          <a:p>
            <a:endParaRPr lang="en-US" baseline="0" dirty="0" smtClean="0"/>
          </a:p>
          <a:p>
            <a:r>
              <a:rPr lang="en-US" baseline="0" dirty="0" smtClean="0"/>
              <a:t>The student reproduced result is pretty close </a:t>
            </a:r>
            <a:r>
              <a:rPr lang="mr-IN" baseline="0" dirty="0" smtClean="0"/>
              <a:t>–</a:t>
            </a:r>
            <a:r>
              <a:rPr lang="en-US" baseline="0" dirty="0" smtClean="0"/>
              <a:t> the curves match closely for up to 16 victims, whereas the curves for 32 and 64 struggle a bit. While the original researchers simulated their results in ns2, the students emulated the traffic pattern in </a:t>
            </a:r>
            <a:r>
              <a:rPr lang="en-US" baseline="0" dirty="0" err="1" smtClean="0"/>
              <a:t>Mininet</a:t>
            </a:r>
            <a:r>
              <a:rPr lang="en-US" baseline="0" dirty="0" smtClean="0"/>
              <a:t>, and therefore they hit the performance limit sooner. However, the overall results match quite closely, and we count this as a successful reproduction.</a:t>
            </a:r>
            <a:endParaRPr lang="en-US" dirty="0"/>
          </a:p>
        </p:txBody>
      </p:sp>
      <p:sp>
        <p:nvSpPr>
          <p:cNvPr id="4" name="Slide Number Placeholder 3"/>
          <p:cNvSpPr>
            <a:spLocks noGrp="1"/>
          </p:cNvSpPr>
          <p:nvPr>
            <p:ph type="sldNum" sz="quarter" idx="10"/>
          </p:nvPr>
        </p:nvSpPr>
        <p:spPr/>
        <p:txBody>
          <a:bodyPr/>
          <a:lstStyle/>
          <a:p>
            <a:fld id="{0ED504D5-D2A0-484B-A3F6-4E2647546E42}" type="slidenum">
              <a:rPr lang="en-US" smtClean="0"/>
              <a:t>10</a:t>
            </a:fld>
            <a:endParaRPr lang="en-US"/>
          </a:p>
        </p:txBody>
      </p:sp>
    </p:spTree>
    <p:extLst>
      <p:ext uri="{BB962C8B-B14F-4D97-AF65-F5344CB8AC3E}">
        <p14:creationId xmlns:p14="http://schemas.microsoft.com/office/powerpoint/2010/main" val="459106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Since we started out using </a:t>
            </a:r>
            <a:r>
              <a:rPr lang="en-US" baseline="0" dirty="0" err="1" smtClean="0"/>
              <a:t>Mininet</a:t>
            </a:r>
            <a:r>
              <a:rPr lang="en-US" baseline="0" dirty="0" smtClean="0"/>
              <a:t> as our emulator of choice, we didn’t expect students to be able to reproduce research on wireless, or localization, or mass user experiments. Instead, we encouraged them to look at papers covering </a:t>
            </a:r>
            <a:r>
              <a:rPr lang="mr-IN" baseline="0" dirty="0" smtClean="0"/>
              <a:t>…</a:t>
            </a:r>
            <a:r>
              <a:rPr lang="en-US" baseline="0" dirty="0" smtClean="0"/>
              <a:t>, datacenter topologies, </a:t>
            </a:r>
            <a:r>
              <a:rPr lang="mr-IN" baseline="0" dirty="0" smtClean="0"/>
              <a:t>…</a:t>
            </a:r>
            <a:r>
              <a:rPr lang="en-US" baseline="0" dirty="0" smtClean="0"/>
              <a:t>, like video streaming, and so on.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is a list of the top papers that our students have looked at, to give you an idea. As you can see, the top reproduction is the TCP opt-</a:t>
            </a:r>
            <a:r>
              <a:rPr lang="en-US" baseline="0" dirty="0" err="1" smtClean="0"/>
              <a:t>ack</a:t>
            </a:r>
            <a:r>
              <a:rPr lang="en-US" baseline="0" dirty="0" smtClean="0"/>
              <a:t> attack I just discussed.  And we have a long tail of papers that were attempted once or twice.</a:t>
            </a:r>
          </a:p>
        </p:txBody>
      </p:sp>
      <p:sp>
        <p:nvSpPr>
          <p:cNvPr id="4" name="Slide Number Placeholder 3"/>
          <p:cNvSpPr>
            <a:spLocks noGrp="1"/>
          </p:cNvSpPr>
          <p:nvPr>
            <p:ph type="sldNum" sz="quarter" idx="10"/>
          </p:nvPr>
        </p:nvSpPr>
        <p:spPr/>
        <p:txBody>
          <a:bodyPr/>
          <a:lstStyle/>
          <a:p>
            <a:fld id="{0ED504D5-D2A0-484B-A3F6-4E2647546E42}" type="slidenum">
              <a:rPr lang="en-US" smtClean="0"/>
              <a:t>11</a:t>
            </a:fld>
            <a:endParaRPr lang="en-US"/>
          </a:p>
        </p:txBody>
      </p:sp>
    </p:spTree>
    <p:extLst>
      <p:ext uri="{BB962C8B-B14F-4D97-AF65-F5344CB8AC3E}">
        <p14:creationId xmlns:p14="http://schemas.microsoft.com/office/powerpoint/2010/main" val="2074919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offered this reproducibility project for the past five</a:t>
            </a:r>
            <a:r>
              <a:rPr lang="en-US" baseline="0" dirty="0" smtClean="0"/>
              <a:t> years. Over 40 papers have been reproduced by students </a:t>
            </a:r>
            <a:r>
              <a:rPr lang="mr-IN" baseline="0" dirty="0" smtClean="0"/>
              <a:t>–</a:t>
            </a:r>
            <a:r>
              <a:rPr lang="en-US" baseline="0" dirty="0" smtClean="0"/>
              <a:t> some more than others. </a:t>
            </a:r>
          </a:p>
          <a:p>
            <a:r>
              <a:rPr lang="en-US" baseline="0" dirty="0" smtClean="0"/>
              <a:t>Since each project is done in pairs, we have had over 200 students go through this exercise. The large majority of projects have been successful, seen here in orange, and the blue bars show the students that have not. </a:t>
            </a:r>
            <a:r>
              <a:rPr lang="en-US" dirty="0" smtClean="0"/>
              <a:t>So what makes an unsuccessful reproduction? </a:t>
            </a:r>
            <a:endParaRPr lang="en-US" baseline="0" dirty="0" smtClean="0"/>
          </a:p>
        </p:txBody>
      </p:sp>
      <p:sp>
        <p:nvSpPr>
          <p:cNvPr id="4" name="Slide Number Placeholder 3"/>
          <p:cNvSpPr>
            <a:spLocks noGrp="1"/>
          </p:cNvSpPr>
          <p:nvPr>
            <p:ph type="sldNum" sz="quarter" idx="10"/>
          </p:nvPr>
        </p:nvSpPr>
        <p:spPr/>
        <p:txBody>
          <a:bodyPr/>
          <a:lstStyle/>
          <a:p>
            <a:fld id="{0ED504D5-D2A0-484B-A3F6-4E2647546E42}" type="slidenum">
              <a:rPr lang="en-US" smtClean="0"/>
              <a:t>12</a:t>
            </a:fld>
            <a:endParaRPr lang="en-US"/>
          </a:p>
        </p:txBody>
      </p:sp>
    </p:spTree>
    <p:extLst>
      <p:ext uri="{BB962C8B-B14F-4D97-AF65-F5344CB8AC3E}">
        <p14:creationId xmlns:p14="http://schemas.microsoft.com/office/powerpoint/2010/main" val="705497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504D5-D2A0-484B-A3F6-4E2647546E42}" type="slidenum">
              <a:rPr lang="en-US" smtClean="0"/>
              <a:t>13</a:t>
            </a:fld>
            <a:endParaRPr lang="en-US"/>
          </a:p>
        </p:txBody>
      </p:sp>
    </p:spTree>
    <p:extLst>
      <p:ext uri="{BB962C8B-B14F-4D97-AF65-F5344CB8AC3E}">
        <p14:creationId xmlns:p14="http://schemas.microsoft.com/office/powerpoint/2010/main" val="496086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 and CZ</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pair of students contacted the authors throughout the project to reconcile scaling and timing differences that arose from using an emulated environment in place of a datacenter and were finally successful in recreating the experiments in </a:t>
            </a:r>
            <a:r>
              <a:rPr lang="en-US" sz="1200" kern="1200" dirty="0" err="1" smtClean="0">
                <a:solidFill>
                  <a:schemeClr val="tx1"/>
                </a:solidFill>
                <a:effectLst/>
                <a:latin typeface="+mn-lt"/>
                <a:ea typeface="+mn-ea"/>
                <a:cs typeface="+mn-cs"/>
              </a:rPr>
              <a:t>Mininet</a:t>
            </a:r>
            <a:r>
              <a:rPr lang="en-US" sz="1200" kern="1200" dirty="0" smtClean="0">
                <a:solidFill>
                  <a:schemeClr val="tx1"/>
                </a:solidFill>
                <a:effectLst/>
                <a:latin typeface="+mn-lt"/>
                <a:ea typeface="+mn-ea"/>
                <a:cs typeface="+mn-cs"/>
              </a:rPr>
              <a:t>. The other student commented that the original authors even </a:t>
            </a:r>
            <a:endParaRPr lang="en-US" dirty="0" smtClean="0"/>
          </a:p>
          <a:p>
            <a:r>
              <a:rPr lang="en-US" sz="1200" kern="1200" dirty="0" smtClean="0">
                <a:solidFill>
                  <a:schemeClr val="tx1"/>
                </a:solidFill>
                <a:effectLst/>
                <a:latin typeface="+mn-lt"/>
                <a:ea typeface="+mn-ea"/>
                <a:cs typeface="+mn-cs"/>
              </a:rPr>
              <a:t>“tweeted about [our final blog post], actually. </a:t>
            </a:r>
            <a:endParaRPr lang="en-US" dirty="0" smtClean="0"/>
          </a:p>
        </p:txBody>
      </p:sp>
      <p:sp>
        <p:nvSpPr>
          <p:cNvPr id="4" name="Slide Number Placeholder 3"/>
          <p:cNvSpPr>
            <a:spLocks noGrp="1"/>
          </p:cNvSpPr>
          <p:nvPr>
            <p:ph type="sldNum" sz="quarter" idx="10"/>
          </p:nvPr>
        </p:nvSpPr>
        <p:spPr/>
        <p:txBody>
          <a:bodyPr/>
          <a:lstStyle/>
          <a:p>
            <a:fld id="{0ED504D5-D2A0-484B-A3F6-4E2647546E42}" type="slidenum">
              <a:rPr lang="en-US" smtClean="0"/>
              <a:t>16</a:t>
            </a:fld>
            <a:endParaRPr lang="en-US"/>
          </a:p>
        </p:txBody>
      </p:sp>
    </p:spTree>
    <p:extLst>
      <p:ext uri="{BB962C8B-B14F-4D97-AF65-F5344CB8AC3E}">
        <p14:creationId xmlns:p14="http://schemas.microsoft.com/office/powerpoint/2010/main" val="1226808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Philip and Victor</a:t>
            </a:r>
            <a:endParaRPr lang="en-US" dirty="0"/>
          </a:p>
        </p:txBody>
      </p:sp>
      <p:sp>
        <p:nvSpPr>
          <p:cNvPr id="4" name="Slide Number Placeholder 3"/>
          <p:cNvSpPr>
            <a:spLocks noGrp="1"/>
          </p:cNvSpPr>
          <p:nvPr>
            <p:ph type="sldNum" sz="quarter" idx="10"/>
          </p:nvPr>
        </p:nvSpPr>
        <p:spPr/>
        <p:txBody>
          <a:bodyPr/>
          <a:lstStyle/>
          <a:p>
            <a:fld id="{0ED504D5-D2A0-484B-A3F6-4E2647546E42}" type="slidenum">
              <a:rPr lang="en-US" smtClean="0"/>
              <a:t>17</a:t>
            </a:fld>
            <a:endParaRPr lang="en-US"/>
          </a:p>
        </p:txBody>
      </p:sp>
    </p:spTree>
    <p:extLst>
      <p:ext uri="{BB962C8B-B14F-4D97-AF65-F5344CB8AC3E}">
        <p14:creationId xmlns:p14="http://schemas.microsoft.com/office/powerpoint/2010/main" val="124733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 and Omer</a:t>
            </a:r>
          </a:p>
          <a:p>
            <a:r>
              <a:rPr lang="en-US" dirty="0" smtClean="0"/>
              <a:t>PCC: Alternative congestion control which</a:t>
            </a:r>
            <a:r>
              <a:rPr lang="en-US" baseline="0" dirty="0" smtClean="0"/>
              <a:t> has fine-tuned adjustment of rates to provide better flexibility and higher throughput than TCP, even on long links like satellite links</a:t>
            </a:r>
            <a:endParaRPr lang="en-US" dirty="0" smtClean="0"/>
          </a:p>
          <a:p>
            <a:endParaRPr lang="en-US" dirty="0" smtClean="0"/>
          </a:p>
          <a:p>
            <a:r>
              <a:rPr lang="en-US" dirty="0" smtClean="0"/>
              <a:t>Figure 6: PCC outperforms</a:t>
            </a:r>
            <a:r>
              <a:rPr lang="en-US" baseline="0" dirty="0" smtClean="0"/>
              <a:t> special TCP modifications on emulated satellite links</a:t>
            </a:r>
          </a:p>
          <a:p>
            <a:r>
              <a:rPr lang="en-US" baseline="0" dirty="0" smtClean="0"/>
              <a:t>Figure 7: PCC is highly resilient to random loss compared to specially engineered TCPs</a:t>
            </a:r>
          </a:p>
          <a:p>
            <a:endParaRPr lang="en-US" dirty="0" smtClean="0"/>
          </a:p>
          <a:p>
            <a:pPr fontAlgn="base"/>
            <a:r>
              <a:rPr lang="en-US" sz="1200" b="0" i="0" kern="1200" dirty="0" smtClean="0">
                <a:solidFill>
                  <a:schemeClr val="tx1"/>
                </a:solidFill>
                <a:effectLst/>
                <a:latin typeface="+mn-lt"/>
                <a:ea typeface="+mn-ea"/>
                <a:cs typeface="+mn-cs"/>
              </a:rPr>
              <a:t>PCC is an interesting protocol to analyze because it claims to produce dramatically higher throughput than TCP under the varied network conditions that compose modern links today, while at the same time improving flexibility. TCP, for instance, penalizes flows that have long RTTs because it takes longer for the congestion control algorithm to observe packet losses and transmissions, forcing it to slow down the entire TCP cycle. Additionally, TCP penalizes links with high packet loss rates by causing </a:t>
            </a:r>
            <a:r>
              <a:rPr lang="en-US" sz="1200" b="0" i="0" kern="1200" dirty="0" err="1" smtClean="0">
                <a:solidFill>
                  <a:schemeClr val="tx1"/>
                </a:solidFill>
                <a:effectLst/>
                <a:latin typeface="+mn-lt"/>
                <a:ea typeface="+mn-ea"/>
                <a:cs typeface="+mn-cs"/>
              </a:rPr>
              <a:t>cwnd</a:t>
            </a:r>
            <a:r>
              <a:rPr lang="en-US" sz="1200" b="0" i="0" kern="1200" dirty="0" smtClean="0">
                <a:solidFill>
                  <a:schemeClr val="tx1"/>
                </a:solidFill>
                <a:effectLst/>
                <a:latin typeface="+mn-lt"/>
                <a:ea typeface="+mn-ea"/>
                <a:cs typeface="+mn-cs"/>
              </a:rPr>
              <a:t> to enter congestion avoidance more frequently than those with lower packet loss rates. In both cases the authors argue that PCC exhibits far more efficient use of network equipment and offers greater fairness for servicing different flows over the network that experience complex, different network conditions.</a:t>
            </a:r>
          </a:p>
          <a:p>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The virtual machine, however, may be interrupted by the host OS, causing packets PCC would send to get delayed and sent all at once later. For small router buffer sizes, we observe that PCC exhibits poor performance because packets that ordinarily would succeed instead get dropped, causing PCC to throttle its packet sending rates frequently. This will consistently affect PCC’s collected statistics to lower sending rate, thus lowering throughput. </a:t>
            </a:r>
            <a:endParaRPr lang="en-US" dirty="0"/>
          </a:p>
        </p:txBody>
      </p:sp>
      <p:sp>
        <p:nvSpPr>
          <p:cNvPr id="4" name="Slide Number Placeholder 3"/>
          <p:cNvSpPr>
            <a:spLocks noGrp="1"/>
          </p:cNvSpPr>
          <p:nvPr>
            <p:ph type="sldNum" sz="quarter" idx="10"/>
          </p:nvPr>
        </p:nvSpPr>
        <p:spPr/>
        <p:txBody>
          <a:bodyPr/>
          <a:lstStyle/>
          <a:p>
            <a:fld id="{0ED504D5-D2A0-484B-A3F6-4E2647546E42}" type="slidenum">
              <a:rPr lang="en-US" smtClean="0"/>
              <a:t>18</a:t>
            </a:fld>
            <a:endParaRPr lang="en-US"/>
          </a:p>
        </p:txBody>
      </p:sp>
    </p:spTree>
    <p:extLst>
      <p:ext uri="{BB962C8B-B14F-4D97-AF65-F5344CB8AC3E}">
        <p14:creationId xmlns:p14="http://schemas.microsoft.com/office/powerpoint/2010/main" val="585885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Sudarsh</a:t>
            </a:r>
            <a:r>
              <a:rPr lang="en-US" dirty="0" smtClean="0"/>
              <a:t> and </a:t>
            </a:r>
            <a:r>
              <a:rPr lang="en-US" dirty="0" err="1" smtClean="0"/>
              <a:t>Romil</a:t>
            </a:r>
            <a:endParaRPr lang="en-US" dirty="0"/>
          </a:p>
        </p:txBody>
      </p:sp>
      <p:sp>
        <p:nvSpPr>
          <p:cNvPr id="4" name="Slide Number Placeholder 3"/>
          <p:cNvSpPr>
            <a:spLocks noGrp="1"/>
          </p:cNvSpPr>
          <p:nvPr>
            <p:ph type="sldNum" sz="quarter" idx="10"/>
          </p:nvPr>
        </p:nvSpPr>
        <p:spPr/>
        <p:txBody>
          <a:bodyPr/>
          <a:lstStyle/>
          <a:p>
            <a:fld id="{0ED504D5-D2A0-484B-A3F6-4E2647546E42}" type="slidenum">
              <a:rPr lang="en-US" smtClean="0"/>
              <a:t>21</a:t>
            </a:fld>
            <a:endParaRPr lang="en-US"/>
          </a:p>
        </p:txBody>
      </p:sp>
    </p:spTree>
    <p:extLst>
      <p:ext uri="{BB962C8B-B14F-4D97-AF65-F5344CB8AC3E}">
        <p14:creationId xmlns:p14="http://schemas.microsoft.com/office/powerpoint/2010/main" val="927432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so what did we really learn from this? There were</a:t>
            </a:r>
            <a:r>
              <a:rPr lang="en-US" baseline="0" dirty="0" smtClean="0"/>
              <a:t> a number of things.</a:t>
            </a:r>
          </a:p>
          <a:p>
            <a:endParaRPr lang="en-US" baseline="0" dirty="0" smtClean="0"/>
          </a:p>
          <a:p>
            <a:r>
              <a:rPr lang="en-US" baseline="0" dirty="0" smtClean="0"/>
              <a:t>The first is that these projects really help to spark discussions between original researchers and students.</a:t>
            </a:r>
          </a:p>
          <a:p>
            <a:r>
              <a:rPr lang="en-US" dirty="0" smtClean="0">
                <a:solidFill>
                  <a:srgbClr val="FF0000"/>
                </a:solidFill>
              </a:rPr>
              <a:t>Think about it from the students’ perspective. They recreate something from your results, and they get to talk to you, too.</a:t>
            </a:r>
          </a:p>
          <a:p>
            <a:r>
              <a:rPr lang="en-US" dirty="0" smtClean="0">
                <a:solidFill>
                  <a:srgbClr val="FF0000"/>
                </a:solidFill>
              </a:rPr>
              <a:t>We just had a few examples of where the students contacted the original researchers</a:t>
            </a:r>
            <a:r>
              <a:rPr lang="en-US" baseline="0" dirty="0" smtClean="0">
                <a:solidFill>
                  <a:srgbClr val="FF0000"/>
                </a:solidFill>
              </a:rPr>
              <a:t> at length to understand the differences in reproduced results, and each of these cases has been really interesting and different. It’s a dilemma for the students, and navigating that journey with the original researchers is really fun.</a:t>
            </a:r>
            <a:endParaRPr lang="en-US" dirty="0" smtClean="0"/>
          </a:p>
          <a:p>
            <a:r>
              <a:rPr lang="en-US" dirty="0" smtClean="0"/>
              <a:t>These projects also give students more tools to use in their own research.</a:t>
            </a:r>
          </a:p>
          <a:p>
            <a:endParaRPr lang="en-US" dirty="0" smtClean="0"/>
          </a:p>
          <a:p>
            <a:r>
              <a:rPr lang="en-US" dirty="0" smtClean="0"/>
              <a:t>Ana and CZ,</a:t>
            </a:r>
            <a:r>
              <a:rPr lang="en-US" baseline="0" dirty="0" smtClean="0"/>
              <a:t> two students successfully reproduced a key figure in </a:t>
            </a:r>
            <a:r>
              <a:rPr lang="en-US" baseline="0" dirty="0" err="1" smtClean="0"/>
              <a:t>Qjump</a:t>
            </a:r>
            <a:r>
              <a:rPr lang="en-US" baseline="0" dirty="0" smtClean="0"/>
              <a:t>, and this was a different project group from the one on the previous slide, Ana, a PhD student researching remote flash memory, said that because of her experience with the project, she was able to quickly implement a similar scheduler for her own systems research.</a:t>
            </a:r>
          </a:p>
          <a:p>
            <a:endParaRPr lang="en-US" baseline="0" dirty="0" smtClean="0"/>
          </a:p>
          <a:p>
            <a:r>
              <a:rPr lang="en-US" baseline="0" dirty="0" smtClean="0">
                <a:solidFill>
                  <a:srgbClr val="FF0000"/>
                </a:solidFill>
              </a:rPr>
              <a:t>We’ve also seen cases where these projects jumpstart careers in networking. </a:t>
            </a:r>
            <a:r>
              <a:rPr lang="en-US" baseline="0" dirty="0" err="1" smtClean="0">
                <a:solidFill>
                  <a:srgbClr val="FF0000"/>
                </a:solidFill>
              </a:rPr>
              <a:t>Priya</a:t>
            </a:r>
            <a:r>
              <a:rPr lang="en-US" baseline="0" dirty="0" smtClean="0">
                <a:solidFill>
                  <a:srgbClr val="FF0000"/>
                </a:solidFill>
              </a:rPr>
              <a:t> was a student trying to reproduce DCTCP. Her project required her to patch the </a:t>
            </a:r>
            <a:r>
              <a:rPr lang="en-US" baseline="0" dirty="0" err="1" smtClean="0">
                <a:solidFill>
                  <a:srgbClr val="FF0000"/>
                </a:solidFill>
              </a:rPr>
              <a:t>linux</a:t>
            </a:r>
            <a:r>
              <a:rPr lang="en-US" baseline="0" dirty="0" smtClean="0">
                <a:solidFill>
                  <a:srgbClr val="FF0000"/>
                </a:solidFill>
              </a:rPr>
              <a:t> Kernel and dig deep into </a:t>
            </a:r>
            <a:r>
              <a:rPr lang="en-US" baseline="0" dirty="0" err="1" smtClean="0">
                <a:solidFill>
                  <a:srgbClr val="FF0000"/>
                </a:solidFill>
              </a:rPr>
              <a:t>Mininet</a:t>
            </a:r>
            <a:r>
              <a:rPr lang="en-US" baseline="0" dirty="0" smtClean="0">
                <a:solidFill>
                  <a:srgbClr val="FF0000"/>
                </a:solidFill>
              </a:rPr>
              <a:t>, and she really struggled a lot with debugging. But a few months later after her graduation, her new career as a systems engineer coincidentally had her working with a network emulator! So hit the ground running.</a:t>
            </a:r>
          </a:p>
          <a:p>
            <a:endParaRPr lang="en-US" baseline="0" dirty="0" smtClean="0">
              <a:solidFill>
                <a:srgbClr val="FF0000"/>
              </a:solidFill>
            </a:endParaRPr>
          </a:p>
          <a:p>
            <a:r>
              <a:rPr lang="en-US" baseline="0" dirty="0" smtClean="0">
                <a:solidFill>
                  <a:srgbClr val="FF0000"/>
                </a:solidFill>
              </a:rPr>
              <a:t>Finally, we think these.... We’ve had cases where other researchers come upon our class blog, build upon the code that students built, and ask the students in-depth questions. We’ve found that this process of publicly posting the reproduction steps can ease technology transfer; students become familiar with the original research, and can in turn aid the research process.</a:t>
            </a:r>
          </a:p>
          <a:p>
            <a:endParaRPr lang="en-US" baseline="0" dirty="0" smtClean="0"/>
          </a:p>
          <a:p>
            <a:r>
              <a:rPr lang="en-US" strike="sngStrike" baseline="0" dirty="0" smtClean="0"/>
              <a:t>An example of this is the first year we offered it: two </a:t>
            </a:r>
            <a:r>
              <a:rPr lang="en-US" strike="sngStrike" dirty="0" smtClean="0"/>
              <a:t>Grad students just embarking on their career found an error in a fairly well-known paper, so what did they do?</a:t>
            </a:r>
          </a:p>
          <a:p>
            <a:pPr lvl="1"/>
            <a:r>
              <a:rPr lang="en-US" strike="sngStrike" dirty="0" smtClean="0"/>
              <a:t>So they tackled the researchers on this</a:t>
            </a:r>
          </a:p>
          <a:p>
            <a:pPr lvl="1"/>
            <a:r>
              <a:rPr lang="en-US" strike="sngStrike" dirty="0" smtClean="0"/>
              <a:t>Everybody took it very well</a:t>
            </a:r>
          </a:p>
          <a:p>
            <a:pPr lvl="1"/>
            <a:r>
              <a:rPr lang="en-US" strike="sngStrike" dirty="0" smtClean="0"/>
              <a:t>Took some tracking down</a:t>
            </a:r>
          </a:p>
          <a:p>
            <a:pPr lvl="1"/>
            <a:r>
              <a:rPr lang="en-US" strike="sngStrike" dirty="0" smtClean="0"/>
              <a:t>Some a little resistant, code was hard to find</a:t>
            </a:r>
          </a:p>
          <a:p>
            <a:pPr lvl="1"/>
            <a:r>
              <a:rPr lang="en-US" strike="sngStrike" dirty="0" smtClean="0"/>
              <a:t>But in the end everyone benefited from it</a:t>
            </a:r>
          </a:p>
        </p:txBody>
      </p:sp>
      <p:sp>
        <p:nvSpPr>
          <p:cNvPr id="4" name="Slide Number Placeholder 3"/>
          <p:cNvSpPr>
            <a:spLocks noGrp="1"/>
          </p:cNvSpPr>
          <p:nvPr>
            <p:ph type="sldNum" sz="quarter" idx="10"/>
          </p:nvPr>
        </p:nvSpPr>
        <p:spPr/>
        <p:txBody>
          <a:bodyPr/>
          <a:lstStyle/>
          <a:p>
            <a:fld id="{0ED504D5-D2A0-484B-A3F6-4E2647546E42}" type="slidenum">
              <a:rPr lang="en-US" smtClean="0"/>
              <a:t>23</a:t>
            </a:fld>
            <a:endParaRPr lang="en-US"/>
          </a:p>
        </p:txBody>
      </p:sp>
    </p:spTree>
    <p:extLst>
      <p:ext uri="{BB962C8B-B14F-4D97-AF65-F5344CB8AC3E}">
        <p14:creationId xmlns:p14="http://schemas.microsoft.com/office/powerpoint/2010/main" val="1317812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it will be good for you too.</a:t>
            </a:r>
          </a:p>
          <a:p>
            <a:endParaRPr lang="en-US" dirty="0" smtClean="0"/>
          </a:p>
          <a:p>
            <a:r>
              <a:rPr lang="en-US" dirty="0" smtClean="0"/>
              <a:t>We</a:t>
            </a:r>
            <a:r>
              <a:rPr lang="en-US" baseline="0" dirty="0" smtClean="0"/>
              <a:t> haven’t found a paper that was wrong, we have found some graphs that were mistaken, or that the prior work was misconfigured.</a:t>
            </a:r>
          </a:p>
          <a:p>
            <a:endParaRPr lang="en-US" dirty="0" smtClean="0"/>
          </a:p>
          <a:p>
            <a:r>
              <a:rPr lang="en-US" dirty="0" err="1" smtClean="0"/>
              <a:t>Hedera</a:t>
            </a:r>
            <a:r>
              <a:rPr lang="en-US" dirty="0" smtClean="0"/>
              <a:t> story</a:t>
            </a:r>
          </a:p>
          <a:p>
            <a:r>
              <a:rPr lang="en-US" dirty="0" smtClean="0"/>
              <a:t>One of the graphs </a:t>
            </a:r>
            <a:r>
              <a:rPr lang="mr-IN" dirty="0" smtClean="0"/>
              <a:t>–</a:t>
            </a:r>
            <a:r>
              <a:rPr lang="en-US" dirty="0" smtClean="0"/>
              <a:t> one of the early graphs. They had no doubt that the core result of the papers were correct</a:t>
            </a:r>
          </a:p>
          <a:p>
            <a:r>
              <a:rPr lang="en-US" dirty="0" smtClean="0"/>
              <a:t>Everyone came to the conclusion that there was an error in the graph, but it didn’t change</a:t>
            </a:r>
          </a:p>
          <a:p>
            <a:r>
              <a:rPr lang="en-US" dirty="0" smtClean="0"/>
              <a:t>the overall paper.</a:t>
            </a:r>
          </a:p>
          <a:p>
            <a:r>
              <a:rPr lang="en-US" dirty="0" smtClean="0"/>
              <a:t>The really interesting thing was not that the results were right or not, it was the journey and of the students.</a:t>
            </a:r>
          </a:p>
          <a:p>
            <a:r>
              <a:rPr lang="en-US" dirty="0" smtClean="0"/>
              <a:t>The researchers found it really interesting too.</a:t>
            </a:r>
          </a:p>
          <a:p>
            <a:r>
              <a:rPr lang="en-US" baseline="0" dirty="0" smtClean="0"/>
              <a:t>Put paper reference at the end of this</a:t>
            </a:r>
            <a:endParaRPr lang="en-US" dirty="0" smtClean="0"/>
          </a:p>
        </p:txBody>
      </p:sp>
      <p:sp>
        <p:nvSpPr>
          <p:cNvPr id="4" name="Slide Number Placeholder 3"/>
          <p:cNvSpPr>
            <a:spLocks noGrp="1"/>
          </p:cNvSpPr>
          <p:nvPr>
            <p:ph type="sldNum" sz="quarter" idx="10"/>
          </p:nvPr>
        </p:nvSpPr>
        <p:spPr/>
        <p:txBody>
          <a:bodyPr/>
          <a:lstStyle/>
          <a:p>
            <a:fld id="{0ED504D5-D2A0-484B-A3F6-4E2647546E42}" type="slidenum">
              <a:rPr lang="en-US" smtClean="0"/>
              <a:t>26</a:t>
            </a:fld>
            <a:endParaRPr lang="en-US"/>
          </a:p>
        </p:txBody>
      </p:sp>
    </p:spTree>
    <p:extLst>
      <p:ext uri="{BB962C8B-B14F-4D97-AF65-F5344CB8AC3E}">
        <p14:creationId xmlns:p14="http://schemas.microsoft.com/office/powerpoint/2010/main" val="756862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first start out with a scenario.</a:t>
            </a:r>
          </a:p>
          <a:p>
            <a:endParaRPr lang="en-US" dirty="0" smtClean="0"/>
          </a:p>
          <a:p>
            <a:r>
              <a:rPr lang="en-US" dirty="0" smtClean="0"/>
              <a:t>Envision</a:t>
            </a:r>
            <a:r>
              <a:rPr lang="en-US" baseline="0" dirty="0" smtClean="0"/>
              <a:t> yourself as a fledgling networking professor at Stanford, just starting out in your career. Wouldn’t that be great?</a:t>
            </a:r>
          </a:p>
          <a:p>
            <a:endParaRPr lang="en-US" baseline="0" dirty="0" smtClean="0"/>
          </a:p>
          <a:p>
            <a:r>
              <a:rPr lang="en-US" baseline="0" dirty="0" smtClean="0"/>
              <a:t>The department of computer science has tasked you with</a:t>
            </a:r>
          </a:p>
        </p:txBody>
      </p:sp>
      <p:sp>
        <p:nvSpPr>
          <p:cNvPr id="4" name="Slide Number Placeholder 3"/>
          <p:cNvSpPr>
            <a:spLocks noGrp="1"/>
          </p:cNvSpPr>
          <p:nvPr>
            <p:ph type="sldNum" sz="quarter" idx="10"/>
          </p:nvPr>
        </p:nvSpPr>
        <p:spPr/>
        <p:txBody>
          <a:bodyPr/>
          <a:lstStyle/>
          <a:p>
            <a:fld id="{0ED504D5-D2A0-484B-A3F6-4E2647546E42}" type="slidenum">
              <a:rPr lang="en-US" smtClean="0"/>
              <a:t>2</a:t>
            </a:fld>
            <a:endParaRPr lang="en-US"/>
          </a:p>
        </p:txBody>
      </p:sp>
    </p:spTree>
    <p:extLst>
      <p:ext uri="{BB962C8B-B14F-4D97-AF65-F5344CB8AC3E}">
        <p14:creationId xmlns:p14="http://schemas.microsoft.com/office/powerpoint/2010/main" val="1463605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good?</a:t>
            </a:r>
            <a:r>
              <a:rPr lang="en-US" baseline="0" dirty="0" smtClean="0"/>
              <a:t> Well, it strengthens their</a:t>
            </a:r>
            <a:r>
              <a:rPr lang="mr-IN" baseline="0" dirty="0" smtClean="0"/>
              <a:t>…</a:t>
            </a:r>
            <a:r>
              <a:rPr lang="en-US" baseline="0" dirty="0" smtClean="0"/>
              <a:t>. They gain a better understanding of how to design, program, and configure a real system, and how to compare it to existing benchmarks.</a:t>
            </a:r>
          </a:p>
          <a:p>
            <a:endParaRPr lang="en-US" baseline="0" dirty="0" smtClean="0"/>
          </a:p>
          <a:p>
            <a:r>
              <a:rPr lang="en-US" baseline="0" dirty="0" smtClean="0"/>
              <a:t>It also builds </a:t>
            </a:r>
            <a:r>
              <a:rPr lang="mr-IN" baseline="0" dirty="0" smtClean="0"/>
              <a:t>…</a:t>
            </a:r>
            <a:r>
              <a:rPr lang="en-US" baseline="0" dirty="0" smtClean="0"/>
              <a:t>. How do I set up the experiment environment so that it is as close as possible to the original? What are inherent limitations or benefits of using an emulator to reproduce research that was collected in a real datacenter? And so on.</a:t>
            </a:r>
          </a:p>
          <a:p>
            <a:endParaRPr lang="en-US" baseline="0" dirty="0" smtClean="0"/>
          </a:p>
          <a:p>
            <a:r>
              <a:rPr lang="en-US" baseline="0" dirty="0" smtClean="0"/>
              <a:t>Finally, what if the students get different results from the original? We’ve all been there. You try out someone else’s work, you run it, and it doesn’t match what you’re expecting. There can be two reasons for this: either you incorrectly reproduced the experiment, or the original one had some assumptions or restrictions that were not clear from the paper. And deciding which one of these is the case is an exploratory, analytical, and critical learning component of the student’s experience.</a:t>
            </a:r>
          </a:p>
          <a:p>
            <a:endParaRPr lang="en-US" baseline="0" dirty="0" smtClean="0"/>
          </a:p>
          <a:p>
            <a:r>
              <a:rPr lang="en-US" baseline="0" dirty="0" smtClean="0"/>
              <a:t>Then get this additional side benefit, which is that once students are successful in reproducing the research, we now have </a:t>
            </a:r>
            <a:r>
              <a:rPr lang="mr-IN" baseline="0" dirty="0" smtClean="0"/>
              <a:t>…</a:t>
            </a:r>
            <a:r>
              <a:rPr lang="en-US" baseline="0" dirty="0" smtClean="0"/>
              <a:t>. I’ll talk a bit about this later.</a:t>
            </a:r>
            <a:endParaRPr lang="en-US" baseline="0" dirty="0" smtClean="0">
              <a:solidFill>
                <a:srgbClr val="FF0000"/>
              </a:solidFill>
            </a:endParaRPr>
          </a:p>
        </p:txBody>
      </p:sp>
      <p:sp>
        <p:nvSpPr>
          <p:cNvPr id="4" name="Slide Number Placeholder 3"/>
          <p:cNvSpPr>
            <a:spLocks noGrp="1"/>
          </p:cNvSpPr>
          <p:nvPr>
            <p:ph type="sldNum" sz="quarter" idx="10"/>
          </p:nvPr>
        </p:nvSpPr>
        <p:spPr/>
        <p:txBody>
          <a:bodyPr/>
          <a:lstStyle/>
          <a:p>
            <a:fld id="{0ED504D5-D2A0-484B-A3F6-4E2647546E42}" type="slidenum">
              <a:rPr lang="en-US" smtClean="0"/>
              <a:t>28</a:t>
            </a:fld>
            <a:endParaRPr lang="en-US"/>
          </a:p>
        </p:txBody>
      </p:sp>
    </p:spTree>
    <p:extLst>
      <p:ext uri="{BB962C8B-B14F-4D97-AF65-F5344CB8AC3E}">
        <p14:creationId xmlns:p14="http://schemas.microsoft.com/office/powerpoint/2010/main" val="1324174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the unsuccessful ...</a:t>
            </a:r>
          </a:p>
          <a:p>
            <a:endParaRPr lang="en-US" dirty="0" smtClean="0"/>
          </a:p>
          <a:p>
            <a:r>
              <a:rPr lang="en-US" baseline="0" dirty="0" smtClean="0"/>
              <a:t>While the reproducibility project significantly reduces the chance of failure, students still. On one final report, a group mentioned a great deal about their successes finding the dataset for a particular video streaming algorithm</a:t>
            </a:r>
          </a:p>
          <a:p>
            <a:endParaRPr lang="en-US" baseline="0" dirty="0" smtClean="0"/>
          </a:p>
          <a:p>
            <a:r>
              <a:rPr lang="en-US" baseline="0" dirty="0" smtClean="0"/>
              <a:t>which was essential for the algorithm. In hindsight, this could have been resolved had they contacted the TAs early</a:t>
            </a:r>
          </a:p>
          <a:p>
            <a:endParaRPr lang="en-US" baseline="0" dirty="0" smtClean="0"/>
          </a:p>
          <a:p>
            <a:r>
              <a:rPr lang="en-US" baseline="0" dirty="0" smtClean="0"/>
              <a:t>Sometimes, there are just restrictions on the emulator side.</a:t>
            </a:r>
          </a:p>
          <a:p>
            <a:r>
              <a:rPr lang="en-US" baseline="0" dirty="0" smtClean="0"/>
              <a:t>When reproducing the experiment on an emulator, it’s often necessary to scale down the workload, say from 1 </a:t>
            </a:r>
            <a:r>
              <a:rPr lang="en-US" baseline="0" dirty="0" err="1" smtClean="0"/>
              <a:t>Gbps</a:t>
            </a:r>
            <a:r>
              <a:rPr lang="en-US" baseline="0" dirty="0" smtClean="0"/>
              <a:t> links to 100 Mbps links. However, one group said that even when they scaled down all load generation parameters, they still couldn’t achieve target latencies when emulating on a single machine.</a:t>
            </a:r>
          </a:p>
        </p:txBody>
      </p:sp>
      <p:sp>
        <p:nvSpPr>
          <p:cNvPr id="4" name="Slide Number Placeholder 3"/>
          <p:cNvSpPr>
            <a:spLocks noGrp="1"/>
          </p:cNvSpPr>
          <p:nvPr>
            <p:ph type="sldNum" sz="quarter" idx="10"/>
          </p:nvPr>
        </p:nvSpPr>
        <p:spPr/>
        <p:txBody>
          <a:bodyPr/>
          <a:lstStyle/>
          <a:p>
            <a:fld id="{0ED504D5-D2A0-484B-A3F6-4E2647546E42}" type="slidenum">
              <a:rPr lang="en-US" smtClean="0"/>
              <a:t>29</a:t>
            </a:fld>
            <a:endParaRPr lang="en-US"/>
          </a:p>
        </p:txBody>
      </p:sp>
    </p:spTree>
    <p:extLst>
      <p:ext uri="{BB962C8B-B14F-4D97-AF65-F5344CB8AC3E}">
        <p14:creationId xmlns:p14="http://schemas.microsoft.com/office/powerpoint/2010/main" val="484011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Alright. now why are we telling you this? Why are we saying all this stuff about how</a:t>
            </a:r>
            <a:r>
              <a:rPr lang="en-US" baseline="0" dirty="0" smtClean="0"/>
              <a:t> assigning this project to some grad students worked? Well, we thought you might like to try this type of assignment in your class too.</a:t>
            </a:r>
          </a:p>
          <a:p>
            <a:endParaRPr lang="en-US" baseline="0" dirty="0" smtClean="0"/>
          </a:p>
          <a:p>
            <a:r>
              <a:rPr lang="en-US" baseline="0" dirty="0" smtClean="0"/>
              <a:t>And so, in the spirit of reproducibility, we’ve made this assignment reproducible. We've posted online all of the resources we found along the way that helped make this assignment a success, and give graduate networking students what we feel is a valuable, educational experience in network engineering and research.</a:t>
            </a:r>
            <a:endParaRPr lang="en-US" dirty="0"/>
          </a:p>
        </p:txBody>
      </p:sp>
      <p:sp>
        <p:nvSpPr>
          <p:cNvPr id="4" name="Slide Number Placeholder 3"/>
          <p:cNvSpPr>
            <a:spLocks noGrp="1"/>
          </p:cNvSpPr>
          <p:nvPr>
            <p:ph type="sldNum" sz="quarter" idx="10"/>
          </p:nvPr>
        </p:nvSpPr>
        <p:spPr/>
        <p:txBody>
          <a:bodyPr/>
          <a:lstStyle/>
          <a:p>
            <a:fld id="{0ED504D5-D2A0-484B-A3F6-4E2647546E42}" type="slidenum">
              <a:rPr lang="en-US" smtClean="0"/>
              <a:t>30</a:t>
            </a:fld>
            <a:endParaRPr lang="en-US"/>
          </a:p>
        </p:txBody>
      </p:sp>
    </p:spTree>
    <p:extLst>
      <p:ext uri="{BB962C8B-B14F-4D97-AF65-F5344CB8AC3E}">
        <p14:creationId xmlns:p14="http://schemas.microsoft.com/office/powerpoint/2010/main" val="3873920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a:t>
            </a:r>
            <a:r>
              <a:rPr lang="en-US" baseline="0" dirty="0" smtClean="0"/>
              <a:t> posted a </a:t>
            </a:r>
            <a:r>
              <a:rPr lang="en-US" baseline="0" dirty="0" err="1" smtClean="0"/>
              <a:t>github</a:t>
            </a:r>
            <a:r>
              <a:rPr lang="en-US" baseline="0" dirty="0" smtClean="0"/>
              <a:t> wiki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posted online all of the resources we found along the way that helped make this assignment a success, and give graduate networking students what we feel is a valuable, educational experience in network engineering and research.</a:t>
            </a:r>
          </a:p>
          <a:p>
            <a:r>
              <a:rPr lang="en-US" baseline="0" dirty="0" smtClean="0"/>
              <a:t>a starting list of papers to look at for reproducing, as well as guidelines for structuring the final report and blog posts. So please, since it’s out in the open, improve upon it, reproduce it, and give back to the community.</a:t>
            </a:r>
          </a:p>
          <a:p>
            <a:endParaRPr lang="en-US" baseline="0" dirty="0" smtClean="0"/>
          </a:p>
          <a:p>
            <a:r>
              <a:rPr lang="en-US" baseline="0" dirty="0" smtClean="0"/>
              <a:t>And finally, we’re not saying that this is the best way to teach graduate networking, but this is one way that’s worked for us. Maybe it’ll work for you, too.</a:t>
            </a:r>
            <a:endParaRPr lang="en-US" dirty="0"/>
          </a:p>
        </p:txBody>
      </p:sp>
      <p:sp>
        <p:nvSpPr>
          <p:cNvPr id="4" name="Slide Number Placeholder 3"/>
          <p:cNvSpPr>
            <a:spLocks noGrp="1"/>
          </p:cNvSpPr>
          <p:nvPr>
            <p:ph type="sldNum" sz="quarter" idx="10"/>
          </p:nvPr>
        </p:nvSpPr>
        <p:spPr/>
        <p:txBody>
          <a:bodyPr/>
          <a:lstStyle/>
          <a:p>
            <a:fld id="{0ED504D5-D2A0-484B-A3F6-4E2647546E42}" type="slidenum">
              <a:rPr lang="en-US" smtClean="0"/>
              <a:t>31</a:t>
            </a:fld>
            <a:endParaRPr lang="en-US"/>
          </a:p>
        </p:txBody>
      </p:sp>
    </p:spTree>
    <p:extLst>
      <p:ext uri="{BB962C8B-B14F-4D97-AF65-F5344CB8AC3E}">
        <p14:creationId xmlns:p14="http://schemas.microsoft.com/office/powerpoint/2010/main" val="412397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of these seems pretty straightforward: take a textbook,</a:t>
            </a:r>
            <a:r>
              <a:rPr lang="en-US" baseline="0" dirty="0" smtClean="0"/>
              <a:t> we happen to choose Kurose and Ross, give the introductory material, teach the four layer model, and that’s about it.</a:t>
            </a:r>
            <a:endParaRPr lang="en-US" dirty="0"/>
          </a:p>
        </p:txBody>
      </p:sp>
      <p:sp>
        <p:nvSpPr>
          <p:cNvPr id="4" name="Slide Number Placeholder 3"/>
          <p:cNvSpPr>
            <a:spLocks noGrp="1"/>
          </p:cNvSpPr>
          <p:nvPr>
            <p:ph type="sldNum" sz="quarter" idx="10"/>
          </p:nvPr>
        </p:nvSpPr>
        <p:spPr/>
        <p:txBody>
          <a:bodyPr/>
          <a:lstStyle/>
          <a:p>
            <a:fld id="{0ED504D5-D2A0-484B-A3F6-4E2647546E42}" type="slidenum">
              <a:rPr lang="en-US" smtClean="0"/>
              <a:t>3</a:t>
            </a:fld>
            <a:endParaRPr lang="en-US"/>
          </a:p>
        </p:txBody>
      </p:sp>
    </p:spTree>
    <p:extLst>
      <p:ext uri="{BB962C8B-B14F-4D97-AF65-F5344CB8AC3E}">
        <p14:creationId xmlns:p14="http://schemas.microsoft.com/office/powerpoint/2010/main" val="143398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there seems to be much more variation in the way the second class, graduate networking, is taught. You might</a:t>
            </a:r>
            <a:r>
              <a:rPr lang="en-US" baseline="0" dirty="0" smtClean="0"/>
              <a:t> take a more advanced textbook, maybe this one, or a bunch of papers, or some combination of the two, and teach this material in the classroom.</a:t>
            </a:r>
            <a:endParaRPr lang="en-US" dirty="0"/>
          </a:p>
        </p:txBody>
      </p:sp>
      <p:sp>
        <p:nvSpPr>
          <p:cNvPr id="4" name="Slide Number Placeholder 3"/>
          <p:cNvSpPr>
            <a:spLocks noGrp="1"/>
          </p:cNvSpPr>
          <p:nvPr>
            <p:ph type="sldNum" sz="quarter" idx="10"/>
          </p:nvPr>
        </p:nvSpPr>
        <p:spPr/>
        <p:txBody>
          <a:bodyPr/>
          <a:lstStyle/>
          <a:p>
            <a:fld id="{0ED504D5-D2A0-484B-A3F6-4E2647546E42}" type="slidenum">
              <a:rPr lang="en-US" smtClean="0"/>
              <a:t>4</a:t>
            </a:fld>
            <a:endParaRPr lang="en-US"/>
          </a:p>
        </p:txBody>
      </p:sp>
    </p:spTree>
    <p:extLst>
      <p:ext uri="{BB962C8B-B14F-4D97-AF65-F5344CB8AC3E}">
        <p14:creationId xmlns:p14="http://schemas.microsoft.com/office/powerpoint/2010/main" val="1417958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 most of these</a:t>
            </a:r>
            <a:r>
              <a:rPr lang="en-US" baseline="0" dirty="0" smtClean="0"/>
              <a:t> classes, what are you training these people for? You are training them and building their experience *read slide*</a:t>
            </a:r>
            <a:endParaRPr lang="en-US" dirty="0"/>
          </a:p>
        </p:txBody>
      </p:sp>
      <p:sp>
        <p:nvSpPr>
          <p:cNvPr id="4" name="Slide Number Placeholder 3"/>
          <p:cNvSpPr>
            <a:spLocks noGrp="1"/>
          </p:cNvSpPr>
          <p:nvPr>
            <p:ph type="sldNum" sz="quarter" idx="10"/>
          </p:nvPr>
        </p:nvSpPr>
        <p:spPr/>
        <p:txBody>
          <a:bodyPr/>
          <a:lstStyle/>
          <a:p>
            <a:fld id="{0ED504D5-D2A0-484B-A3F6-4E2647546E42}" type="slidenum">
              <a:rPr lang="en-US" smtClean="0"/>
              <a:t>5</a:t>
            </a:fld>
            <a:endParaRPr lang="en-US"/>
          </a:p>
        </p:txBody>
      </p:sp>
    </p:spTree>
    <p:extLst>
      <p:ext uri="{BB962C8B-B14F-4D97-AF65-F5344CB8AC3E}">
        <p14:creationId xmlns:p14="http://schemas.microsoft.com/office/powerpoint/2010/main" val="1610683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begs the question </a:t>
            </a:r>
            <a:r>
              <a:rPr lang="mr-IN" dirty="0" smtClean="0"/>
              <a:t>–</a:t>
            </a:r>
            <a:r>
              <a:rPr lang="en-US" dirty="0" smtClean="0"/>
              <a:t> </a:t>
            </a:r>
          </a:p>
          <a:p>
            <a:r>
              <a:rPr lang="en-US" dirty="0" smtClean="0"/>
              <a:t>We tried two options.</a:t>
            </a:r>
            <a:r>
              <a:rPr lang="en-US" baseline="0" dirty="0" smtClean="0"/>
              <a:t> </a:t>
            </a:r>
            <a:r>
              <a:rPr lang="en-US" dirty="0" smtClean="0"/>
              <a:t>Are</a:t>
            </a:r>
            <a:r>
              <a:rPr lang="en-US" baseline="0" dirty="0" smtClean="0"/>
              <a:t> we trying to get them all to do the same thing? We could </a:t>
            </a:r>
            <a:r>
              <a:rPr lang="mr-IN" baseline="0" dirty="0" smtClean="0"/>
              <a:t>…</a:t>
            </a:r>
            <a:r>
              <a:rPr lang="en-US" baseline="0" dirty="0" smtClean="0"/>
              <a:t> as an assignment.</a:t>
            </a:r>
          </a:p>
          <a:p>
            <a:r>
              <a:rPr lang="en-US" baseline="0" dirty="0" smtClean="0"/>
              <a:t>They’re likely to improve their programming skills, but the educational outcome of that is quite limited. We’ve found that this got a bit boring for us. Maybe we weren’t being creative enough with the assignments we were giving them.</a:t>
            </a:r>
          </a:p>
          <a:p>
            <a:endParaRPr lang="en-US" baseline="0" dirty="0" smtClean="0"/>
          </a:p>
          <a:p>
            <a:r>
              <a:rPr lang="en-US" baseline="0" dirty="0" smtClean="0"/>
              <a:t>So since these are more advanced networking students, it seemed very compelling to instead </a:t>
            </a:r>
            <a:r>
              <a:rPr lang="mr-IN" baseline="0" dirty="0" smtClean="0"/>
              <a:t>…</a:t>
            </a:r>
            <a:r>
              <a:rPr lang="en-US" baseline="0" dirty="0" smtClean="0"/>
              <a:t>. The problem with this is that the ten-week quarter system at Stanford was very short, and there wasn’t enough time to finish anything meaningful.</a:t>
            </a:r>
          </a:p>
          <a:p>
            <a:endParaRPr lang="en-US" baseline="0" dirty="0" smtClean="0"/>
          </a:p>
          <a:p>
            <a:r>
              <a:rPr lang="en-US" baseline="0" dirty="0" smtClean="0"/>
              <a:t>It was also too risky -- Too many students failed to produce a novel system that worked, and they get a bad experience out of this.</a:t>
            </a:r>
            <a:endParaRPr lang="en-US" dirty="0"/>
          </a:p>
        </p:txBody>
      </p:sp>
      <p:sp>
        <p:nvSpPr>
          <p:cNvPr id="4" name="Slide Number Placeholder 3"/>
          <p:cNvSpPr>
            <a:spLocks noGrp="1"/>
          </p:cNvSpPr>
          <p:nvPr>
            <p:ph type="sldNum" sz="quarter" idx="10"/>
          </p:nvPr>
        </p:nvSpPr>
        <p:spPr/>
        <p:txBody>
          <a:bodyPr/>
          <a:lstStyle/>
          <a:p>
            <a:fld id="{0ED504D5-D2A0-484B-A3F6-4E2647546E42}" type="slidenum">
              <a:rPr lang="en-US" smtClean="0"/>
              <a:t>6</a:t>
            </a:fld>
            <a:endParaRPr lang="en-US"/>
          </a:p>
        </p:txBody>
      </p:sp>
    </p:spTree>
    <p:extLst>
      <p:ext uri="{BB962C8B-B14F-4D97-AF65-F5344CB8AC3E}">
        <p14:creationId xmlns:p14="http://schemas.microsoft.com/office/powerpoint/2010/main" val="497005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found ourselves</a:t>
            </a:r>
            <a:r>
              <a:rPr lang="en-US" baseline="0" dirty="0" smtClean="0"/>
              <a:t> looking for an assignment that achieved two goals:</a:t>
            </a:r>
          </a:p>
          <a:p>
            <a:r>
              <a:rPr lang="en-US" baseline="0" dirty="0" smtClean="0"/>
              <a:t>Give them the experience of building a system,</a:t>
            </a:r>
          </a:p>
          <a:p>
            <a:r>
              <a:rPr lang="en-US" baseline="0" dirty="0" smtClean="0"/>
              <a:t>But also give them the feeling of thinking critically about a system.</a:t>
            </a:r>
          </a:p>
          <a:p>
            <a:endParaRPr lang="en-US" baseline="0" dirty="0" smtClean="0"/>
          </a:p>
          <a:p>
            <a:r>
              <a:rPr lang="en-US" baseline="0" dirty="0" smtClean="0"/>
              <a:t>This was back in 2012, when we were also concurrently developing and testing </a:t>
            </a:r>
            <a:r>
              <a:rPr lang="en-US" baseline="0" dirty="0" err="1" smtClean="0"/>
              <a:t>Mininet</a:t>
            </a:r>
            <a:r>
              <a:rPr lang="en-US" baseline="0" dirty="0" smtClean="0"/>
              <a:t>, and showing that </a:t>
            </a:r>
            <a:r>
              <a:rPr lang="en-US" baseline="0" dirty="0" err="1" smtClean="0"/>
              <a:t>Mininet</a:t>
            </a:r>
            <a:r>
              <a:rPr lang="en-US" baseline="0" dirty="0" smtClean="0"/>
              <a:t> could create an environment where emulating networked systems becomes easy.</a:t>
            </a:r>
          </a:p>
          <a:p>
            <a:endParaRPr lang="en-US" baseline="0" dirty="0" smtClean="0"/>
          </a:p>
          <a:p>
            <a:r>
              <a:rPr lang="en-US" baseline="0" dirty="0" smtClean="0"/>
              <a:t>And when we abstracted the assignment goals like this, and combined it with our research on </a:t>
            </a:r>
            <a:r>
              <a:rPr lang="en-US" baseline="0" dirty="0" err="1" smtClean="0"/>
              <a:t>Mininet-Hifi</a:t>
            </a:r>
            <a:r>
              <a:rPr lang="en-US" baseline="0" dirty="0" smtClean="0"/>
              <a:t>, we struck on the idea of</a:t>
            </a:r>
            <a:r>
              <a:rPr lang="mr-IN"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0ED504D5-D2A0-484B-A3F6-4E2647546E42}" type="slidenum">
              <a:rPr lang="en-US" smtClean="0"/>
              <a:t>7</a:t>
            </a:fld>
            <a:endParaRPr lang="en-US"/>
          </a:p>
        </p:txBody>
      </p:sp>
    </p:spTree>
    <p:extLst>
      <p:ext uri="{BB962C8B-B14F-4D97-AF65-F5344CB8AC3E}">
        <p14:creationId xmlns:p14="http://schemas.microsoft.com/office/powerpoint/2010/main" val="542000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asks students to ...</a:t>
            </a:r>
          </a:p>
          <a:p>
            <a:endParaRPr lang="en-US" dirty="0" smtClean="0"/>
          </a:p>
          <a:p>
            <a:r>
              <a:rPr lang="en-US" dirty="0" smtClean="0"/>
              <a:t>And our experience</a:t>
            </a:r>
            <a:r>
              <a:rPr lang="en-US" baseline="0" dirty="0" smtClean="0"/>
              <a:t> with offering this type of assignment is the </a:t>
            </a:r>
            <a:r>
              <a:rPr lang="mr-IN" baseline="0" dirty="0" smtClean="0"/>
              <a:t>…</a:t>
            </a:r>
            <a:r>
              <a:rPr lang="en-US" baseline="0" dirty="0" smtClean="0"/>
              <a:t> of this work.</a:t>
            </a:r>
            <a:endParaRPr lang="en-US" dirty="0"/>
          </a:p>
        </p:txBody>
      </p:sp>
      <p:sp>
        <p:nvSpPr>
          <p:cNvPr id="4" name="Slide Number Placeholder 3"/>
          <p:cNvSpPr>
            <a:spLocks noGrp="1"/>
          </p:cNvSpPr>
          <p:nvPr>
            <p:ph type="sldNum" sz="quarter" idx="10"/>
          </p:nvPr>
        </p:nvSpPr>
        <p:spPr/>
        <p:txBody>
          <a:bodyPr/>
          <a:lstStyle/>
          <a:p>
            <a:fld id="{0ED504D5-D2A0-484B-A3F6-4E2647546E42}" type="slidenum">
              <a:rPr lang="en-US" smtClean="0"/>
              <a:t>8</a:t>
            </a:fld>
            <a:endParaRPr lang="en-US"/>
          </a:p>
        </p:txBody>
      </p:sp>
    </p:spTree>
    <p:extLst>
      <p:ext uri="{BB962C8B-B14F-4D97-AF65-F5344CB8AC3E}">
        <p14:creationId xmlns:p14="http://schemas.microsoft.com/office/powerpoint/2010/main" val="420557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so, as part</a:t>
            </a:r>
            <a:r>
              <a:rPr lang="en-US" baseline="0" dirty="0" smtClean="0"/>
              <a:t> of CS 244, Stanford’s graduate networking class, we proposed the reproducibility project, which happens in a little over four weeks.</a:t>
            </a:r>
          </a:p>
          <a:p>
            <a:endParaRPr lang="en-US" baseline="0" dirty="0" smtClean="0"/>
          </a:p>
          <a:p>
            <a:r>
              <a:rPr lang="en-US" baseline="0" dirty="0" smtClean="0"/>
              <a:t>Usually a graph or a table that they can validate.</a:t>
            </a:r>
          </a:p>
          <a:p>
            <a:endParaRPr lang="en-US" baseline="0" dirty="0" smtClean="0"/>
          </a:p>
          <a:p>
            <a:r>
              <a:rPr lang="en-US" baseline="0" dirty="0" smtClean="0"/>
              <a:t>If they got different results, how and why they were different, show that they understood what the paper was trying to tell them with this result.</a:t>
            </a:r>
          </a:p>
          <a:p>
            <a:endParaRPr lang="en-US" baseline="0" dirty="0" smtClean="0"/>
          </a:p>
          <a:p>
            <a:r>
              <a:rPr lang="en-US" baseline="0" dirty="0" smtClean="0"/>
              <a:t>And in the last week, </a:t>
            </a:r>
            <a:r>
              <a:rPr lang="mr-IN" baseline="0" dirty="0" smtClean="0"/>
              <a:t>…</a:t>
            </a:r>
            <a:r>
              <a:rPr lang="en-US" baseline="0" dirty="0" smtClean="0"/>
              <a:t>. Since we are counting on the students to reproduce someone else’s work, it naturally follows that they should be accountable to have their own work reproduced as well. </a:t>
            </a:r>
            <a:r>
              <a:rPr lang="en-US" sz="1200" kern="1200" baseline="0" dirty="0" smtClean="0">
                <a:solidFill>
                  <a:schemeClr val="tx1"/>
                </a:solidFill>
                <a:latin typeface="+mn-lt"/>
                <a:ea typeface="+mn-ea"/>
                <a:cs typeface="+mn-cs"/>
              </a:rPr>
              <a:t>If your fellow students can look at your blog post and get all the resources they need to reproduce your graphs, then we incorporate this success into the project grade.</a:t>
            </a:r>
            <a:endParaRPr lang="en-US" baseline="0" dirty="0" smtClean="0"/>
          </a:p>
        </p:txBody>
      </p:sp>
      <p:sp>
        <p:nvSpPr>
          <p:cNvPr id="4" name="Slide Number Placeholder 3"/>
          <p:cNvSpPr>
            <a:spLocks noGrp="1"/>
          </p:cNvSpPr>
          <p:nvPr>
            <p:ph type="sldNum" sz="quarter" idx="10"/>
          </p:nvPr>
        </p:nvSpPr>
        <p:spPr/>
        <p:txBody>
          <a:bodyPr/>
          <a:lstStyle/>
          <a:p>
            <a:fld id="{0ED504D5-D2A0-484B-A3F6-4E2647546E42}" type="slidenum">
              <a:rPr lang="en-US" smtClean="0"/>
              <a:t>9</a:t>
            </a:fld>
            <a:endParaRPr lang="en-US"/>
          </a:p>
        </p:txBody>
      </p:sp>
    </p:spTree>
    <p:extLst>
      <p:ext uri="{BB962C8B-B14F-4D97-AF65-F5344CB8AC3E}">
        <p14:creationId xmlns:p14="http://schemas.microsoft.com/office/powerpoint/2010/main" val="1386562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021E64-5A1D-7C4A-99F0-EDF9DBE23169}" type="datetime1">
              <a:rPr lang="en-US" smtClean="0"/>
              <a:t>8/27/17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1C107-FCE8-9B41-87E0-2A24816ADEC6}" type="slidenum">
              <a:rPr lang="en-US" smtClean="0"/>
              <a:t>‹#›</a:t>
            </a:fld>
            <a:endParaRPr lang="en-US"/>
          </a:p>
        </p:txBody>
      </p:sp>
    </p:spTree>
    <p:extLst>
      <p:ext uri="{BB962C8B-B14F-4D97-AF65-F5344CB8AC3E}">
        <p14:creationId xmlns:p14="http://schemas.microsoft.com/office/powerpoint/2010/main" val="111869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6C4BA7-6611-2846-B4A2-58CEDD7E801B}" type="datetime1">
              <a:rPr lang="en-US" smtClean="0"/>
              <a:t>8/27/17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1C107-FCE8-9B41-87E0-2A24816ADEC6}" type="slidenum">
              <a:rPr lang="en-US" smtClean="0"/>
              <a:t>‹#›</a:t>
            </a:fld>
            <a:endParaRPr lang="en-US"/>
          </a:p>
        </p:txBody>
      </p:sp>
    </p:spTree>
    <p:extLst>
      <p:ext uri="{BB962C8B-B14F-4D97-AF65-F5344CB8AC3E}">
        <p14:creationId xmlns:p14="http://schemas.microsoft.com/office/powerpoint/2010/main" val="1262537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AD93C-237D-CE4D-9CCA-F40C05D6A4DB}" type="datetime1">
              <a:rPr lang="en-US" smtClean="0"/>
              <a:t>8/27/17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1C107-FCE8-9B41-87E0-2A24816ADEC6}" type="slidenum">
              <a:rPr lang="en-US" smtClean="0"/>
              <a:t>‹#›</a:t>
            </a:fld>
            <a:endParaRPr lang="en-US"/>
          </a:p>
        </p:txBody>
      </p:sp>
    </p:spTree>
    <p:extLst>
      <p:ext uri="{BB962C8B-B14F-4D97-AF65-F5344CB8AC3E}">
        <p14:creationId xmlns:p14="http://schemas.microsoft.com/office/powerpoint/2010/main" val="187560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1646EE-4483-4241-A51B-2ABB0350E16E}" type="datetime1">
              <a:rPr lang="en-US" smtClean="0"/>
              <a:t>8/27/17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1C107-FCE8-9B41-87E0-2A24816ADEC6}" type="slidenum">
              <a:rPr lang="en-US" smtClean="0"/>
              <a:t>‹#›</a:t>
            </a:fld>
            <a:endParaRPr lang="en-US"/>
          </a:p>
        </p:txBody>
      </p:sp>
    </p:spTree>
    <p:extLst>
      <p:ext uri="{BB962C8B-B14F-4D97-AF65-F5344CB8AC3E}">
        <p14:creationId xmlns:p14="http://schemas.microsoft.com/office/powerpoint/2010/main" val="660291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13FD44-5C52-3448-AFB7-777F3AEF3043}" type="datetime1">
              <a:rPr lang="en-US" smtClean="0"/>
              <a:t>8/27/17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1C107-FCE8-9B41-87E0-2A24816ADEC6}" type="slidenum">
              <a:rPr lang="en-US" smtClean="0"/>
              <a:t>‹#›</a:t>
            </a:fld>
            <a:endParaRPr lang="en-US"/>
          </a:p>
        </p:txBody>
      </p:sp>
    </p:spTree>
    <p:extLst>
      <p:ext uri="{BB962C8B-B14F-4D97-AF65-F5344CB8AC3E}">
        <p14:creationId xmlns:p14="http://schemas.microsoft.com/office/powerpoint/2010/main" val="1469017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8636A4-10AB-1C4A-8726-04987E9B35BA}" type="datetime1">
              <a:rPr lang="en-US" smtClean="0"/>
              <a:t>8/27/17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1C107-FCE8-9B41-87E0-2A24816ADEC6}" type="slidenum">
              <a:rPr lang="en-US" smtClean="0"/>
              <a:t>‹#›</a:t>
            </a:fld>
            <a:endParaRPr lang="en-US"/>
          </a:p>
        </p:txBody>
      </p:sp>
    </p:spTree>
    <p:extLst>
      <p:ext uri="{BB962C8B-B14F-4D97-AF65-F5344CB8AC3E}">
        <p14:creationId xmlns:p14="http://schemas.microsoft.com/office/powerpoint/2010/main" val="16480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634AC8-B1DB-724A-9C17-2A865B0E444C}" type="datetime1">
              <a:rPr lang="en-US" smtClean="0"/>
              <a:t>8/27/17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1C107-FCE8-9B41-87E0-2A24816ADEC6}" type="slidenum">
              <a:rPr lang="en-US" smtClean="0"/>
              <a:t>‹#›</a:t>
            </a:fld>
            <a:endParaRPr lang="en-US"/>
          </a:p>
        </p:txBody>
      </p:sp>
    </p:spTree>
    <p:extLst>
      <p:ext uri="{BB962C8B-B14F-4D97-AF65-F5344CB8AC3E}">
        <p14:creationId xmlns:p14="http://schemas.microsoft.com/office/powerpoint/2010/main" val="1847349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426FE9-5604-664F-A8CF-B560F13553AE}" type="datetime1">
              <a:rPr lang="en-US" smtClean="0"/>
              <a:t>8/27/17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E1C107-FCE8-9B41-87E0-2A24816ADEC6}" type="slidenum">
              <a:rPr lang="en-US" smtClean="0"/>
              <a:t>‹#›</a:t>
            </a:fld>
            <a:endParaRPr lang="en-US"/>
          </a:p>
        </p:txBody>
      </p:sp>
    </p:spTree>
    <p:extLst>
      <p:ext uri="{BB962C8B-B14F-4D97-AF65-F5344CB8AC3E}">
        <p14:creationId xmlns:p14="http://schemas.microsoft.com/office/powerpoint/2010/main" val="88293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88354-AC56-4247-96C4-24910B106C04}" type="datetime1">
              <a:rPr lang="en-US" smtClean="0"/>
              <a:t>8/27/17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E1C107-FCE8-9B41-87E0-2A24816ADEC6}" type="slidenum">
              <a:rPr lang="en-US" smtClean="0"/>
              <a:t>‹#›</a:t>
            </a:fld>
            <a:endParaRPr lang="en-US"/>
          </a:p>
        </p:txBody>
      </p:sp>
    </p:spTree>
    <p:extLst>
      <p:ext uri="{BB962C8B-B14F-4D97-AF65-F5344CB8AC3E}">
        <p14:creationId xmlns:p14="http://schemas.microsoft.com/office/powerpoint/2010/main" val="35351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66D44-F60C-784F-9DFA-B8B8BEE057DD}" type="datetime1">
              <a:rPr lang="en-US" smtClean="0"/>
              <a:t>8/27/17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1C107-FCE8-9B41-87E0-2A24816ADEC6}" type="slidenum">
              <a:rPr lang="en-US" smtClean="0"/>
              <a:t>‹#›</a:t>
            </a:fld>
            <a:endParaRPr lang="en-US"/>
          </a:p>
        </p:txBody>
      </p:sp>
    </p:spTree>
    <p:extLst>
      <p:ext uri="{BB962C8B-B14F-4D97-AF65-F5344CB8AC3E}">
        <p14:creationId xmlns:p14="http://schemas.microsoft.com/office/powerpoint/2010/main" val="1453291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E72D48-4D5D-F948-84AC-C977F630829A}" type="datetime1">
              <a:rPr lang="en-US" smtClean="0"/>
              <a:t>8/27/17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1C107-FCE8-9B41-87E0-2A24816ADEC6}" type="slidenum">
              <a:rPr lang="en-US" smtClean="0"/>
              <a:t>‹#›</a:t>
            </a:fld>
            <a:endParaRPr lang="en-US"/>
          </a:p>
        </p:txBody>
      </p:sp>
    </p:spTree>
    <p:extLst>
      <p:ext uri="{BB962C8B-B14F-4D97-AF65-F5344CB8AC3E}">
        <p14:creationId xmlns:p14="http://schemas.microsoft.com/office/powerpoint/2010/main" val="21416812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FEC8F-12B8-1241-939C-AB5396BAC8A5}" type="datetime1">
              <a:rPr lang="en-US" smtClean="0"/>
              <a:t>8/27/17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1C107-FCE8-9B41-87E0-2A24816ADEC6}" type="slidenum">
              <a:rPr lang="en-US" smtClean="0"/>
              <a:t>‹#›</a:t>
            </a:fld>
            <a:endParaRPr lang="en-US"/>
          </a:p>
        </p:txBody>
      </p:sp>
    </p:spTree>
    <p:extLst>
      <p:ext uri="{BB962C8B-B14F-4D97-AF65-F5344CB8AC3E}">
        <p14:creationId xmlns:p14="http://schemas.microsoft.com/office/powerpoint/2010/main" val="832892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s://reproducingnetworkresearch.wordpress.com/2016/05/30/cs-244-16-misbehaving-tcp-receivers-can-cause-internet-wide-congestion-collapse/" TargetMode="External"/><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hyperlink" Target="http://www.cl.cam.ac.uk/research/srg/netos/qjump/pubs.html" TargetMode="External"/><Relationship Id="rId5" Type="http://schemas.openxmlformats.org/officeDocument/2006/relationships/hyperlink" Target="https://reproducingnetworkresearch.wordpress.com/2015/05/31/cs-244-15-qjump-delay-guarantees-in-datacenter-networks/" TargetMode="External"/><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hyperlink" Target="http://yuba.stanford.edu/techreports/TR05-HPNG-112102.pdf" TargetMode="External"/><Relationship Id="rId4" Type="http://schemas.openxmlformats.org/officeDocument/2006/relationships/hyperlink" Target="https://reproducingnetworkresearch.wordpress.com/2016/05/30/cs244-16-why-flow-completion-time-is-the-right-metric-for-congestion-control-rate-control-protocol/" TargetMode="External"/><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hyperlink" Target="https://github.com/modong/pcc" TargetMode="External"/><Relationship Id="rId7" Type="http://schemas.openxmlformats.org/officeDocument/2006/relationships/hyperlink" Target="https://reproducingnetworkresearch.wordpress.com/2015/05/29/cs244-15-evaluating-pcc-re-architecting-congestion-control-for-high-performance/"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ininet/mininet-tests/tree/master/dctcp" TargetMode="External"/><Relationship Id="rId3" Type="http://schemas.openxmlformats.org/officeDocument/2006/relationships/hyperlink" Target="https://reproducingnetworkresearch.wordpress.com/2016/05/30/cs244-16-dctcp/"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cs244.stanford.edu/reproducibility" TargetMode="External"/><Relationship Id="rId4" Type="http://schemas.openxmlformats.org/officeDocument/2006/relationships/hyperlink" Target="https://ccronline.sigcomm.org/2017/learning-networking-by-reproducing-research-results/" TargetMode="External"/><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cs244.stanford.edu/reproducibility"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reproducingnetworkresearch.wordpres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Learning Networking by Reproducing Network Results</a:t>
            </a:r>
            <a:endParaRPr lang="en-US" dirty="0"/>
          </a:p>
        </p:txBody>
      </p:sp>
      <p:sp>
        <p:nvSpPr>
          <p:cNvPr id="3" name="Subtitle 2"/>
          <p:cNvSpPr>
            <a:spLocks noGrp="1"/>
          </p:cNvSpPr>
          <p:nvPr>
            <p:ph type="subTitle" idx="1"/>
          </p:nvPr>
        </p:nvSpPr>
        <p:spPr/>
        <p:txBody>
          <a:bodyPr/>
          <a:lstStyle/>
          <a:p>
            <a:r>
              <a:rPr lang="en-US" dirty="0" smtClean="0"/>
              <a:t>Lisa Yan and Nick McKeown</a:t>
            </a:r>
          </a:p>
          <a:p>
            <a:r>
              <a:rPr lang="en-US" dirty="0" smtClean="0"/>
              <a:t>Stanford University</a:t>
            </a:r>
            <a:endParaRPr lang="en-US" dirty="0"/>
          </a:p>
        </p:txBody>
      </p:sp>
      <p:sp>
        <p:nvSpPr>
          <p:cNvPr id="4" name="Slide Number Placeholder 3"/>
          <p:cNvSpPr>
            <a:spLocks noGrp="1"/>
          </p:cNvSpPr>
          <p:nvPr>
            <p:ph type="sldNum" sz="quarter" idx="12"/>
          </p:nvPr>
        </p:nvSpPr>
        <p:spPr/>
        <p:txBody>
          <a:bodyPr/>
          <a:lstStyle/>
          <a:p>
            <a:fld id="{A2E1C107-FCE8-9B41-87E0-2A24816ADEC6}" type="slidenum">
              <a:rPr lang="en-US" smtClean="0"/>
              <a:t>1</a:t>
            </a:fld>
            <a:endParaRPr lang="en-US"/>
          </a:p>
        </p:txBody>
      </p:sp>
      <p:pic>
        <p:nvPicPr>
          <p:cNvPr id="5" name="Picture 4" descr="C:\Users\Chris\University\Teaching\cs221\WWW\slides\img\stanford.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35082" y="5717390"/>
            <a:ext cx="823356" cy="821522"/>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7282766" y="5710019"/>
            <a:ext cx="4484241" cy="646331"/>
          </a:xfrm>
          <a:prstGeom prst="rect">
            <a:avLst/>
          </a:prstGeom>
          <a:noFill/>
        </p:spPr>
        <p:txBody>
          <a:bodyPr wrap="none" rtlCol="0">
            <a:spAutoFit/>
          </a:bodyPr>
          <a:lstStyle/>
          <a:p>
            <a:r>
              <a:rPr lang="en-US" dirty="0" smtClean="0">
                <a:latin typeface="+mj-lt"/>
              </a:rPr>
              <a:t>With help from Keith </a:t>
            </a:r>
            <a:r>
              <a:rPr lang="en-US" dirty="0" err="1" smtClean="0">
                <a:latin typeface="+mj-lt"/>
              </a:rPr>
              <a:t>Winstein</a:t>
            </a:r>
            <a:r>
              <a:rPr lang="en-US" dirty="0" smtClean="0">
                <a:latin typeface="+mj-lt"/>
              </a:rPr>
              <a:t>, </a:t>
            </a:r>
            <a:r>
              <a:rPr lang="en-US" dirty="0" err="1" smtClean="0">
                <a:latin typeface="+mj-lt"/>
              </a:rPr>
              <a:t>Sachin</a:t>
            </a:r>
            <a:r>
              <a:rPr lang="en-US" dirty="0" smtClean="0">
                <a:latin typeface="+mj-lt"/>
              </a:rPr>
              <a:t> </a:t>
            </a:r>
            <a:r>
              <a:rPr lang="en-US" dirty="0" err="1" smtClean="0">
                <a:latin typeface="+mj-lt"/>
              </a:rPr>
              <a:t>Katti</a:t>
            </a:r>
            <a:r>
              <a:rPr lang="en-US" dirty="0" smtClean="0">
                <a:latin typeface="+mj-lt"/>
              </a:rPr>
              <a:t>,</a:t>
            </a:r>
          </a:p>
          <a:p>
            <a:r>
              <a:rPr lang="en-US" dirty="0" smtClean="0">
                <a:latin typeface="+mj-lt"/>
              </a:rPr>
              <a:t>Nikhil </a:t>
            </a:r>
            <a:r>
              <a:rPr lang="en-US" dirty="0" err="1" smtClean="0">
                <a:latin typeface="+mj-lt"/>
              </a:rPr>
              <a:t>Handigol</a:t>
            </a:r>
            <a:r>
              <a:rPr lang="en-US" dirty="0" smtClean="0">
                <a:latin typeface="+mj-lt"/>
              </a:rPr>
              <a:t>, Brandon Heller, and Bob Lantz</a:t>
            </a:r>
            <a:endParaRPr lang="en-US" dirty="0">
              <a:latin typeface="+mj-lt"/>
            </a:endParaRPr>
          </a:p>
        </p:txBody>
      </p:sp>
    </p:spTree>
    <p:extLst>
      <p:ext uri="{BB962C8B-B14F-4D97-AF65-F5344CB8AC3E}">
        <p14:creationId xmlns:p14="http://schemas.microsoft.com/office/powerpoint/2010/main" val="1867477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Reproduced TCP opt-</a:t>
            </a:r>
            <a:r>
              <a:rPr lang="en-US" dirty="0" err="1" smtClean="0"/>
              <a:t>ack</a:t>
            </a:r>
            <a:r>
              <a:rPr lang="en-US" dirty="0" smtClean="0"/>
              <a:t> attack</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317438" y="1904556"/>
            <a:ext cx="6748380" cy="4372510"/>
          </a:xfrm>
        </p:spPr>
      </p:pic>
      <p:sp>
        <p:nvSpPr>
          <p:cNvPr id="4" name="Slide Number Placeholder 3"/>
          <p:cNvSpPr>
            <a:spLocks noGrp="1"/>
          </p:cNvSpPr>
          <p:nvPr>
            <p:ph type="sldNum" sz="quarter" idx="12"/>
          </p:nvPr>
        </p:nvSpPr>
        <p:spPr/>
        <p:txBody>
          <a:bodyPr/>
          <a:lstStyle/>
          <a:p>
            <a:fld id="{A2E1C107-FCE8-9B41-87E0-2A24816ADEC6}" type="slidenum">
              <a:rPr lang="en-US" smtClean="0"/>
              <a:t>10</a:t>
            </a:fld>
            <a:endParaRPr lang="en-US"/>
          </a:p>
        </p:txBody>
      </p:sp>
      <p:pic>
        <p:nvPicPr>
          <p:cNvPr id="6" name="Picture 5">
            <a:hlinkClick r:id="rId4"/>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152303" y="3096987"/>
            <a:ext cx="4916593" cy="2939495"/>
          </a:xfrm>
          <a:prstGeom prst="rect">
            <a:avLst/>
          </a:prstGeom>
        </p:spPr>
      </p:pic>
      <p:sp>
        <p:nvSpPr>
          <p:cNvPr id="8" name="TextBox 7"/>
          <p:cNvSpPr txBox="1"/>
          <p:nvPr/>
        </p:nvSpPr>
        <p:spPr>
          <a:xfrm>
            <a:off x="2385180" y="1513193"/>
            <a:ext cx="2612895" cy="369332"/>
          </a:xfrm>
          <a:prstGeom prst="rect">
            <a:avLst/>
          </a:prstGeom>
          <a:noFill/>
        </p:spPr>
        <p:txBody>
          <a:bodyPr wrap="none" rtlCol="0">
            <a:spAutoFit/>
          </a:bodyPr>
          <a:lstStyle/>
          <a:p>
            <a:pPr algn="ctr"/>
            <a:r>
              <a:rPr lang="en-US" dirty="0" smtClean="0">
                <a:latin typeface="+mj-lt"/>
              </a:rPr>
              <a:t>Original result from paper</a:t>
            </a:r>
            <a:endParaRPr lang="en-US" dirty="0">
              <a:latin typeface="+mj-lt"/>
            </a:endParaRPr>
          </a:p>
        </p:txBody>
      </p:sp>
      <p:sp>
        <p:nvSpPr>
          <p:cNvPr id="9" name="TextBox 8"/>
          <p:cNvSpPr txBox="1"/>
          <p:nvPr/>
        </p:nvSpPr>
        <p:spPr>
          <a:xfrm>
            <a:off x="6894865" y="1536012"/>
            <a:ext cx="3823935" cy="646331"/>
          </a:xfrm>
          <a:prstGeom prst="rect">
            <a:avLst/>
          </a:prstGeom>
          <a:noFill/>
        </p:spPr>
        <p:txBody>
          <a:bodyPr wrap="square" rtlCol="0">
            <a:spAutoFit/>
          </a:bodyPr>
          <a:lstStyle/>
          <a:p>
            <a:pPr algn="ctr"/>
            <a:r>
              <a:rPr lang="en-US" smtClean="0">
                <a:latin typeface="+mj-lt"/>
              </a:rPr>
              <a:t>Alexander and Trey’s </a:t>
            </a:r>
            <a:r>
              <a:rPr lang="en-US" dirty="0" smtClean="0">
                <a:latin typeface="+mj-lt"/>
              </a:rPr>
              <a:t>reproduced result (</a:t>
            </a:r>
            <a:r>
              <a:rPr lang="en-US" dirty="0" smtClean="0">
                <a:latin typeface="+mj-lt"/>
                <a:hlinkClick r:id="rId4"/>
              </a:rPr>
              <a:t>blog post</a:t>
            </a:r>
            <a:r>
              <a:rPr lang="en-US" dirty="0" smtClean="0">
                <a:latin typeface="+mj-lt"/>
              </a:rPr>
              <a:t>)</a:t>
            </a:r>
            <a:endParaRPr lang="en-US" dirty="0">
              <a:latin typeface="+mj-lt"/>
            </a:endParaRPr>
          </a:p>
        </p:txBody>
      </p:sp>
      <p:sp>
        <p:nvSpPr>
          <p:cNvPr id="10" name="TextBox 9"/>
          <p:cNvSpPr txBox="1"/>
          <p:nvPr/>
        </p:nvSpPr>
        <p:spPr>
          <a:xfrm>
            <a:off x="2984861" y="6400412"/>
            <a:ext cx="8161914" cy="276999"/>
          </a:xfrm>
          <a:prstGeom prst="rect">
            <a:avLst/>
          </a:prstGeom>
          <a:noFill/>
        </p:spPr>
        <p:txBody>
          <a:bodyPr wrap="none" rtlCol="0">
            <a:spAutoFit/>
          </a:bodyPr>
          <a:lstStyle/>
          <a:p>
            <a:r>
              <a:rPr lang="en-US" sz="1200" dirty="0"/>
              <a:t>R. Sherwood, </a:t>
            </a:r>
            <a:r>
              <a:rPr lang="en-US" sz="1200" dirty="0" smtClean="0"/>
              <a:t>B. </a:t>
            </a:r>
            <a:r>
              <a:rPr lang="en-US" sz="1200" dirty="0" err="1" smtClean="0"/>
              <a:t>Bhattacharjee</a:t>
            </a:r>
            <a:r>
              <a:rPr lang="en-US" sz="1200" dirty="0" smtClean="0"/>
              <a:t>, and R. </a:t>
            </a:r>
            <a:r>
              <a:rPr lang="en-US" sz="1200" dirty="0" err="1" smtClean="0"/>
              <a:t>Braud</a:t>
            </a:r>
            <a:r>
              <a:rPr lang="en-US" sz="1200" dirty="0" smtClean="0"/>
              <a:t>. </a:t>
            </a:r>
            <a:r>
              <a:rPr lang="en-US" sz="1200" dirty="0"/>
              <a:t>Misbehaving TCP receivers </a:t>
            </a:r>
            <a:r>
              <a:rPr lang="en-US" sz="1200" dirty="0" smtClean="0"/>
              <a:t>can cause </a:t>
            </a:r>
            <a:r>
              <a:rPr lang="en-US" sz="1200" dirty="0"/>
              <a:t>internet-wide congestion collapse. </a:t>
            </a:r>
            <a:r>
              <a:rPr lang="en-US" sz="1200" dirty="0" smtClean="0"/>
              <a:t>CCS 2005.</a:t>
            </a:r>
            <a:endParaRPr lang="en-US" sz="1200" dirty="0"/>
          </a:p>
        </p:txBody>
      </p:sp>
    </p:spTree>
    <p:extLst>
      <p:ext uri="{BB962C8B-B14F-4D97-AF65-F5344CB8AC3E}">
        <p14:creationId xmlns:p14="http://schemas.microsoft.com/office/powerpoint/2010/main" val="1611119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kinds of reproductions?</a:t>
            </a:r>
            <a:endParaRPr lang="en-US" dirty="0"/>
          </a:p>
        </p:txBody>
      </p:sp>
      <p:sp>
        <p:nvSpPr>
          <p:cNvPr id="3" name="Content Placeholder 2"/>
          <p:cNvSpPr>
            <a:spLocks noGrp="1"/>
          </p:cNvSpPr>
          <p:nvPr>
            <p:ph idx="1"/>
          </p:nvPr>
        </p:nvSpPr>
        <p:spPr>
          <a:xfrm>
            <a:off x="6307666" y="2154237"/>
            <a:ext cx="5223933" cy="3738563"/>
          </a:xfrm>
        </p:spPr>
        <p:txBody>
          <a:bodyPr/>
          <a:lstStyle/>
          <a:p>
            <a:pPr marL="0" indent="0">
              <a:buNone/>
            </a:pPr>
            <a:endParaRPr lang="en-US" dirty="0" smtClean="0">
              <a:latin typeface="+mj-lt"/>
            </a:endParaRPr>
          </a:p>
          <a:p>
            <a:r>
              <a:rPr lang="en-US" dirty="0" smtClean="0">
                <a:latin typeface="+mj-lt"/>
              </a:rPr>
              <a:t>Congestion control</a:t>
            </a:r>
          </a:p>
          <a:p>
            <a:r>
              <a:rPr lang="en-US" dirty="0" smtClean="0">
                <a:latin typeface="+mj-lt"/>
              </a:rPr>
              <a:t>Topologies</a:t>
            </a:r>
          </a:p>
          <a:p>
            <a:r>
              <a:rPr lang="en-US" dirty="0" smtClean="0">
                <a:latin typeface="+mj-lt"/>
              </a:rPr>
              <a:t>Security attacks</a:t>
            </a:r>
          </a:p>
          <a:p>
            <a:r>
              <a:rPr lang="en-US" dirty="0" smtClean="0">
                <a:latin typeface="+mj-lt"/>
              </a:rPr>
              <a:t>Applications</a:t>
            </a:r>
            <a:endParaRPr lang="en-US" dirty="0">
              <a:latin typeface="+mj-lt"/>
            </a:endParaRPr>
          </a:p>
        </p:txBody>
      </p:sp>
      <p:sp>
        <p:nvSpPr>
          <p:cNvPr id="4" name="Slide Number Placeholder 3"/>
          <p:cNvSpPr>
            <a:spLocks noGrp="1"/>
          </p:cNvSpPr>
          <p:nvPr>
            <p:ph type="sldNum" sz="quarter" idx="12"/>
          </p:nvPr>
        </p:nvSpPr>
        <p:spPr/>
        <p:txBody>
          <a:bodyPr/>
          <a:lstStyle/>
          <a:p>
            <a:fld id="{A2E1C107-FCE8-9B41-87E0-2A24816ADEC6}" type="slidenum">
              <a:rPr lang="en-US" smtClean="0"/>
              <a:t>11</a:t>
            </a:fld>
            <a:endParaRPr lang="en-US"/>
          </a:p>
        </p:txBody>
      </p:sp>
      <p:graphicFrame>
        <p:nvGraphicFramePr>
          <p:cNvPr id="6" name="Table 5"/>
          <p:cNvGraphicFramePr>
            <a:graphicFrameLocks noGrp="1"/>
          </p:cNvGraphicFramePr>
          <p:nvPr>
            <p:extLst/>
          </p:nvPr>
        </p:nvGraphicFramePr>
        <p:xfrm>
          <a:off x="838200" y="2387016"/>
          <a:ext cx="4197464" cy="3977640"/>
        </p:xfrm>
        <a:graphic>
          <a:graphicData uri="http://schemas.openxmlformats.org/drawingml/2006/table">
            <a:tbl>
              <a:tblPr firstRow="1" bandRow="1">
                <a:tableStyleId>{2D5ABB26-0587-4C30-8999-92F81FD0307C}</a:tableStyleId>
              </a:tblPr>
              <a:tblGrid>
                <a:gridCol w="2709333"/>
                <a:gridCol w="1488131"/>
              </a:tblGrid>
              <a:tr h="603294">
                <a:tc>
                  <a:txBody>
                    <a:bodyPr/>
                    <a:lstStyle/>
                    <a:p>
                      <a:r>
                        <a:rPr lang="en-US" dirty="0" smtClean="0">
                          <a:latin typeface="+mj-lt"/>
                        </a:rPr>
                        <a:t>Publication</a:t>
                      </a:r>
                      <a:endParaRPr lang="en-US" dirty="0">
                        <a:solidFill>
                          <a:schemeClr val="tx1"/>
                        </a:solidFill>
                        <a:latin typeface="+mj-lt"/>
                      </a:endParaRPr>
                    </a:p>
                  </a:txBody>
                  <a:tcPr anchor="ctr">
                    <a:lnB w="12700" cap="flat" cmpd="sng" algn="ctr">
                      <a:solidFill>
                        <a:schemeClr val="tx1"/>
                      </a:solidFill>
                      <a:prstDash val="solid"/>
                      <a:round/>
                      <a:headEnd type="none" w="med" len="med"/>
                      <a:tailEnd type="none" w="med" len="med"/>
                    </a:lnB>
                  </a:tcPr>
                </a:tc>
                <a:tc>
                  <a:txBody>
                    <a:bodyPr/>
                    <a:lstStyle/>
                    <a:p>
                      <a:r>
                        <a:rPr lang="en-US" dirty="0" smtClean="0">
                          <a:solidFill>
                            <a:schemeClr val="tx1"/>
                          </a:solidFill>
                          <a:latin typeface="+mj-lt"/>
                        </a:rPr>
                        <a:t># student</a:t>
                      </a:r>
                    </a:p>
                    <a:p>
                      <a:r>
                        <a:rPr lang="en-US" dirty="0" smtClean="0">
                          <a:solidFill>
                            <a:schemeClr val="tx1"/>
                          </a:solidFill>
                          <a:latin typeface="+mj-lt"/>
                        </a:rPr>
                        <a:t>reproductions</a:t>
                      </a:r>
                      <a:endParaRPr lang="en-US" dirty="0">
                        <a:solidFill>
                          <a:schemeClr val="tx1"/>
                        </a:solidFill>
                        <a:latin typeface="+mj-lt"/>
                      </a:endParaRPr>
                    </a:p>
                  </a:txBody>
                  <a:tcPr>
                    <a:lnB w="12700"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latin typeface="+mj-lt"/>
                        </a:rPr>
                        <a:t>TCP opt-</a:t>
                      </a:r>
                      <a:r>
                        <a:rPr lang="en-US" dirty="0" err="1" smtClean="0">
                          <a:solidFill>
                            <a:schemeClr val="tx1"/>
                          </a:solidFill>
                          <a:latin typeface="+mj-lt"/>
                        </a:rPr>
                        <a:t>ack</a:t>
                      </a:r>
                      <a:r>
                        <a:rPr lang="en-US" dirty="0" smtClean="0">
                          <a:solidFill>
                            <a:schemeClr val="tx1"/>
                          </a:solidFill>
                          <a:latin typeface="+mj-lt"/>
                        </a:rPr>
                        <a:t> attack</a:t>
                      </a:r>
                      <a:endParaRPr lang="en-US" dirty="0">
                        <a:solidFill>
                          <a:schemeClr val="tx1"/>
                        </a:solidFill>
                        <a:latin typeface="+mj-lt"/>
                      </a:endParaRPr>
                    </a:p>
                  </a:txBody>
                  <a:tcPr>
                    <a:lnT w="12700" cap="flat" cmpd="sng" algn="ctr">
                      <a:solidFill>
                        <a:schemeClr val="tx1"/>
                      </a:solidFill>
                      <a:prstDash val="solid"/>
                      <a:round/>
                      <a:headEnd type="none" w="med" len="med"/>
                      <a:tailEnd type="none" w="med" len="med"/>
                    </a:lnT>
                  </a:tcPr>
                </a:tc>
                <a:tc>
                  <a:txBody>
                    <a:bodyPr/>
                    <a:lstStyle/>
                    <a:p>
                      <a:pPr algn="ctr"/>
                      <a:r>
                        <a:rPr lang="en-US" dirty="0" smtClean="0">
                          <a:solidFill>
                            <a:schemeClr val="tx1"/>
                          </a:solidFill>
                          <a:latin typeface="+mj-lt"/>
                        </a:rPr>
                        <a:t>8</a:t>
                      </a:r>
                    </a:p>
                  </a:txBody>
                  <a:tcPr>
                    <a:lnT w="12700" cap="flat" cmpd="sng" algn="ctr">
                      <a:solidFill>
                        <a:schemeClr val="tx1"/>
                      </a:solidFill>
                      <a:prstDash val="solid"/>
                      <a:round/>
                      <a:headEnd type="none" w="med" len="med"/>
                      <a:tailEnd type="none" w="med" len="med"/>
                    </a:lnT>
                  </a:tcPr>
                </a:tc>
              </a:tr>
              <a:tr h="370840">
                <a:tc>
                  <a:txBody>
                    <a:bodyPr/>
                    <a:lstStyle/>
                    <a:p>
                      <a:r>
                        <a:rPr lang="en-US" dirty="0" smtClean="0">
                          <a:solidFill>
                            <a:schemeClr val="tx1"/>
                          </a:solidFill>
                          <a:latin typeface="+mj-lt"/>
                        </a:rPr>
                        <a:t>Increasing</a:t>
                      </a:r>
                      <a:r>
                        <a:rPr lang="en-US" baseline="0" dirty="0" smtClean="0">
                          <a:solidFill>
                            <a:schemeClr val="tx1"/>
                          </a:solidFill>
                          <a:latin typeface="+mj-lt"/>
                        </a:rPr>
                        <a:t> TCP </a:t>
                      </a:r>
                      <a:r>
                        <a:rPr lang="en-US" baseline="0" dirty="0" err="1" smtClean="0">
                          <a:solidFill>
                            <a:schemeClr val="tx1"/>
                          </a:solidFill>
                          <a:latin typeface="+mj-lt"/>
                        </a:rPr>
                        <a:t>init</a:t>
                      </a:r>
                      <a:r>
                        <a:rPr lang="en-US" baseline="0" dirty="0" smtClean="0">
                          <a:solidFill>
                            <a:schemeClr val="tx1"/>
                          </a:solidFill>
                          <a:latin typeface="+mj-lt"/>
                        </a:rPr>
                        <a:t> </a:t>
                      </a:r>
                      <a:r>
                        <a:rPr lang="en-US" baseline="0" dirty="0" err="1" smtClean="0">
                          <a:solidFill>
                            <a:schemeClr val="tx1"/>
                          </a:solidFill>
                          <a:latin typeface="+mj-lt"/>
                        </a:rPr>
                        <a:t>cwnd</a:t>
                      </a:r>
                      <a:endParaRPr lang="en-US" dirty="0">
                        <a:solidFill>
                          <a:schemeClr val="tx1"/>
                        </a:solidFill>
                        <a:latin typeface="+mj-lt"/>
                      </a:endParaRPr>
                    </a:p>
                  </a:txBody>
                  <a:tcPr/>
                </a:tc>
                <a:tc>
                  <a:txBody>
                    <a:bodyPr/>
                    <a:lstStyle/>
                    <a:p>
                      <a:pPr algn="ctr"/>
                      <a:r>
                        <a:rPr lang="en-US" dirty="0" smtClean="0">
                          <a:solidFill>
                            <a:schemeClr val="tx1"/>
                          </a:solidFill>
                          <a:latin typeface="+mj-lt"/>
                        </a:rPr>
                        <a:t>7</a:t>
                      </a:r>
                    </a:p>
                  </a:txBody>
                  <a:tcPr/>
                </a:tc>
              </a:tr>
              <a:tr h="370840">
                <a:tc>
                  <a:txBody>
                    <a:bodyPr/>
                    <a:lstStyle/>
                    <a:p>
                      <a:r>
                        <a:rPr lang="en-US" dirty="0" smtClean="0">
                          <a:solidFill>
                            <a:schemeClr val="tx1"/>
                          </a:solidFill>
                          <a:latin typeface="+mj-lt"/>
                        </a:rPr>
                        <a:t>TCP Fast Open</a:t>
                      </a:r>
                      <a:endParaRPr lang="en-US" dirty="0">
                        <a:solidFill>
                          <a:schemeClr val="tx1"/>
                        </a:solidFill>
                        <a:latin typeface="+mj-lt"/>
                      </a:endParaRPr>
                    </a:p>
                  </a:txBody>
                  <a:tcPr/>
                </a:tc>
                <a:tc>
                  <a:txBody>
                    <a:bodyPr/>
                    <a:lstStyle/>
                    <a:p>
                      <a:pPr algn="ctr"/>
                      <a:r>
                        <a:rPr lang="en-US" dirty="0" smtClean="0">
                          <a:solidFill>
                            <a:schemeClr val="tx1"/>
                          </a:solidFill>
                          <a:latin typeface="+mj-lt"/>
                        </a:rPr>
                        <a:t>7</a:t>
                      </a:r>
                      <a:endParaRPr lang="en-US" dirty="0">
                        <a:solidFill>
                          <a:schemeClr val="tx1"/>
                        </a:solidFill>
                        <a:latin typeface="+mj-lt"/>
                      </a:endParaRPr>
                    </a:p>
                  </a:txBody>
                  <a:tcPr/>
                </a:tc>
              </a:tr>
              <a:tr h="370840">
                <a:tc>
                  <a:txBody>
                    <a:bodyPr/>
                    <a:lstStyle/>
                    <a:p>
                      <a:r>
                        <a:rPr lang="en-US" dirty="0" smtClean="0">
                          <a:solidFill>
                            <a:schemeClr val="tx1"/>
                          </a:solidFill>
                          <a:latin typeface="+mj-lt"/>
                        </a:rPr>
                        <a:t>MPTCP</a:t>
                      </a:r>
                      <a:endParaRPr lang="en-US" dirty="0">
                        <a:solidFill>
                          <a:schemeClr val="tx1"/>
                        </a:solidFill>
                        <a:latin typeface="+mj-lt"/>
                      </a:endParaRPr>
                    </a:p>
                  </a:txBody>
                  <a:tcPr/>
                </a:tc>
                <a:tc>
                  <a:txBody>
                    <a:bodyPr/>
                    <a:lstStyle/>
                    <a:p>
                      <a:pPr algn="ctr"/>
                      <a:r>
                        <a:rPr lang="en-US" dirty="0" smtClean="0">
                          <a:solidFill>
                            <a:schemeClr val="tx1"/>
                          </a:solidFill>
                          <a:latin typeface="+mj-lt"/>
                        </a:rPr>
                        <a:t>6</a:t>
                      </a:r>
                      <a:endParaRPr lang="en-US" dirty="0">
                        <a:solidFill>
                          <a:schemeClr val="tx1"/>
                        </a:solidFill>
                        <a:latin typeface="+mj-lt"/>
                      </a:endParaRPr>
                    </a:p>
                  </a:txBody>
                  <a:tcPr/>
                </a:tc>
              </a:tr>
              <a:tr h="370840">
                <a:tc>
                  <a:txBody>
                    <a:bodyPr/>
                    <a:lstStyle/>
                    <a:p>
                      <a:r>
                        <a:rPr lang="en-US" dirty="0" smtClean="0">
                          <a:solidFill>
                            <a:schemeClr val="tx1"/>
                          </a:solidFill>
                          <a:latin typeface="+mj-lt"/>
                        </a:rPr>
                        <a:t>DCTCP</a:t>
                      </a:r>
                      <a:endParaRPr lang="en-US" dirty="0">
                        <a:solidFill>
                          <a:schemeClr val="tx1"/>
                        </a:solidFill>
                        <a:latin typeface="+mj-lt"/>
                      </a:endParaRPr>
                    </a:p>
                  </a:txBody>
                  <a:tcPr/>
                </a:tc>
                <a:tc>
                  <a:txBody>
                    <a:bodyPr/>
                    <a:lstStyle/>
                    <a:p>
                      <a:pPr algn="ctr"/>
                      <a:r>
                        <a:rPr lang="en-US" dirty="0" smtClean="0">
                          <a:solidFill>
                            <a:schemeClr val="tx1"/>
                          </a:solidFill>
                          <a:latin typeface="+mj-lt"/>
                        </a:rPr>
                        <a:t>5</a:t>
                      </a:r>
                      <a:endParaRPr lang="en-US" dirty="0">
                        <a:solidFill>
                          <a:schemeClr val="tx1"/>
                        </a:solidFill>
                        <a:latin typeface="+mj-lt"/>
                      </a:endParaRPr>
                    </a:p>
                  </a:txBody>
                  <a:tcPr/>
                </a:tc>
              </a:tr>
              <a:tr h="370840">
                <a:tc>
                  <a:txBody>
                    <a:bodyPr/>
                    <a:lstStyle/>
                    <a:p>
                      <a:r>
                        <a:rPr lang="en-US" dirty="0" err="1" smtClean="0">
                          <a:solidFill>
                            <a:schemeClr val="tx1"/>
                          </a:solidFill>
                          <a:latin typeface="+mj-lt"/>
                        </a:rPr>
                        <a:t>Hedera</a:t>
                      </a:r>
                      <a:endParaRPr lang="en-US" dirty="0">
                        <a:solidFill>
                          <a:schemeClr val="tx1"/>
                        </a:solidFill>
                        <a:latin typeface="+mj-lt"/>
                      </a:endParaRPr>
                    </a:p>
                  </a:txBody>
                  <a:tcPr/>
                </a:tc>
                <a:tc>
                  <a:txBody>
                    <a:bodyPr/>
                    <a:lstStyle/>
                    <a:p>
                      <a:pPr algn="ctr"/>
                      <a:r>
                        <a:rPr lang="en-US" dirty="0" smtClean="0">
                          <a:solidFill>
                            <a:schemeClr val="tx1"/>
                          </a:solidFill>
                          <a:latin typeface="+mj-lt"/>
                        </a:rPr>
                        <a:t>4</a:t>
                      </a:r>
                      <a:endParaRPr lang="en-US" dirty="0">
                        <a:solidFill>
                          <a:schemeClr val="tx1"/>
                        </a:solidFill>
                        <a:latin typeface="+mj-lt"/>
                      </a:endParaRPr>
                    </a:p>
                  </a:txBody>
                  <a:tcPr/>
                </a:tc>
              </a:tr>
              <a:tr h="370840">
                <a:tc>
                  <a:txBody>
                    <a:bodyPr/>
                    <a:lstStyle/>
                    <a:p>
                      <a:r>
                        <a:rPr lang="en-US" dirty="0" err="1" smtClean="0">
                          <a:solidFill>
                            <a:schemeClr val="tx1"/>
                          </a:solidFill>
                          <a:latin typeface="+mj-lt"/>
                        </a:rPr>
                        <a:t>pFabric</a:t>
                      </a:r>
                      <a:endParaRPr lang="en-US" dirty="0">
                        <a:solidFill>
                          <a:schemeClr val="tx1"/>
                        </a:solidFill>
                        <a:latin typeface="+mj-lt"/>
                      </a:endParaRPr>
                    </a:p>
                  </a:txBody>
                  <a:tcPr/>
                </a:tc>
                <a:tc>
                  <a:txBody>
                    <a:bodyPr/>
                    <a:lstStyle/>
                    <a:p>
                      <a:pPr algn="ctr"/>
                      <a:r>
                        <a:rPr lang="en-US" dirty="0" smtClean="0">
                          <a:solidFill>
                            <a:schemeClr val="tx1"/>
                          </a:solidFill>
                          <a:latin typeface="+mj-lt"/>
                        </a:rPr>
                        <a:t>3</a:t>
                      </a:r>
                      <a:endParaRPr lang="en-US" dirty="0">
                        <a:solidFill>
                          <a:schemeClr val="tx1"/>
                        </a:solidFill>
                        <a:latin typeface="+mj-lt"/>
                      </a:endParaRPr>
                    </a:p>
                  </a:txBody>
                  <a:tcPr/>
                </a:tc>
              </a:tr>
              <a:tr h="370840">
                <a:tc>
                  <a:txBody>
                    <a:bodyPr/>
                    <a:lstStyle/>
                    <a:p>
                      <a:r>
                        <a:rPr lang="en-US" dirty="0" smtClean="0">
                          <a:solidFill>
                            <a:schemeClr val="tx1"/>
                          </a:solidFill>
                          <a:latin typeface="+mj-lt"/>
                        </a:rPr>
                        <a:t>Sprout</a:t>
                      </a:r>
                      <a:endParaRPr lang="en-US" dirty="0">
                        <a:solidFill>
                          <a:schemeClr val="tx1"/>
                        </a:solidFill>
                        <a:latin typeface="+mj-lt"/>
                      </a:endParaRPr>
                    </a:p>
                  </a:txBody>
                  <a:tcPr/>
                </a:tc>
                <a:tc>
                  <a:txBody>
                    <a:bodyPr/>
                    <a:lstStyle/>
                    <a:p>
                      <a:pPr algn="ctr"/>
                      <a:r>
                        <a:rPr lang="en-US" dirty="0" smtClean="0">
                          <a:solidFill>
                            <a:schemeClr val="tx1"/>
                          </a:solidFill>
                          <a:latin typeface="+mj-lt"/>
                        </a:rPr>
                        <a:t>3</a:t>
                      </a:r>
                      <a:endParaRPr lang="en-US" dirty="0">
                        <a:solidFill>
                          <a:schemeClr val="tx1"/>
                        </a:solidFill>
                        <a:latin typeface="+mj-lt"/>
                      </a:endParaRPr>
                    </a:p>
                  </a:txBody>
                  <a:tcPr/>
                </a:tc>
              </a:tr>
              <a:tr h="370840">
                <a:tc>
                  <a:txBody>
                    <a:bodyPr/>
                    <a:lstStyle/>
                    <a:p>
                      <a:r>
                        <a:rPr lang="en-US" dirty="0" smtClean="0">
                          <a:solidFill>
                            <a:schemeClr val="tx1"/>
                          </a:solidFill>
                          <a:latin typeface="+mj-lt"/>
                        </a:rPr>
                        <a:t>(24 other papers)</a:t>
                      </a:r>
                      <a:endParaRPr lang="en-US" dirty="0">
                        <a:solidFill>
                          <a:schemeClr val="tx1"/>
                        </a:solidFill>
                        <a:latin typeface="+mj-lt"/>
                      </a:endParaRPr>
                    </a:p>
                  </a:txBody>
                  <a:tcPr/>
                </a:tc>
                <a:tc>
                  <a:txBody>
                    <a:bodyPr/>
                    <a:lstStyle/>
                    <a:p>
                      <a:pPr algn="ctr"/>
                      <a:r>
                        <a:rPr lang="en-US" dirty="0" smtClean="0">
                          <a:solidFill>
                            <a:schemeClr val="tx1"/>
                          </a:solidFill>
                          <a:latin typeface="+mj-lt"/>
                        </a:rPr>
                        <a:t>30</a:t>
                      </a:r>
                      <a:endParaRPr lang="en-US" dirty="0">
                        <a:solidFill>
                          <a:schemeClr val="tx1"/>
                        </a:solidFill>
                        <a:latin typeface="+mj-lt"/>
                      </a:endParaRPr>
                    </a:p>
                  </a:txBody>
                  <a:tcPr/>
                </a:tc>
              </a:tr>
            </a:tbl>
          </a:graphicData>
        </a:graphic>
      </p:graphicFrame>
      <p:sp>
        <p:nvSpPr>
          <p:cNvPr id="7" name="Content Placeholder 2"/>
          <p:cNvSpPr txBox="1">
            <a:spLocks/>
          </p:cNvSpPr>
          <p:nvPr/>
        </p:nvSpPr>
        <p:spPr>
          <a:xfrm>
            <a:off x="838200" y="1825625"/>
            <a:ext cx="2220884" cy="513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smtClean="0">
                <a:latin typeface="+mj-lt"/>
              </a:rPr>
              <a:t>40+ papers</a:t>
            </a:r>
          </a:p>
        </p:txBody>
      </p:sp>
    </p:spTree>
    <p:extLst>
      <p:ext uri="{BB962C8B-B14F-4D97-AF65-F5344CB8AC3E}">
        <p14:creationId xmlns:p14="http://schemas.microsoft.com/office/powerpoint/2010/main" val="28889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years of student projects</a:t>
            </a:r>
            <a:endParaRPr lang="en-US" dirty="0"/>
          </a:p>
        </p:txBody>
      </p:sp>
      <p:sp>
        <p:nvSpPr>
          <p:cNvPr id="4" name="Slide Number Placeholder 3"/>
          <p:cNvSpPr>
            <a:spLocks noGrp="1"/>
          </p:cNvSpPr>
          <p:nvPr>
            <p:ph type="sldNum" sz="quarter" idx="12"/>
          </p:nvPr>
        </p:nvSpPr>
        <p:spPr/>
        <p:txBody>
          <a:bodyPr/>
          <a:lstStyle/>
          <a:p>
            <a:fld id="{A2E1C107-FCE8-9B41-87E0-2A24816ADEC6}" type="slidenum">
              <a:rPr lang="en-US" smtClean="0"/>
              <a:t>12</a:t>
            </a:fld>
            <a:endParaRPr lang="en-US"/>
          </a:p>
        </p:txBody>
      </p:sp>
      <p:graphicFrame>
        <p:nvGraphicFramePr>
          <p:cNvPr id="5" name="Table 4"/>
          <p:cNvGraphicFramePr>
            <a:graphicFrameLocks noGrp="1"/>
          </p:cNvGraphicFramePr>
          <p:nvPr>
            <p:extLst/>
          </p:nvPr>
        </p:nvGraphicFramePr>
        <p:xfrm>
          <a:off x="838200" y="2387016"/>
          <a:ext cx="4197464" cy="3977640"/>
        </p:xfrm>
        <a:graphic>
          <a:graphicData uri="http://schemas.openxmlformats.org/drawingml/2006/table">
            <a:tbl>
              <a:tblPr firstRow="1" bandRow="1">
                <a:tableStyleId>{2D5ABB26-0587-4C30-8999-92F81FD0307C}</a:tableStyleId>
              </a:tblPr>
              <a:tblGrid>
                <a:gridCol w="2709333"/>
                <a:gridCol w="1488131"/>
              </a:tblGrid>
              <a:tr h="603294">
                <a:tc>
                  <a:txBody>
                    <a:bodyPr/>
                    <a:lstStyle/>
                    <a:p>
                      <a:r>
                        <a:rPr lang="en-US" dirty="0" smtClean="0">
                          <a:latin typeface="+mj-lt"/>
                        </a:rPr>
                        <a:t>Publication</a:t>
                      </a:r>
                      <a:endParaRPr lang="en-US" dirty="0">
                        <a:solidFill>
                          <a:schemeClr val="tx1"/>
                        </a:solidFill>
                        <a:latin typeface="+mj-lt"/>
                      </a:endParaRPr>
                    </a:p>
                  </a:txBody>
                  <a:tcPr anchor="ctr">
                    <a:lnB w="12700" cap="flat" cmpd="sng" algn="ctr">
                      <a:solidFill>
                        <a:schemeClr val="tx1"/>
                      </a:solidFill>
                      <a:prstDash val="solid"/>
                      <a:round/>
                      <a:headEnd type="none" w="med" len="med"/>
                      <a:tailEnd type="none" w="med" len="med"/>
                    </a:lnB>
                  </a:tcPr>
                </a:tc>
                <a:tc>
                  <a:txBody>
                    <a:bodyPr/>
                    <a:lstStyle/>
                    <a:p>
                      <a:r>
                        <a:rPr lang="en-US" dirty="0" smtClean="0">
                          <a:solidFill>
                            <a:schemeClr val="tx1"/>
                          </a:solidFill>
                          <a:latin typeface="+mj-lt"/>
                        </a:rPr>
                        <a:t># student</a:t>
                      </a:r>
                    </a:p>
                    <a:p>
                      <a:r>
                        <a:rPr lang="en-US" dirty="0" smtClean="0">
                          <a:solidFill>
                            <a:schemeClr val="tx1"/>
                          </a:solidFill>
                          <a:latin typeface="+mj-lt"/>
                        </a:rPr>
                        <a:t>reproductions</a:t>
                      </a:r>
                      <a:endParaRPr lang="en-US" dirty="0">
                        <a:solidFill>
                          <a:schemeClr val="tx1"/>
                        </a:solidFill>
                        <a:latin typeface="+mj-lt"/>
                      </a:endParaRPr>
                    </a:p>
                  </a:txBody>
                  <a:tcPr>
                    <a:lnB w="12700" cap="flat" cmpd="sng" algn="ctr">
                      <a:solidFill>
                        <a:schemeClr val="tx1"/>
                      </a:solidFill>
                      <a:prstDash val="solid"/>
                      <a:round/>
                      <a:headEnd type="none" w="med" len="med"/>
                      <a:tailEnd type="none" w="med" len="med"/>
                    </a:lnB>
                  </a:tcPr>
                </a:tc>
              </a:tr>
              <a:tr h="370840">
                <a:tc>
                  <a:txBody>
                    <a:bodyPr/>
                    <a:lstStyle/>
                    <a:p>
                      <a:r>
                        <a:rPr lang="en-US" dirty="0" smtClean="0">
                          <a:solidFill>
                            <a:schemeClr val="tx1"/>
                          </a:solidFill>
                          <a:latin typeface="+mj-lt"/>
                        </a:rPr>
                        <a:t>TCP opt-</a:t>
                      </a:r>
                      <a:r>
                        <a:rPr lang="en-US" dirty="0" err="1" smtClean="0">
                          <a:solidFill>
                            <a:schemeClr val="tx1"/>
                          </a:solidFill>
                          <a:latin typeface="+mj-lt"/>
                        </a:rPr>
                        <a:t>ack</a:t>
                      </a:r>
                      <a:r>
                        <a:rPr lang="en-US" dirty="0" smtClean="0">
                          <a:solidFill>
                            <a:schemeClr val="tx1"/>
                          </a:solidFill>
                          <a:latin typeface="+mj-lt"/>
                        </a:rPr>
                        <a:t> attack</a:t>
                      </a:r>
                      <a:endParaRPr lang="en-US" dirty="0">
                        <a:solidFill>
                          <a:schemeClr val="tx1"/>
                        </a:solidFill>
                        <a:latin typeface="+mj-lt"/>
                      </a:endParaRPr>
                    </a:p>
                  </a:txBody>
                  <a:tcPr>
                    <a:lnT w="12700" cap="flat" cmpd="sng" algn="ctr">
                      <a:solidFill>
                        <a:schemeClr val="tx1"/>
                      </a:solidFill>
                      <a:prstDash val="solid"/>
                      <a:round/>
                      <a:headEnd type="none" w="med" len="med"/>
                      <a:tailEnd type="none" w="med" len="med"/>
                    </a:lnT>
                  </a:tcPr>
                </a:tc>
                <a:tc>
                  <a:txBody>
                    <a:bodyPr/>
                    <a:lstStyle/>
                    <a:p>
                      <a:pPr algn="ctr"/>
                      <a:r>
                        <a:rPr lang="en-US" dirty="0" smtClean="0">
                          <a:solidFill>
                            <a:schemeClr val="tx1"/>
                          </a:solidFill>
                          <a:latin typeface="+mj-lt"/>
                        </a:rPr>
                        <a:t>8</a:t>
                      </a:r>
                    </a:p>
                  </a:txBody>
                  <a:tcPr>
                    <a:lnT w="12700" cap="flat" cmpd="sng" algn="ctr">
                      <a:solidFill>
                        <a:schemeClr val="tx1"/>
                      </a:solidFill>
                      <a:prstDash val="solid"/>
                      <a:round/>
                      <a:headEnd type="none" w="med" len="med"/>
                      <a:tailEnd type="none" w="med" len="med"/>
                    </a:lnT>
                  </a:tcPr>
                </a:tc>
              </a:tr>
              <a:tr h="370840">
                <a:tc>
                  <a:txBody>
                    <a:bodyPr/>
                    <a:lstStyle/>
                    <a:p>
                      <a:r>
                        <a:rPr lang="en-US" dirty="0" smtClean="0">
                          <a:solidFill>
                            <a:schemeClr val="tx1"/>
                          </a:solidFill>
                          <a:latin typeface="+mj-lt"/>
                        </a:rPr>
                        <a:t>Increasing</a:t>
                      </a:r>
                      <a:r>
                        <a:rPr lang="en-US" baseline="0" dirty="0" smtClean="0">
                          <a:solidFill>
                            <a:schemeClr val="tx1"/>
                          </a:solidFill>
                          <a:latin typeface="+mj-lt"/>
                        </a:rPr>
                        <a:t> TCP </a:t>
                      </a:r>
                      <a:r>
                        <a:rPr lang="en-US" baseline="0" dirty="0" err="1" smtClean="0">
                          <a:solidFill>
                            <a:schemeClr val="tx1"/>
                          </a:solidFill>
                          <a:latin typeface="+mj-lt"/>
                        </a:rPr>
                        <a:t>init</a:t>
                      </a:r>
                      <a:r>
                        <a:rPr lang="en-US" baseline="0" dirty="0" smtClean="0">
                          <a:solidFill>
                            <a:schemeClr val="tx1"/>
                          </a:solidFill>
                          <a:latin typeface="+mj-lt"/>
                        </a:rPr>
                        <a:t> </a:t>
                      </a:r>
                      <a:r>
                        <a:rPr lang="en-US" baseline="0" dirty="0" err="1" smtClean="0">
                          <a:solidFill>
                            <a:schemeClr val="tx1"/>
                          </a:solidFill>
                          <a:latin typeface="+mj-lt"/>
                        </a:rPr>
                        <a:t>cwnd</a:t>
                      </a:r>
                      <a:endParaRPr lang="en-US" dirty="0">
                        <a:solidFill>
                          <a:schemeClr val="tx1"/>
                        </a:solidFill>
                        <a:latin typeface="+mj-lt"/>
                      </a:endParaRPr>
                    </a:p>
                  </a:txBody>
                  <a:tcPr/>
                </a:tc>
                <a:tc>
                  <a:txBody>
                    <a:bodyPr/>
                    <a:lstStyle/>
                    <a:p>
                      <a:pPr algn="ctr"/>
                      <a:r>
                        <a:rPr lang="en-US" dirty="0" smtClean="0">
                          <a:solidFill>
                            <a:schemeClr val="tx1"/>
                          </a:solidFill>
                          <a:latin typeface="+mj-lt"/>
                        </a:rPr>
                        <a:t>7</a:t>
                      </a:r>
                    </a:p>
                  </a:txBody>
                  <a:tcPr/>
                </a:tc>
              </a:tr>
              <a:tr h="370840">
                <a:tc>
                  <a:txBody>
                    <a:bodyPr/>
                    <a:lstStyle/>
                    <a:p>
                      <a:r>
                        <a:rPr lang="en-US" dirty="0" smtClean="0">
                          <a:solidFill>
                            <a:schemeClr val="tx1"/>
                          </a:solidFill>
                          <a:latin typeface="+mj-lt"/>
                        </a:rPr>
                        <a:t>TCP Fast Open</a:t>
                      </a:r>
                      <a:endParaRPr lang="en-US" dirty="0">
                        <a:solidFill>
                          <a:schemeClr val="tx1"/>
                        </a:solidFill>
                        <a:latin typeface="+mj-lt"/>
                      </a:endParaRPr>
                    </a:p>
                  </a:txBody>
                  <a:tcPr/>
                </a:tc>
                <a:tc>
                  <a:txBody>
                    <a:bodyPr/>
                    <a:lstStyle/>
                    <a:p>
                      <a:pPr algn="ctr"/>
                      <a:r>
                        <a:rPr lang="en-US" dirty="0" smtClean="0">
                          <a:solidFill>
                            <a:schemeClr val="tx1"/>
                          </a:solidFill>
                          <a:latin typeface="+mj-lt"/>
                        </a:rPr>
                        <a:t>7</a:t>
                      </a:r>
                      <a:endParaRPr lang="en-US" dirty="0">
                        <a:solidFill>
                          <a:schemeClr val="tx1"/>
                        </a:solidFill>
                        <a:latin typeface="+mj-lt"/>
                      </a:endParaRPr>
                    </a:p>
                  </a:txBody>
                  <a:tcPr/>
                </a:tc>
              </a:tr>
              <a:tr h="370840">
                <a:tc>
                  <a:txBody>
                    <a:bodyPr/>
                    <a:lstStyle/>
                    <a:p>
                      <a:r>
                        <a:rPr lang="en-US" dirty="0" smtClean="0">
                          <a:solidFill>
                            <a:schemeClr val="tx1"/>
                          </a:solidFill>
                          <a:latin typeface="+mj-lt"/>
                        </a:rPr>
                        <a:t>MPTCP</a:t>
                      </a:r>
                      <a:endParaRPr lang="en-US" dirty="0">
                        <a:solidFill>
                          <a:schemeClr val="tx1"/>
                        </a:solidFill>
                        <a:latin typeface="+mj-lt"/>
                      </a:endParaRPr>
                    </a:p>
                  </a:txBody>
                  <a:tcPr/>
                </a:tc>
                <a:tc>
                  <a:txBody>
                    <a:bodyPr/>
                    <a:lstStyle/>
                    <a:p>
                      <a:pPr algn="ctr"/>
                      <a:r>
                        <a:rPr lang="en-US" dirty="0" smtClean="0">
                          <a:solidFill>
                            <a:schemeClr val="tx1"/>
                          </a:solidFill>
                          <a:latin typeface="+mj-lt"/>
                        </a:rPr>
                        <a:t>6</a:t>
                      </a:r>
                      <a:endParaRPr lang="en-US" dirty="0">
                        <a:solidFill>
                          <a:schemeClr val="tx1"/>
                        </a:solidFill>
                        <a:latin typeface="+mj-lt"/>
                      </a:endParaRPr>
                    </a:p>
                  </a:txBody>
                  <a:tcPr/>
                </a:tc>
              </a:tr>
              <a:tr h="370840">
                <a:tc>
                  <a:txBody>
                    <a:bodyPr/>
                    <a:lstStyle/>
                    <a:p>
                      <a:r>
                        <a:rPr lang="en-US" dirty="0" smtClean="0">
                          <a:solidFill>
                            <a:schemeClr val="tx1"/>
                          </a:solidFill>
                          <a:latin typeface="+mj-lt"/>
                        </a:rPr>
                        <a:t>DCTCP</a:t>
                      </a:r>
                      <a:endParaRPr lang="en-US" dirty="0">
                        <a:solidFill>
                          <a:schemeClr val="tx1"/>
                        </a:solidFill>
                        <a:latin typeface="+mj-lt"/>
                      </a:endParaRPr>
                    </a:p>
                  </a:txBody>
                  <a:tcPr/>
                </a:tc>
                <a:tc>
                  <a:txBody>
                    <a:bodyPr/>
                    <a:lstStyle/>
                    <a:p>
                      <a:pPr algn="ctr"/>
                      <a:r>
                        <a:rPr lang="en-US" dirty="0" smtClean="0">
                          <a:solidFill>
                            <a:schemeClr val="tx1"/>
                          </a:solidFill>
                          <a:latin typeface="+mj-lt"/>
                        </a:rPr>
                        <a:t>5</a:t>
                      </a:r>
                      <a:endParaRPr lang="en-US" dirty="0">
                        <a:solidFill>
                          <a:schemeClr val="tx1"/>
                        </a:solidFill>
                        <a:latin typeface="+mj-lt"/>
                      </a:endParaRPr>
                    </a:p>
                  </a:txBody>
                  <a:tcPr/>
                </a:tc>
              </a:tr>
              <a:tr h="370840">
                <a:tc>
                  <a:txBody>
                    <a:bodyPr/>
                    <a:lstStyle/>
                    <a:p>
                      <a:r>
                        <a:rPr lang="en-US" dirty="0" err="1" smtClean="0">
                          <a:solidFill>
                            <a:schemeClr val="tx1"/>
                          </a:solidFill>
                          <a:latin typeface="+mj-lt"/>
                        </a:rPr>
                        <a:t>Hedera</a:t>
                      </a:r>
                      <a:endParaRPr lang="en-US" dirty="0">
                        <a:solidFill>
                          <a:schemeClr val="tx1"/>
                        </a:solidFill>
                        <a:latin typeface="+mj-lt"/>
                      </a:endParaRPr>
                    </a:p>
                  </a:txBody>
                  <a:tcPr/>
                </a:tc>
                <a:tc>
                  <a:txBody>
                    <a:bodyPr/>
                    <a:lstStyle/>
                    <a:p>
                      <a:pPr algn="ctr"/>
                      <a:r>
                        <a:rPr lang="en-US" dirty="0" smtClean="0">
                          <a:solidFill>
                            <a:schemeClr val="tx1"/>
                          </a:solidFill>
                          <a:latin typeface="+mj-lt"/>
                        </a:rPr>
                        <a:t>4</a:t>
                      </a:r>
                      <a:endParaRPr lang="en-US" dirty="0">
                        <a:solidFill>
                          <a:schemeClr val="tx1"/>
                        </a:solidFill>
                        <a:latin typeface="+mj-lt"/>
                      </a:endParaRPr>
                    </a:p>
                  </a:txBody>
                  <a:tcPr/>
                </a:tc>
              </a:tr>
              <a:tr h="370840">
                <a:tc>
                  <a:txBody>
                    <a:bodyPr/>
                    <a:lstStyle/>
                    <a:p>
                      <a:r>
                        <a:rPr lang="en-US" dirty="0" err="1" smtClean="0">
                          <a:solidFill>
                            <a:schemeClr val="tx1"/>
                          </a:solidFill>
                          <a:latin typeface="+mj-lt"/>
                        </a:rPr>
                        <a:t>pFabric</a:t>
                      </a:r>
                      <a:endParaRPr lang="en-US" dirty="0">
                        <a:solidFill>
                          <a:schemeClr val="tx1"/>
                        </a:solidFill>
                        <a:latin typeface="+mj-lt"/>
                      </a:endParaRPr>
                    </a:p>
                  </a:txBody>
                  <a:tcPr/>
                </a:tc>
                <a:tc>
                  <a:txBody>
                    <a:bodyPr/>
                    <a:lstStyle/>
                    <a:p>
                      <a:pPr algn="ctr"/>
                      <a:r>
                        <a:rPr lang="en-US" dirty="0" smtClean="0">
                          <a:solidFill>
                            <a:schemeClr val="tx1"/>
                          </a:solidFill>
                          <a:latin typeface="+mj-lt"/>
                        </a:rPr>
                        <a:t>3</a:t>
                      </a:r>
                      <a:endParaRPr lang="en-US" dirty="0">
                        <a:solidFill>
                          <a:schemeClr val="tx1"/>
                        </a:solidFill>
                        <a:latin typeface="+mj-lt"/>
                      </a:endParaRPr>
                    </a:p>
                  </a:txBody>
                  <a:tcPr/>
                </a:tc>
              </a:tr>
              <a:tr h="370840">
                <a:tc>
                  <a:txBody>
                    <a:bodyPr/>
                    <a:lstStyle/>
                    <a:p>
                      <a:r>
                        <a:rPr lang="en-US" dirty="0" smtClean="0">
                          <a:solidFill>
                            <a:schemeClr val="tx1"/>
                          </a:solidFill>
                          <a:latin typeface="+mj-lt"/>
                        </a:rPr>
                        <a:t>Sprout</a:t>
                      </a:r>
                      <a:endParaRPr lang="en-US" dirty="0">
                        <a:solidFill>
                          <a:schemeClr val="tx1"/>
                        </a:solidFill>
                        <a:latin typeface="+mj-lt"/>
                      </a:endParaRPr>
                    </a:p>
                  </a:txBody>
                  <a:tcPr/>
                </a:tc>
                <a:tc>
                  <a:txBody>
                    <a:bodyPr/>
                    <a:lstStyle/>
                    <a:p>
                      <a:pPr algn="ctr"/>
                      <a:r>
                        <a:rPr lang="en-US" dirty="0" smtClean="0">
                          <a:solidFill>
                            <a:schemeClr val="tx1"/>
                          </a:solidFill>
                          <a:latin typeface="+mj-lt"/>
                        </a:rPr>
                        <a:t>3</a:t>
                      </a:r>
                      <a:endParaRPr lang="en-US" dirty="0">
                        <a:solidFill>
                          <a:schemeClr val="tx1"/>
                        </a:solidFill>
                        <a:latin typeface="+mj-lt"/>
                      </a:endParaRPr>
                    </a:p>
                  </a:txBody>
                  <a:tcPr/>
                </a:tc>
              </a:tr>
              <a:tr h="370840">
                <a:tc>
                  <a:txBody>
                    <a:bodyPr/>
                    <a:lstStyle/>
                    <a:p>
                      <a:r>
                        <a:rPr lang="en-US" dirty="0" smtClean="0">
                          <a:solidFill>
                            <a:schemeClr val="tx1"/>
                          </a:solidFill>
                          <a:latin typeface="+mj-lt"/>
                        </a:rPr>
                        <a:t>(24 other papers)</a:t>
                      </a:r>
                      <a:endParaRPr lang="en-US" dirty="0">
                        <a:solidFill>
                          <a:schemeClr val="tx1"/>
                        </a:solidFill>
                        <a:latin typeface="+mj-lt"/>
                      </a:endParaRPr>
                    </a:p>
                  </a:txBody>
                  <a:tcPr/>
                </a:tc>
                <a:tc>
                  <a:txBody>
                    <a:bodyPr/>
                    <a:lstStyle/>
                    <a:p>
                      <a:pPr algn="ctr"/>
                      <a:r>
                        <a:rPr lang="en-US" dirty="0" smtClean="0">
                          <a:solidFill>
                            <a:schemeClr val="tx1"/>
                          </a:solidFill>
                          <a:latin typeface="+mj-lt"/>
                        </a:rPr>
                        <a:t>30</a:t>
                      </a:r>
                      <a:endParaRPr lang="en-US" dirty="0">
                        <a:solidFill>
                          <a:schemeClr val="tx1"/>
                        </a:solidFill>
                        <a:latin typeface="+mj-lt"/>
                      </a:endParaRPr>
                    </a:p>
                  </a:txBody>
                  <a:tcPr/>
                </a:tc>
              </a:tr>
            </a:tbl>
          </a:graphicData>
        </a:graphic>
      </p:graphicFrame>
      <p:sp>
        <p:nvSpPr>
          <p:cNvPr id="8" name="Content Placeholder 2"/>
          <p:cNvSpPr>
            <a:spLocks noGrp="1"/>
          </p:cNvSpPr>
          <p:nvPr>
            <p:ph idx="1"/>
          </p:nvPr>
        </p:nvSpPr>
        <p:spPr>
          <a:xfrm>
            <a:off x="838200" y="1825625"/>
            <a:ext cx="2220884" cy="513123"/>
          </a:xfrm>
        </p:spPr>
        <p:txBody>
          <a:bodyPr/>
          <a:lstStyle/>
          <a:p>
            <a:pPr marL="0" indent="0">
              <a:buNone/>
            </a:pPr>
            <a:r>
              <a:rPr lang="en-US" dirty="0" smtClean="0">
                <a:latin typeface="+mj-lt"/>
              </a:rPr>
              <a:t>40+ papers</a:t>
            </a:r>
          </a:p>
        </p:txBody>
      </p:sp>
      <p:sp>
        <p:nvSpPr>
          <p:cNvPr id="9" name="Content Placeholder 2"/>
          <p:cNvSpPr txBox="1">
            <a:spLocks/>
          </p:cNvSpPr>
          <p:nvPr/>
        </p:nvSpPr>
        <p:spPr>
          <a:xfrm>
            <a:off x="6096000" y="1825624"/>
            <a:ext cx="2419694" cy="513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mtClean="0">
                <a:latin typeface="+mj-lt"/>
              </a:rPr>
              <a:t>200</a:t>
            </a:r>
            <a:r>
              <a:rPr lang="en-US" dirty="0" smtClean="0">
                <a:latin typeface="+mj-lt"/>
              </a:rPr>
              <a:t>+ students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8180" y="2525264"/>
            <a:ext cx="6364840" cy="3831086"/>
          </a:xfrm>
          <a:prstGeom prst="rect">
            <a:avLst/>
          </a:prstGeom>
        </p:spPr>
      </p:pic>
    </p:spTree>
    <p:extLst>
      <p:ext uri="{BB962C8B-B14F-4D97-AF65-F5344CB8AC3E}">
        <p14:creationId xmlns:p14="http://schemas.microsoft.com/office/powerpoint/2010/main" val="184355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Emulators/simulators used by students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0477" y="1690688"/>
            <a:ext cx="7597015" cy="4349855"/>
          </a:xfrm>
        </p:spPr>
      </p:pic>
      <p:sp>
        <p:nvSpPr>
          <p:cNvPr id="4" name="Slide Number Placeholder 3"/>
          <p:cNvSpPr>
            <a:spLocks noGrp="1"/>
          </p:cNvSpPr>
          <p:nvPr>
            <p:ph type="sldNum" sz="quarter" idx="12"/>
          </p:nvPr>
        </p:nvSpPr>
        <p:spPr/>
        <p:txBody>
          <a:bodyPr/>
          <a:lstStyle/>
          <a:p>
            <a:fld id="{A2E1C107-FCE8-9B41-87E0-2A24816ADEC6}" type="slidenum">
              <a:rPr lang="en-US" smtClean="0"/>
              <a:t>13</a:t>
            </a:fld>
            <a:endParaRPr lang="en-US"/>
          </a:p>
        </p:txBody>
      </p:sp>
      <p:sp>
        <p:nvSpPr>
          <p:cNvPr id="6" name="TextBox 5"/>
          <p:cNvSpPr txBox="1"/>
          <p:nvPr/>
        </p:nvSpPr>
        <p:spPr>
          <a:xfrm>
            <a:off x="8535229" y="5530334"/>
            <a:ext cx="837537" cy="369332"/>
          </a:xfrm>
          <a:prstGeom prst="rect">
            <a:avLst/>
          </a:prstGeom>
          <a:noFill/>
        </p:spPr>
        <p:txBody>
          <a:bodyPr wrap="none" rtlCol="0">
            <a:spAutoFit/>
          </a:bodyPr>
          <a:lstStyle/>
          <a:p>
            <a:r>
              <a:rPr lang="en-US" dirty="0" smtClean="0">
                <a:latin typeface="+mj-lt"/>
              </a:rPr>
              <a:t>Python</a:t>
            </a:r>
            <a:endParaRPr lang="en-US" dirty="0">
              <a:latin typeface="+mj-lt"/>
            </a:endParaRPr>
          </a:p>
        </p:txBody>
      </p:sp>
      <p:cxnSp>
        <p:nvCxnSpPr>
          <p:cNvPr id="8" name="Straight Arrow Connector 7"/>
          <p:cNvCxnSpPr/>
          <p:nvPr/>
        </p:nvCxnSpPr>
        <p:spPr>
          <a:xfrm flipH="1">
            <a:off x="7968345" y="5715000"/>
            <a:ext cx="566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9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of research code</a:t>
            </a:r>
            <a:endParaRPr lang="en-US" dirty="0"/>
          </a:p>
        </p:txBody>
      </p:sp>
      <p:sp>
        <p:nvSpPr>
          <p:cNvPr id="4" name="Slide Number Placeholder 3"/>
          <p:cNvSpPr>
            <a:spLocks noGrp="1"/>
          </p:cNvSpPr>
          <p:nvPr>
            <p:ph type="sldNum" sz="quarter" idx="12"/>
          </p:nvPr>
        </p:nvSpPr>
        <p:spPr/>
        <p:txBody>
          <a:bodyPr/>
          <a:lstStyle/>
          <a:p>
            <a:fld id="{A2E1C107-FCE8-9B41-87E0-2A24816ADEC6}" type="slidenum">
              <a:rPr lang="en-US" smtClean="0"/>
              <a:t>14</a:t>
            </a:fld>
            <a:endParaRPr lang="en-US"/>
          </a:p>
        </p:txBody>
      </p:sp>
      <p:pic>
        <p:nvPicPr>
          <p:cNvPr id="8" name="Content Placeholder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45473" y="2261680"/>
            <a:ext cx="7393242" cy="3107987"/>
          </a:xfrm>
          <a:prstGeom prst="rect">
            <a:avLst/>
          </a:prstGeom>
        </p:spPr>
      </p:pic>
    </p:spTree>
    <p:extLst>
      <p:ext uri="{BB962C8B-B14F-4D97-AF65-F5344CB8AC3E}">
        <p14:creationId xmlns:p14="http://schemas.microsoft.com/office/powerpoint/2010/main" val="35830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Reproducing in different environments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2E1C107-FCE8-9B41-87E0-2A24816ADEC6}" type="slidenum">
              <a:rPr lang="en-US" smtClean="0"/>
              <a:t>15</a:t>
            </a:fld>
            <a:endParaRPr lang="en-US"/>
          </a:p>
        </p:txBody>
      </p:sp>
    </p:spTree>
    <p:extLst>
      <p:ext uri="{BB962C8B-B14F-4D97-AF65-F5344CB8AC3E}">
        <p14:creationId xmlns:p14="http://schemas.microsoft.com/office/powerpoint/2010/main" val="1089638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38200" y="1690688"/>
            <a:ext cx="5157060" cy="4580969"/>
          </a:xfrm>
          <a:prstGeom prst="rect">
            <a:avLst/>
          </a:prstGeom>
        </p:spPr>
      </p:pic>
      <p:sp>
        <p:nvSpPr>
          <p:cNvPr id="2" name="Title 1"/>
          <p:cNvSpPr>
            <a:spLocks noGrp="1"/>
          </p:cNvSpPr>
          <p:nvPr>
            <p:ph type="title"/>
          </p:nvPr>
        </p:nvSpPr>
        <p:spPr/>
        <p:txBody>
          <a:bodyPr/>
          <a:lstStyle/>
          <a:p>
            <a:r>
              <a:rPr lang="en-US" dirty="0" err="1" smtClean="0"/>
              <a:t>QJump</a:t>
            </a:r>
            <a:r>
              <a:rPr lang="en-US" dirty="0" smtClean="0"/>
              <a:t> (NSDI 2015, Students 2015)</a:t>
            </a:r>
            <a:endParaRPr lang="en-US" dirty="0"/>
          </a:p>
        </p:txBody>
      </p:sp>
      <p:sp>
        <p:nvSpPr>
          <p:cNvPr id="3" name="Content Placeholder 2"/>
          <p:cNvSpPr>
            <a:spLocks noGrp="1"/>
          </p:cNvSpPr>
          <p:nvPr>
            <p:ph idx="1"/>
          </p:nvPr>
        </p:nvSpPr>
        <p:spPr>
          <a:xfrm>
            <a:off x="6417128" y="1825625"/>
            <a:ext cx="5404758" cy="4351338"/>
          </a:xfrm>
        </p:spPr>
        <p:txBody>
          <a:bodyPr>
            <a:normAutofit/>
          </a:bodyPr>
          <a:lstStyle/>
          <a:p>
            <a:pPr marL="0" indent="0">
              <a:buNone/>
            </a:pPr>
            <a:r>
              <a:rPr lang="en-US" dirty="0">
                <a:latin typeface="+mj-lt"/>
              </a:rPr>
              <a:t>“Their assumption was that [people] would reproduce the results in an actual datacenter, whereas we did the emulation in </a:t>
            </a:r>
            <a:r>
              <a:rPr lang="en-US" dirty="0" err="1" smtClean="0">
                <a:latin typeface="+mj-lt"/>
              </a:rPr>
              <a:t>Mininet</a:t>
            </a:r>
            <a:r>
              <a:rPr lang="en-US" dirty="0" smtClean="0">
                <a:latin typeface="+mj-lt"/>
              </a:rPr>
              <a:t>.”</a:t>
            </a:r>
          </a:p>
          <a:p>
            <a:pPr marL="0" indent="0">
              <a:buNone/>
            </a:pPr>
            <a:endParaRPr lang="en-US" dirty="0">
              <a:latin typeface="+mj-lt"/>
            </a:endParaRPr>
          </a:p>
          <a:p>
            <a:pPr marL="0" indent="0">
              <a:buNone/>
            </a:pPr>
            <a:r>
              <a:rPr lang="en-US" dirty="0" smtClean="0">
                <a:latin typeface="+mj-lt"/>
              </a:rPr>
              <a:t>“In </a:t>
            </a:r>
            <a:r>
              <a:rPr lang="en-US" dirty="0">
                <a:latin typeface="+mj-lt"/>
              </a:rPr>
              <a:t>the end, we did not use their scripts directly, but it was nice to see that the authors were enthusiastic to have their work reproduced.” </a:t>
            </a:r>
          </a:p>
          <a:p>
            <a:endParaRPr lang="en-US" dirty="0">
              <a:latin typeface="+mj-lt"/>
            </a:endParaRPr>
          </a:p>
        </p:txBody>
      </p:sp>
      <p:sp>
        <p:nvSpPr>
          <p:cNvPr id="4" name="Slide Number Placeholder 3"/>
          <p:cNvSpPr>
            <a:spLocks noGrp="1"/>
          </p:cNvSpPr>
          <p:nvPr>
            <p:ph type="sldNum" sz="quarter" idx="12"/>
          </p:nvPr>
        </p:nvSpPr>
        <p:spPr/>
        <p:txBody>
          <a:bodyPr/>
          <a:lstStyle/>
          <a:p>
            <a:fld id="{A2E1C107-FCE8-9B41-87E0-2A24816ADEC6}" type="slidenum">
              <a:rPr lang="en-US" smtClean="0"/>
              <a:t>16</a:t>
            </a:fld>
            <a:endParaRPr lang="en-US" dirty="0"/>
          </a:p>
        </p:txBody>
      </p:sp>
      <p:sp>
        <p:nvSpPr>
          <p:cNvPr id="5" name="TextBox 4"/>
          <p:cNvSpPr txBox="1"/>
          <p:nvPr/>
        </p:nvSpPr>
        <p:spPr>
          <a:xfrm>
            <a:off x="1436914" y="6158044"/>
            <a:ext cx="9666514" cy="584775"/>
          </a:xfrm>
          <a:prstGeom prst="rect">
            <a:avLst/>
          </a:prstGeom>
          <a:noFill/>
        </p:spPr>
        <p:txBody>
          <a:bodyPr wrap="square" rtlCol="0">
            <a:spAutoFit/>
          </a:bodyPr>
          <a:lstStyle/>
          <a:p>
            <a:pPr algn="r"/>
            <a:r>
              <a:rPr lang="en-US" dirty="0">
                <a:hlinkClick r:id="rId4"/>
              </a:rPr>
              <a:t>http://</a:t>
            </a:r>
            <a:r>
              <a:rPr lang="en-US" dirty="0" smtClean="0">
                <a:hlinkClick r:id="rId4"/>
              </a:rPr>
              <a:t>www.cl.cam.ac.uk/research/srg/netos/qjump/pubs.html</a:t>
            </a:r>
            <a:endParaRPr lang="en-US" dirty="0" smtClean="0"/>
          </a:p>
          <a:p>
            <a:pPr algn="r"/>
            <a:r>
              <a:rPr lang="en-US" sz="1400" dirty="0">
                <a:hlinkClick r:id="rId5"/>
              </a:rPr>
              <a:t>https://</a:t>
            </a:r>
            <a:r>
              <a:rPr lang="en-US" sz="1400" dirty="0" err="1" smtClean="0">
                <a:hlinkClick r:id="rId5"/>
              </a:rPr>
              <a:t>reproducingnetworkresearch.wordpress.com</a:t>
            </a:r>
            <a:r>
              <a:rPr lang="en-US" sz="1400" dirty="0" smtClean="0">
                <a:hlinkClick r:id="rId5"/>
              </a:rPr>
              <a:t>/2015/05/31/cs-244-15-qjump-delay-guarantees-in-datacenter-networks</a:t>
            </a:r>
            <a:endParaRPr lang="en-US" sz="1400" dirty="0"/>
          </a:p>
        </p:txBody>
      </p:sp>
      <p:pic>
        <p:nvPicPr>
          <p:cNvPr id="7" name="Picture 6"/>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131202" y="3016251"/>
            <a:ext cx="3285926" cy="1467300"/>
          </a:xfrm>
          <a:prstGeom prst="rect">
            <a:avLst/>
          </a:prstGeom>
        </p:spPr>
      </p:pic>
    </p:spTree>
    <p:extLst>
      <p:ext uri="{BB962C8B-B14F-4D97-AF65-F5344CB8AC3E}">
        <p14:creationId xmlns:p14="http://schemas.microsoft.com/office/powerpoint/2010/main" val="208275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RCP (SIGCOMM 2006, Students 2015)</a:t>
            </a:r>
            <a:endParaRPr lang="en-US" dirty="0"/>
          </a:p>
        </p:txBody>
      </p:sp>
      <p:sp>
        <p:nvSpPr>
          <p:cNvPr id="3" name="Content Placeholder 2"/>
          <p:cNvSpPr>
            <a:spLocks noGrp="1"/>
          </p:cNvSpPr>
          <p:nvPr>
            <p:ph idx="1"/>
          </p:nvPr>
        </p:nvSpPr>
        <p:spPr>
          <a:xfrm>
            <a:off x="7154484" y="2070430"/>
            <a:ext cx="4394200" cy="4110919"/>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latin typeface="+mj-lt"/>
              </a:rPr>
              <a:t>Goal: emulate the experiment</a:t>
            </a:r>
            <a:endParaRPr lang="en-US" dirty="0">
              <a:latin typeface="+mj-lt"/>
            </a:endParaRPr>
          </a:p>
          <a:p>
            <a:pPr>
              <a:lnSpc>
                <a:spcPct val="100000"/>
              </a:lnSpc>
              <a:spcBef>
                <a:spcPts val="0"/>
              </a:spcBef>
            </a:pPr>
            <a:r>
              <a:rPr lang="en-US" dirty="0" smtClean="0">
                <a:latin typeface="+mj-lt"/>
              </a:rPr>
              <a:t>Add new RCP header</a:t>
            </a:r>
          </a:p>
          <a:p>
            <a:pPr>
              <a:lnSpc>
                <a:spcPct val="100000"/>
              </a:lnSpc>
              <a:spcBef>
                <a:spcPts val="0"/>
              </a:spcBef>
            </a:pPr>
            <a:r>
              <a:rPr lang="en-US" dirty="0" smtClean="0">
                <a:latin typeface="+mj-lt"/>
              </a:rPr>
              <a:t>RCP sends at right rate</a:t>
            </a:r>
          </a:p>
          <a:p>
            <a:pPr>
              <a:lnSpc>
                <a:spcPct val="100000"/>
              </a:lnSpc>
              <a:spcBef>
                <a:spcPts val="0"/>
              </a:spcBef>
            </a:pPr>
            <a:r>
              <a:rPr lang="en-US" dirty="0" smtClean="0">
                <a:latin typeface="+mj-lt"/>
              </a:rPr>
              <a:t>RCP router rate stamping fails </a:t>
            </a:r>
            <a:r>
              <a:rPr lang="mr-IN" dirty="0" smtClean="0">
                <a:latin typeface="+mj-lt"/>
              </a:rPr>
              <a:t>–</a:t>
            </a:r>
            <a:r>
              <a:rPr lang="en-US" dirty="0" smtClean="0">
                <a:latin typeface="+mj-lt"/>
              </a:rPr>
              <a:t> possibly higher-level checksum dropping packet</a:t>
            </a:r>
          </a:p>
          <a:p>
            <a:pPr marL="0" indent="0">
              <a:lnSpc>
                <a:spcPct val="100000"/>
              </a:lnSpc>
              <a:spcBef>
                <a:spcPts val="0"/>
              </a:spcBef>
              <a:buNone/>
            </a:pPr>
            <a:r>
              <a:rPr lang="en-US" dirty="0" smtClean="0">
                <a:latin typeface="+mj-lt"/>
              </a:rPr>
              <a:t>Left for future work</a:t>
            </a:r>
          </a:p>
        </p:txBody>
      </p:sp>
      <p:sp>
        <p:nvSpPr>
          <p:cNvPr id="4" name="Slide Number Placeholder 3"/>
          <p:cNvSpPr>
            <a:spLocks noGrp="1"/>
          </p:cNvSpPr>
          <p:nvPr>
            <p:ph type="sldNum" sz="quarter" idx="12"/>
          </p:nvPr>
        </p:nvSpPr>
        <p:spPr/>
        <p:txBody>
          <a:bodyPr/>
          <a:lstStyle/>
          <a:p>
            <a:fld id="{A2E1C107-FCE8-9B41-87E0-2A24816ADEC6}" type="slidenum">
              <a:rPr lang="en-US" smtClean="0"/>
              <a:t>17</a:t>
            </a:fld>
            <a:endParaRPr lang="en-US"/>
          </a:p>
        </p:txBody>
      </p:sp>
      <p:sp>
        <p:nvSpPr>
          <p:cNvPr id="7" name="TextBox 6"/>
          <p:cNvSpPr txBox="1"/>
          <p:nvPr/>
        </p:nvSpPr>
        <p:spPr>
          <a:xfrm>
            <a:off x="312924" y="6218648"/>
            <a:ext cx="10803894" cy="584775"/>
          </a:xfrm>
          <a:prstGeom prst="rect">
            <a:avLst/>
          </a:prstGeom>
          <a:noFill/>
        </p:spPr>
        <p:txBody>
          <a:bodyPr wrap="square" rtlCol="0">
            <a:spAutoFit/>
          </a:bodyPr>
          <a:lstStyle/>
          <a:p>
            <a:pPr algn="r"/>
            <a:r>
              <a:rPr lang="en-US" dirty="0" smtClean="0">
                <a:hlinkClick r:id="rId3"/>
              </a:rPr>
              <a:t>http://yuba.stanford.edu/techreports/TR05-HPNG-112102.pdf</a:t>
            </a:r>
            <a:endParaRPr lang="en-US" dirty="0" smtClean="0"/>
          </a:p>
          <a:p>
            <a:pPr algn="r"/>
            <a:r>
              <a:rPr lang="en-US" sz="1200" dirty="0" smtClean="0">
                <a:hlinkClick r:id="rId4"/>
              </a:rPr>
              <a:t>https://reproducingnetworkresearch.wordpress.com/2016/05/30/cs244-16-why-flow-completion-time-is-the-right-metric-for-congestion-control-rate-control-protocol</a:t>
            </a:r>
            <a:r>
              <a:rPr lang="en-US" sz="1400" dirty="0" smtClean="0">
                <a:hlinkClick r:id="rId4"/>
              </a:rPr>
              <a:t>/</a:t>
            </a:r>
            <a:endParaRPr lang="en-US" sz="1400"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812" y="1841930"/>
            <a:ext cx="3312511" cy="418326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0586" y="2004601"/>
            <a:ext cx="2771973" cy="1937334"/>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58927" y="4012595"/>
            <a:ext cx="2803632" cy="1962543"/>
          </a:xfrm>
          <a:prstGeom prst="rect">
            <a:avLst/>
          </a:prstGeom>
        </p:spPr>
      </p:pic>
      <p:sp>
        <p:nvSpPr>
          <p:cNvPr id="11" name="TextBox 10"/>
          <p:cNvSpPr txBox="1"/>
          <p:nvPr/>
        </p:nvSpPr>
        <p:spPr>
          <a:xfrm rot="16200000">
            <a:off x="-66496" y="3198199"/>
            <a:ext cx="1101392" cy="369332"/>
          </a:xfrm>
          <a:prstGeom prst="rect">
            <a:avLst/>
          </a:prstGeom>
          <a:noFill/>
        </p:spPr>
        <p:txBody>
          <a:bodyPr wrap="none" rtlCol="0">
            <a:spAutoFit/>
          </a:bodyPr>
          <a:lstStyle/>
          <a:p>
            <a:r>
              <a:rPr lang="en-US" dirty="0" smtClean="0">
                <a:latin typeface="+mj-lt"/>
              </a:rPr>
              <a:t>FCT, Fig. 6</a:t>
            </a:r>
            <a:endParaRPr lang="en-US" dirty="0">
              <a:latin typeface="+mj-lt"/>
            </a:endParaRPr>
          </a:p>
        </p:txBody>
      </p:sp>
      <p:sp>
        <p:nvSpPr>
          <p:cNvPr id="12" name="TextBox 11"/>
          <p:cNvSpPr txBox="1"/>
          <p:nvPr/>
        </p:nvSpPr>
        <p:spPr>
          <a:xfrm>
            <a:off x="1436914" y="1531028"/>
            <a:ext cx="2179956" cy="369332"/>
          </a:xfrm>
          <a:prstGeom prst="rect">
            <a:avLst/>
          </a:prstGeom>
          <a:noFill/>
        </p:spPr>
        <p:txBody>
          <a:bodyPr wrap="none" rtlCol="0">
            <a:spAutoFit/>
          </a:bodyPr>
          <a:lstStyle/>
          <a:p>
            <a:r>
              <a:rPr lang="en-US" dirty="0" smtClean="0">
                <a:latin typeface="+mj-lt"/>
              </a:rPr>
              <a:t>SIGCOMM 2006, ns-2</a:t>
            </a:r>
            <a:endParaRPr lang="en-US" dirty="0">
              <a:latin typeface="+mj-lt"/>
            </a:endParaRPr>
          </a:p>
        </p:txBody>
      </p:sp>
      <p:sp>
        <p:nvSpPr>
          <p:cNvPr id="13" name="TextBox 12"/>
          <p:cNvSpPr txBox="1"/>
          <p:nvPr/>
        </p:nvSpPr>
        <p:spPr>
          <a:xfrm>
            <a:off x="4398557" y="1555548"/>
            <a:ext cx="2029273" cy="369332"/>
          </a:xfrm>
          <a:prstGeom prst="rect">
            <a:avLst/>
          </a:prstGeom>
          <a:noFill/>
        </p:spPr>
        <p:txBody>
          <a:bodyPr wrap="none" rtlCol="0">
            <a:spAutoFit/>
          </a:bodyPr>
          <a:lstStyle/>
          <a:p>
            <a:r>
              <a:rPr lang="en-US" dirty="0" smtClean="0">
                <a:latin typeface="+mj-lt"/>
              </a:rPr>
              <a:t>Students 2015, ns-2</a:t>
            </a:r>
            <a:endParaRPr lang="en-US" dirty="0">
              <a:latin typeface="+mj-lt"/>
            </a:endParaRPr>
          </a:p>
        </p:txBody>
      </p:sp>
      <p:sp>
        <p:nvSpPr>
          <p:cNvPr id="14" name="TextBox 13"/>
          <p:cNvSpPr txBox="1"/>
          <p:nvPr/>
        </p:nvSpPr>
        <p:spPr>
          <a:xfrm>
            <a:off x="1103160" y="5940579"/>
            <a:ext cx="5468006" cy="655189"/>
          </a:xfrm>
          <a:prstGeom prst="rect">
            <a:avLst/>
          </a:prstGeom>
          <a:noFill/>
        </p:spPr>
        <p:txBody>
          <a:bodyPr wrap="square" rtlCol="0">
            <a:spAutoFit/>
          </a:bodyPr>
          <a:lstStyle/>
          <a:p>
            <a:r>
              <a:rPr lang="en-US" dirty="0" smtClean="0">
                <a:latin typeface="+mj-lt"/>
              </a:rPr>
              <a:t>Processor Sharing inaccurate because Pareto </a:t>
            </a:r>
            <a:r>
              <a:rPr lang="en-US" dirty="0" err="1" smtClean="0">
                <a:latin typeface="+mj-lt"/>
              </a:rPr>
              <a:t>params</a:t>
            </a:r>
            <a:r>
              <a:rPr lang="en-US" dirty="0" smtClean="0">
                <a:latin typeface="+mj-lt"/>
              </a:rPr>
              <a:t> in code != Pareto </a:t>
            </a:r>
            <a:r>
              <a:rPr lang="en-US" dirty="0" err="1" smtClean="0">
                <a:latin typeface="+mj-lt"/>
              </a:rPr>
              <a:t>params</a:t>
            </a:r>
            <a:r>
              <a:rPr lang="en-US" dirty="0" smtClean="0">
                <a:latin typeface="+mj-lt"/>
              </a:rPr>
              <a:t> in paper</a:t>
            </a:r>
            <a:endParaRPr lang="en-US" dirty="0">
              <a:latin typeface="+mj-lt"/>
            </a:endParaRPr>
          </a:p>
        </p:txBody>
      </p:sp>
      <p:sp>
        <p:nvSpPr>
          <p:cNvPr id="15" name="TextBox 14"/>
          <p:cNvSpPr txBox="1"/>
          <p:nvPr/>
        </p:nvSpPr>
        <p:spPr>
          <a:xfrm>
            <a:off x="7154484" y="1555548"/>
            <a:ext cx="3164006" cy="369332"/>
          </a:xfrm>
          <a:prstGeom prst="rect">
            <a:avLst/>
          </a:prstGeom>
          <a:noFill/>
        </p:spPr>
        <p:txBody>
          <a:bodyPr wrap="square" rtlCol="0">
            <a:spAutoFit/>
          </a:bodyPr>
          <a:lstStyle/>
          <a:p>
            <a:r>
              <a:rPr lang="en-US" dirty="0" smtClean="0">
                <a:latin typeface="+mj-lt"/>
              </a:rPr>
              <a:t>Students 2015, </a:t>
            </a:r>
            <a:r>
              <a:rPr lang="en-US" dirty="0" err="1" smtClean="0">
                <a:latin typeface="+mj-lt"/>
              </a:rPr>
              <a:t>mahimahi</a:t>
            </a:r>
            <a:endParaRPr lang="en-US" dirty="0">
              <a:latin typeface="+mj-lt"/>
            </a:endParaRPr>
          </a:p>
        </p:txBody>
      </p:sp>
    </p:spTree>
    <p:extLst>
      <p:ext uri="{BB962C8B-B14F-4D97-AF65-F5344CB8AC3E}">
        <p14:creationId xmlns:p14="http://schemas.microsoft.com/office/powerpoint/2010/main" val="133828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PCC (NSDI 2015, Students 2015)</a:t>
            </a:r>
            <a:endParaRPr lang="en-US" dirty="0"/>
          </a:p>
        </p:txBody>
      </p:sp>
      <p:sp>
        <p:nvSpPr>
          <p:cNvPr id="18" name="Content Placeholder 17"/>
          <p:cNvSpPr>
            <a:spLocks noGrp="1"/>
          </p:cNvSpPr>
          <p:nvPr>
            <p:ph idx="1"/>
          </p:nvPr>
        </p:nvSpPr>
        <p:spPr>
          <a:xfrm>
            <a:off x="763605" y="4743552"/>
            <a:ext cx="10515600" cy="1243980"/>
          </a:xfrm>
        </p:spPr>
        <p:txBody>
          <a:bodyPr>
            <a:normAutofit fontScale="85000" lnSpcReduction="20000"/>
          </a:bodyPr>
          <a:lstStyle/>
          <a:p>
            <a:pPr marL="0" indent="0">
              <a:buNone/>
            </a:pPr>
            <a:r>
              <a:rPr lang="en-US" dirty="0" smtClean="0">
                <a:latin typeface="+mj-lt"/>
              </a:rPr>
              <a:t>“</a:t>
            </a:r>
            <a:r>
              <a:rPr lang="en-US" dirty="0">
                <a:latin typeface="+mj-lt"/>
              </a:rPr>
              <a:t>A</a:t>
            </a:r>
            <a:r>
              <a:rPr lang="en-US" dirty="0" smtClean="0">
                <a:latin typeface="+mj-lt"/>
              </a:rPr>
              <a:t>fter </a:t>
            </a:r>
            <a:r>
              <a:rPr lang="en-US" dirty="0">
                <a:latin typeface="+mj-lt"/>
              </a:rPr>
              <a:t>discussion with </a:t>
            </a:r>
            <a:r>
              <a:rPr lang="en-US" dirty="0" smtClean="0">
                <a:latin typeface="+mj-lt"/>
              </a:rPr>
              <a:t>[the author] directly</a:t>
            </a:r>
            <a:r>
              <a:rPr lang="en-US" dirty="0">
                <a:latin typeface="+mj-lt"/>
              </a:rPr>
              <a:t>, we believe it is likely that the virtualized environment of AWS containers degraded PCC performance. PCC relies on </a:t>
            </a:r>
            <a:r>
              <a:rPr lang="en-US" dirty="0" smtClean="0">
                <a:latin typeface="+mj-lt"/>
              </a:rPr>
              <a:t>[sending] packets </a:t>
            </a:r>
            <a:r>
              <a:rPr lang="en-US" dirty="0">
                <a:latin typeface="+mj-lt"/>
              </a:rPr>
              <a:t>at precise times</a:t>
            </a:r>
            <a:r>
              <a:rPr lang="en-US" dirty="0" smtClean="0">
                <a:latin typeface="+mj-lt"/>
              </a:rPr>
              <a:t>.”</a:t>
            </a:r>
          </a:p>
          <a:p>
            <a:pPr marL="0" indent="0">
              <a:buNone/>
            </a:pPr>
            <a:r>
              <a:rPr lang="en-US" dirty="0" smtClean="0">
                <a:latin typeface="+mj-lt"/>
              </a:rPr>
              <a:t>(no explanation for why TCP also follows a degraded performance in </a:t>
            </a:r>
            <a:r>
              <a:rPr lang="en-US" dirty="0" err="1" smtClean="0">
                <a:latin typeface="+mj-lt"/>
              </a:rPr>
              <a:t>Mininet</a:t>
            </a:r>
            <a:r>
              <a:rPr lang="en-US" dirty="0" smtClean="0">
                <a:latin typeface="+mj-lt"/>
              </a:rPr>
              <a:t>)</a:t>
            </a:r>
            <a:endParaRPr lang="en-US" dirty="0">
              <a:latin typeface="+mj-lt"/>
            </a:endParaRPr>
          </a:p>
        </p:txBody>
      </p:sp>
      <p:sp>
        <p:nvSpPr>
          <p:cNvPr id="4" name="Slide Number Placeholder 3"/>
          <p:cNvSpPr>
            <a:spLocks noGrp="1"/>
          </p:cNvSpPr>
          <p:nvPr>
            <p:ph type="sldNum" sz="quarter" idx="12"/>
          </p:nvPr>
        </p:nvSpPr>
        <p:spPr/>
        <p:txBody>
          <a:bodyPr/>
          <a:lstStyle/>
          <a:p>
            <a:fld id="{A2E1C107-FCE8-9B41-87E0-2A24816ADEC6}" type="slidenum">
              <a:rPr lang="en-US" smtClean="0"/>
              <a:t>18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538" y="1633536"/>
            <a:ext cx="3087837" cy="214991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8186" y="1632956"/>
            <a:ext cx="3846973" cy="288370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4159" y="1620249"/>
            <a:ext cx="3898281" cy="2917619"/>
          </a:xfrm>
          <a:prstGeom prst="rect">
            <a:avLst/>
          </a:prstGeom>
        </p:spPr>
      </p:pic>
      <p:sp>
        <p:nvSpPr>
          <p:cNvPr id="5" name="TextBox 4"/>
          <p:cNvSpPr txBox="1"/>
          <p:nvPr/>
        </p:nvSpPr>
        <p:spPr>
          <a:xfrm>
            <a:off x="1436914" y="6158044"/>
            <a:ext cx="9666514" cy="800219"/>
          </a:xfrm>
          <a:prstGeom prst="rect">
            <a:avLst/>
          </a:prstGeom>
          <a:noFill/>
        </p:spPr>
        <p:txBody>
          <a:bodyPr wrap="square" rtlCol="0">
            <a:spAutoFit/>
          </a:bodyPr>
          <a:lstStyle/>
          <a:p>
            <a:pPr algn="r"/>
            <a:r>
              <a:rPr lang="en-US" dirty="0" smtClean="0">
                <a:hlinkClick r:id="rId6"/>
              </a:rPr>
              <a:t>https://github.com/modong/pcc</a:t>
            </a:r>
            <a:endParaRPr lang="en-US" dirty="0" smtClean="0"/>
          </a:p>
          <a:p>
            <a:pPr algn="r"/>
            <a:r>
              <a:rPr lang="en-US" sz="1400" dirty="0" smtClean="0">
                <a:hlinkClick r:id="rId7"/>
              </a:rPr>
              <a:t>https://reproducingnetworkresearch.wordpress.com/2015/05/29/cs244-15-evaluating-pcc-re-architecting-congestion-control-for-high-performance/</a:t>
            </a:r>
            <a:endParaRPr lang="en-US" sz="1400" dirty="0"/>
          </a:p>
        </p:txBody>
      </p:sp>
      <p:sp>
        <p:nvSpPr>
          <p:cNvPr id="14" name="TextBox 13"/>
          <p:cNvSpPr txBox="1"/>
          <p:nvPr/>
        </p:nvSpPr>
        <p:spPr>
          <a:xfrm rot="16200000">
            <a:off x="-354558" y="2532159"/>
            <a:ext cx="2016193" cy="369332"/>
          </a:xfrm>
          <a:prstGeom prst="rect">
            <a:avLst/>
          </a:prstGeom>
          <a:noFill/>
        </p:spPr>
        <p:txBody>
          <a:bodyPr wrap="none" rtlCol="0">
            <a:spAutoFit/>
          </a:bodyPr>
          <a:lstStyle/>
          <a:p>
            <a:r>
              <a:rPr lang="en-US" dirty="0" smtClean="0">
                <a:latin typeface="+mj-lt"/>
              </a:rPr>
              <a:t>Satellite links, Fig. 6</a:t>
            </a:r>
            <a:endParaRPr lang="en-US" dirty="0">
              <a:latin typeface="+mj-lt"/>
            </a:endParaRPr>
          </a:p>
        </p:txBody>
      </p:sp>
      <p:sp>
        <p:nvSpPr>
          <p:cNvPr id="15" name="TextBox 14"/>
          <p:cNvSpPr txBox="1"/>
          <p:nvPr/>
        </p:nvSpPr>
        <p:spPr>
          <a:xfrm>
            <a:off x="1436914" y="1374185"/>
            <a:ext cx="1975221" cy="369332"/>
          </a:xfrm>
          <a:prstGeom prst="rect">
            <a:avLst/>
          </a:prstGeom>
          <a:noFill/>
        </p:spPr>
        <p:txBody>
          <a:bodyPr wrap="none" rtlCol="0">
            <a:spAutoFit/>
          </a:bodyPr>
          <a:lstStyle/>
          <a:p>
            <a:r>
              <a:rPr lang="en-US" dirty="0" smtClean="0">
                <a:latin typeface="+mj-lt"/>
              </a:rPr>
              <a:t>NSDI 2015, </a:t>
            </a:r>
            <a:r>
              <a:rPr lang="en-US" dirty="0" err="1" smtClean="0">
                <a:latin typeface="+mj-lt"/>
              </a:rPr>
              <a:t>Emulab</a:t>
            </a:r>
            <a:endParaRPr lang="en-US" dirty="0">
              <a:latin typeface="+mj-lt"/>
            </a:endParaRPr>
          </a:p>
        </p:txBody>
      </p:sp>
      <p:sp>
        <p:nvSpPr>
          <p:cNvPr id="16" name="TextBox 15"/>
          <p:cNvSpPr txBox="1"/>
          <p:nvPr/>
        </p:nvSpPr>
        <p:spPr>
          <a:xfrm>
            <a:off x="4608251" y="1362271"/>
            <a:ext cx="2348272" cy="369332"/>
          </a:xfrm>
          <a:prstGeom prst="rect">
            <a:avLst/>
          </a:prstGeom>
          <a:noFill/>
        </p:spPr>
        <p:txBody>
          <a:bodyPr wrap="none" rtlCol="0">
            <a:spAutoFit/>
          </a:bodyPr>
          <a:lstStyle/>
          <a:p>
            <a:r>
              <a:rPr lang="en-US" smtClean="0">
                <a:latin typeface="+mj-lt"/>
              </a:rPr>
              <a:t>Students </a:t>
            </a:r>
            <a:r>
              <a:rPr lang="en-US" dirty="0" smtClean="0">
                <a:latin typeface="+mj-lt"/>
              </a:rPr>
              <a:t>2015, </a:t>
            </a:r>
            <a:r>
              <a:rPr lang="en-US" dirty="0" err="1" smtClean="0">
                <a:latin typeface="+mj-lt"/>
              </a:rPr>
              <a:t>Emulab</a:t>
            </a:r>
            <a:endParaRPr lang="en-US" dirty="0">
              <a:latin typeface="+mj-lt"/>
            </a:endParaRPr>
          </a:p>
        </p:txBody>
      </p:sp>
      <p:sp>
        <p:nvSpPr>
          <p:cNvPr id="17" name="TextBox 16"/>
          <p:cNvSpPr txBox="1"/>
          <p:nvPr/>
        </p:nvSpPr>
        <p:spPr>
          <a:xfrm>
            <a:off x="8089442" y="1374185"/>
            <a:ext cx="2382383" cy="369332"/>
          </a:xfrm>
          <a:prstGeom prst="rect">
            <a:avLst/>
          </a:prstGeom>
          <a:noFill/>
        </p:spPr>
        <p:txBody>
          <a:bodyPr wrap="none" rtlCol="0">
            <a:spAutoFit/>
          </a:bodyPr>
          <a:lstStyle/>
          <a:p>
            <a:r>
              <a:rPr lang="en-US" dirty="0" smtClean="0">
                <a:latin typeface="+mj-lt"/>
              </a:rPr>
              <a:t>Students 2015</a:t>
            </a:r>
            <a:r>
              <a:rPr lang="en-US" smtClean="0">
                <a:latin typeface="+mj-lt"/>
              </a:rPr>
              <a:t>, </a:t>
            </a:r>
            <a:r>
              <a:rPr lang="en-US" dirty="0" err="1" smtClean="0">
                <a:latin typeface="+mj-lt"/>
              </a:rPr>
              <a:t>Mininet</a:t>
            </a:r>
            <a:endParaRPr lang="en-US" dirty="0">
              <a:latin typeface="+mj-lt"/>
            </a:endParaRPr>
          </a:p>
        </p:txBody>
      </p:sp>
    </p:spTree>
    <p:extLst>
      <p:ext uri="{BB962C8B-B14F-4D97-AF65-F5344CB8AC3E}">
        <p14:creationId xmlns:p14="http://schemas.microsoft.com/office/powerpoint/2010/main" val="24037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Reproducing older</a:t>
            </a:r>
            <a:br>
              <a:rPr lang="en-US" dirty="0" smtClean="0"/>
            </a:br>
            <a:r>
              <a:rPr lang="en-US" dirty="0" smtClean="0"/>
              <a:t>experiments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2E1C107-FCE8-9B41-87E0-2A24816ADEC6}" type="slidenum">
              <a:rPr lang="en-US" smtClean="0"/>
              <a:t>19</a:t>
            </a:fld>
            <a:endParaRPr lang="en-US"/>
          </a:p>
        </p:txBody>
      </p:sp>
    </p:spTree>
    <p:extLst>
      <p:ext uri="{BB962C8B-B14F-4D97-AF65-F5344CB8AC3E}">
        <p14:creationId xmlns:p14="http://schemas.microsoft.com/office/powerpoint/2010/main" val="1355123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2E1C107-FCE8-9B41-87E0-2A24816ADEC6}" type="slidenum">
              <a:rPr lang="en-US" smtClean="0"/>
              <a:t>2</a:t>
            </a:fld>
            <a:endParaRPr lang="en-US"/>
          </a:p>
        </p:txBody>
      </p:sp>
      <p:sp>
        <p:nvSpPr>
          <p:cNvPr id="6" name="Title 4"/>
          <p:cNvSpPr txBox="1">
            <a:spLocks/>
          </p:cNvSpPr>
          <p:nvPr/>
        </p:nvSpPr>
        <p:spPr>
          <a:xfrm>
            <a:off x="1250372" y="2427317"/>
            <a:ext cx="9691255" cy="259357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smtClean="0">
                <a:solidFill>
                  <a:schemeClr val="bg1"/>
                </a:solidFill>
              </a:rPr>
              <a:t>Teach</a:t>
            </a:r>
            <a:r>
              <a:rPr lang="mr-IN" sz="4800" dirty="0" smtClean="0">
                <a:solidFill>
                  <a:schemeClr val="bg1"/>
                </a:solidFill>
              </a:rPr>
              <a:t>…</a:t>
            </a:r>
            <a:endParaRPr lang="en-US" sz="4800" dirty="0" smtClean="0">
              <a:solidFill>
                <a:schemeClr val="bg1"/>
              </a:solidFill>
            </a:endParaRPr>
          </a:p>
          <a:p>
            <a:pPr marL="914400" indent="-914400">
              <a:buFont typeface="+mj-lt"/>
              <a:buAutoNum type="arabicPeriod"/>
            </a:pPr>
            <a:r>
              <a:rPr lang="en-US" sz="4800" dirty="0" smtClean="0">
                <a:solidFill>
                  <a:schemeClr val="bg1"/>
                </a:solidFill>
              </a:rPr>
              <a:t>Introduction to Networking</a:t>
            </a:r>
          </a:p>
          <a:p>
            <a:pPr marL="914400" indent="-914400">
              <a:buFont typeface="+mj-lt"/>
              <a:buAutoNum type="arabicPeriod"/>
            </a:pPr>
            <a:r>
              <a:rPr lang="en-US" sz="4800" dirty="0" smtClean="0">
                <a:solidFill>
                  <a:schemeClr val="bg1"/>
                </a:solidFill>
              </a:rPr>
              <a:t>Graduate Networking</a:t>
            </a:r>
          </a:p>
        </p:txBody>
      </p:sp>
      <p:pic>
        <p:nvPicPr>
          <p:cNvPr id="7" name="Picture 6" descr="C:\Users\Chris\University\Teaching\cs221\WWW\slides\img\stanford.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684321" y="681094"/>
            <a:ext cx="823356" cy="8215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3762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DCTCP (SIGCOMM 2010, students 2016)</a:t>
            </a:r>
            <a:endParaRPr lang="en-US" dirty="0"/>
          </a:p>
        </p:txBody>
      </p:sp>
      <p:sp>
        <p:nvSpPr>
          <p:cNvPr id="3" name="Content Placeholder 2"/>
          <p:cNvSpPr>
            <a:spLocks noGrp="1"/>
          </p:cNvSpPr>
          <p:nvPr>
            <p:ph idx="1"/>
          </p:nvPr>
        </p:nvSpPr>
        <p:spPr/>
        <p:txBody>
          <a:bodyPr/>
          <a:lstStyle/>
          <a:p>
            <a:r>
              <a:rPr lang="en-US" dirty="0" smtClean="0">
                <a:latin typeface="+mj-lt"/>
              </a:rPr>
              <a:t>Original paper graphs simulated in ns-2</a:t>
            </a:r>
          </a:p>
          <a:p>
            <a:r>
              <a:rPr lang="en-US" dirty="0" smtClean="0">
                <a:latin typeface="+mj-lt"/>
              </a:rPr>
              <a:t>2012 </a:t>
            </a:r>
            <a:r>
              <a:rPr lang="en-US" dirty="0" err="1" smtClean="0">
                <a:latin typeface="+mj-lt"/>
              </a:rPr>
              <a:t>Mininet</a:t>
            </a:r>
            <a:r>
              <a:rPr lang="en-US" dirty="0" smtClean="0">
                <a:latin typeface="+mj-lt"/>
              </a:rPr>
              <a:t>: Kernel patch for Linux 3.2 (Ubuntu 12.04)</a:t>
            </a:r>
          </a:p>
          <a:p>
            <a:r>
              <a:rPr lang="en-US" dirty="0" smtClean="0">
                <a:latin typeface="+mj-lt"/>
              </a:rPr>
              <a:t>2016: (Ubuntu 16.04 LTS, </a:t>
            </a:r>
            <a:r>
              <a:rPr lang="en-US" dirty="0" err="1" smtClean="0">
                <a:latin typeface="+mj-lt"/>
              </a:rPr>
              <a:t>Mininet</a:t>
            </a:r>
            <a:r>
              <a:rPr lang="en-US" dirty="0" smtClean="0">
                <a:latin typeface="+mj-lt"/>
              </a:rPr>
              <a:t> 2.3)</a:t>
            </a:r>
          </a:p>
          <a:p>
            <a:pPr lvl="1"/>
            <a:r>
              <a:rPr lang="en-US" dirty="0" smtClean="0">
                <a:latin typeface="+mj-lt"/>
              </a:rPr>
              <a:t>Installed old Ubuntu</a:t>
            </a:r>
          </a:p>
          <a:p>
            <a:pPr lvl="1"/>
            <a:r>
              <a:rPr lang="en-US" dirty="0" smtClean="0">
                <a:latin typeface="+mj-lt"/>
              </a:rPr>
              <a:t>Downgraded to </a:t>
            </a:r>
            <a:r>
              <a:rPr lang="en-US" dirty="0" err="1" smtClean="0">
                <a:latin typeface="+mj-lt"/>
              </a:rPr>
              <a:t>Mininet</a:t>
            </a:r>
            <a:r>
              <a:rPr lang="en-US" dirty="0" smtClean="0">
                <a:latin typeface="+mj-lt"/>
              </a:rPr>
              <a:t> 2.0</a:t>
            </a:r>
          </a:p>
          <a:p>
            <a:endParaRPr lang="en-US" dirty="0">
              <a:latin typeface="+mj-lt"/>
            </a:endParaRPr>
          </a:p>
          <a:p>
            <a:pPr marL="0" indent="0">
              <a:buNone/>
            </a:pPr>
            <a:r>
              <a:rPr lang="en-US" dirty="0" smtClean="0">
                <a:latin typeface="+mj-lt"/>
              </a:rPr>
              <a:t>Future project: port patch to more recent kernel versions</a:t>
            </a:r>
          </a:p>
        </p:txBody>
      </p:sp>
      <p:sp>
        <p:nvSpPr>
          <p:cNvPr id="4" name="Slide Number Placeholder 3"/>
          <p:cNvSpPr>
            <a:spLocks noGrp="1"/>
          </p:cNvSpPr>
          <p:nvPr>
            <p:ph type="sldNum" sz="quarter" idx="12"/>
          </p:nvPr>
        </p:nvSpPr>
        <p:spPr/>
        <p:txBody>
          <a:bodyPr/>
          <a:lstStyle/>
          <a:p>
            <a:fld id="{A2E1C107-FCE8-9B41-87E0-2A24816ADEC6}" type="slidenum">
              <a:rPr lang="en-US" smtClean="0"/>
              <a:t>20</a:t>
            </a:fld>
            <a:endParaRPr lang="en-US"/>
          </a:p>
        </p:txBody>
      </p:sp>
      <p:sp>
        <p:nvSpPr>
          <p:cNvPr id="5" name="TextBox 4">
            <a:hlinkClick r:id="rId2"/>
          </p:cNvPr>
          <p:cNvSpPr txBox="1"/>
          <p:nvPr/>
        </p:nvSpPr>
        <p:spPr>
          <a:xfrm>
            <a:off x="4941009" y="6136700"/>
            <a:ext cx="6138860" cy="584775"/>
          </a:xfrm>
          <a:prstGeom prst="rect">
            <a:avLst/>
          </a:prstGeom>
          <a:noFill/>
        </p:spPr>
        <p:txBody>
          <a:bodyPr wrap="none" rtlCol="0">
            <a:spAutoFit/>
          </a:bodyPr>
          <a:lstStyle/>
          <a:p>
            <a:pPr algn="r"/>
            <a:r>
              <a:rPr lang="en-US" dirty="0">
                <a:hlinkClick r:id="rId2"/>
              </a:rPr>
              <a:t>https://</a:t>
            </a:r>
            <a:r>
              <a:rPr lang="en-US" dirty="0" smtClean="0">
                <a:hlinkClick r:id="rId2"/>
              </a:rPr>
              <a:t>github.com/mininet/mininet-tests/tree/master/dctcp</a:t>
            </a:r>
            <a:endParaRPr lang="en-US" dirty="0" smtClean="0"/>
          </a:p>
          <a:p>
            <a:pPr algn="r"/>
            <a:r>
              <a:rPr lang="en-US" sz="1400" dirty="0">
                <a:hlinkClick r:id="rId3"/>
              </a:rPr>
              <a:t>https://</a:t>
            </a:r>
            <a:r>
              <a:rPr lang="en-US" sz="1400" dirty="0" smtClean="0">
                <a:hlinkClick r:id="rId3"/>
              </a:rPr>
              <a:t>reproducingnetworkresearch.wordpress.com/2016/05/30/cs244-16-dctcp</a:t>
            </a:r>
            <a:endParaRPr lang="en-US" sz="1400" dirty="0"/>
          </a:p>
        </p:txBody>
      </p:sp>
    </p:spTree>
    <p:extLst>
      <p:ext uri="{BB962C8B-B14F-4D97-AF65-F5344CB8AC3E}">
        <p14:creationId xmlns:p14="http://schemas.microsoft.com/office/powerpoint/2010/main" val="1597068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Fast Open (</a:t>
            </a:r>
            <a:r>
              <a:rPr lang="en-US" dirty="0" err="1" smtClean="0"/>
              <a:t>CoNEXT</a:t>
            </a:r>
            <a:r>
              <a:rPr lang="en-US" dirty="0" smtClean="0"/>
              <a:t> 2011, Students 2015) </a:t>
            </a:r>
            <a:endParaRPr lang="en-US" dirty="0"/>
          </a:p>
        </p:txBody>
      </p:sp>
      <p:sp>
        <p:nvSpPr>
          <p:cNvPr id="3" name="Content Placeholder 2"/>
          <p:cNvSpPr>
            <a:spLocks noGrp="1"/>
          </p:cNvSpPr>
          <p:nvPr>
            <p:ph idx="1"/>
          </p:nvPr>
        </p:nvSpPr>
        <p:spPr>
          <a:xfrm>
            <a:off x="6840166" y="1631316"/>
            <a:ext cx="4641715" cy="1539902"/>
          </a:xfrm>
        </p:spPr>
        <p:txBody>
          <a:bodyPr>
            <a:normAutofit/>
          </a:bodyPr>
          <a:lstStyle/>
          <a:p>
            <a:pPr marL="0" indent="0">
              <a:buNone/>
            </a:pPr>
            <a:r>
              <a:rPr lang="en-US" dirty="0" smtClean="0">
                <a:latin typeface="+mj-lt"/>
              </a:rPr>
              <a:t>Page Load Time (PLT) much higher in recent years</a:t>
            </a:r>
            <a:endParaRPr lang="en-US" dirty="0">
              <a:latin typeface="+mj-lt"/>
            </a:endParaRPr>
          </a:p>
          <a:p>
            <a:pPr marL="0" indent="0">
              <a:buNone/>
            </a:pPr>
            <a:r>
              <a:rPr lang="en-US" dirty="0" smtClean="0">
                <a:latin typeface="+mj-lt"/>
              </a:rPr>
              <a:t>Emulator: </a:t>
            </a:r>
            <a:r>
              <a:rPr lang="en-US" dirty="0" err="1" smtClean="0">
                <a:latin typeface="+mj-lt"/>
              </a:rPr>
              <a:t>Dummynet</a:t>
            </a:r>
            <a:endParaRPr lang="en-US" dirty="0">
              <a:latin typeface="+mj-lt"/>
            </a:endParaRPr>
          </a:p>
        </p:txBody>
      </p:sp>
      <p:sp>
        <p:nvSpPr>
          <p:cNvPr id="4" name="Slide Number Placeholder 3"/>
          <p:cNvSpPr>
            <a:spLocks noGrp="1"/>
          </p:cNvSpPr>
          <p:nvPr>
            <p:ph type="sldNum" sz="quarter" idx="12"/>
          </p:nvPr>
        </p:nvSpPr>
        <p:spPr/>
        <p:txBody>
          <a:bodyPr/>
          <a:lstStyle/>
          <a:p>
            <a:fld id="{A2E1C107-FCE8-9B41-87E0-2A24816ADEC6}" type="slidenum">
              <a:rPr lang="en-US" smtClean="0"/>
              <a:t>21</a:t>
            </a:fld>
            <a:endParaRPr lang="en-US"/>
          </a:p>
        </p:txBody>
      </p:sp>
      <p:sp>
        <p:nvSpPr>
          <p:cNvPr id="6" name="TextBox 5"/>
          <p:cNvSpPr txBox="1"/>
          <p:nvPr/>
        </p:nvSpPr>
        <p:spPr>
          <a:xfrm>
            <a:off x="1526041" y="4625275"/>
            <a:ext cx="3874009" cy="369332"/>
          </a:xfrm>
          <a:prstGeom prst="rect">
            <a:avLst/>
          </a:prstGeom>
          <a:noFill/>
        </p:spPr>
        <p:txBody>
          <a:bodyPr wrap="none" rtlCol="0">
            <a:spAutoFit/>
          </a:bodyPr>
          <a:lstStyle/>
          <a:p>
            <a:r>
              <a:rPr lang="en-US" dirty="0" smtClean="0">
                <a:solidFill>
                  <a:srgbClr val="FF0000"/>
                </a:solidFill>
              </a:rPr>
              <a:t>Change to actual table instead of that ^</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716936432"/>
              </p:ext>
            </p:extLst>
          </p:nvPr>
        </p:nvGraphicFramePr>
        <p:xfrm>
          <a:off x="373973" y="1518232"/>
          <a:ext cx="6133832" cy="5090160"/>
        </p:xfrm>
        <a:graphic>
          <a:graphicData uri="http://schemas.openxmlformats.org/drawingml/2006/table">
            <a:tbl>
              <a:tblPr firstRow="1" bandRow="1">
                <a:tableStyleId>{93296810-A885-4BE3-A3E7-6D5BEEA58F35}</a:tableStyleId>
              </a:tblPr>
              <a:tblGrid>
                <a:gridCol w="1007355"/>
                <a:gridCol w="1001949"/>
                <a:gridCol w="797668"/>
                <a:gridCol w="1128408"/>
                <a:gridCol w="1050588"/>
                <a:gridCol w="1147864"/>
              </a:tblGrid>
              <a:tr h="370840">
                <a:tc>
                  <a:txBody>
                    <a:bodyPr/>
                    <a:lstStyle/>
                    <a:p>
                      <a:endParaRPr lang="en-US" dirty="0"/>
                    </a:p>
                  </a:txBody>
                  <a:tcPr/>
                </a:tc>
                <a:tc>
                  <a:txBody>
                    <a:bodyPr/>
                    <a:lstStyle/>
                    <a:p>
                      <a:r>
                        <a:rPr lang="en-US" dirty="0" smtClean="0"/>
                        <a:t>Page</a:t>
                      </a:r>
                      <a:endParaRPr lang="en-US" dirty="0"/>
                    </a:p>
                  </a:txBody>
                  <a:tcPr/>
                </a:tc>
                <a:tc>
                  <a:txBody>
                    <a:bodyPr/>
                    <a:lstStyle/>
                    <a:p>
                      <a:r>
                        <a:rPr lang="en-US" dirty="0" smtClean="0"/>
                        <a:t>RTT (</a:t>
                      </a:r>
                      <a:r>
                        <a:rPr lang="en-US" dirty="0" err="1" smtClean="0"/>
                        <a:t>ms</a:t>
                      </a:r>
                      <a:r>
                        <a:rPr lang="en-US" dirty="0" smtClean="0"/>
                        <a:t>)</a:t>
                      </a:r>
                      <a:endParaRPr lang="en-US" dirty="0"/>
                    </a:p>
                  </a:txBody>
                  <a:tcPr/>
                </a:tc>
                <a:tc>
                  <a:txBody>
                    <a:bodyPr/>
                    <a:lstStyle/>
                    <a:p>
                      <a:r>
                        <a:rPr lang="en-US" dirty="0" smtClean="0"/>
                        <a:t>PLT: non-TFO (s)</a:t>
                      </a:r>
                      <a:endParaRPr lang="en-US" dirty="0"/>
                    </a:p>
                  </a:txBody>
                  <a:tcPr/>
                </a:tc>
                <a:tc>
                  <a:txBody>
                    <a:bodyPr/>
                    <a:lstStyle/>
                    <a:p>
                      <a:r>
                        <a:rPr lang="en-US" dirty="0" smtClean="0"/>
                        <a:t>PLT: TFO (s)</a:t>
                      </a:r>
                      <a:endParaRPr lang="en-US" dirty="0"/>
                    </a:p>
                  </a:txBody>
                  <a:tcPr/>
                </a:tc>
                <a:tc>
                  <a:txBody>
                    <a:bodyPr/>
                    <a:lstStyle/>
                    <a:p>
                      <a:r>
                        <a:rPr lang="en-US" dirty="0" smtClean="0"/>
                        <a:t>Improve-</a:t>
                      </a:r>
                      <a:r>
                        <a:rPr lang="en-US" dirty="0" err="1" smtClean="0"/>
                        <a:t>ment</a:t>
                      </a:r>
                      <a:r>
                        <a:rPr lang="en-US" dirty="0" smtClean="0"/>
                        <a:t>:</a:t>
                      </a:r>
                      <a:endParaRPr lang="en-US" dirty="0"/>
                    </a:p>
                  </a:txBody>
                  <a:tcPr/>
                </a:tc>
              </a:tr>
              <a:tr h="370840">
                <a:tc rowSpan="6">
                  <a:txBody>
                    <a:bodyPr/>
                    <a:lstStyle/>
                    <a:p>
                      <a:r>
                        <a:rPr lang="en-US" dirty="0" err="1" smtClean="0"/>
                        <a:t>CoNEXT</a:t>
                      </a:r>
                      <a:r>
                        <a:rPr lang="en-US" baseline="0" dirty="0" smtClean="0"/>
                        <a:t> 2011</a:t>
                      </a:r>
                      <a:endParaRPr lang="en-US" dirty="0"/>
                    </a:p>
                  </a:txBody>
                  <a:tcPr anchor="ctr">
                    <a:lnB w="12700" cap="flat" cmpd="sng" algn="ctr">
                      <a:solidFill>
                        <a:schemeClr val="tx1"/>
                      </a:solidFill>
                      <a:prstDash val="solid"/>
                      <a:round/>
                      <a:headEnd type="none" w="med" len="med"/>
                      <a:tailEnd type="none" w="med" len="med"/>
                    </a:lnB>
                  </a:tcPr>
                </a:tc>
                <a:tc rowSpan="3">
                  <a:txBody>
                    <a:bodyPr/>
                    <a:lstStyle/>
                    <a:p>
                      <a:r>
                        <a:rPr lang="en-US" dirty="0" smtClean="0"/>
                        <a:t>Amazon</a:t>
                      </a:r>
                      <a:endParaRPr lang="en-US" dirty="0"/>
                    </a:p>
                  </a:txBody>
                  <a:tcPr anchor="ctr"/>
                </a:tc>
                <a:tc>
                  <a:txBody>
                    <a:bodyPr/>
                    <a:lstStyle/>
                    <a:p>
                      <a:r>
                        <a:rPr lang="en-US" dirty="0" smtClean="0"/>
                        <a:t>20</a:t>
                      </a:r>
                      <a:endParaRPr lang="en-US" dirty="0"/>
                    </a:p>
                  </a:txBody>
                  <a:tcPr/>
                </a:tc>
                <a:tc>
                  <a:txBody>
                    <a:bodyPr/>
                    <a:lstStyle/>
                    <a:p>
                      <a:r>
                        <a:rPr lang="en-US" dirty="0" smtClean="0"/>
                        <a:t>1.54</a:t>
                      </a:r>
                      <a:endParaRPr lang="en-US" dirty="0"/>
                    </a:p>
                  </a:txBody>
                  <a:tcPr/>
                </a:tc>
                <a:tc>
                  <a:txBody>
                    <a:bodyPr/>
                    <a:lstStyle/>
                    <a:p>
                      <a:r>
                        <a:rPr lang="en-US" dirty="0" smtClean="0"/>
                        <a:t>1.48</a:t>
                      </a:r>
                      <a:endParaRPr lang="en-US" dirty="0"/>
                    </a:p>
                  </a:txBody>
                  <a:tcPr/>
                </a:tc>
                <a:tc>
                  <a:txBody>
                    <a:bodyPr/>
                    <a:lstStyle/>
                    <a:p>
                      <a:r>
                        <a:rPr lang="en-US" dirty="0" smtClean="0"/>
                        <a:t>4%</a:t>
                      </a:r>
                      <a:endParaRPr lang="en-US" dirty="0"/>
                    </a:p>
                  </a:txBody>
                  <a:tcPr/>
                </a:tc>
              </a:tr>
              <a:tr h="370840">
                <a:tc vMerge="1">
                  <a:txBody>
                    <a:bodyPr/>
                    <a:lstStyle/>
                    <a:p>
                      <a:endParaRPr lang="en-US" dirty="0"/>
                    </a:p>
                  </a:txBody>
                  <a:tcPr/>
                </a:tc>
                <a:tc vMerge="1">
                  <a:txBody>
                    <a:bodyPr/>
                    <a:lstStyle/>
                    <a:p>
                      <a:endParaRPr lang="en-US" dirty="0"/>
                    </a:p>
                  </a:txBody>
                  <a:tcPr anchor="ctr"/>
                </a:tc>
                <a:tc>
                  <a:txBody>
                    <a:bodyPr/>
                    <a:lstStyle/>
                    <a:p>
                      <a:r>
                        <a:rPr lang="en-US" dirty="0" smtClean="0"/>
                        <a:t>100</a:t>
                      </a:r>
                      <a:endParaRPr lang="en-US" dirty="0"/>
                    </a:p>
                  </a:txBody>
                  <a:tcPr/>
                </a:tc>
                <a:tc>
                  <a:txBody>
                    <a:bodyPr/>
                    <a:lstStyle/>
                    <a:p>
                      <a:r>
                        <a:rPr lang="en-US" dirty="0" smtClean="0"/>
                        <a:t>2.60</a:t>
                      </a:r>
                      <a:endParaRPr lang="en-US" dirty="0"/>
                    </a:p>
                  </a:txBody>
                  <a:tcPr/>
                </a:tc>
                <a:tc>
                  <a:txBody>
                    <a:bodyPr/>
                    <a:lstStyle/>
                    <a:p>
                      <a:r>
                        <a:rPr lang="en-US" dirty="0" smtClean="0"/>
                        <a:t>2.34</a:t>
                      </a:r>
                      <a:endParaRPr lang="en-US" dirty="0"/>
                    </a:p>
                  </a:txBody>
                  <a:tcPr/>
                </a:tc>
                <a:tc>
                  <a:txBody>
                    <a:bodyPr/>
                    <a:lstStyle/>
                    <a:p>
                      <a:r>
                        <a:rPr lang="en-US" dirty="0" smtClean="0"/>
                        <a:t>10%</a:t>
                      </a:r>
                      <a:endParaRPr lang="en-US" dirty="0"/>
                    </a:p>
                  </a:txBody>
                  <a:tcPr/>
                </a:tc>
              </a:tr>
              <a:tr h="370840">
                <a:tc vMerge="1">
                  <a:txBody>
                    <a:bodyPr/>
                    <a:lstStyle/>
                    <a:p>
                      <a:endParaRPr lang="en-US" dirty="0"/>
                    </a:p>
                  </a:txBody>
                  <a:tcPr/>
                </a:tc>
                <a:tc vMerge="1">
                  <a:txBody>
                    <a:bodyPr/>
                    <a:lstStyle/>
                    <a:p>
                      <a:endParaRPr lang="en-US" dirty="0"/>
                    </a:p>
                  </a:txBody>
                  <a:tcPr anchor="ctr"/>
                </a:tc>
                <a:tc>
                  <a:txBody>
                    <a:bodyPr/>
                    <a:lstStyle/>
                    <a:p>
                      <a:r>
                        <a:rPr lang="en-US" dirty="0" smtClean="0"/>
                        <a:t>200</a:t>
                      </a:r>
                      <a:endParaRPr lang="en-US" dirty="0"/>
                    </a:p>
                  </a:txBody>
                  <a:tcPr/>
                </a:tc>
                <a:tc>
                  <a:txBody>
                    <a:bodyPr/>
                    <a:lstStyle/>
                    <a:p>
                      <a:r>
                        <a:rPr lang="en-US" dirty="0" smtClean="0"/>
                        <a:t>4.10</a:t>
                      </a:r>
                      <a:endParaRPr lang="en-US" dirty="0"/>
                    </a:p>
                  </a:txBody>
                  <a:tcPr/>
                </a:tc>
                <a:tc>
                  <a:txBody>
                    <a:bodyPr/>
                    <a:lstStyle/>
                    <a:p>
                      <a:r>
                        <a:rPr lang="en-US" dirty="0" smtClean="0"/>
                        <a:t>3.66</a:t>
                      </a:r>
                      <a:endParaRPr lang="en-US" dirty="0"/>
                    </a:p>
                  </a:txBody>
                  <a:tcPr/>
                </a:tc>
                <a:tc>
                  <a:txBody>
                    <a:bodyPr/>
                    <a:lstStyle/>
                    <a:p>
                      <a:r>
                        <a:rPr lang="en-US" dirty="0" smtClean="0"/>
                        <a:t>11%</a:t>
                      </a:r>
                      <a:endParaRPr lang="en-US" dirty="0"/>
                    </a:p>
                  </a:txBody>
                  <a:tcPr/>
                </a:tc>
              </a:tr>
              <a:tr h="370840">
                <a:tc vMerge="1">
                  <a:txBody>
                    <a:bodyPr/>
                    <a:lstStyle/>
                    <a:p>
                      <a:endParaRPr lang="en-US" dirty="0"/>
                    </a:p>
                  </a:txBody>
                  <a:tcPr/>
                </a:tc>
                <a:tc rowSpan="3">
                  <a:txBody>
                    <a:bodyPr/>
                    <a:lstStyle/>
                    <a:p>
                      <a:r>
                        <a:rPr lang="en-US" dirty="0" err="1" smtClean="0"/>
                        <a:t>NYTimes</a:t>
                      </a:r>
                      <a:endParaRPr lang="en-US" dirty="0"/>
                    </a:p>
                  </a:txBody>
                  <a:tcPr anchor="ctr">
                    <a:lnB w="12700" cap="flat" cmpd="sng" algn="ctr">
                      <a:solidFill>
                        <a:schemeClr val="tx1"/>
                      </a:solidFill>
                      <a:prstDash val="solid"/>
                      <a:round/>
                      <a:headEnd type="none" w="med" len="med"/>
                      <a:tailEnd type="none" w="med" len="med"/>
                    </a:lnB>
                  </a:tcPr>
                </a:tc>
                <a:tc>
                  <a:txBody>
                    <a:bodyPr/>
                    <a:lstStyle/>
                    <a:p>
                      <a:r>
                        <a:rPr lang="en-US" dirty="0" smtClean="0"/>
                        <a:t>20</a:t>
                      </a:r>
                      <a:endParaRPr lang="en-US" dirty="0"/>
                    </a:p>
                  </a:txBody>
                  <a:tcPr/>
                </a:tc>
                <a:tc>
                  <a:txBody>
                    <a:bodyPr/>
                    <a:lstStyle/>
                    <a:p>
                      <a:r>
                        <a:rPr lang="en-US" dirty="0" smtClean="0"/>
                        <a:t>3.70</a:t>
                      </a:r>
                      <a:endParaRPr lang="en-US" dirty="0"/>
                    </a:p>
                  </a:txBody>
                  <a:tcPr/>
                </a:tc>
                <a:tc>
                  <a:txBody>
                    <a:bodyPr/>
                    <a:lstStyle/>
                    <a:p>
                      <a:r>
                        <a:rPr lang="en-US" dirty="0" smtClean="0"/>
                        <a:t>3.56</a:t>
                      </a:r>
                      <a:endParaRPr lang="en-US" dirty="0"/>
                    </a:p>
                  </a:txBody>
                  <a:tcPr/>
                </a:tc>
                <a:tc>
                  <a:txBody>
                    <a:bodyPr/>
                    <a:lstStyle/>
                    <a:p>
                      <a:r>
                        <a:rPr lang="en-US" dirty="0" smtClean="0"/>
                        <a:t>4%</a:t>
                      </a:r>
                      <a:endParaRPr lang="en-US" dirty="0"/>
                    </a:p>
                  </a:txBody>
                  <a:tcPr/>
                </a:tc>
              </a:tr>
              <a:tr h="370840">
                <a:tc vMerge="1">
                  <a:txBody>
                    <a:bodyPr/>
                    <a:lstStyle/>
                    <a:p>
                      <a:endParaRPr lang="en-US" dirty="0"/>
                    </a:p>
                  </a:txBody>
                  <a:tcPr/>
                </a:tc>
                <a:tc vMerge="1">
                  <a:txBody>
                    <a:bodyPr/>
                    <a:lstStyle/>
                    <a:p>
                      <a:endParaRPr lang="en-US" dirty="0"/>
                    </a:p>
                  </a:txBody>
                  <a:tcPr anchor="ctr"/>
                </a:tc>
                <a:tc>
                  <a:txBody>
                    <a:bodyPr/>
                    <a:lstStyle/>
                    <a:p>
                      <a:r>
                        <a:rPr lang="en-US" dirty="0" smtClean="0"/>
                        <a:t>100</a:t>
                      </a:r>
                      <a:endParaRPr lang="en-US" dirty="0"/>
                    </a:p>
                  </a:txBody>
                  <a:tcPr/>
                </a:tc>
                <a:tc>
                  <a:txBody>
                    <a:bodyPr/>
                    <a:lstStyle/>
                    <a:p>
                      <a:r>
                        <a:rPr lang="en-US" dirty="0" smtClean="0"/>
                        <a:t>4.59</a:t>
                      </a:r>
                      <a:endParaRPr lang="en-US" dirty="0"/>
                    </a:p>
                  </a:txBody>
                  <a:tcPr/>
                </a:tc>
                <a:tc>
                  <a:txBody>
                    <a:bodyPr/>
                    <a:lstStyle/>
                    <a:p>
                      <a:r>
                        <a:rPr lang="en-US" dirty="0" smtClean="0"/>
                        <a:t>4.30</a:t>
                      </a:r>
                      <a:endParaRPr lang="en-US" dirty="0"/>
                    </a:p>
                  </a:txBody>
                  <a:tcPr/>
                </a:tc>
                <a:tc>
                  <a:txBody>
                    <a:bodyPr/>
                    <a:lstStyle/>
                    <a:p>
                      <a:r>
                        <a:rPr lang="en-US" dirty="0" smtClean="0"/>
                        <a:t>6%</a:t>
                      </a:r>
                      <a:endParaRPr lang="en-US" dirty="0"/>
                    </a:p>
                  </a:txBody>
                  <a:tcPr/>
                </a:tc>
              </a:tr>
              <a:tr h="370840">
                <a:tc vMerge="1">
                  <a:txBody>
                    <a:bodyPr/>
                    <a:lstStyle/>
                    <a:p>
                      <a:endParaRPr lang="en-US" dirty="0"/>
                    </a:p>
                  </a:txBody>
                  <a:tcPr/>
                </a:tc>
                <a:tc vMerge="1">
                  <a:txBody>
                    <a:bodyPr/>
                    <a:lstStyle/>
                    <a:p>
                      <a:endParaRPr lang="en-US" dirty="0"/>
                    </a:p>
                  </a:txBody>
                  <a:tcPr anchor="ctr"/>
                </a:tc>
                <a:tc>
                  <a:txBody>
                    <a:bodyPr/>
                    <a:lstStyle/>
                    <a:p>
                      <a:r>
                        <a:rPr lang="en-US" dirty="0" smtClean="0"/>
                        <a:t>200</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6.73</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5.55</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18%</a:t>
                      </a:r>
                      <a:endParaRPr lang="en-US" dirty="0"/>
                    </a:p>
                  </a:txBody>
                  <a:tcPr>
                    <a:lnB w="12700" cap="flat" cmpd="sng" algn="ctr">
                      <a:solidFill>
                        <a:schemeClr val="tx1"/>
                      </a:solidFill>
                      <a:prstDash val="solid"/>
                      <a:round/>
                      <a:headEnd type="none" w="med" len="med"/>
                      <a:tailEnd type="none" w="med" len="med"/>
                    </a:lnB>
                  </a:tcPr>
                </a:tc>
              </a:tr>
              <a:tr h="370840">
                <a:tc rowSpan="6">
                  <a:txBody>
                    <a:bodyPr/>
                    <a:lstStyle/>
                    <a:p>
                      <a:r>
                        <a:rPr lang="en-US" dirty="0" smtClean="0"/>
                        <a:t>Students 2015</a:t>
                      </a:r>
                      <a:endParaRPr lang="en-US" dirty="0"/>
                    </a:p>
                  </a:txBody>
                  <a:tcPr anchor="ctr">
                    <a:lnT w="12700" cap="flat" cmpd="sng" algn="ctr">
                      <a:solidFill>
                        <a:schemeClr val="tx1"/>
                      </a:solidFill>
                      <a:prstDash val="solid"/>
                      <a:round/>
                      <a:headEnd type="none" w="med" len="med"/>
                      <a:tailEnd type="none" w="med" len="med"/>
                    </a:lnT>
                  </a:tcPr>
                </a:tc>
                <a:tc rowSpan="3">
                  <a:txBody>
                    <a:bodyPr/>
                    <a:lstStyle/>
                    <a:p>
                      <a:r>
                        <a:rPr lang="en-US" dirty="0" smtClean="0"/>
                        <a:t>Amazon</a:t>
                      </a:r>
                      <a:endParaRPr lang="en-US" dirty="0"/>
                    </a:p>
                  </a:txBody>
                  <a:tcPr anchor="ctr">
                    <a:lnT w="12700" cap="flat" cmpd="sng" algn="ctr">
                      <a:solidFill>
                        <a:schemeClr val="tx1"/>
                      </a:solidFill>
                      <a:prstDash val="solid"/>
                      <a:round/>
                      <a:headEnd type="none" w="med" len="med"/>
                      <a:tailEnd type="none" w="med" len="med"/>
                    </a:lnT>
                  </a:tcPr>
                </a:tc>
                <a:tc>
                  <a:txBody>
                    <a:bodyPr/>
                    <a:lstStyle/>
                    <a:p>
                      <a:r>
                        <a:rPr lang="en-US" dirty="0" smtClean="0"/>
                        <a:t>20</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11.30</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10.43</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8%</a:t>
                      </a:r>
                      <a:endParaRPr lang="en-US" dirty="0"/>
                    </a:p>
                  </a:txBody>
                  <a:tcPr>
                    <a:lnT w="12700" cap="flat" cmpd="sng" algn="ctr">
                      <a:solidFill>
                        <a:schemeClr val="tx1"/>
                      </a:solidFill>
                      <a:prstDash val="solid"/>
                      <a:round/>
                      <a:headEnd type="none" w="med" len="med"/>
                      <a:tailEnd type="none" w="med" len="med"/>
                    </a:lnT>
                  </a:tcPr>
                </a:tc>
              </a:tr>
              <a:tr h="370840">
                <a:tc vMerge="1">
                  <a:txBody>
                    <a:bodyPr/>
                    <a:lstStyle/>
                    <a:p>
                      <a:endParaRPr lang="en-US" dirty="0"/>
                    </a:p>
                  </a:txBody>
                  <a:tcPr anchor="ctr"/>
                </a:tc>
                <a:tc vMerge="1">
                  <a:txBody>
                    <a:bodyPr/>
                    <a:lstStyle/>
                    <a:p>
                      <a:endParaRPr lang="en-US" dirty="0"/>
                    </a:p>
                  </a:txBody>
                  <a:tcPr anchor="ctr"/>
                </a:tc>
                <a:tc>
                  <a:txBody>
                    <a:bodyPr/>
                    <a:lstStyle/>
                    <a:p>
                      <a:r>
                        <a:rPr lang="en-US" dirty="0" smtClean="0"/>
                        <a:t>100</a:t>
                      </a:r>
                      <a:endParaRPr lang="en-US" dirty="0"/>
                    </a:p>
                  </a:txBody>
                  <a:tcPr/>
                </a:tc>
                <a:tc>
                  <a:txBody>
                    <a:bodyPr/>
                    <a:lstStyle/>
                    <a:p>
                      <a:r>
                        <a:rPr lang="en-US" dirty="0" smtClean="0"/>
                        <a:t>15.92</a:t>
                      </a:r>
                      <a:endParaRPr lang="en-US" dirty="0"/>
                    </a:p>
                  </a:txBody>
                  <a:tcPr/>
                </a:tc>
                <a:tc>
                  <a:txBody>
                    <a:bodyPr/>
                    <a:lstStyle/>
                    <a:p>
                      <a:r>
                        <a:rPr lang="en-US" dirty="0" smtClean="0"/>
                        <a:t>12.55</a:t>
                      </a:r>
                      <a:endParaRPr lang="en-US" dirty="0"/>
                    </a:p>
                  </a:txBody>
                  <a:tcPr/>
                </a:tc>
                <a:tc>
                  <a:txBody>
                    <a:bodyPr/>
                    <a:lstStyle/>
                    <a:p>
                      <a:r>
                        <a:rPr lang="en-US" dirty="0" smtClean="0"/>
                        <a:t>21%</a:t>
                      </a:r>
                      <a:endParaRPr lang="en-US" dirty="0"/>
                    </a:p>
                  </a:txBody>
                  <a:tcPr/>
                </a:tc>
              </a:tr>
              <a:tr h="370840">
                <a:tc vMerge="1">
                  <a:txBody>
                    <a:bodyPr/>
                    <a:lstStyle/>
                    <a:p>
                      <a:endParaRPr lang="en-US" dirty="0"/>
                    </a:p>
                  </a:txBody>
                  <a:tcPr anchor="ctr"/>
                </a:tc>
                <a:tc vMerge="1">
                  <a:txBody>
                    <a:bodyPr/>
                    <a:lstStyle/>
                    <a:p>
                      <a:endParaRPr lang="en-US" dirty="0"/>
                    </a:p>
                  </a:txBody>
                  <a:tcPr anchor="ctr"/>
                </a:tc>
                <a:tc>
                  <a:txBody>
                    <a:bodyPr/>
                    <a:lstStyle/>
                    <a:p>
                      <a:r>
                        <a:rPr lang="en-US" dirty="0" smtClean="0"/>
                        <a:t>200</a:t>
                      </a:r>
                      <a:endParaRPr lang="en-US" dirty="0"/>
                    </a:p>
                  </a:txBody>
                  <a:tcPr/>
                </a:tc>
                <a:tc>
                  <a:txBody>
                    <a:bodyPr/>
                    <a:lstStyle/>
                    <a:p>
                      <a:r>
                        <a:rPr lang="en-US" dirty="0" smtClean="0"/>
                        <a:t>26.70</a:t>
                      </a:r>
                      <a:endParaRPr lang="en-US" dirty="0"/>
                    </a:p>
                  </a:txBody>
                  <a:tcPr/>
                </a:tc>
                <a:tc>
                  <a:txBody>
                    <a:bodyPr/>
                    <a:lstStyle/>
                    <a:p>
                      <a:r>
                        <a:rPr lang="en-US" dirty="0" smtClean="0"/>
                        <a:t>19.42</a:t>
                      </a:r>
                      <a:endParaRPr lang="en-US" dirty="0"/>
                    </a:p>
                  </a:txBody>
                  <a:tcPr/>
                </a:tc>
                <a:tc>
                  <a:txBody>
                    <a:bodyPr/>
                    <a:lstStyle/>
                    <a:p>
                      <a:r>
                        <a:rPr lang="en-US" dirty="0" smtClean="0"/>
                        <a:t>27%</a:t>
                      </a:r>
                      <a:endParaRPr lang="en-US" dirty="0"/>
                    </a:p>
                  </a:txBody>
                  <a:tcPr/>
                </a:tc>
              </a:tr>
              <a:tr h="370840">
                <a:tc vMerge="1">
                  <a:txBody>
                    <a:bodyPr/>
                    <a:lstStyle/>
                    <a:p>
                      <a:endParaRPr lang="en-US" dirty="0"/>
                    </a:p>
                  </a:txBody>
                  <a:tcPr anchor="ctr"/>
                </a:tc>
                <a:tc rowSpan="3">
                  <a:txBody>
                    <a:bodyPr/>
                    <a:lstStyle/>
                    <a:p>
                      <a:r>
                        <a:rPr lang="en-US" dirty="0" err="1" smtClean="0"/>
                        <a:t>NYTimes</a:t>
                      </a:r>
                      <a:endParaRPr lang="en-US" dirty="0"/>
                    </a:p>
                  </a:txBody>
                  <a:tcPr anchor="ctr"/>
                </a:tc>
                <a:tc>
                  <a:txBody>
                    <a:bodyPr/>
                    <a:lstStyle/>
                    <a:p>
                      <a:r>
                        <a:rPr lang="en-US" dirty="0" smtClean="0"/>
                        <a:t>20</a:t>
                      </a:r>
                      <a:endParaRPr lang="en-US" dirty="0"/>
                    </a:p>
                  </a:txBody>
                  <a:tcPr/>
                </a:tc>
                <a:tc>
                  <a:txBody>
                    <a:bodyPr/>
                    <a:lstStyle/>
                    <a:p>
                      <a:r>
                        <a:rPr lang="en-US" dirty="0" smtClean="0"/>
                        <a:t>3.33</a:t>
                      </a:r>
                      <a:endParaRPr lang="en-US" dirty="0"/>
                    </a:p>
                  </a:txBody>
                  <a:tcPr/>
                </a:tc>
                <a:tc>
                  <a:txBody>
                    <a:bodyPr/>
                    <a:lstStyle/>
                    <a:p>
                      <a:r>
                        <a:rPr lang="en-US" dirty="0" smtClean="0"/>
                        <a:t>2.89</a:t>
                      </a:r>
                      <a:endParaRPr lang="en-US" dirty="0"/>
                    </a:p>
                  </a:txBody>
                  <a:tcPr/>
                </a:tc>
                <a:tc>
                  <a:txBody>
                    <a:bodyPr/>
                    <a:lstStyle/>
                    <a:p>
                      <a:r>
                        <a:rPr lang="en-US" dirty="0" smtClean="0"/>
                        <a:t>13%</a:t>
                      </a:r>
                      <a:endParaRPr lang="en-US" dirty="0"/>
                    </a:p>
                  </a:txBody>
                  <a:tcPr/>
                </a:tc>
              </a:tr>
              <a:tr h="370840">
                <a:tc vMerge="1">
                  <a:txBody>
                    <a:bodyPr/>
                    <a:lstStyle/>
                    <a:p>
                      <a:endParaRPr lang="en-US" dirty="0"/>
                    </a:p>
                  </a:txBody>
                  <a:tcPr anchor="ctr"/>
                </a:tc>
                <a:tc vMerge="1">
                  <a:txBody>
                    <a:bodyPr/>
                    <a:lstStyle/>
                    <a:p>
                      <a:endParaRPr lang="en-US" dirty="0"/>
                    </a:p>
                  </a:txBody>
                  <a:tcPr anchor="ctr"/>
                </a:tc>
                <a:tc>
                  <a:txBody>
                    <a:bodyPr/>
                    <a:lstStyle/>
                    <a:p>
                      <a:r>
                        <a:rPr lang="en-US" dirty="0" smtClean="0"/>
                        <a:t>100</a:t>
                      </a:r>
                      <a:endParaRPr lang="en-US" dirty="0"/>
                    </a:p>
                  </a:txBody>
                  <a:tcPr/>
                </a:tc>
                <a:tc>
                  <a:txBody>
                    <a:bodyPr/>
                    <a:lstStyle/>
                    <a:p>
                      <a:r>
                        <a:rPr lang="en-US" dirty="0" smtClean="0"/>
                        <a:t>5.37</a:t>
                      </a:r>
                      <a:endParaRPr lang="en-US" dirty="0"/>
                    </a:p>
                  </a:txBody>
                  <a:tcPr/>
                </a:tc>
                <a:tc>
                  <a:txBody>
                    <a:bodyPr/>
                    <a:lstStyle/>
                    <a:p>
                      <a:r>
                        <a:rPr lang="en-US" dirty="0" smtClean="0"/>
                        <a:t>4.03</a:t>
                      </a:r>
                      <a:endParaRPr lang="en-US" dirty="0"/>
                    </a:p>
                  </a:txBody>
                  <a:tcPr/>
                </a:tc>
                <a:tc>
                  <a:txBody>
                    <a:bodyPr/>
                    <a:lstStyle/>
                    <a:p>
                      <a:r>
                        <a:rPr lang="en-US" dirty="0" smtClean="0"/>
                        <a:t>25%</a:t>
                      </a:r>
                      <a:endParaRPr lang="en-US" dirty="0"/>
                    </a:p>
                  </a:txBody>
                  <a:tcPr/>
                </a:tc>
              </a:tr>
              <a:tr h="370840">
                <a:tc vMerge="1">
                  <a:txBody>
                    <a:bodyPr/>
                    <a:lstStyle/>
                    <a:p>
                      <a:endParaRPr lang="en-US" dirty="0"/>
                    </a:p>
                  </a:txBody>
                  <a:tcPr anchor="ctr"/>
                </a:tc>
                <a:tc vMerge="1">
                  <a:txBody>
                    <a:bodyPr/>
                    <a:lstStyle/>
                    <a:p>
                      <a:endParaRPr lang="en-US" dirty="0"/>
                    </a:p>
                  </a:txBody>
                  <a:tcPr anchor="ctr"/>
                </a:tc>
                <a:tc>
                  <a:txBody>
                    <a:bodyPr/>
                    <a:lstStyle/>
                    <a:p>
                      <a:r>
                        <a:rPr lang="en-US" dirty="0" smtClean="0"/>
                        <a:t>200</a:t>
                      </a:r>
                      <a:endParaRPr lang="en-US" dirty="0"/>
                    </a:p>
                  </a:txBody>
                  <a:tcPr/>
                </a:tc>
                <a:tc>
                  <a:txBody>
                    <a:bodyPr/>
                    <a:lstStyle/>
                    <a:p>
                      <a:r>
                        <a:rPr lang="en-US" dirty="0" smtClean="0"/>
                        <a:t>9.02</a:t>
                      </a:r>
                      <a:endParaRPr lang="en-US" dirty="0"/>
                    </a:p>
                  </a:txBody>
                  <a:tcPr/>
                </a:tc>
                <a:tc>
                  <a:txBody>
                    <a:bodyPr/>
                    <a:lstStyle/>
                    <a:p>
                      <a:r>
                        <a:rPr lang="en-US" dirty="0" smtClean="0"/>
                        <a:t>6.46</a:t>
                      </a:r>
                      <a:endParaRPr lang="en-US" dirty="0"/>
                    </a:p>
                  </a:txBody>
                  <a:tcPr/>
                </a:tc>
                <a:tc>
                  <a:txBody>
                    <a:bodyPr/>
                    <a:lstStyle/>
                    <a:p>
                      <a:r>
                        <a:rPr lang="en-US" dirty="0" smtClean="0"/>
                        <a:t>28%</a:t>
                      </a:r>
                      <a:endParaRPr lang="en-US" dirty="0"/>
                    </a:p>
                  </a:txBody>
                  <a:tcPr/>
                </a:tc>
              </a:tr>
            </a:tbl>
          </a:graphicData>
        </a:graphic>
      </p:graphicFrame>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166" y="3345672"/>
            <a:ext cx="4098587" cy="218347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0425" y="4437409"/>
            <a:ext cx="4195607" cy="2170983"/>
          </a:xfrm>
          <a:prstGeom prst="rect">
            <a:avLst/>
          </a:prstGeom>
        </p:spPr>
      </p:pic>
    </p:spTree>
    <p:extLst>
      <p:ext uri="{BB962C8B-B14F-4D97-AF65-F5344CB8AC3E}">
        <p14:creationId xmlns:p14="http://schemas.microsoft.com/office/powerpoint/2010/main" val="120970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did we learn?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2E1C107-FCE8-9B41-87E0-2A24816ADEC6}" type="slidenum">
              <a:rPr lang="en-US" smtClean="0"/>
              <a:t>22</a:t>
            </a:fld>
            <a:endParaRPr lang="en-US"/>
          </a:p>
        </p:txBody>
      </p:sp>
    </p:spTree>
    <p:extLst>
      <p:ext uri="{BB962C8B-B14F-4D97-AF65-F5344CB8AC3E}">
        <p14:creationId xmlns:p14="http://schemas.microsoft.com/office/powerpoint/2010/main" val="18771107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a:t>
            </a:r>
            <a:endParaRPr lang="en-US" dirty="0"/>
          </a:p>
        </p:txBody>
      </p:sp>
      <p:sp>
        <p:nvSpPr>
          <p:cNvPr id="3" name="Content Placeholder 2"/>
          <p:cNvSpPr>
            <a:spLocks noGrp="1"/>
          </p:cNvSpPr>
          <p:nvPr>
            <p:ph idx="1"/>
          </p:nvPr>
        </p:nvSpPr>
        <p:spPr>
          <a:xfrm>
            <a:off x="838200" y="1825624"/>
            <a:ext cx="10515600" cy="4713199"/>
          </a:xfrm>
        </p:spPr>
        <p:txBody>
          <a:bodyPr>
            <a:normAutofit/>
          </a:bodyPr>
          <a:lstStyle/>
          <a:p>
            <a:pPr marL="0" indent="0">
              <a:buNone/>
            </a:pPr>
            <a:r>
              <a:rPr lang="en-US" dirty="0" smtClean="0">
                <a:latin typeface="+mj-lt"/>
              </a:rPr>
              <a:t>These projects</a:t>
            </a:r>
            <a:r>
              <a:rPr lang="mr-IN" dirty="0" smtClean="0">
                <a:latin typeface="+mj-lt"/>
              </a:rPr>
              <a:t>…</a:t>
            </a:r>
            <a:endParaRPr lang="en-US" dirty="0" smtClean="0">
              <a:latin typeface="+mj-lt"/>
            </a:endParaRPr>
          </a:p>
          <a:p>
            <a:r>
              <a:rPr lang="en-US" dirty="0" smtClean="0">
                <a:latin typeface="+mj-lt"/>
              </a:rPr>
              <a:t>Spark discussions between researchers and students.</a:t>
            </a:r>
          </a:p>
          <a:p>
            <a:r>
              <a:rPr lang="en-US" dirty="0">
                <a:latin typeface="+mj-lt"/>
              </a:rPr>
              <a:t>Give students more tools to use in their own research.</a:t>
            </a:r>
          </a:p>
          <a:p>
            <a:r>
              <a:rPr lang="en-US" dirty="0">
                <a:latin typeface="+mj-lt"/>
              </a:rPr>
              <a:t>Jumpstart careers in networking.</a:t>
            </a:r>
          </a:p>
          <a:p>
            <a:pPr marL="0" indent="0">
              <a:buNone/>
            </a:pPr>
            <a:endParaRPr lang="en-US" dirty="0">
              <a:latin typeface="+mj-lt"/>
            </a:endParaRPr>
          </a:p>
          <a:p>
            <a:pPr marL="0" indent="0">
              <a:buNone/>
            </a:pPr>
            <a:r>
              <a:rPr lang="en-US" dirty="0">
                <a:latin typeface="+mj-lt"/>
              </a:rPr>
              <a:t>Help future researchers by providing a fully reproducible project in the public domain.</a:t>
            </a:r>
          </a:p>
          <a:p>
            <a:r>
              <a:rPr lang="en-US" dirty="0">
                <a:latin typeface="+mj-lt"/>
              </a:rPr>
              <a:t>Other researchers can build upon it</a:t>
            </a:r>
          </a:p>
          <a:p>
            <a:r>
              <a:rPr lang="en-US" dirty="0">
                <a:latin typeface="+mj-lt"/>
              </a:rPr>
              <a:t>Eases technology </a:t>
            </a:r>
            <a:r>
              <a:rPr lang="en-US" dirty="0" smtClean="0">
                <a:latin typeface="+mj-lt"/>
              </a:rPr>
              <a:t>transfer</a:t>
            </a:r>
            <a:endParaRPr lang="en-US" dirty="0">
              <a:latin typeface="+mj-lt"/>
            </a:endParaRPr>
          </a:p>
        </p:txBody>
      </p:sp>
      <p:sp>
        <p:nvSpPr>
          <p:cNvPr id="4" name="Slide Number Placeholder 3"/>
          <p:cNvSpPr>
            <a:spLocks noGrp="1"/>
          </p:cNvSpPr>
          <p:nvPr>
            <p:ph type="sldNum" sz="quarter" idx="12"/>
          </p:nvPr>
        </p:nvSpPr>
        <p:spPr/>
        <p:txBody>
          <a:bodyPr/>
          <a:lstStyle/>
          <a:p>
            <a:fld id="{A2E1C107-FCE8-9B41-87E0-2A24816ADEC6}" type="slidenum">
              <a:rPr lang="en-US" smtClean="0"/>
              <a:t>23</a:t>
            </a:fld>
            <a:endParaRPr lang="en-US"/>
          </a:p>
        </p:txBody>
      </p:sp>
    </p:spTree>
    <p:extLst>
      <p:ext uri="{BB962C8B-B14F-4D97-AF65-F5344CB8AC3E}">
        <p14:creationId xmlns:p14="http://schemas.microsoft.com/office/powerpoint/2010/main" val="48957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Easing technology transfer</a:t>
            </a:r>
            <a:endParaRPr lang="en-US" dirty="0"/>
          </a:p>
        </p:txBody>
      </p:sp>
      <p:sp>
        <p:nvSpPr>
          <p:cNvPr id="4" name="Slide Number Placeholder 3"/>
          <p:cNvSpPr>
            <a:spLocks noGrp="1"/>
          </p:cNvSpPr>
          <p:nvPr>
            <p:ph type="sldNum" sz="quarter" idx="12"/>
          </p:nvPr>
        </p:nvSpPr>
        <p:spPr/>
        <p:txBody>
          <a:bodyPr/>
          <a:lstStyle/>
          <a:p>
            <a:fld id="{A2E1C107-FCE8-9B41-87E0-2A24816ADEC6}" type="slidenum">
              <a:rPr lang="en-US" smtClean="0"/>
              <a:t>24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77105" y="1826419"/>
            <a:ext cx="7137400" cy="4394200"/>
          </a:xfrm>
          <a:prstGeom prst="rect">
            <a:avLst/>
          </a:prstGeom>
        </p:spPr>
      </p:pic>
    </p:spTree>
    <p:extLst>
      <p:ext uri="{BB962C8B-B14F-4D97-AF65-F5344CB8AC3E}">
        <p14:creationId xmlns:p14="http://schemas.microsoft.com/office/powerpoint/2010/main" val="778364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for the future</a:t>
            </a:r>
            <a:endParaRPr lang="en-US" dirty="0"/>
          </a:p>
        </p:txBody>
      </p:sp>
      <p:sp>
        <p:nvSpPr>
          <p:cNvPr id="3" name="Content Placeholder 2"/>
          <p:cNvSpPr>
            <a:spLocks noGrp="1"/>
          </p:cNvSpPr>
          <p:nvPr>
            <p:ph idx="1"/>
          </p:nvPr>
        </p:nvSpPr>
        <p:spPr/>
        <p:txBody>
          <a:bodyPr/>
          <a:lstStyle/>
          <a:p>
            <a:pPr marL="0" indent="0">
              <a:buNone/>
            </a:pPr>
            <a:r>
              <a:rPr lang="en-US" dirty="0" smtClean="0">
                <a:latin typeface="+mj-lt"/>
              </a:rPr>
              <a:t>A/B testing of choosing to contact the author</a:t>
            </a:r>
          </a:p>
          <a:p>
            <a:r>
              <a:rPr lang="en-US" dirty="0" smtClean="0">
                <a:latin typeface="+mj-lt"/>
              </a:rPr>
              <a:t>What is missing from the paper that increases the difficulty of reproducibility?</a:t>
            </a:r>
          </a:p>
          <a:p>
            <a:endParaRPr lang="en-US" dirty="0">
              <a:latin typeface="+mj-lt"/>
            </a:endParaRPr>
          </a:p>
          <a:p>
            <a:pPr marL="0" indent="0">
              <a:buNone/>
            </a:pPr>
            <a:r>
              <a:rPr lang="en-US" dirty="0" smtClean="0">
                <a:latin typeface="+mj-lt"/>
              </a:rPr>
              <a:t>Reproducibility on different platforms</a:t>
            </a:r>
          </a:p>
          <a:p>
            <a:r>
              <a:rPr lang="en-US" dirty="0" smtClean="0">
                <a:latin typeface="+mj-lt"/>
              </a:rPr>
              <a:t>How much work is required to update kernel patches?</a:t>
            </a:r>
          </a:p>
          <a:p>
            <a:r>
              <a:rPr lang="en-US" dirty="0" smtClean="0">
                <a:latin typeface="+mj-lt"/>
              </a:rPr>
              <a:t>How much work is required to port from simulator to emulator?</a:t>
            </a:r>
            <a:endParaRPr lang="en-US" dirty="0">
              <a:latin typeface="+mj-lt"/>
            </a:endParaRPr>
          </a:p>
          <a:p>
            <a:endParaRPr lang="en-US" dirty="0" smtClean="0">
              <a:latin typeface="+mj-lt"/>
            </a:endParaRPr>
          </a:p>
          <a:p>
            <a:endParaRPr lang="en-US" dirty="0" smtClean="0">
              <a:latin typeface="+mj-lt"/>
            </a:endParaRPr>
          </a:p>
        </p:txBody>
      </p:sp>
      <p:sp>
        <p:nvSpPr>
          <p:cNvPr id="4" name="Slide Number Placeholder 3"/>
          <p:cNvSpPr>
            <a:spLocks noGrp="1"/>
          </p:cNvSpPr>
          <p:nvPr>
            <p:ph type="sldNum" sz="quarter" idx="12"/>
          </p:nvPr>
        </p:nvSpPr>
        <p:spPr/>
        <p:txBody>
          <a:bodyPr/>
          <a:lstStyle/>
          <a:p>
            <a:fld id="{A2E1C107-FCE8-9B41-87E0-2A24816ADEC6}" type="slidenum">
              <a:rPr lang="en-US" smtClean="0"/>
              <a:t>25</a:t>
            </a:fld>
            <a:endParaRPr lang="en-US"/>
          </a:p>
        </p:txBody>
      </p:sp>
    </p:spTree>
    <p:extLst>
      <p:ext uri="{BB962C8B-B14F-4D97-AF65-F5344CB8AC3E}">
        <p14:creationId xmlns:p14="http://schemas.microsoft.com/office/powerpoint/2010/main" val="28317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smtClean="0">
                <a:solidFill>
                  <a:schemeClr val="bg1"/>
                </a:solidFill>
              </a:rPr>
              <a:t>Thank you!</a:t>
            </a:r>
            <a:endParaRPr lang="en-US" dirty="0">
              <a:solidFill>
                <a:schemeClr val="bg1"/>
              </a:solidFill>
            </a:endParaRPr>
          </a:p>
        </p:txBody>
      </p:sp>
      <p:sp>
        <p:nvSpPr>
          <p:cNvPr id="2" name="Subtitle 1"/>
          <p:cNvSpPr>
            <a:spLocks noGrp="1"/>
          </p:cNvSpPr>
          <p:nvPr>
            <p:ph type="subTitle" idx="1"/>
          </p:nvPr>
        </p:nvSpPr>
        <p:spPr/>
        <p:txBody>
          <a:bodyPr>
            <a:normAutofit/>
          </a:bodyPr>
          <a:lstStyle/>
          <a:p>
            <a:r>
              <a:rPr lang="en-US" sz="3600" dirty="0" smtClean="0">
                <a:solidFill>
                  <a:schemeClr val="accent5">
                    <a:lumMod val="60000"/>
                    <a:lumOff val="40000"/>
                  </a:schemeClr>
                </a:solidFill>
                <a:latin typeface="+mj-lt"/>
                <a:hlinkClick r:id="rId3"/>
              </a:rPr>
              <a:t>cs244.stanford.edu/reproducibility</a:t>
            </a:r>
            <a:endParaRPr lang="en-US" sz="3600" dirty="0">
              <a:solidFill>
                <a:schemeClr val="accent5">
                  <a:lumMod val="60000"/>
                  <a:lumOff val="40000"/>
                </a:schemeClr>
              </a:solidFill>
              <a:latin typeface="+mj-lt"/>
            </a:endParaRPr>
          </a:p>
        </p:txBody>
      </p:sp>
      <p:sp>
        <p:nvSpPr>
          <p:cNvPr id="4" name="Slide Number Placeholder 3"/>
          <p:cNvSpPr>
            <a:spLocks noGrp="1"/>
          </p:cNvSpPr>
          <p:nvPr>
            <p:ph type="sldNum" sz="quarter" idx="12"/>
          </p:nvPr>
        </p:nvSpPr>
        <p:spPr/>
        <p:txBody>
          <a:bodyPr/>
          <a:lstStyle/>
          <a:p>
            <a:fld id="{A2E1C107-FCE8-9B41-87E0-2A24816ADEC6}" type="slidenum">
              <a:rPr lang="en-US" smtClean="0"/>
              <a:t>26</a:t>
            </a:fld>
            <a:endParaRPr lang="en-US"/>
          </a:p>
        </p:txBody>
      </p:sp>
      <p:sp>
        <p:nvSpPr>
          <p:cNvPr id="3" name="TextBox 2"/>
          <p:cNvSpPr txBox="1"/>
          <p:nvPr/>
        </p:nvSpPr>
        <p:spPr>
          <a:xfrm>
            <a:off x="736780" y="6028766"/>
            <a:ext cx="10329333" cy="646331"/>
          </a:xfrm>
          <a:prstGeom prst="rect">
            <a:avLst/>
          </a:prstGeom>
          <a:noFill/>
        </p:spPr>
        <p:txBody>
          <a:bodyPr wrap="square" rtlCol="0">
            <a:spAutoFit/>
          </a:bodyPr>
          <a:lstStyle/>
          <a:p>
            <a:pPr algn="r"/>
            <a:r>
              <a:rPr lang="en-US" dirty="0" smtClean="0">
                <a:solidFill>
                  <a:schemeClr val="bg1"/>
                </a:solidFill>
              </a:rPr>
              <a:t>L. Yan and N. McKeown. Learning Networking by Reproducing Research Results. CCR April 2017.</a:t>
            </a:r>
          </a:p>
          <a:p>
            <a:pPr algn="r"/>
            <a:r>
              <a:rPr lang="en-US" dirty="0">
                <a:solidFill>
                  <a:schemeClr val="bg1"/>
                </a:solidFill>
                <a:hlinkClick r:id="rId4"/>
              </a:rPr>
              <a:t>https://ccronline.sigcomm.org/2017/learning-networking-by-reproducing-research-results</a:t>
            </a:r>
            <a:r>
              <a:rPr lang="en-US" dirty="0" smtClean="0">
                <a:solidFill>
                  <a:schemeClr val="bg1"/>
                </a:solidFill>
                <a:hlinkClick r:id="rId4"/>
              </a:rPr>
              <a:t>/</a:t>
            </a:r>
          </a:p>
        </p:txBody>
      </p:sp>
    </p:spTree>
    <p:extLst>
      <p:ext uri="{BB962C8B-B14F-4D97-AF65-F5344CB8AC3E}">
        <p14:creationId xmlns:p14="http://schemas.microsoft.com/office/powerpoint/2010/main" val="14330211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Extra slides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2E1C107-FCE8-9B41-87E0-2A24816ADEC6}" type="slidenum">
              <a:rPr lang="en-US" smtClean="0"/>
              <a:t>27</a:t>
            </a:fld>
            <a:endParaRPr lang="en-US"/>
          </a:p>
        </p:txBody>
      </p:sp>
    </p:spTree>
    <p:extLst>
      <p:ext uri="{BB962C8B-B14F-4D97-AF65-F5344CB8AC3E}">
        <p14:creationId xmlns:p14="http://schemas.microsoft.com/office/powerpoint/2010/main" val="209894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Reproducing research</a:t>
            </a:r>
            <a:endParaRPr lang="en-US" dirty="0"/>
          </a:p>
        </p:txBody>
      </p:sp>
      <p:sp>
        <p:nvSpPr>
          <p:cNvPr id="3" name="Content Placeholder 2"/>
          <p:cNvSpPr>
            <a:spLocks noGrp="1"/>
          </p:cNvSpPr>
          <p:nvPr>
            <p:ph idx="1"/>
          </p:nvPr>
        </p:nvSpPr>
        <p:spPr>
          <a:xfrm>
            <a:off x="838199" y="1825625"/>
            <a:ext cx="10515601" cy="4351338"/>
          </a:xfrm>
        </p:spPr>
        <p:txBody>
          <a:bodyPr>
            <a:normAutofit fontScale="85000" lnSpcReduction="20000"/>
          </a:bodyPr>
          <a:lstStyle/>
          <a:p>
            <a:pPr marL="0" indent="0">
              <a:buNone/>
            </a:pPr>
            <a:r>
              <a:rPr lang="en-US" sz="3600" dirty="0" smtClean="0">
                <a:latin typeface="+mj-lt"/>
              </a:rPr>
              <a:t>Educational benefit:</a:t>
            </a:r>
          </a:p>
          <a:p>
            <a:r>
              <a:rPr lang="en-US" sz="3600" dirty="0" smtClean="0">
                <a:latin typeface="+mj-lt"/>
              </a:rPr>
              <a:t>Systems engineering skills</a:t>
            </a:r>
          </a:p>
          <a:p>
            <a:r>
              <a:rPr lang="en-US" sz="3600" dirty="0" smtClean="0">
                <a:latin typeface="+mj-lt"/>
              </a:rPr>
              <a:t>Critical thinking</a:t>
            </a:r>
          </a:p>
          <a:p>
            <a:r>
              <a:rPr lang="en-US" sz="3600" dirty="0" smtClean="0">
                <a:latin typeface="+mj-lt"/>
              </a:rPr>
              <a:t>Different results</a:t>
            </a:r>
          </a:p>
          <a:p>
            <a:pPr lvl="1"/>
            <a:r>
              <a:rPr lang="en-US" sz="3200" dirty="0" smtClean="0">
                <a:latin typeface="+mj-lt"/>
              </a:rPr>
              <a:t>Student incorrectly reproduce the experiment</a:t>
            </a:r>
          </a:p>
          <a:p>
            <a:pPr lvl="1"/>
            <a:r>
              <a:rPr lang="en-US" sz="3200" dirty="0" smtClean="0">
                <a:latin typeface="+mj-lt"/>
              </a:rPr>
              <a:t>Experiment had other assumptions</a:t>
            </a:r>
          </a:p>
          <a:p>
            <a:endParaRPr lang="en-US" sz="3600" dirty="0" smtClean="0">
              <a:latin typeface="+mj-lt"/>
            </a:endParaRPr>
          </a:p>
          <a:p>
            <a:pPr marL="0" indent="0">
              <a:buNone/>
            </a:pPr>
            <a:r>
              <a:rPr lang="en-US" sz="3600" dirty="0" smtClean="0">
                <a:latin typeface="+mj-lt"/>
              </a:rPr>
              <a:t>Side benefit</a:t>
            </a:r>
            <a:r>
              <a:rPr lang="en-US" sz="3600" dirty="0">
                <a:latin typeface="+mj-lt"/>
              </a:rPr>
              <a:t>:</a:t>
            </a:r>
          </a:p>
          <a:p>
            <a:r>
              <a:rPr lang="en-US" sz="3600" dirty="0" smtClean="0">
                <a:latin typeface="+mj-lt"/>
              </a:rPr>
              <a:t>Reproducible </a:t>
            </a:r>
            <a:r>
              <a:rPr lang="en-US" sz="3600" dirty="0">
                <a:latin typeface="+mj-lt"/>
              </a:rPr>
              <a:t>form of the system can be put into the public domain for others to use</a:t>
            </a:r>
            <a:endParaRPr lang="en-US" dirty="0">
              <a:latin typeface="+mj-lt"/>
            </a:endParaRPr>
          </a:p>
          <a:p>
            <a:pPr marL="15875" lvl="1" indent="0">
              <a:buNone/>
            </a:pPr>
            <a:endParaRPr lang="en-US" sz="2800" dirty="0" smtClean="0">
              <a:latin typeface="+mj-lt"/>
            </a:endParaRPr>
          </a:p>
        </p:txBody>
      </p:sp>
      <p:sp>
        <p:nvSpPr>
          <p:cNvPr id="4" name="Slide Number Placeholder 3"/>
          <p:cNvSpPr>
            <a:spLocks noGrp="1"/>
          </p:cNvSpPr>
          <p:nvPr>
            <p:ph type="sldNum" sz="quarter" idx="12"/>
          </p:nvPr>
        </p:nvSpPr>
        <p:spPr/>
        <p:txBody>
          <a:bodyPr/>
          <a:lstStyle/>
          <a:p>
            <a:fld id="{A2E1C107-FCE8-9B41-87E0-2A24816ADEC6}" type="slidenum">
              <a:rPr lang="en-US" smtClean="0"/>
              <a:t>28</a:t>
            </a:fld>
            <a:endParaRPr lang="en-US"/>
          </a:p>
        </p:txBody>
      </p:sp>
      <p:sp>
        <p:nvSpPr>
          <p:cNvPr id="6" name="Content Placeholder 2"/>
          <p:cNvSpPr txBox="1">
            <a:spLocks/>
          </p:cNvSpPr>
          <p:nvPr/>
        </p:nvSpPr>
        <p:spPr>
          <a:xfrm>
            <a:off x="6576753" y="3341716"/>
            <a:ext cx="5379720" cy="30146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2800" dirty="0" smtClean="0"/>
          </a:p>
        </p:txBody>
      </p:sp>
    </p:spTree>
    <p:extLst>
      <p:ext uri="{BB962C8B-B14F-4D97-AF65-F5344CB8AC3E}">
        <p14:creationId xmlns:p14="http://schemas.microsoft.com/office/powerpoint/2010/main" val="174239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Unsuccessful reproductions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latin typeface="+mj-lt"/>
              </a:rPr>
              <a:t>Usually due to students’ overambitious engineering</a:t>
            </a:r>
          </a:p>
          <a:p>
            <a:r>
              <a:rPr lang="en-US" dirty="0" smtClean="0">
                <a:latin typeface="+mj-lt"/>
              </a:rPr>
              <a:t>“We spent our last week trying to find a mixed LP optimizer.” (reproduction of </a:t>
            </a:r>
            <a:r>
              <a:rPr lang="en-US" dirty="0" err="1" smtClean="0">
                <a:latin typeface="+mj-lt"/>
              </a:rPr>
              <a:t>FastMPC</a:t>
            </a:r>
            <a:r>
              <a:rPr lang="en-US" dirty="0" smtClean="0">
                <a:latin typeface="+mj-lt"/>
              </a:rPr>
              <a:t>, SIGCOMM 2015)</a:t>
            </a:r>
          </a:p>
          <a:p>
            <a:pPr marL="0" indent="0">
              <a:buNone/>
            </a:pPr>
            <a:endParaRPr lang="en-US" dirty="0" smtClean="0">
              <a:latin typeface="+mj-lt"/>
            </a:endParaRPr>
          </a:p>
          <a:p>
            <a:pPr marL="0" indent="0">
              <a:buNone/>
            </a:pPr>
            <a:r>
              <a:rPr lang="en-US" dirty="0" smtClean="0">
                <a:latin typeface="+mj-lt"/>
              </a:rPr>
              <a:t>Sometimes due to emulator restrictions</a:t>
            </a:r>
          </a:p>
          <a:p>
            <a:r>
              <a:rPr lang="en-US" dirty="0" smtClean="0">
                <a:latin typeface="+mj-lt"/>
              </a:rPr>
              <a:t>"We scaled down all load generation parameters, but we still couldn’t achieve target latencies when emulating on a single machine.” (reproduction of </a:t>
            </a:r>
            <a:r>
              <a:rPr lang="en-US" dirty="0" err="1" smtClean="0">
                <a:latin typeface="+mj-lt"/>
              </a:rPr>
              <a:t>QJump</a:t>
            </a:r>
            <a:r>
              <a:rPr lang="en-US" dirty="0" smtClean="0">
                <a:latin typeface="+mj-lt"/>
              </a:rPr>
              <a:t>, NSDI 2015)</a:t>
            </a:r>
          </a:p>
        </p:txBody>
      </p:sp>
      <p:sp>
        <p:nvSpPr>
          <p:cNvPr id="4" name="Slide Number Placeholder 3"/>
          <p:cNvSpPr>
            <a:spLocks noGrp="1"/>
          </p:cNvSpPr>
          <p:nvPr>
            <p:ph type="sldNum" sz="quarter" idx="12"/>
          </p:nvPr>
        </p:nvSpPr>
        <p:spPr/>
        <p:txBody>
          <a:bodyPr/>
          <a:lstStyle/>
          <a:p>
            <a:fld id="{A2E1C107-FCE8-9B41-87E0-2A24816ADEC6}" type="slidenum">
              <a:rPr lang="en-US" smtClean="0"/>
              <a:t>29</a:t>
            </a:fld>
            <a:endParaRPr lang="en-US"/>
          </a:p>
        </p:txBody>
      </p:sp>
    </p:spTree>
    <p:extLst>
      <p:ext uri="{BB962C8B-B14F-4D97-AF65-F5344CB8AC3E}">
        <p14:creationId xmlns:p14="http://schemas.microsoft.com/office/powerpoint/2010/main" val="34744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smtClean="0"/>
              <a:t>Introduction to Networking</a:t>
            </a:r>
            <a:endParaRPr lang="en-US" dirty="0"/>
          </a:p>
        </p:txBody>
      </p:sp>
      <p:sp>
        <p:nvSpPr>
          <p:cNvPr id="4" name="Slide Number Placeholder 3"/>
          <p:cNvSpPr>
            <a:spLocks noGrp="1"/>
          </p:cNvSpPr>
          <p:nvPr>
            <p:ph type="sldNum" sz="quarter" idx="12"/>
          </p:nvPr>
        </p:nvSpPr>
        <p:spPr/>
        <p:txBody>
          <a:bodyPr/>
          <a:lstStyle/>
          <a:p>
            <a:fld id="{A2E1C107-FCE8-9B41-87E0-2A24816ADEC6}" type="slidenum">
              <a:rPr lang="en-US" smtClean="0"/>
              <a:t>3</a:t>
            </a:fld>
            <a:endParaRPr lang="en-US"/>
          </a:p>
        </p:txBody>
      </p:sp>
      <p:grpSp>
        <p:nvGrpSpPr>
          <p:cNvPr id="15" name="Group 14"/>
          <p:cNvGrpSpPr/>
          <p:nvPr/>
        </p:nvGrpSpPr>
        <p:grpSpPr>
          <a:xfrm>
            <a:off x="1876228" y="1783770"/>
            <a:ext cx="3476536" cy="4572580"/>
            <a:chOff x="2818189" y="1350611"/>
            <a:chExt cx="3700076" cy="4922583"/>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2956" y="1596643"/>
              <a:ext cx="1835309" cy="227625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6575" y="1350611"/>
              <a:ext cx="1492895" cy="1923080"/>
            </a:xfrm>
            <a:prstGeom prst="rect">
              <a:avLst/>
            </a:prstGeom>
            <a:ln>
              <a:solidFill>
                <a:schemeClr val="tx1">
                  <a:lumMod val="50000"/>
                  <a:lumOff val="50000"/>
                </a:schemeClr>
              </a:solidFill>
            </a:ln>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3653" y="4110758"/>
              <a:ext cx="1749142" cy="216243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8189" y="3478192"/>
              <a:ext cx="1629663" cy="2147532"/>
            </a:xfrm>
            <a:prstGeom prst="rect">
              <a:avLst/>
            </a:prstGeom>
          </p:spPr>
        </p:pic>
      </p:grpSp>
      <p:grpSp>
        <p:nvGrpSpPr>
          <p:cNvPr id="14" name="Group 13"/>
          <p:cNvGrpSpPr/>
          <p:nvPr/>
        </p:nvGrpSpPr>
        <p:grpSpPr>
          <a:xfrm>
            <a:off x="7138060" y="2468604"/>
            <a:ext cx="2945080" cy="2945076"/>
            <a:chOff x="7138060" y="1917908"/>
            <a:chExt cx="2945080" cy="2945076"/>
          </a:xfrm>
        </p:grpSpPr>
        <p:sp>
          <p:nvSpPr>
            <p:cNvPr id="10" name="Rectangle 9"/>
            <p:cNvSpPr/>
            <p:nvPr/>
          </p:nvSpPr>
          <p:spPr>
            <a:xfrm>
              <a:off x="7138060" y="1917908"/>
              <a:ext cx="2945080" cy="7362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mtClean="0"/>
                <a:t>Application</a:t>
              </a:r>
              <a:endParaRPr lang="en-US"/>
            </a:p>
          </p:txBody>
        </p:sp>
        <p:sp>
          <p:nvSpPr>
            <p:cNvPr id="11" name="Rectangle 10"/>
            <p:cNvSpPr/>
            <p:nvPr/>
          </p:nvSpPr>
          <p:spPr>
            <a:xfrm>
              <a:off x="7138060" y="2654177"/>
              <a:ext cx="2945080" cy="73626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Transport</a:t>
              </a:r>
              <a:endParaRPr lang="en-US" dirty="0"/>
            </a:p>
          </p:txBody>
        </p:sp>
        <p:sp>
          <p:nvSpPr>
            <p:cNvPr id="12" name="Rectangle 11"/>
            <p:cNvSpPr/>
            <p:nvPr/>
          </p:nvSpPr>
          <p:spPr>
            <a:xfrm>
              <a:off x="7138060" y="3390446"/>
              <a:ext cx="2945080" cy="73626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Network</a:t>
              </a:r>
              <a:endParaRPr lang="en-US" dirty="0"/>
            </a:p>
          </p:txBody>
        </p:sp>
        <p:sp>
          <p:nvSpPr>
            <p:cNvPr id="13" name="Rectangle 12"/>
            <p:cNvSpPr/>
            <p:nvPr/>
          </p:nvSpPr>
          <p:spPr>
            <a:xfrm>
              <a:off x="7138060" y="4126715"/>
              <a:ext cx="2945080" cy="73626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mtClean="0"/>
                <a:t>Link</a:t>
              </a:r>
              <a:endParaRPr lang="en-US"/>
            </a:p>
          </p:txBody>
        </p:sp>
      </p:grpSp>
    </p:spTree>
    <p:extLst>
      <p:ext uri="{BB962C8B-B14F-4D97-AF65-F5344CB8AC3E}">
        <p14:creationId xmlns:p14="http://schemas.microsoft.com/office/powerpoint/2010/main" val="15466517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telling you this?</a:t>
            </a:r>
            <a:endParaRPr lang="en-US" dirty="0"/>
          </a:p>
        </p:txBody>
      </p:sp>
      <p:sp>
        <p:nvSpPr>
          <p:cNvPr id="3" name="Content Placeholder 2"/>
          <p:cNvSpPr>
            <a:spLocks noGrp="1"/>
          </p:cNvSpPr>
          <p:nvPr>
            <p:ph idx="1"/>
          </p:nvPr>
        </p:nvSpPr>
        <p:spPr>
          <a:xfrm>
            <a:off x="838199" y="1825625"/>
            <a:ext cx="10832869" cy="4351338"/>
          </a:xfrm>
        </p:spPr>
        <p:txBody>
          <a:bodyPr/>
          <a:lstStyle/>
          <a:p>
            <a:pPr marL="0" indent="0">
              <a:buNone/>
            </a:pPr>
            <a:endParaRPr lang="en-US" dirty="0" smtClean="0">
              <a:latin typeface="+mj-lt"/>
            </a:endParaRPr>
          </a:p>
          <a:p>
            <a:pPr marL="0" indent="0">
              <a:buNone/>
            </a:pPr>
            <a:r>
              <a:rPr lang="en-US" dirty="0" smtClean="0">
                <a:latin typeface="+mj-lt"/>
              </a:rPr>
              <a:t>We thought you might like to try this in your class, too.</a:t>
            </a:r>
            <a:endParaRPr lang="en-US" dirty="0">
              <a:latin typeface="+mj-lt"/>
            </a:endParaRPr>
          </a:p>
          <a:p>
            <a:pPr marL="0" indent="0">
              <a:buNone/>
            </a:pPr>
            <a:endParaRPr lang="en-US" dirty="0">
              <a:latin typeface="+mj-lt"/>
            </a:endParaRPr>
          </a:p>
          <a:p>
            <a:pPr marL="0" indent="0">
              <a:buNone/>
            </a:pPr>
            <a:r>
              <a:rPr lang="en-US" dirty="0" smtClean="0">
                <a:latin typeface="+mj-lt"/>
              </a:rPr>
              <a:t>We’ve made this assignment reproducible:</a:t>
            </a:r>
          </a:p>
          <a:p>
            <a:pPr marL="0" indent="0">
              <a:buNone/>
            </a:pPr>
            <a:endParaRPr lang="en-US" dirty="0" smtClean="0">
              <a:latin typeface="+mj-lt"/>
            </a:endParaRPr>
          </a:p>
          <a:p>
            <a:pPr marL="0" indent="0" algn="ctr">
              <a:buNone/>
            </a:pPr>
            <a:r>
              <a:rPr lang="en-US" sz="4800" dirty="0" smtClean="0">
                <a:latin typeface="+mj-lt"/>
                <a:hlinkClick r:id="rId3"/>
              </a:rPr>
              <a:t>cs244.stanford.edu/reproducibility</a:t>
            </a:r>
            <a:endParaRPr lang="en-US" sz="4800" dirty="0" smtClean="0">
              <a:latin typeface="+mj-lt"/>
            </a:endParaRPr>
          </a:p>
          <a:p>
            <a:pPr marL="0" indent="0">
              <a:buNone/>
            </a:pPr>
            <a:endParaRPr lang="en-US" dirty="0" smtClean="0">
              <a:latin typeface="+mj-lt"/>
            </a:endParaRPr>
          </a:p>
          <a:p>
            <a:endParaRPr lang="en-US" dirty="0">
              <a:latin typeface="+mj-lt"/>
            </a:endParaRPr>
          </a:p>
          <a:p>
            <a:endParaRPr lang="en-US" dirty="0">
              <a:latin typeface="+mj-lt"/>
            </a:endParaRPr>
          </a:p>
        </p:txBody>
      </p:sp>
      <p:sp>
        <p:nvSpPr>
          <p:cNvPr id="4" name="Slide Number Placeholder 3"/>
          <p:cNvSpPr>
            <a:spLocks noGrp="1"/>
          </p:cNvSpPr>
          <p:nvPr>
            <p:ph type="sldNum" sz="quarter" idx="12"/>
          </p:nvPr>
        </p:nvSpPr>
        <p:spPr/>
        <p:txBody>
          <a:bodyPr/>
          <a:lstStyle/>
          <a:p>
            <a:fld id="{A2E1C107-FCE8-9B41-87E0-2A24816ADEC6}" type="slidenum">
              <a:rPr lang="en-US" smtClean="0"/>
              <a:t>30</a:t>
            </a:fld>
            <a:endParaRPr lang="en-US"/>
          </a:p>
        </p:txBody>
      </p:sp>
    </p:spTree>
    <p:extLst>
      <p:ext uri="{BB962C8B-B14F-4D97-AF65-F5344CB8AC3E}">
        <p14:creationId xmlns:p14="http://schemas.microsoft.com/office/powerpoint/2010/main" val="186321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sourcing the assignment</a:t>
            </a:r>
            <a:endParaRPr lang="en-US" dirty="0"/>
          </a:p>
        </p:txBody>
      </p:sp>
      <p:sp>
        <p:nvSpPr>
          <p:cNvPr id="3" name="Content Placeholder 2"/>
          <p:cNvSpPr>
            <a:spLocks noGrp="1"/>
          </p:cNvSpPr>
          <p:nvPr>
            <p:ph idx="1"/>
          </p:nvPr>
        </p:nvSpPr>
        <p:spPr>
          <a:xfrm>
            <a:off x="9033808" y="4119677"/>
            <a:ext cx="2803071" cy="1753457"/>
          </a:xfrm>
        </p:spPr>
        <p:txBody>
          <a:bodyPr>
            <a:normAutofit/>
          </a:bodyPr>
          <a:lstStyle/>
          <a:p>
            <a:pPr marL="0" indent="0">
              <a:buNone/>
            </a:pPr>
            <a:r>
              <a:rPr lang="en-US" dirty="0" smtClean="0">
                <a:latin typeface="+mj-lt"/>
              </a:rPr>
              <a:t>Improve on it, </a:t>
            </a:r>
            <a:r>
              <a:rPr lang="en-US" smtClean="0">
                <a:latin typeface="+mj-lt"/>
              </a:rPr>
              <a:t>reproduce it,</a:t>
            </a:r>
            <a:br>
              <a:rPr lang="en-US" smtClean="0">
                <a:latin typeface="+mj-lt"/>
              </a:rPr>
            </a:br>
            <a:r>
              <a:rPr lang="en-US" smtClean="0">
                <a:latin typeface="+mj-lt"/>
              </a:rPr>
              <a:t>give </a:t>
            </a:r>
            <a:r>
              <a:rPr lang="en-US" dirty="0" smtClean="0">
                <a:latin typeface="+mj-lt"/>
              </a:rPr>
              <a:t>back to the community.</a:t>
            </a:r>
            <a:endParaRPr lang="en-US" dirty="0">
              <a:latin typeface="+mj-lt"/>
            </a:endParaRPr>
          </a:p>
        </p:txBody>
      </p:sp>
      <p:sp>
        <p:nvSpPr>
          <p:cNvPr id="4" name="Slide Number Placeholder 3"/>
          <p:cNvSpPr>
            <a:spLocks noGrp="1"/>
          </p:cNvSpPr>
          <p:nvPr>
            <p:ph type="sldNum" sz="quarter" idx="12"/>
          </p:nvPr>
        </p:nvSpPr>
        <p:spPr/>
        <p:txBody>
          <a:bodyPr/>
          <a:lstStyle/>
          <a:p>
            <a:fld id="{A2E1C107-FCE8-9B41-87E0-2A24816ADEC6}" type="slidenum">
              <a:rPr lang="en-US" smtClean="0"/>
              <a:t>31</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119" y="1549778"/>
            <a:ext cx="7681682" cy="4989134"/>
          </a:xfrm>
          <a:prstGeom prst="rect">
            <a:avLst/>
          </a:prstGeom>
        </p:spPr>
      </p:pic>
    </p:spTree>
    <p:extLst>
      <p:ext uri="{BB962C8B-B14F-4D97-AF65-F5344CB8AC3E}">
        <p14:creationId xmlns:p14="http://schemas.microsoft.com/office/powerpoint/2010/main" val="1874712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Graduate Networking</a:t>
            </a:r>
            <a:endParaRPr lang="en-US" dirty="0"/>
          </a:p>
        </p:txBody>
      </p:sp>
      <p:sp>
        <p:nvSpPr>
          <p:cNvPr id="4" name="Slide Number Placeholder 3"/>
          <p:cNvSpPr>
            <a:spLocks noGrp="1"/>
          </p:cNvSpPr>
          <p:nvPr>
            <p:ph type="sldNum" sz="quarter" idx="12"/>
          </p:nvPr>
        </p:nvSpPr>
        <p:spPr/>
        <p:txBody>
          <a:bodyPr/>
          <a:lstStyle/>
          <a:p>
            <a:fld id="{A2E1C107-FCE8-9B41-87E0-2A24816ADEC6}" type="slidenum">
              <a:rPr lang="en-US" smtClean="0"/>
              <a:t>4</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853" y="2269306"/>
            <a:ext cx="2204593" cy="2722247"/>
          </a:xfrm>
          <a:prstGeom prst="rect">
            <a:avLst/>
          </a:prstGeom>
        </p:spPr>
      </p:pic>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81999" y="1929725"/>
            <a:ext cx="2600201" cy="2093794"/>
          </a:xfrm>
          <a:prstGeom prst="rect">
            <a:avLst/>
          </a:prstGeom>
          <a:ln>
            <a:solidFill>
              <a:schemeClr val="tx1">
                <a:lumMod val="65000"/>
                <a:lumOff val="35000"/>
              </a:schemeClr>
            </a:solidFill>
          </a:ln>
        </p:spPr>
      </p:pic>
      <p:pic>
        <p:nvPicPr>
          <p:cNvPr id="7" name="Picture 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1138723">
            <a:off x="5318895" y="2611933"/>
            <a:ext cx="2544238" cy="2020832"/>
          </a:xfrm>
          <a:prstGeom prst="rect">
            <a:avLst/>
          </a:prstGeom>
          <a:ln>
            <a:solidFill>
              <a:schemeClr val="tx1">
                <a:lumMod val="65000"/>
                <a:lumOff val="35000"/>
              </a:schemeClr>
            </a:solidFill>
          </a:ln>
        </p:spPr>
      </p:pic>
      <p:pic>
        <p:nvPicPr>
          <p:cNvPr id="8" name="Picture 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838043" y="4262556"/>
            <a:ext cx="2569083" cy="2135499"/>
          </a:xfrm>
          <a:prstGeom prst="rect">
            <a:avLst/>
          </a:prstGeom>
          <a:ln>
            <a:solidFill>
              <a:schemeClr val="tx1">
                <a:lumMod val="65000"/>
                <a:lumOff val="35000"/>
              </a:schemeClr>
            </a:solidFill>
          </a:ln>
        </p:spPr>
      </p:pic>
    </p:spTree>
    <p:extLst>
      <p:ext uri="{BB962C8B-B14F-4D97-AF65-F5344CB8AC3E}">
        <p14:creationId xmlns:p14="http://schemas.microsoft.com/office/powerpoint/2010/main" val="1890743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Graduate Networking </a:t>
            </a:r>
            <a:endParaRPr lang="en-US" dirty="0"/>
          </a:p>
        </p:txBody>
      </p:sp>
      <p:sp>
        <p:nvSpPr>
          <p:cNvPr id="4" name="Slide Number Placeholder 3"/>
          <p:cNvSpPr>
            <a:spLocks noGrp="1"/>
          </p:cNvSpPr>
          <p:nvPr>
            <p:ph type="sldNum" sz="quarter" idx="12"/>
          </p:nvPr>
        </p:nvSpPr>
        <p:spPr/>
        <p:txBody>
          <a:bodyPr/>
          <a:lstStyle/>
          <a:p>
            <a:fld id="{A2E1C107-FCE8-9B41-87E0-2A24816ADEC6}" type="slidenum">
              <a:rPr lang="en-US" smtClean="0"/>
              <a:t>5</a:t>
            </a:fld>
            <a:endParaRPr lang="en-US"/>
          </a:p>
        </p:txBody>
      </p:sp>
      <p:sp>
        <p:nvSpPr>
          <p:cNvPr id="5" name="Title 4"/>
          <p:cNvSpPr txBox="1">
            <a:spLocks/>
          </p:cNvSpPr>
          <p:nvPr/>
        </p:nvSpPr>
        <p:spPr>
          <a:xfrm>
            <a:off x="1250372" y="2427317"/>
            <a:ext cx="9691255" cy="259357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60375" indent="-444500"/>
            <a:r>
              <a:rPr lang="en-US" sz="4800" dirty="0" smtClean="0"/>
              <a:t>Train and build experience in order to become a future networking researcher or networking engineer.</a:t>
            </a:r>
          </a:p>
        </p:txBody>
      </p:sp>
    </p:spTree>
    <p:extLst>
      <p:ext uri="{BB962C8B-B14F-4D97-AF65-F5344CB8AC3E}">
        <p14:creationId xmlns:p14="http://schemas.microsoft.com/office/powerpoint/2010/main" val="1010142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670927"/>
            <a:ext cx="10515600" cy="1325563"/>
          </a:xfrm>
        </p:spPr>
        <p:txBody>
          <a:bodyPr/>
          <a:lstStyle/>
          <a:p>
            <a:pPr marL="15875"/>
            <a:r>
              <a:rPr lang="en-US" dirty="0" smtClean="0"/>
              <a:t>What kinds of </a:t>
            </a:r>
            <a:r>
              <a:rPr lang="en-US" dirty="0"/>
              <a:t>systems should </a:t>
            </a:r>
            <a:r>
              <a:rPr lang="en-US" dirty="0" smtClean="0"/>
              <a:t>advanced</a:t>
            </a:r>
            <a:br>
              <a:rPr lang="en-US" dirty="0" smtClean="0"/>
            </a:br>
            <a:r>
              <a:rPr lang="en-US" dirty="0" smtClean="0"/>
              <a:t>students build?</a:t>
            </a:r>
            <a:endParaRPr lang="en-US" dirty="0"/>
          </a:p>
        </p:txBody>
      </p:sp>
      <p:sp>
        <p:nvSpPr>
          <p:cNvPr id="7" name="Content Placeholder 6"/>
          <p:cNvSpPr>
            <a:spLocks noGrp="1"/>
          </p:cNvSpPr>
          <p:nvPr>
            <p:ph sz="half" idx="1"/>
          </p:nvPr>
        </p:nvSpPr>
        <p:spPr>
          <a:xfrm>
            <a:off x="838200" y="2721463"/>
            <a:ext cx="4116185" cy="1446414"/>
          </a:xfrm>
        </p:spPr>
        <p:txBody>
          <a:bodyPr anchor="ctr"/>
          <a:lstStyle/>
          <a:p>
            <a:pPr marL="0" indent="0">
              <a:buNone/>
            </a:pPr>
            <a:r>
              <a:rPr lang="en-US" sz="4400" dirty="0" smtClean="0">
                <a:solidFill>
                  <a:prstClr val="black"/>
                </a:solidFill>
                <a:latin typeface="Calibri Light" panose="020F0302020204030204"/>
              </a:rPr>
              <a:t>Give them all the same project</a:t>
            </a:r>
            <a:endParaRPr lang="en-US" dirty="0"/>
          </a:p>
        </p:txBody>
      </p:sp>
      <p:sp>
        <p:nvSpPr>
          <p:cNvPr id="4" name="Slide Number Placeholder 3"/>
          <p:cNvSpPr>
            <a:spLocks noGrp="1"/>
          </p:cNvSpPr>
          <p:nvPr>
            <p:ph type="sldNum" sz="quarter" idx="12"/>
          </p:nvPr>
        </p:nvSpPr>
        <p:spPr/>
        <p:txBody>
          <a:bodyPr/>
          <a:lstStyle/>
          <a:p>
            <a:fld id="{A2E1C107-FCE8-9B41-87E0-2A24816ADEC6}" type="slidenum">
              <a:rPr lang="en-US" smtClean="0"/>
              <a:t>6</a:t>
            </a:fld>
            <a:endParaRPr lang="en-US"/>
          </a:p>
        </p:txBody>
      </p:sp>
      <p:sp>
        <p:nvSpPr>
          <p:cNvPr id="9" name="Content Placeholder 6"/>
          <p:cNvSpPr>
            <a:spLocks noGrp="1"/>
          </p:cNvSpPr>
          <p:nvPr>
            <p:ph sz="half" idx="1"/>
          </p:nvPr>
        </p:nvSpPr>
        <p:spPr>
          <a:xfrm>
            <a:off x="6953594" y="2721463"/>
            <a:ext cx="4350328" cy="1446414"/>
          </a:xfrm>
        </p:spPr>
        <p:txBody>
          <a:bodyPr anchor="ctr"/>
          <a:lstStyle/>
          <a:p>
            <a:pPr marL="0" indent="0">
              <a:buNone/>
            </a:pPr>
            <a:r>
              <a:rPr lang="en-US" sz="4400" dirty="0" smtClean="0">
                <a:solidFill>
                  <a:prstClr val="black"/>
                </a:solidFill>
                <a:latin typeface="Calibri Light" panose="020F0302020204030204"/>
              </a:rPr>
              <a:t>Have them create their own project</a:t>
            </a:r>
            <a:endParaRPr lang="en-US" dirty="0"/>
          </a:p>
        </p:txBody>
      </p:sp>
      <p:sp>
        <p:nvSpPr>
          <p:cNvPr id="10" name="TextBox 9"/>
          <p:cNvSpPr txBox="1"/>
          <p:nvPr/>
        </p:nvSpPr>
        <p:spPr>
          <a:xfrm>
            <a:off x="5645440" y="3090727"/>
            <a:ext cx="635110" cy="707886"/>
          </a:xfrm>
          <a:prstGeom prst="rect">
            <a:avLst/>
          </a:prstGeom>
          <a:noFill/>
        </p:spPr>
        <p:txBody>
          <a:bodyPr wrap="none" rtlCol="0">
            <a:spAutoFit/>
          </a:bodyPr>
          <a:lstStyle/>
          <a:p>
            <a:pPr algn="ctr"/>
            <a:r>
              <a:rPr lang="en-US" sz="4000" dirty="0" smtClean="0">
                <a:latin typeface="+mj-lt"/>
              </a:rPr>
              <a:t>or</a:t>
            </a:r>
            <a:endParaRPr lang="en-US" sz="4000" dirty="0">
              <a:latin typeface="+mj-lt"/>
            </a:endParaRPr>
          </a:p>
        </p:txBody>
      </p:sp>
      <p:sp>
        <p:nvSpPr>
          <p:cNvPr id="8" name="TextBox 7"/>
          <p:cNvSpPr txBox="1"/>
          <p:nvPr/>
        </p:nvSpPr>
        <p:spPr>
          <a:xfrm>
            <a:off x="838200" y="4498132"/>
            <a:ext cx="3275215" cy="584775"/>
          </a:xfrm>
          <a:prstGeom prst="rect">
            <a:avLst/>
          </a:prstGeom>
          <a:noFill/>
        </p:spPr>
        <p:txBody>
          <a:bodyPr wrap="square" rtlCol="0">
            <a:spAutoFit/>
          </a:bodyPr>
          <a:lstStyle/>
          <a:p>
            <a:r>
              <a:rPr lang="en-US" sz="3200" dirty="0" smtClean="0">
                <a:latin typeface="+mj-lt"/>
              </a:rPr>
              <a:t>A bit boring</a:t>
            </a:r>
            <a:endParaRPr lang="en-US" sz="3200" dirty="0">
              <a:latin typeface="+mj-lt"/>
            </a:endParaRPr>
          </a:p>
        </p:txBody>
      </p:sp>
      <p:sp>
        <p:nvSpPr>
          <p:cNvPr id="11" name="TextBox 10"/>
          <p:cNvSpPr txBox="1"/>
          <p:nvPr/>
        </p:nvSpPr>
        <p:spPr>
          <a:xfrm>
            <a:off x="6953594" y="4507391"/>
            <a:ext cx="3275215" cy="584775"/>
          </a:xfrm>
          <a:prstGeom prst="rect">
            <a:avLst/>
          </a:prstGeom>
          <a:noFill/>
        </p:spPr>
        <p:txBody>
          <a:bodyPr wrap="square" rtlCol="0">
            <a:spAutoFit/>
          </a:bodyPr>
          <a:lstStyle/>
          <a:p>
            <a:r>
              <a:rPr lang="en-US" sz="3200" dirty="0" smtClean="0">
                <a:latin typeface="+mj-lt"/>
              </a:rPr>
              <a:t>Too risky</a:t>
            </a:r>
            <a:endParaRPr lang="en-US" sz="3200" dirty="0">
              <a:latin typeface="+mj-lt"/>
            </a:endParaRPr>
          </a:p>
        </p:txBody>
      </p:sp>
    </p:spTree>
    <p:extLst>
      <p:ext uri="{BB962C8B-B14F-4D97-AF65-F5344CB8AC3E}">
        <p14:creationId xmlns:p14="http://schemas.microsoft.com/office/powerpoint/2010/main" val="173455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P spid="10" grpId="0"/>
      <p:bldP spid="8"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838200" y="2419879"/>
            <a:ext cx="10625919" cy="3513082"/>
          </a:xfrm>
        </p:spPr>
        <p:txBody>
          <a:bodyPr anchor="ctr">
            <a:normAutofit lnSpcReduction="10000"/>
          </a:bodyPr>
          <a:lstStyle/>
          <a:p>
            <a:pPr marL="0" indent="0">
              <a:buNone/>
            </a:pPr>
            <a:r>
              <a:rPr lang="en-US" sz="4400" dirty="0" smtClean="0">
                <a:solidFill>
                  <a:prstClr val="black"/>
                </a:solidFill>
                <a:latin typeface="+mj-lt"/>
              </a:rPr>
              <a:t>Assignment goals</a:t>
            </a:r>
          </a:p>
          <a:p>
            <a:pPr marL="0" indent="0">
              <a:buNone/>
            </a:pPr>
            <a:r>
              <a:rPr lang="en-US" sz="4400" dirty="0">
                <a:solidFill>
                  <a:prstClr val="black"/>
                </a:solidFill>
                <a:latin typeface="+mj-lt"/>
              </a:rPr>
              <a:t>	</a:t>
            </a:r>
            <a:r>
              <a:rPr lang="en-US" sz="4400" dirty="0" smtClean="0">
                <a:solidFill>
                  <a:prstClr val="black"/>
                </a:solidFill>
                <a:latin typeface="+mj-lt"/>
              </a:rPr>
              <a:t>build a system</a:t>
            </a:r>
          </a:p>
          <a:p>
            <a:pPr marL="0" indent="0">
              <a:buNone/>
            </a:pPr>
            <a:r>
              <a:rPr lang="en-US" sz="4400" dirty="0">
                <a:solidFill>
                  <a:prstClr val="black"/>
                </a:solidFill>
                <a:latin typeface="+mj-lt"/>
              </a:rPr>
              <a:t>	</a:t>
            </a:r>
            <a:r>
              <a:rPr lang="en-US" sz="4400" dirty="0" smtClean="0">
                <a:solidFill>
                  <a:prstClr val="black"/>
                </a:solidFill>
                <a:latin typeface="+mj-lt"/>
              </a:rPr>
              <a:t>think critically about a system</a:t>
            </a:r>
          </a:p>
          <a:p>
            <a:pPr marL="0" indent="0">
              <a:buNone/>
            </a:pPr>
            <a:endParaRPr lang="en-US" sz="4400" dirty="0">
              <a:solidFill>
                <a:prstClr val="black"/>
              </a:solidFill>
              <a:latin typeface="+mj-lt"/>
            </a:endParaRPr>
          </a:p>
          <a:p>
            <a:pPr marL="0" indent="0">
              <a:buNone/>
            </a:pPr>
            <a:r>
              <a:rPr lang="en-US" sz="4400" dirty="0" smtClean="0">
                <a:latin typeface="+mj-lt"/>
              </a:rPr>
              <a:t>Around 2012: the beginning of </a:t>
            </a:r>
            <a:r>
              <a:rPr lang="en-US" sz="4400" dirty="0" err="1" smtClean="0">
                <a:latin typeface="+mj-lt"/>
              </a:rPr>
              <a:t>Mininet</a:t>
            </a:r>
            <a:endParaRPr lang="en-US" sz="4400" dirty="0">
              <a:latin typeface="+mj-lt"/>
            </a:endParaRPr>
          </a:p>
        </p:txBody>
      </p:sp>
      <p:sp>
        <p:nvSpPr>
          <p:cNvPr id="4" name="Slide Number Placeholder 3"/>
          <p:cNvSpPr>
            <a:spLocks noGrp="1"/>
          </p:cNvSpPr>
          <p:nvPr>
            <p:ph type="sldNum" sz="quarter" idx="12"/>
          </p:nvPr>
        </p:nvSpPr>
        <p:spPr/>
        <p:txBody>
          <a:bodyPr/>
          <a:lstStyle/>
          <a:p>
            <a:fld id="{A2E1C107-FCE8-9B41-87E0-2A24816ADEC6}" type="slidenum">
              <a:rPr lang="en-US" smtClean="0"/>
              <a:t>7</a:t>
            </a:fld>
            <a:endParaRPr lang="en-US"/>
          </a:p>
        </p:txBody>
      </p:sp>
      <p:sp>
        <p:nvSpPr>
          <p:cNvPr id="12" name="Title 5"/>
          <p:cNvSpPr>
            <a:spLocks noGrp="1"/>
          </p:cNvSpPr>
          <p:nvPr>
            <p:ph type="title"/>
          </p:nvPr>
        </p:nvSpPr>
        <p:spPr>
          <a:xfrm>
            <a:off x="838200" y="670927"/>
            <a:ext cx="10515600" cy="1325563"/>
          </a:xfrm>
        </p:spPr>
        <p:txBody>
          <a:bodyPr/>
          <a:lstStyle/>
          <a:p>
            <a:pPr marL="15875"/>
            <a:r>
              <a:rPr lang="en-US" dirty="0" smtClean="0"/>
              <a:t>What kinds of </a:t>
            </a:r>
            <a:r>
              <a:rPr lang="en-US" dirty="0"/>
              <a:t>systems should </a:t>
            </a:r>
            <a:r>
              <a:rPr lang="en-US" dirty="0" smtClean="0"/>
              <a:t>advanced</a:t>
            </a:r>
            <a:br>
              <a:rPr lang="en-US" dirty="0" smtClean="0"/>
            </a:br>
            <a:r>
              <a:rPr lang="en-US" dirty="0" smtClean="0"/>
              <a:t>students build?</a:t>
            </a:r>
            <a:endParaRPr lang="en-US" dirty="0"/>
          </a:p>
        </p:txBody>
      </p:sp>
      <p:sp>
        <p:nvSpPr>
          <p:cNvPr id="14" name="TextBox 13"/>
          <p:cNvSpPr txBox="1"/>
          <p:nvPr/>
        </p:nvSpPr>
        <p:spPr>
          <a:xfrm>
            <a:off x="2092523" y="6379633"/>
            <a:ext cx="9070368" cy="276999"/>
          </a:xfrm>
          <a:prstGeom prst="rect">
            <a:avLst/>
          </a:prstGeom>
          <a:noFill/>
        </p:spPr>
        <p:txBody>
          <a:bodyPr wrap="none" rtlCol="0">
            <a:spAutoFit/>
          </a:bodyPr>
          <a:lstStyle/>
          <a:p>
            <a:r>
              <a:rPr lang="en-US" sz="1200" dirty="0" err="1"/>
              <a:t>N.Handigol</a:t>
            </a:r>
            <a:r>
              <a:rPr lang="en-US" sz="1200" dirty="0"/>
              <a:t>, B. Heller, </a:t>
            </a:r>
            <a:r>
              <a:rPr lang="en-US" sz="1200" dirty="0" smtClean="0"/>
              <a:t>V. </a:t>
            </a:r>
            <a:r>
              <a:rPr lang="en-US" sz="1200" dirty="0" err="1" smtClean="0"/>
              <a:t>Jeyakumar</a:t>
            </a:r>
            <a:r>
              <a:rPr lang="en-US" sz="1200" dirty="0" smtClean="0"/>
              <a:t>, B. Lantz, N. McKeown. </a:t>
            </a:r>
            <a:r>
              <a:rPr lang="en-US" sz="1200" dirty="0"/>
              <a:t>Reproducible network experiments using container-based emulation. </a:t>
            </a:r>
            <a:r>
              <a:rPr lang="en-US" sz="1200" dirty="0" err="1"/>
              <a:t>CoNEXT</a:t>
            </a:r>
            <a:r>
              <a:rPr lang="en-US" sz="1200" dirty="0"/>
              <a:t> 2012</a:t>
            </a:r>
            <a:r>
              <a:rPr lang="en-US" sz="1200" dirty="0" smtClean="0"/>
              <a:t>.</a:t>
            </a:r>
            <a:endParaRPr lang="en-US" sz="1200" dirty="0"/>
          </a:p>
        </p:txBody>
      </p:sp>
    </p:spTree>
    <p:extLst>
      <p:ext uri="{BB962C8B-B14F-4D97-AF65-F5344CB8AC3E}">
        <p14:creationId xmlns:p14="http://schemas.microsoft.com/office/powerpoint/2010/main" val="161482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543050" y="1522413"/>
            <a:ext cx="9144000" cy="2387600"/>
          </a:xfrm>
        </p:spPr>
        <p:txBody>
          <a:bodyPr/>
          <a:lstStyle/>
          <a:p>
            <a:r>
              <a:rPr lang="en-US" dirty="0" smtClean="0">
                <a:solidFill>
                  <a:schemeClr val="bg1"/>
                </a:solidFill>
              </a:rPr>
              <a:t>Reproduce someone else’s research.*</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A2E1C107-FCE8-9B41-87E0-2A24816ADEC6}" type="slidenum">
              <a:rPr lang="en-US" smtClean="0"/>
              <a:t>8</a:t>
            </a:fld>
            <a:endParaRPr lang="en-US"/>
          </a:p>
        </p:txBody>
      </p:sp>
      <p:sp>
        <p:nvSpPr>
          <p:cNvPr id="2" name="TextBox 1"/>
          <p:cNvSpPr txBox="1"/>
          <p:nvPr/>
        </p:nvSpPr>
        <p:spPr>
          <a:xfrm>
            <a:off x="8824911" y="5274426"/>
            <a:ext cx="2663278" cy="954107"/>
          </a:xfrm>
          <a:prstGeom prst="rect">
            <a:avLst/>
          </a:prstGeom>
          <a:noFill/>
        </p:spPr>
        <p:txBody>
          <a:bodyPr wrap="square" rtlCol="0">
            <a:spAutoFit/>
          </a:bodyPr>
          <a:lstStyle/>
          <a:p>
            <a:r>
              <a:rPr lang="en-US" sz="2800" smtClean="0">
                <a:solidFill>
                  <a:schemeClr val="bg1"/>
                </a:solidFill>
              </a:rPr>
              <a:t>*our sole novel contribution</a:t>
            </a:r>
            <a:endParaRPr lang="en-US" sz="2800" dirty="0">
              <a:solidFill>
                <a:schemeClr val="bg1"/>
              </a:solidFill>
            </a:endParaRPr>
          </a:p>
        </p:txBody>
      </p:sp>
    </p:spTree>
    <p:extLst>
      <p:ext uri="{BB962C8B-B14F-4D97-AF65-F5344CB8AC3E}">
        <p14:creationId xmlns:p14="http://schemas.microsoft.com/office/powerpoint/2010/main" val="1917516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 244 Reproducibility Project</a:t>
            </a:r>
            <a:endParaRPr lang="en-US" dirty="0"/>
          </a:p>
        </p:txBody>
      </p:sp>
      <p:sp>
        <p:nvSpPr>
          <p:cNvPr id="3" name="Content Placeholder 2"/>
          <p:cNvSpPr>
            <a:spLocks noGrp="1"/>
          </p:cNvSpPr>
          <p:nvPr>
            <p:ph idx="1"/>
          </p:nvPr>
        </p:nvSpPr>
        <p:spPr>
          <a:xfrm>
            <a:off x="4977943" y="1690688"/>
            <a:ext cx="6815051" cy="4810183"/>
          </a:xfrm>
        </p:spPr>
        <p:txBody>
          <a:bodyPr>
            <a:normAutofit lnSpcReduction="10000"/>
          </a:bodyPr>
          <a:lstStyle/>
          <a:p>
            <a:r>
              <a:rPr lang="en-US" sz="2400" dirty="0" smtClean="0">
                <a:latin typeface="+mj-lt"/>
              </a:rPr>
              <a:t>Pick a paper and a key result to reproduce.</a:t>
            </a:r>
          </a:p>
          <a:p>
            <a:r>
              <a:rPr lang="en-US" sz="2400" dirty="0" smtClean="0">
                <a:latin typeface="+mj-lt"/>
              </a:rPr>
              <a:t>Contact the original researchers</a:t>
            </a:r>
            <a:endParaRPr lang="en-US" sz="2400" dirty="0">
              <a:latin typeface="+mj-lt"/>
            </a:endParaRPr>
          </a:p>
          <a:p>
            <a:endParaRPr lang="en-US" sz="2400" dirty="0" smtClean="0">
              <a:latin typeface="+mj-lt"/>
            </a:endParaRPr>
          </a:p>
          <a:p>
            <a:r>
              <a:rPr lang="en-US" sz="2400" dirty="0" smtClean="0">
                <a:latin typeface="+mj-lt"/>
              </a:rPr>
              <a:t>Preliminary work</a:t>
            </a:r>
          </a:p>
          <a:p>
            <a:r>
              <a:rPr lang="en-US" sz="2400" dirty="0" smtClean="0">
                <a:latin typeface="+mj-lt"/>
              </a:rPr>
              <a:t>TA-student meeting to discuss next steps</a:t>
            </a:r>
          </a:p>
          <a:p>
            <a:endParaRPr lang="en-US" dirty="0" smtClean="0">
              <a:latin typeface="+mj-lt"/>
            </a:endParaRPr>
          </a:p>
          <a:p>
            <a:r>
              <a:rPr lang="en-US" sz="2400" dirty="0" smtClean="0">
                <a:latin typeface="+mj-lt"/>
              </a:rPr>
              <a:t>Blog post</a:t>
            </a:r>
          </a:p>
          <a:p>
            <a:r>
              <a:rPr lang="en-US" sz="2400" dirty="0" smtClean="0">
                <a:latin typeface="+mj-lt"/>
              </a:rPr>
              <a:t>Public source code and steps for reproducing</a:t>
            </a:r>
          </a:p>
          <a:p>
            <a:endParaRPr lang="en-US" dirty="0" smtClean="0">
              <a:latin typeface="+mj-lt"/>
            </a:endParaRPr>
          </a:p>
          <a:p>
            <a:r>
              <a:rPr lang="en-US" sz="2600" dirty="0" smtClean="0">
                <a:latin typeface="+mj-lt"/>
              </a:rPr>
              <a:t>In-class presentations</a:t>
            </a:r>
          </a:p>
          <a:p>
            <a:r>
              <a:rPr lang="en-US" sz="2600" b="1" dirty="0" smtClean="0"/>
              <a:t>Peer validation</a:t>
            </a:r>
            <a:r>
              <a:rPr lang="en-US" sz="2600" dirty="0" smtClean="0"/>
              <a:t> </a:t>
            </a:r>
            <a:r>
              <a:rPr lang="en-US" sz="2600" dirty="0" smtClean="0">
                <a:latin typeface="+mj-lt"/>
              </a:rPr>
              <a:t>of another group’s project</a:t>
            </a:r>
          </a:p>
        </p:txBody>
      </p:sp>
      <p:sp>
        <p:nvSpPr>
          <p:cNvPr id="4" name="Slide Number Placeholder 3"/>
          <p:cNvSpPr>
            <a:spLocks noGrp="1"/>
          </p:cNvSpPr>
          <p:nvPr>
            <p:ph type="sldNum" sz="quarter" idx="12"/>
          </p:nvPr>
        </p:nvSpPr>
        <p:spPr/>
        <p:txBody>
          <a:bodyPr/>
          <a:lstStyle/>
          <a:p>
            <a:fld id="{A2E1C107-FCE8-9B41-87E0-2A24816ADEC6}" type="slidenum">
              <a:rPr lang="en-US" smtClean="0"/>
              <a:t>9</a:t>
            </a:fld>
            <a:endParaRPr lang="en-US"/>
          </a:p>
        </p:txBody>
      </p:sp>
      <p:sp>
        <p:nvSpPr>
          <p:cNvPr id="7" name="TextBox 6"/>
          <p:cNvSpPr txBox="1"/>
          <p:nvPr/>
        </p:nvSpPr>
        <p:spPr>
          <a:xfrm>
            <a:off x="846513" y="1575417"/>
            <a:ext cx="3674225" cy="954107"/>
          </a:xfrm>
          <a:prstGeom prst="rect">
            <a:avLst/>
          </a:prstGeom>
          <a:noFill/>
        </p:spPr>
        <p:txBody>
          <a:bodyPr wrap="square" rtlCol="0">
            <a:spAutoFit/>
          </a:bodyPr>
          <a:lstStyle/>
          <a:p>
            <a:pPr lvl="0">
              <a:tabLst>
                <a:tab pos="444500" algn="l"/>
              </a:tabLst>
            </a:pPr>
            <a:r>
              <a:rPr lang="en-US" sz="2800" dirty="0">
                <a:solidFill>
                  <a:prstClr val="black"/>
                </a:solidFill>
                <a:latin typeface="+mj-lt"/>
              </a:rPr>
              <a:t>Week 1, Day 1</a:t>
            </a:r>
            <a:br>
              <a:rPr lang="en-US" sz="2800" dirty="0">
                <a:solidFill>
                  <a:prstClr val="black"/>
                </a:solidFill>
                <a:latin typeface="+mj-lt"/>
              </a:rPr>
            </a:br>
            <a:r>
              <a:rPr lang="en-US" sz="2800" dirty="0">
                <a:solidFill>
                  <a:prstClr val="black"/>
                </a:solidFill>
                <a:latin typeface="+mj-lt"/>
              </a:rPr>
              <a:t>	Project </a:t>
            </a:r>
            <a:r>
              <a:rPr lang="en-US" sz="2800" dirty="0" smtClean="0">
                <a:solidFill>
                  <a:prstClr val="black"/>
                </a:solidFill>
                <a:latin typeface="+mj-lt"/>
              </a:rPr>
              <a:t>proposal</a:t>
            </a:r>
          </a:p>
        </p:txBody>
      </p:sp>
      <p:sp>
        <p:nvSpPr>
          <p:cNvPr id="10" name="TextBox 9"/>
          <p:cNvSpPr txBox="1"/>
          <p:nvPr/>
        </p:nvSpPr>
        <p:spPr>
          <a:xfrm>
            <a:off x="838202" y="2830312"/>
            <a:ext cx="3674225" cy="954107"/>
          </a:xfrm>
          <a:prstGeom prst="rect">
            <a:avLst/>
          </a:prstGeom>
          <a:noFill/>
        </p:spPr>
        <p:txBody>
          <a:bodyPr wrap="square" rtlCol="0">
            <a:spAutoFit/>
          </a:bodyPr>
          <a:lstStyle/>
          <a:p>
            <a:pPr>
              <a:tabLst>
                <a:tab pos="444500" algn="l"/>
              </a:tabLst>
            </a:pPr>
            <a:r>
              <a:rPr lang="en-US" sz="2800" dirty="0" smtClean="0">
                <a:latin typeface="+mj-lt"/>
              </a:rPr>
              <a:t>Week 2, Day 14</a:t>
            </a:r>
            <a:br>
              <a:rPr lang="en-US" sz="2800" dirty="0" smtClean="0">
                <a:latin typeface="+mj-lt"/>
              </a:rPr>
            </a:br>
            <a:r>
              <a:rPr lang="en-US" sz="2800" dirty="0" smtClean="0">
                <a:latin typeface="+mj-lt"/>
              </a:rPr>
              <a:t>	Intermediate report</a:t>
            </a:r>
            <a:endParaRPr lang="en-US" sz="2800" dirty="0">
              <a:latin typeface="+mj-lt"/>
            </a:endParaRPr>
          </a:p>
        </p:txBody>
      </p:sp>
      <p:sp>
        <p:nvSpPr>
          <p:cNvPr id="11" name="TextBox 10"/>
          <p:cNvSpPr txBox="1"/>
          <p:nvPr/>
        </p:nvSpPr>
        <p:spPr>
          <a:xfrm>
            <a:off x="838201" y="4139115"/>
            <a:ext cx="3674225" cy="954107"/>
          </a:xfrm>
          <a:prstGeom prst="rect">
            <a:avLst/>
          </a:prstGeom>
          <a:noFill/>
        </p:spPr>
        <p:txBody>
          <a:bodyPr wrap="square" rtlCol="0">
            <a:spAutoFit/>
          </a:bodyPr>
          <a:lstStyle/>
          <a:p>
            <a:pPr>
              <a:tabLst>
                <a:tab pos="444500" algn="l"/>
              </a:tabLst>
            </a:pPr>
            <a:r>
              <a:rPr lang="en-US" sz="2800" dirty="0">
                <a:latin typeface="+mj-lt"/>
              </a:rPr>
              <a:t>Week 4, Day 23</a:t>
            </a:r>
            <a:br>
              <a:rPr lang="en-US" sz="2800" dirty="0">
                <a:latin typeface="+mj-lt"/>
              </a:rPr>
            </a:br>
            <a:r>
              <a:rPr lang="en-US" sz="2800" dirty="0">
                <a:latin typeface="+mj-lt"/>
              </a:rPr>
              <a:t>	</a:t>
            </a:r>
            <a:r>
              <a:rPr lang="en-US" sz="2800" b="1" dirty="0"/>
              <a:t>Final report</a:t>
            </a:r>
          </a:p>
        </p:txBody>
      </p:sp>
      <p:sp>
        <p:nvSpPr>
          <p:cNvPr id="12" name="TextBox 11"/>
          <p:cNvSpPr txBox="1"/>
          <p:nvPr/>
        </p:nvSpPr>
        <p:spPr>
          <a:xfrm>
            <a:off x="838200" y="5414544"/>
            <a:ext cx="3674225" cy="954107"/>
          </a:xfrm>
          <a:prstGeom prst="rect">
            <a:avLst/>
          </a:prstGeom>
          <a:noFill/>
        </p:spPr>
        <p:txBody>
          <a:bodyPr wrap="square" rtlCol="0">
            <a:spAutoFit/>
          </a:bodyPr>
          <a:lstStyle/>
          <a:p>
            <a:pPr>
              <a:tabLst>
                <a:tab pos="444500" algn="l"/>
              </a:tabLst>
            </a:pPr>
            <a:r>
              <a:rPr lang="en-US" sz="2800" dirty="0">
                <a:latin typeface="+mj-lt"/>
              </a:rPr>
              <a:t>Week 5, Days </a:t>
            </a:r>
            <a:r>
              <a:rPr lang="en-US" sz="2800" dirty="0" smtClean="0">
                <a:latin typeface="+mj-lt"/>
              </a:rPr>
              <a:t>29-31</a:t>
            </a:r>
            <a:r>
              <a:rPr lang="en-US" sz="2800" dirty="0">
                <a:latin typeface="+mj-lt"/>
              </a:rPr>
              <a:t/>
            </a:r>
            <a:br>
              <a:rPr lang="en-US" sz="2800" dirty="0">
                <a:latin typeface="+mj-lt"/>
              </a:rPr>
            </a:br>
            <a:r>
              <a:rPr lang="en-US" sz="2800" dirty="0">
                <a:latin typeface="+mj-lt"/>
              </a:rPr>
              <a:t>	Peer discussion</a:t>
            </a:r>
          </a:p>
        </p:txBody>
      </p:sp>
      <p:sp>
        <p:nvSpPr>
          <p:cNvPr id="15" name="TextBox 14"/>
          <p:cNvSpPr txBox="1"/>
          <p:nvPr/>
        </p:nvSpPr>
        <p:spPr>
          <a:xfrm>
            <a:off x="6495803" y="4216058"/>
            <a:ext cx="4857997" cy="400110"/>
          </a:xfrm>
          <a:prstGeom prst="rect">
            <a:avLst/>
          </a:prstGeom>
          <a:noFill/>
        </p:spPr>
        <p:txBody>
          <a:bodyPr wrap="none" rtlCol="0">
            <a:spAutoFit/>
          </a:bodyPr>
          <a:lstStyle/>
          <a:p>
            <a:r>
              <a:rPr lang="en-US" sz="2000" dirty="0" smtClean="0">
                <a:latin typeface="+mj-lt"/>
                <a:hlinkClick r:id="rId3"/>
              </a:rPr>
              <a:t>reproducingnetworkresearch.wordpress.com</a:t>
            </a:r>
            <a:r>
              <a:rPr lang="en-US" sz="2000" dirty="0" smtClean="0">
                <a:latin typeface="+mj-lt"/>
              </a:rPr>
              <a:t> </a:t>
            </a:r>
            <a:endParaRPr lang="en-US" sz="2000" dirty="0">
              <a:latin typeface="+mj-lt"/>
            </a:endParaRPr>
          </a:p>
        </p:txBody>
      </p:sp>
    </p:spTree>
    <p:extLst>
      <p:ext uri="{BB962C8B-B14F-4D97-AF65-F5344CB8AC3E}">
        <p14:creationId xmlns:p14="http://schemas.microsoft.com/office/powerpoint/2010/main" val="143190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9216</TotalTime>
  <Words>3460</Words>
  <Application>Microsoft Macintosh PowerPoint</Application>
  <PresentationFormat>Widescreen</PresentationFormat>
  <Paragraphs>424</Paragraphs>
  <Slides>31</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Calibri Light</vt:lpstr>
      <vt:lpstr>Mangal</vt:lpstr>
      <vt:lpstr>Arial</vt:lpstr>
      <vt:lpstr>Office Theme</vt:lpstr>
      <vt:lpstr>Learning Networking by Reproducing Network Results</vt:lpstr>
      <vt:lpstr>PowerPoint Presentation</vt:lpstr>
      <vt:lpstr>Introduction to Networking</vt:lpstr>
      <vt:lpstr>Graduate Networking</vt:lpstr>
      <vt:lpstr>Graduate Networking </vt:lpstr>
      <vt:lpstr>What kinds of systems should advanced students build?</vt:lpstr>
      <vt:lpstr>What kinds of systems should advanced students build?</vt:lpstr>
      <vt:lpstr>Reproduce someone else’s research.*</vt:lpstr>
      <vt:lpstr>CS 244 Reproducibility Project</vt:lpstr>
      <vt:lpstr>Reproduced TCP opt-ack attack</vt:lpstr>
      <vt:lpstr>What kinds of reproductions?</vt:lpstr>
      <vt:lpstr>5 years of student projects</vt:lpstr>
      <vt:lpstr>Emulators/simulators used by students</vt:lpstr>
      <vt:lpstr>Availability of research code</vt:lpstr>
      <vt:lpstr>Reproducing in different environments</vt:lpstr>
      <vt:lpstr>QJump (NSDI 2015, Students 2015)</vt:lpstr>
      <vt:lpstr>RCP (SIGCOMM 2006, Students 2015)</vt:lpstr>
      <vt:lpstr>PCC (NSDI 2015, Students 2015)</vt:lpstr>
      <vt:lpstr>Reproducing older experiments</vt:lpstr>
      <vt:lpstr>DCTCP (SIGCOMM 2010, students 2016)</vt:lpstr>
      <vt:lpstr>TCP Fast Open (CoNEXT 2011, Students 2015) </vt:lpstr>
      <vt:lpstr>What did we learn?</vt:lpstr>
      <vt:lpstr>What did we learn?</vt:lpstr>
      <vt:lpstr>Easing technology transfer</vt:lpstr>
      <vt:lpstr>Experiments for the future</vt:lpstr>
      <vt:lpstr>Thank you!</vt:lpstr>
      <vt:lpstr>Extra slides</vt:lpstr>
      <vt:lpstr>Reproducing research</vt:lpstr>
      <vt:lpstr>Unsuccessful reproductions</vt:lpstr>
      <vt:lpstr>Why are we telling you this?</vt:lpstr>
      <vt:lpstr>Open sourcing the assignment</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Yan</dc:creator>
  <cp:lastModifiedBy>Alex Afanasyev</cp:lastModifiedBy>
  <cp:revision>180</cp:revision>
  <dcterms:created xsi:type="dcterms:W3CDTF">2017-07-20T19:03:53Z</dcterms:created>
  <dcterms:modified xsi:type="dcterms:W3CDTF">2017-08-27T16:31:16Z</dcterms:modified>
</cp:coreProperties>
</file>