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3" autoAdjust="0"/>
    <p:restoredTop sz="86547" autoAdjust="0"/>
  </p:normalViewPr>
  <p:slideViewPr>
    <p:cSldViewPr snapToGrid="0">
      <p:cViewPr varScale="1">
        <p:scale>
          <a:sx n="95" d="100"/>
          <a:sy n="95" d="100"/>
        </p:scale>
        <p:origin x="3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97D03-0937-4F8D-B144-F48C1962D1B6}" type="datetimeFigureOut">
              <a:rPr lang="en-US" smtClean="0"/>
              <a:t>9/2/17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B84740-F8CD-4077-A9EF-1BABA154E35D}" type="slidenum">
              <a:rPr lang="en-US" smtClean="0"/>
              <a:t>‹#›</a:t>
            </a:fld>
            <a:endParaRPr lang="en-US"/>
          </a:p>
        </p:txBody>
      </p:sp>
    </p:spTree>
    <p:extLst>
      <p:ext uri="{BB962C8B-B14F-4D97-AF65-F5344CB8AC3E}">
        <p14:creationId xmlns:p14="http://schemas.microsoft.com/office/powerpoint/2010/main" val="1617989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86020-28E3-48A9-B326-CFF1501606F5}" type="slidenum">
              <a:rPr lang="en-US" smtClean="0"/>
              <a:pPr/>
              <a:t>2</a:t>
            </a:fld>
            <a:endParaRPr lang="en-US"/>
          </a:p>
        </p:txBody>
      </p:sp>
    </p:spTree>
    <p:extLst>
      <p:ext uri="{BB962C8B-B14F-4D97-AF65-F5344CB8AC3E}">
        <p14:creationId xmlns:p14="http://schemas.microsoft.com/office/powerpoint/2010/main" val="1074159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86020-28E3-48A9-B326-CFF1501606F5}" type="slidenum">
              <a:rPr lang="en-US" smtClean="0"/>
              <a:pPr/>
              <a:t>11</a:t>
            </a:fld>
            <a:endParaRPr lang="en-US"/>
          </a:p>
        </p:txBody>
      </p:sp>
    </p:spTree>
    <p:extLst>
      <p:ext uri="{BB962C8B-B14F-4D97-AF65-F5344CB8AC3E}">
        <p14:creationId xmlns:p14="http://schemas.microsoft.com/office/powerpoint/2010/main" val="663961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86020-28E3-48A9-B326-CFF1501606F5}" type="slidenum">
              <a:rPr lang="en-US" smtClean="0"/>
              <a:pPr/>
              <a:t>12</a:t>
            </a:fld>
            <a:endParaRPr lang="en-US"/>
          </a:p>
        </p:txBody>
      </p:sp>
    </p:spTree>
    <p:extLst>
      <p:ext uri="{BB962C8B-B14F-4D97-AF65-F5344CB8AC3E}">
        <p14:creationId xmlns:p14="http://schemas.microsoft.com/office/powerpoint/2010/main" val="1137534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86020-28E3-48A9-B326-CFF1501606F5}" type="slidenum">
              <a:rPr lang="en-US" smtClean="0"/>
              <a:pPr/>
              <a:t>13</a:t>
            </a:fld>
            <a:endParaRPr lang="en-US"/>
          </a:p>
        </p:txBody>
      </p:sp>
    </p:spTree>
    <p:extLst>
      <p:ext uri="{BB962C8B-B14F-4D97-AF65-F5344CB8AC3E}">
        <p14:creationId xmlns:p14="http://schemas.microsoft.com/office/powerpoint/2010/main" val="3055768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86020-28E3-48A9-B326-CFF1501606F5}" type="slidenum">
              <a:rPr lang="en-US" smtClean="0"/>
              <a:pPr/>
              <a:t>14</a:t>
            </a:fld>
            <a:endParaRPr lang="en-US"/>
          </a:p>
        </p:txBody>
      </p:sp>
    </p:spTree>
    <p:extLst>
      <p:ext uri="{BB962C8B-B14F-4D97-AF65-F5344CB8AC3E}">
        <p14:creationId xmlns:p14="http://schemas.microsoft.com/office/powerpoint/2010/main" val="1693453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86020-28E3-48A9-B326-CFF1501606F5}" type="slidenum">
              <a:rPr lang="en-US" smtClean="0"/>
              <a:pPr/>
              <a:t>15</a:t>
            </a:fld>
            <a:endParaRPr lang="en-US"/>
          </a:p>
        </p:txBody>
      </p:sp>
    </p:spTree>
    <p:extLst>
      <p:ext uri="{BB962C8B-B14F-4D97-AF65-F5344CB8AC3E}">
        <p14:creationId xmlns:p14="http://schemas.microsoft.com/office/powerpoint/2010/main" val="421928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86020-28E3-48A9-B326-CFF1501606F5}" type="slidenum">
              <a:rPr lang="en-US" smtClean="0"/>
              <a:pPr/>
              <a:t>16</a:t>
            </a:fld>
            <a:endParaRPr lang="en-US"/>
          </a:p>
        </p:txBody>
      </p:sp>
    </p:spTree>
    <p:extLst>
      <p:ext uri="{BB962C8B-B14F-4D97-AF65-F5344CB8AC3E}">
        <p14:creationId xmlns:p14="http://schemas.microsoft.com/office/powerpoint/2010/main" val="12435863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86020-28E3-48A9-B326-CFF1501606F5}" type="slidenum">
              <a:rPr lang="en-US" smtClean="0"/>
              <a:pPr/>
              <a:t>17</a:t>
            </a:fld>
            <a:endParaRPr lang="en-US"/>
          </a:p>
        </p:txBody>
      </p:sp>
    </p:spTree>
    <p:extLst>
      <p:ext uri="{BB962C8B-B14F-4D97-AF65-F5344CB8AC3E}">
        <p14:creationId xmlns:p14="http://schemas.microsoft.com/office/powerpoint/2010/main" val="1273188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86020-28E3-48A9-B326-CFF1501606F5}" type="slidenum">
              <a:rPr lang="en-US" smtClean="0"/>
              <a:pPr/>
              <a:t>18</a:t>
            </a:fld>
            <a:endParaRPr lang="en-US"/>
          </a:p>
        </p:txBody>
      </p:sp>
    </p:spTree>
    <p:extLst>
      <p:ext uri="{BB962C8B-B14F-4D97-AF65-F5344CB8AC3E}">
        <p14:creationId xmlns:p14="http://schemas.microsoft.com/office/powerpoint/2010/main" val="12871973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86020-28E3-48A9-B326-CFF1501606F5}" type="slidenum">
              <a:rPr lang="en-US" smtClean="0"/>
              <a:pPr/>
              <a:t>19</a:t>
            </a:fld>
            <a:endParaRPr lang="en-US"/>
          </a:p>
        </p:txBody>
      </p:sp>
    </p:spTree>
    <p:extLst>
      <p:ext uri="{BB962C8B-B14F-4D97-AF65-F5344CB8AC3E}">
        <p14:creationId xmlns:p14="http://schemas.microsoft.com/office/powerpoint/2010/main" val="26898449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86020-28E3-48A9-B326-CFF1501606F5}" type="slidenum">
              <a:rPr lang="en-US" smtClean="0"/>
              <a:pPr/>
              <a:t>20</a:t>
            </a:fld>
            <a:endParaRPr lang="en-US"/>
          </a:p>
        </p:txBody>
      </p:sp>
    </p:spTree>
    <p:extLst>
      <p:ext uri="{BB962C8B-B14F-4D97-AF65-F5344CB8AC3E}">
        <p14:creationId xmlns:p14="http://schemas.microsoft.com/office/powerpoint/2010/main" val="2088787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86020-28E3-48A9-B326-CFF1501606F5}" type="slidenum">
              <a:rPr lang="en-US" smtClean="0"/>
              <a:pPr/>
              <a:t>3</a:t>
            </a:fld>
            <a:endParaRPr lang="en-US"/>
          </a:p>
        </p:txBody>
      </p:sp>
    </p:spTree>
    <p:extLst>
      <p:ext uri="{BB962C8B-B14F-4D97-AF65-F5344CB8AC3E}">
        <p14:creationId xmlns:p14="http://schemas.microsoft.com/office/powerpoint/2010/main" val="2927587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86020-28E3-48A9-B326-CFF1501606F5}" type="slidenum">
              <a:rPr lang="en-US" smtClean="0"/>
              <a:pPr/>
              <a:t>21</a:t>
            </a:fld>
            <a:endParaRPr lang="en-US"/>
          </a:p>
        </p:txBody>
      </p:sp>
    </p:spTree>
    <p:extLst>
      <p:ext uri="{BB962C8B-B14F-4D97-AF65-F5344CB8AC3E}">
        <p14:creationId xmlns:p14="http://schemas.microsoft.com/office/powerpoint/2010/main" val="2867366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86020-28E3-48A9-B326-CFF1501606F5}" type="slidenum">
              <a:rPr lang="en-US" smtClean="0"/>
              <a:pPr/>
              <a:t>22</a:t>
            </a:fld>
            <a:endParaRPr lang="en-US"/>
          </a:p>
        </p:txBody>
      </p:sp>
    </p:spTree>
    <p:extLst>
      <p:ext uri="{BB962C8B-B14F-4D97-AF65-F5344CB8AC3E}">
        <p14:creationId xmlns:p14="http://schemas.microsoft.com/office/powerpoint/2010/main" val="16433315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86020-28E3-48A9-B326-CFF1501606F5}" type="slidenum">
              <a:rPr lang="en-US" smtClean="0"/>
              <a:pPr/>
              <a:t>23</a:t>
            </a:fld>
            <a:endParaRPr lang="en-US"/>
          </a:p>
        </p:txBody>
      </p:sp>
    </p:spTree>
    <p:extLst>
      <p:ext uri="{BB962C8B-B14F-4D97-AF65-F5344CB8AC3E}">
        <p14:creationId xmlns:p14="http://schemas.microsoft.com/office/powerpoint/2010/main" val="16591805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86020-28E3-48A9-B326-CFF1501606F5}" type="slidenum">
              <a:rPr lang="en-US" smtClean="0"/>
              <a:pPr/>
              <a:t>24</a:t>
            </a:fld>
            <a:endParaRPr lang="en-US"/>
          </a:p>
        </p:txBody>
      </p:sp>
    </p:spTree>
    <p:extLst>
      <p:ext uri="{BB962C8B-B14F-4D97-AF65-F5344CB8AC3E}">
        <p14:creationId xmlns:p14="http://schemas.microsoft.com/office/powerpoint/2010/main" val="17040110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86020-28E3-48A9-B326-CFF1501606F5}" type="slidenum">
              <a:rPr lang="en-US" smtClean="0"/>
              <a:pPr/>
              <a:t>25</a:t>
            </a:fld>
            <a:endParaRPr lang="en-US"/>
          </a:p>
        </p:txBody>
      </p:sp>
    </p:spTree>
    <p:extLst>
      <p:ext uri="{BB962C8B-B14F-4D97-AF65-F5344CB8AC3E}">
        <p14:creationId xmlns:p14="http://schemas.microsoft.com/office/powerpoint/2010/main" val="4142773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86020-28E3-48A9-B326-CFF1501606F5}" type="slidenum">
              <a:rPr lang="en-US" smtClean="0"/>
              <a:pPr/>
              <a:t>26</a:t>
            </a:fld>
            <a:endParaRPr lang="en-US"/>
          </a:p>
        </p:txBody>
      </p:sp>
    </p:spTree>
    <p:extLst>
      <p:ext uri="{BB962C8B-B14F-4D97-AF65-F5344CB8AC3E}">
        <p14:creationId xmlns:p14="http://schemas.microsoft.com/office/powerpoint/2010/main" val="6325210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86020-28E3-48A9-B326-CFF1501606F5}" type="slidenum">
              <a:rPr lang="en-US" smtClean="0"/>
              <a:pPr/>
              <a:t>27</a:t>
            </a:fld>
            <a:endParaRPr lang="en-US"/>
          </a:p>
        </p:txBody>
      </p:sp>
    </p:spTree>
    <p:extLst>
      <p:ext uri="{BB962C8B-B14F-4D97-AF65-F5344CB8AC3E}">
        <p14:creationId xmlns:p14="http://schemas.microsoft.com/office/powerpoint/2010/main" val="20373922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86020-28E3-48A9-B326-CFF1501606F5}" type="slidenum">
              <a:rPr lang="en-US" smtClean="0"/>
              <a:pPr/>
              <a:t>28</a:t>
            </a:fld>
            <a:endParaRPr lang="en-US"/>
          </a:p>
        </p:txBody>
      </p:sp>
    </p:spTree>
    <p:extLst>
      <p:ext uri="{BB962C8B-B14F-4D97-AF65-F5344CB8AC3E}">
        <p14:creationId xmlns:p14="http://schemas.microsoft.com/office/powerpoint/2010/main" val="37371678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86020-28E3-48A9-B326-CFF1501606F5}" type="slidenum">
              <a:rPr lang="en-US" smtClean="0"/>
              <a:pPr/>
              <a:t>29</a:t>
            </a:fld>
            <a:endParaRPr lang="en-US"/>
          </a:p>
        </p:txBody>
      </p:sp>
    </p:spTree>
    <p:extLst>
      <p:ext uri="{BB962C8B-B14F-4D97-AF65-F5344CB8AC3E}">
        <p14:creationId xmlns:p14="http://schemas.microsoft.com/office/powerpoint/2010/main" val="2876572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86020-28E3-48A9-B326-CFF1501606F5}" type="slidenum">
              <a:rPr lang="en-US" smtClean="0"/>
              <a:pPr/>
              <a:t>30</a:t>
            </a:fld>
            <a:endParaRPr lang="en-US"/>
          </a:p>
        </p:txBody>
      </p:sp>
    </p:spTree>
    <p:extLst>
      <p:ext uri="{BB962C8B-B14F-4D97-AF65-F5344CB8AC3E}">
        <p14:creationId xmlns:p14="http://schemas.microsoft.com/office/powerpoint/2010/main" val="3322215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86020-28E3-48A9-B326-CFF1501606F5}" type="slidenum">
              <a:rPr lang="en-US" smtClean="0"/>
              <a:pPr/>
              <a:t>4</a:t>
            </a:fld>
            <a:endParaRPr lang="en-US"/>
          </a:p>
        </p:txBody>
      </p:sp>
    </p:spTree>
    <p:extLst>
      <p:ext uri="{BB962C8B-B14F-4D97-AF65-F5344CB8AC3E}">
        <p14:creationId xmlns:p14="http://schemas.microsoft.com/office/powerpoint/2010/main" val="13374166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86020-28E3-48A9-B326-CFF1501606F5}" type="slidenum">
              <a:rPr lang="en-US" smtClean="0"/>
              <a:pPr/>
              <a:t>31</a:t>
            </a:fld>
            <a:endParaRPr lang="en-US"/>
          </a:p>
        </p:txBody>
      </p:sp>
    </p:spTree>
    <p:extLst>
      <p:ext uri="{BB962C8B-B14F-4D97-AF65-F5344CB8AC3E}">
        <p14:creationId xmlns:p14="http://schemas.microsoft.com/office/powerpoint/2010/main" val="17894015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86020-28E3-48A9-B326-CFF1501606F5}" type="slidenum">
              <a:rPr lang="en-US" smtClean="0"/>
              <a:pPr/>
              <a:t>32</a:t>
            </a:fld>
            <a:endParaRPr lang="en-US"/>
          </a:p>
        </p:txBody>
      </p:sp>
    </p:spTree>
    <p:extLst>
      <p:ext uri="{BB962C8B-B14F-4D97-AF65-F5344CB8AC3E}">
        <p14:creationId xmlns:p14="http://schemas.microsoft.com/office/powerpoint/2010/main" val="23163260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86020-28E3-48A9-B326-CFF1501606F5}" type="slidenum">
              <a:rPr lang="en-US" smtClean="0"/>
              <a:pPr/>
              <a:t>33</a:t>
            </a:fld>
            <a:endParaRPr lang="en-US"/>
          </a:p>
        </p:txBody>
      </p:sp>
    </p:spTree>
    <p:extLst>
      <p:ext uri="{BB962C8B-B14F-4D97-AF65-F5344CB8AC3E}">
        <p14:creationId xmlns:p14="http://schemas.microsoft.com/office/powerpoint/2010/main" val="10356885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86020-28E3-48A9-B326-CFF1501606F5}" type="slidenum">
              <a:rPr lang="en-US" smtClean="0"/>
              <a:pPr/>
              <a:t>34</a:t>
            </a:fld>
            <a:endParaRPr lang="en-US"/>
          </a:p>
        </p:txBody>
      </p:sp>
    </p:spTree>
    <p:extLst>
      <p:ext uri="{BB962C8B-B14F-4D97-AF65-F5344CB8AC3E}">
        <p14:creationId xmlns:p14="http://schemas.microsoft.com/office/powerpoint/2010/main" val="28632117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86020-28E3-48A9-B326-CFF1501606F5}" type="slidenum">
              <a:rPr lang="en-US" smtClean="0"/>
              <a:pPr/>
              <a:t>35</a:t>
            </a:fld>
            <a:endParaRPr lang="en-US"/>
          </a:p>
        </p:txBody>
      </p:sp>
    </p:spTree>
    <p:extLst>
      <p:ext uri="{BB962C8B-B14F-4D97-AF65-F5344CB8AC3E}">
        <p14:creationId xmlns:p14="http://schemas.microsoft.com/office/powerpoint/2010/main" val="31499836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86020-28E3-48A9-B326-CFF1501606F5}" type="slidenum">
              <a:rPr lang="en-US" smtClean="0"/>
              <a:pPr/>
              <a:t>36</a:t>
            </a:fld>
            <a:endParaRPr lang="en-US"/>
          </a:p>
        </p:txBody>
      </p:sp>
    </p:spTree>
    <p:extLst>
      <p:ext uri="{BB962C8B-B14F-4D97-AF65-F5344CB8AC3E}">
        <p14:creationId xmlns:p14="http://schemas.microsoft.com/office/powerpoint/2010/main" val="29568985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86020-28E3-48A9-B326-CFF1501606F5}" type="slidenum">
              <a:rPr lang="en-US" smtClean="0"/>
              <a:pPr/>
              <a:t>37</a:t>
            </a:fld>
            <a:endParaRPr lang="en-US"/>
          </a:p>
        </p:txBody>
      </p:sp>
    </p:spTree>
    <p:extLst>
      <p:ext uri="{BB962C8B-B14F-4D97-AF65-F5344CB8AC3E}">
        <p14:creationId xmlns:p14="http://schemas.microsoft.com/office/powerpoint/2010/main" val="2334616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86020-28E3-48A9-B326-CFF1501606F5}" type="slidenum">
              <a:rPr lang="en-US" smtClean="0"/>
              <a:pPr/>
              <a:t>38</a:t>
            </a:fld>
            <a:endParaRPr lang="en-US"/>
          </a:p>
        </p:txBody>
      </p:sp>
    </p:spTree>
    <p:extLst>
      <p:ext uri="{BB962C8B-B14F-4D97-AF65-F5344CB8AC3E}">
        <p14:creationId xmlns:p14="http://schemas.microsoft.com/office/powerpoint/2010/main" val="31322436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86020-28E3-48A9-B326-CFF1501606F5}" type="slidenum">
              <a:rPr lang="en-US" smtClean="0"/>
              <a:pPr/>
              <a:t>39</a:t>
            </a:fld>
            <a:endParaRPr lang="en-US"/>
          </a:p>
        </p:txBody>
      </p:sp>
    </p:spTree>
    <p:extLst>
      <p:ext uri="{BB962C8B-B14F-4D97-AF65-F5344CB8AC3E}">
        <p14:creationId xmlns:p14="http://schemas.microsoft.com/office/powerpoint/2010/main" val="30979100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86020-28E3-48A9-B326-CFF1501606F5}" type="slidenum">
              <a:rPr lang="en-US" smtClean="0"/>
              <a:pPr/>
              <a:t>40</a:t>
            </a:fld>
            <a:endParaRPr lang="en-US"/>
          </a:p>
        </p:txBody>
      </p:sp>
    </p:spTree>
    <p:extLst>
      <p:ext uri="{BB962C8B-B14F-4D97-AF65-F5344CB8AC3E}">
        <p14:creationId xmlns:p14="http://schemas.microsoft.com/office/powerpoint/2010/main" val="1421613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86020-28E3-48A9-B326-CFF1501606F5}" type="slidenum">
              <a:rPr lang="en-US" smtClean="0"/>
              <a:pPr/>
              <a:t>5</a:t>
            </a:fld>
            <a:endParaRPr lang="en-US"/>
          </a:p>
        </p:txBody>
      </p:sp>
    </p:spTree>
    <p:extLst>
      <p:ext uri="{BB962C8B-B14F-4D97-AF65-F5344CB8AC3E}">
        <p14:creationId xmlns:p14="http://schemas.microsoft.com/office/powerpoint/2010/main" val="31209733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86020-28E3-48A9-B326-CFF1501606F5}" type="slidenum">
              <a:rPr lang="en-US" smtClean="0"/>
              <a:pPr/>
              <a:t>41</a:t>
            </a:fld>
            <a:endParaRPr lang="en-US"/>
          </a:p>
        </p:txBody>
      </p:sp>
    </p:spTree>
    <p:extLst>
      <p:ext uri="{BB962C8B-B14F-4D97-AF65-F5344CB8AC3E}">
        <p14:creationId xmlns:p14="http://schemas.microsoft.com/office/powerpoint/2010/main" val="20821466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u="none" strike="noStrike" kern="1200" baseline="0" dirty="0" smtClean="0">
                <a:solidFill>
                  <a:schemeClr val="tx1"/>
                </a:solidFill>
                <a:latin typeface="Arial" panose="020B0604020202020204" pitchFamily="34" charset="0"/>
                <a:ea typeface="+mn-ea"/>
                <a:cs typeface="Arial" panose="020B0604020202020204" pitchFamily="34" charset="0"/>
              </a:rPr>
              <a:t>While the entire FST protocol to switch from 60 GHz to </a:t>
            </a:r>
            <a:r>
              <a:rPr lang="en-US" sz="1600" b="0" i="0" u="none" strike="noStrike" kern="1200" baseline="0" dirty="0" err="1" smtClean="0">
                <a:solidFill>
                  <a:schemeClr val="tx1"/>
                </a:solidFill>
                <a:latin typeface="Arial" panose="020B0604020202020204" pitchFamily="34" charset="0"/>
                <a:ea typeface="+mn-ea"/>
                <a:cs typeface="Arial" panose="020B0604020202020204" pitchFamily="34" charset="0"/>
              </a:rPr>
              <a:t>WiFi</a:t>
            </a:r>
            <a:r>
              <a:rPr lang="en-US" sz="1600" b="0" i="0" u="none" strike="noStrike" kern="1200" baseline="0" dirty="0" smtClean="0">
                <a:solidFill>
                  <a:schemeClr val="tx1"/>
                </a:solidFill>
                <a:latin typeface="Arial" panose="020B0604020202020204" pitchFamily="34" charset="0"/>
                <a:ea typeface="+mn-ea"/>
                <a:cs typeface="Arial" panose="020B0604020202020204" pitchFamily="34" charset="0"/>
              </a:rPr>
              <a:t> (including coordination and handshake) can finish within 1.5-2 </a:t>
            </a:r>
            <a:r>
              <a:rPr lang="en-US" sz="1600" b="0" i="0" u="none" strike="noStrike" kern="1200" baseline="0" dirty="0" err="1" smtClean="0">
                <a:solidFill>
                  <a:schemeClr val="tx1"/>
                </a:solidFill>
                <a:latin typeface="Arial" panose="020B0604020202020204" pitchFamily="34" charset="0"/>
                <a:ea typeface="+mn-ea"/>
                <a:cs typeface="Arial" panose="020B0604020202020204" pitchFamily="34" charset="0"/>
              </a:rPr>
              <a:t>ms</a:t>
            </a:r>
            <a:r>
              <a:rPr lang="en-US" sz="1600" b="0" i="0" u="none" strike="noStrike" kern="1200" baseline="0" dirty="0" smtClean="0">
                <a:solidFill>
                  <a:schemeClr val="tx1"/>
                </a:solidFill>
                <a:latin typeface="Arial" panose="020B0604020202020204" pitchFamily="34" charset="0"/>
                <a:ea typeface="+mn-ea"/>
                <a:cs typeface="Arial" panose="020B0604020202020204" pitchFamily="34" charset="0"/>
              </a:rPr>
              <a:t>, our measurements show that the platform requires approximately 180 </a:t>
            </a:r>
            <a:r>
              <a:rPr lang="en-US" sz="1600" b="0" i="0" u="none" strike="noStrike" kern="1200" baseline="0" dirty="0" err="1" smtClean="0">
                <a:solidFill>
                  <a:schemeClr val="tx1"/>
                </a:solidFill>
                <a:latin typeface="Arial" panose="020B0604020202020204" pitchFamily="34" charset="0"/>
                <a:ea typeface="+mn-ea"/>
                <a:cs typeface="Arial" panose="020B0604020202020204" pitchFamily="34" charset="0"/>
              </a:rPr>
              <a:t>ms</a:t>
            </a:r>
            <a:r>
              <a:rPr lang="en-US" sz="1600" b="0" i="0" u="none" strike="noStrike" kern="1200" baseline="0" dirty="0" smtClean="0">
                <a:solidFill>
                  <a:schemeClr val="tx1"/>
                </a:solidFill>
                <a:latin typeface="Arial" panose="020B0604020202020204" pitchFamily="34" charset="0"/>
                <a:ea typeface="+mn-ea"/>
                <a:cs typeface="Arial" panose="020B0604020202020204" pitchFamily="34" charset="0"/>
              </a:rPr>
              <a:t> (c.f. Section 3.4.2) for such operation. This is for two reasons: (1) On disconnection from 60 GHz RF front-end, current under-optimized firmware-kernel implementation still takes additional median 120 </a:t>
            </a:r>
            <a:r>
              <a:rPr lang="en-US" sz="1600" b="0" i="0" u="none" strike="noStrike" kern="1200" baseline="0" dirty="0" err="1" smtClean="0">
                <a:solidFill>
                  <a:schemeClr val="tx1"/>
                </a:solidFill>
                <a:latin typeface="Arial" panose="020B0604020202020204" pitchFamily="34" charset="0"/>
                <a:ea typeface="+mn-ea"/>
                <a:cs typeface="Arial" panose="020B0604020202020204" pitchFamily="34" charset="0"/>
              </a:rPr>
              <a:t>ms</a:t>
            </a:r>
            <a:r>
              <a:rPr lang="en-US" sz="1600" b="0" i="0" u="none" strike="noStrike" kern="1200" baseline="0" dirty="0" smtClean="0">
                <a:solidFill>
                  <a:schemeClr val="tx1"/>
                </a:solidFill>
                <a:latin typeface="Arial" panose="020B0604020202020204" pitchFamily="34" charset="0"/>
                <a:ea typeface="+mn-ea"/>
                <a:cs typeface="Arial" panose="020B0604020202020204" pitchFamily="34" charset="0"/>
              </a:rPr>
              <a:t> for message exchanges, hardware and software queuing delays and trigger FST daemon; (2) On trigger and completion of FST protocol, the daemon takes additional 60 </a:t>
            </a:r>
            <a:r>
              <a:rPr lang="en-US" sz="1600" b="0" i="0" u="none" strike="noStrike" kern="1200" baseline="0" dirty="0" err="1" smtClean="0">
                <a:solidFill>
                  <a:schemeClr val="tx1"/>
                </a:solidFill>
                <a:latin typeface="Arial" panose="020B0604020202020204" pitchFamily="34" charset="0"/>
                <a:ea typeface="+mn-ea"/>
                <a:cs typeface="Arial" panose="020B0604020202020204" pitchFamily="34" charset="0"/>
              </a:rPr>
              <a:t>ms</a:t>
            </a:r>
            <a:r>
              <a:rPr lang="en-US" sz="1600" b="0" i="0" u="none" strike="noStrike" kern="1200" baseline="0" dirty="0" smtClean="0">
                <a:solidFill>
                  <a:schemeClr val="tx1"/>
                </a:solidFill>
                <a:latin typeface="Arial" panose="020B0604020202020204" pitchFamily="34" charset="0"/>
                <a:ea typeface="+mn-ea"/>
                <a:cs typeface="Arial" panose="020B0604020202020204" pitchFamily="34" charset="0"/>
              </a:rPr>
              <a:t> to complete the virtual MAC switch at the Linux bonding driver, and reroute the packets to </a:t>
            </a:r>
            <a:r>
              <a:rPr lang="en-US" sz="1600" b="0" i="0" u="none" strike="noStrike" kern="1200" baseline="0" dirty="0" err="1" smtClean="0">
                <a:solidFill>
                  <a:schemeClr val="tx1"/>
                </a:solidFill>
                <a:latin typeface="Arial" panose="020B0604020202020204" pitchFamily="34" charset="0"/>
                <a:ea typeface="+mn-ea"/>
                <a:cs typeface="Arial" panose="020B0604020202020204" pitchFamily="34" charset="0"/>
              </a:rPr>
              <a:t>WiFi</a:t>
            </a:r>
            <a:r>
              <a:rPr lang="en-US" sz="1600" b="0" i="0" u="none" strike="noStrike" kern="1200" baseline="0" dirty="0" smtClean="0">
                <a:solidFill>
                  <a:schemeClr val="tx1"/>
                </a:solidFill>
                <a:latin typeface="Arial" panose="020B0604020202020204" pitchFamily="34" charset="0"/>
                <a:ea typeface="+mn-ea"/>
                <a:cs typeface="Arial" panose="020B0604020202020204" pitchFamily="34" charset="0"/>
              </a:rPr>
              <a:t> interface.</a:t>
            </a:r>
          </a:p>
          <a:p>
            <a:endParaRPr lang="en-US" sz="1600" b="0" i="0" u="none" strike="noStrike" kern="1200" baseline="0" dirty="0" smtClean="0">
              <a:solidFill>
                <a:schemeClr val="tx1"/>
              </a:solidFill>
              <a:latin typeface="Arial" panose="020B0604020202020204" pitchFamily="34" charset="0"/>
              <a:ea typeface="+mn-ea"/>
              <a:cs typeface="Arial" panose="020B0604020202020204" pitchFamily="34" charset="0"/>
            </a:endParaRPr>
          </a:p>
          <a:p>
            <a:r>
              <a:rPr lang="en-US" sz="1600" b="0" i="0" u="none" strike="noStrike" kern="1200" baseline="0" dirty="0" smtClean="0">
                <a:solidFill>
                  <a:schemeClr val="tx1"/>
                </a:solidFill>
                <a:latin typeface="Arial" panose="020B0604020202020204" pitchFamily="34" charset="0"/>
                <a:ea typeface="+mn-ea"/>
                <a:cs typeface="Arial" panose="020B0604020202020204" pitchFamily="34" charset="0"/>
              </a:rPr>
              <a:t>We optimize the FST daemon and bonding driver to overcome this latency. Specifically, we generate software interrupt to the FST</a:t>
            </a:r>
          </a:p>
          <a:p>
            <a:r>
              <a:rPr lang="en-US" sz="1600" b="0" i="0" u="none" strike="noStrike" kern="1200" baseline="0" dirty="0" smtClean="0">
                <a:solidFill>
                  <a:schemeClr val="tx1"/>
                </a:solidFill>
                <a:latin typeface="Arial" panose="020B0604020202020204" pitchFamily="34" charset="0"/>
                <a:ea typeface="+mn-ea"/>
                <a:cs typeface="Arial" panose="020B0604020202020204" pitchFamily="34" charset="0"/>
              </a:rPr>
              <a:t>daemon, when Algorithm 1 detects the signature of blockage without waiting for RF disconnection from 60 GHz firmware. We further modified the bonding driver and use </a:t>
            </a:r>
            <a:r>
              <a:rPr lang="en-US" sz="1600" b="0" i="0" u="none" strike="noStrike" kern="1200" baseline="0" dirty="0" err="1" smtClean="0">
                <a:solidFill>
                  <a:schemeClr val="tx1"/>
                </a:solidFill>
                <a:latin typeface="Arial" panose="020B0604020202020204" pitchFamily="34" charset="0"/>
                <a:ea typeface="+mn-ea"/>
                <a:cs typeface="Arial" panose="020B0604020202020204" pitchFamily="34" charset="0"/>
              </a:rPr>
              <a:t>WiFi</a:t>
            </a:r>
            <a:r>
              <a:rPr lang="en-US" sz="1600" b="0" i="0" u="none" strike="noStrike" kern="1200" baseline="0" dirty="0" smtClean="0">
                <a:solidFill>
                  <a:schemeClr val="tx1"/>
                </a:solidFill>
                <a:latin typeface="Arial" panose="020B0604020202020204" pitchFamily="34" charset="0"/>
                <a:ea typeface="+mn-ea"/>
                <a:cs typeface="Arial" panose="020B0604020202020204" pitchFamily="34" charset="0"/>
              </a:rPr>
              <a:t> as backup slave instead of </a:t>
            </a:r>
            <a:r>
              <a:rPr lang="en-US" sz="1600" b="0" i="0" u="none" strike="noStrike" kern="1200" baseline="0" dirty="0" err="1" smtClean="0">
                <a:solidFill>
                  <a:schemeClr val="tx1"/>
                </a:solidFill>
                <a:latin typeface="Arial" panose="020B0604020202020204" pitchFamily="34" charset="0"/>
                <a:ea typeface="+mn-ea"/>
                <a:cs typeface="Arial" panose="020B0604020202020204" pitchFamily="34" charset="0"/>
              </a:rPr>
              <a:t>rehauling</a:t>
            </a:r>
            <a:r>
              <a:rPr lang="en-US" sz="1600" b="0" i="0" u="none" strike="noStrike" kern="1200" baseline="0" dirty="0" smtClean="0">
                <a:solidFill>
                  <a:schemeClr val="tx1"/>
                </a:solidFill>
                <a:latin typeface="Arial" panose="020B0604020202020204" pitchFamily="34" charset="0"/>
                <a:ea typeface="+mn-ea"/>
                <a:cs typeface="Arial" panose="020B0604020202020204" pitchFamily="34" charset="0"/>
              </a:rPr>
              <a:t> the virtual MAC of the active slave (i.e. 60 GHz).</a:t>
            </a:r>
          </a:p>
          <a:p>
            <a:endParaRPr lang="en-US" dirty="0"/>
          </a:p>
        </p:txBody>
      </p:sp>
      <p:sp>
        <p:nvSpPr>
          <p:cNvPr id="4" name="Slide Number Placeholder 3"/>
          <p:cNvSpPr>
            <a:spLocks noGrp="1"/>
          </p:cNvSpPr>
          <p:nvPr>
            <p:ph type="sldNum" sz="quarter" idx="10"/>
          </p:nvPr>
        </p:nvSpPr>
        <p:spPr/>
        <p:txBody>
          <a:bodyPr/>
          <a:lstStyle/>
          <a:p>
            <a:fld id="{53F86020-28E3-48A9-B326-CFF1501606F5}" type="slidenum">
              <a:rPr lang="en-US" smtClean="0"/>
              <a:pPr/>
              <a:t>42</a:t>
            </a:fld>
            <a:endParaRPr lang="en-US"/>
          </a:p>
        </p:txBody>
      </p:sp>
    </p:spTree>
    <p:extLst>
      <p:ext uri="{BB962C8B-B14F-4D97-AF65-F5344CB8AC3E}">
        <p14:creationId xmlns:p14="http://schemas.microsoft.com/office/powerpoint/2010/main" val="37860674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working NLOS cases (where 60 GHz is still the best interface), MUST performs similar to BBS and 802.11ad, and achieves within</a:t>
            </a:r>
          </a:p>
          <a:p>
            <a:r>
              <a:rPr lang="en-US" dirty="0" smtClean="0"/>
              <a:t>20% from the Oracle. This is because in such scenarios, the existence of multiple dominating paths may lead to inaccurate beam and rate prediction, and thus MUST will frequently fallback to 802.11ad. In all NLOS, including where 60 GHz links are blocked, all algorithms will eventually switch to </a:t>
            </a:r>
            <a:r>
              <a:rPr lang="en-US" dirty="0" err="1" smtClean="0"/>
              <a:t>WiFi</a:t>
            </a:r>
            <a:r>
              <a:rPr lang="en-US" dirty="0" smtClean="0"/>
              <a:t>. MUST can almost instantaneously switch to </a:t>
            </a:r>
            <a:r>
              <a:rPr lang="en-US" dirty="0" err="1" smtClean="0"/>
              <a:t>WiFi</a:t>
            </a:r>
            <a:r>
              <a:rPr lang="en-US" dirty="0" smtClean="0"/>
              <a:t> achieving 34% and 39% throughput gains over BBS and 802.11ad, respectively.</a:t>
            </a:r>
            <a:endParaRPr lang="en-US" dirty="0"/>
          </a:p>
        </p:txBody>
      </p:sp>
      <p:sp>
        <p:nvSpPr>
          <p:cNvPr id="4" name="Slide Number Placeholder 3"/>
          <p:cNvSpPr>
            <a:spLocks noGrp="1"/>
          </p:cNvSpPr>
          <p:nvPr>
            <p:ph type="sldNum" sz="quarter" idx="10"/>
          </p:nvPr>
        </p:nvSpPr>
        <p:spPr/>
        <p:txBody>
          <a:bodyPr/>
          <a:lstStyle/>
          <a:p>
            <a:fld id="{53F86020-28E3-48A9-B326-CFF1501606F5}" type="slidenum">
              <a:rPr lang="en-US" smtClean="0"/>
              <a:pPr/>
              <a:t>43</a:t>
            </a:fld>
            <a:endParaRPr lang="en-US"/>
          </a:p>
        </p:txBody>
      </p:sp>
    </p:spTree>
    <p:extLst>
      <p:ext uri="{BB962C8B-B14F-4D97-AF65-F5344CB8AC3E}">
        <p14:creationId xmlns:p14="http://schemas.microsoft.com/office/powerpoint/2010/main" val="3934422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86020-28E3-48A9-B326-CFF1501606F5}" type="slidenum">
              <a:rPr lang="en-US" smtClean="0"/>
              <a:pPr/>
              <a:t>44</a:t>
            </a:fld>
            <a:endParaRPr lang="en-US"/>
          </a:p>
        </p:txBody>
      </p:sp>
    </p:spTree>
    <p:extLst>
      <p:ext uri="{BB962C8B-B14F-4D97-AF65-F5344CB8AC3E}">
        <p14:creationId xmlns:p14="http://schemas.microsoft.com/office/powerpoint/2010/main" val="27722174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86020-28E3-48A9-B326-CFF1501606F5}" type="slidenum">
              <a:rPr lang="en-US" smtClean="0"/>
              <a:pPr/>
              <a:t>45</a:t>
            </a:fld>
            <a:endParaRPr lang="en-US"/>
          </a:p>
        </p:txBody>
      </p:sp>
    </p:spTree>
    <p:extLst>
      <p:ext uri="{BB962C8B-B14F-4D97-AF65-F5344CB8AC3E}">
        <p14:creationId xmlns:p14="http://schemas.microsoft.com/office/powerpoint/2010/main" val="30617677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86020-28E3-48A9-B326-CFF1501606F5}" type="slidenum">
              <a:rPr lang="en-US" smtClean="0"/>
              <a:pPr/>
              <a:t>46</a:t>
            </a:fld>
            <a:endParaRPr lang="en-US"/>
          </a:p>
        </p:txBody>
      </p:sp>
    </p:spTree>
    <p:extLst>
      <p:ext uri="{BB962C8B-B14F-4D97-AF65-F5344CB8AC3E}">
        <p14:creationId xmlns:p14="http://schemas.microsoft.com/office/powerpoint/2010/main" val="1449795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86020-28E3-48A9-B326-CFF1501606F5}" type="slidenum">
              <a:rPr lang="en-US" smtClean="0"/>
              <a:pPr/>
              <a:t>6</a:t>
            </a:fld>
            <a:endParaRPr lang="en-US"/>
          </a:p>
        </p:txBody>
      </p:sp>
    </p:spTree>
    <p:extLst>
      <p:ext uri="{BB962C8B-B14F-4D97-AF65-F5344CB8AC3E}">
        <p14:creationId xmlns:p14="http://schemas.microsoft.com/office/powerpoint/2010/main" val="2029572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86020-28E3-48A9-B326-CFF1501606F5}" type="slidenum">
              <a:rPr lang="en-US" smtClean="0"/>
              <a:pPr/>
              <a:t>7</a:t>
            </a:fld>
            <a:endParaRPr lang="en-US"/>
          </a:p>
        </p:txBody>
      </p:sp>
    </p:spTree>
    <p:extLst>
      <p:ext uri="{BB962C8B-B14F-4D97-AF65-F5344CB8AC3E}">
        <p14:creationId xmlns:p14="http://schemas.microsoft.com/office/powerpoint/2010/main" val="4288405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CDF over 50 blocking scenarios</a:t>
            </a:r>
            <a:endParaRPr lang="en-US" dirty="0"/>
          </a:p>
        </p:txBody>
      </p:sp>
      <p:sp>
        <p:nvSpPr>
          <p:cNvPr id="4" name="Slide Number Placeholder 3"/>
          <p:cNvSpPr>
            <a:spLocks noGrp="1"/>
          </p:cNvSpPr>
          <p:nvPr>
            <p:ph type="sldNum" sz="quarter" idx="10"/>
          </p:nvPr>
        </p:nvSpPr>
        <p:spPr/>
        <p:txBody>
          <a:bodyPr/>
          <a:lstStyle/>
          <a:p>
            <a:fld id="{53F86020-28E3-48A9-B326-CFF1501606F5}" type="slidenum">
              <a:rPr lang="en-US" smtClean="0"/>
              <a:pPr/>
              <a:t>8</a:t>
            </a:fld>
            <a:endParaRPr lang="en-US"/>
          </a:p>
        </p:txBody>
      </p:sp>
    </p:spTree>
    <p:extLst>
      <p:ext uri="{BB962C8B-B14F-4D97-AF65-F5344CB8AC3E}">
        <p14:creationId xmlns:p14="http://schemas.microsoft.com/office/powerpoint/2010/main" val="1274511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86020-28E3-48A9-B326-CFF1501606F5}" type="slidenum">
              <a:rPr lang="en-US" smtClean="0"/>
              <a:pPr/>
              <a:t>9</a:t>
            </a:fld>
            <a:endParaRPr lang="en-US"/>
          </a:p>
        </p:txBody>
      </p:sp>
    </p:spTree>
    <p:extLst>
      <p:ext uri="{BB962C8B-B14F-4D97-AF65-F5344CB8AC3E}">
        <p14:creationId xmlns:p14="http://schemas.microsoft.com/office/powerpoint/2010/main" val="270203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86020-28E3-48A9-B326-CFF1501606F5}" type="slidenum">
              <a:rPr lang="en-US" smtClean="0"/>
              <a:pPr/>
              <a:t>10</a:t>
            </a:fld>
            <a:endParaRPr lang="en-US"/>
          </a:p>
        </p:txBody>
      </p:sp>
    </p:spTree>
    <p:extLst>
      <p:ext uri="{BB962C8B-B14F-4D97-AF65-F5344CB8AC3E}">
        <p14:creationId xmlns:p14="http://schemas.microsoft.com/office/powerpoint/2010/main" val="3877332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B72ABD-1BE5-4CEC-87AB-D3AC3B4212B8}" type="datetimeFigureOut">
              <a:rPr lang="en-US" smtClean="0"/>
              <a:t>9/2/17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8E611-780B-4971-9510-3749E8516D27}" type="slidenum">
              <a:rPr lang="en-US" smtClean="0"/>
              <a:t>‹#›</a:t>
            </a:fld>
            <a:endParaRPr lang="en-US"/>
          </a:p>
        </p:txBody>
      </p:sp>
    </p:spTree>
    <p:extLst>
      <p:ext uri="{BB962C8B-B14F-4D97-AF65-F5344CB8AC3E}">
        <p14:creationId xmlns:p14="http://schemas.microsoft.com/office/powerpoint/2010/main" val="3568140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B72ABD-1BE5-4CEC-87AB-D3AC3B4212B8}" type="datetimeFigureOut">
              <a:rPr lang="en-US" smtClean="0"/>
              <a:t>9/2/17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8E611-780B-4971-9510-3749E8516D27}" type="slidenum">
              <a:rPr lang="en-US" smtClean="0"/>
              <a:t>‹#›</a:t>
            </a:fld>
            <a:endParaRPr lang="en-US"/>
          </a:p>
        </p:txBody>
      </p:sp>
    </p:spTree>
    <p:extLst>
      <p:ext uri="{BB962C8B-B14F-4D97-AF65-F5344CB8AC3E}">
        <p14:creationId xmlns:p14="http://schemas.microsoft.com/office/powerpoint/2010/main" val="1609537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B72ABD-1BE5-4CEC-87AB-D3AC3B4212B8}" type="datetimeFigureOut">
              <a:rPr lang="en-US" smtClean="0"/>
              <a:t>9/2/17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8E611-780B-4971-9510-3749E8516D27}" type="slidenum">
              <a:rPr lang="en-US" smtClean="0"/>
              <a:t>‹#›</a:t>
            </a:fld>
            <a:endParaRPr lang="en-US"/>
          </a:p>
        </p:txBody>
      </p:sp>
    </p:spTree>
    <p:extLst>
      <p:ext uri="{BB962C8B-B14F-4D97-AF65-F5344CB8AC3E}">
        <p14:creationId xmlns:p14="http://schemas.microsoft.com/office/powerpoint/2010/main" val="1499882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bg>
      <p:bgRef idx="1001">
        <a:schemeClr val="bg1"/>
      </p:bgRef>
    </p:bg>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11658600" y="6416675"/>
            <a:ext cx="457200" cy="365125"/>
          </a:xfrm>
        </p:spPr>
        <p:txBody>
          <a:bodyPr/>
          <a:lstStyle>
            <a:lvl1pPr>
              <a:defRPr sz="1600">
                <a:latin typeface="Times New Roman" panose="02020603050405020304" pitchFamily="18" charset="0"/>
                <a:cs typeface="Times New Roman" panose="02020603050405020304" pitchFamily="18" charset="0"/>
              </a:defRPr>
            </a:lvl1pPr>
          </a:lstStyle>
          <a:p>
            <a:fld id="{9E617D81-C3C2-4942-A81E-0DE90F43241E}" type="slidenum">
              <a:rPr lang="en-US" smtClean="0"/>
              <a:pPr/>
              <a:t>‹#›</a:t>
            </a:fld>
            <a:endParaRPr lang="en-US" dirty="0"/>
          </a:p>
        </p:txBody>
      </p:sp>
    </p:spTree>
    <p:extLst>
      <p:ext uri="{BB962C8B-B14F-4D97-AF65-F5344CB8AC3E}">
        <p14:creationId xmlns:p14="http://schemas.microsoft.com/office/powerpoint/2010/main" val="115020343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0220556" cy="1143000"/>
          </a:xfrm>
        </p:spPr>
        <p:txBody>
          <a:bodyPr>
            <a:normAutofit/>
          </a:bodyPr>
          <a:lstStyle>
            <a:lvl1pPr algn="l">
              <a:defRPr sz="3200" b="1">
                <a:solidFill>
                  <a:srgbClr val="0000CC"/>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grpSp>
        <p:nvGrpSpPr>
          <p:cNvPr id="8" name="Group 7"/>
          <p:cNvGrpSpPr/>
          <p:nvPr userDrawn="1"/>
        </p:nvGrpSpPr>
        <p:grpSpPr>
          <a:xfrm>
            <a:off x="762000" y="228600"/>
            <a:ext cx="10443402" cy="1066800"/>
            <a:chOff x="378540" y="381000"/>
            <a:chExt cx="8409036" cy="1143000"/>
          </a:xfrm>
        </p:grpSpPr>
        <p:cxnSp>
          <p:nvCxnSpPr>
            <p:cNvPr id="9" name="Straight Connector 8"/>
            <p:cNvCxnSpPr/>
            <p:nvPr/>
          </p:nvCxnSpPr>
          <p:spPr>
            <a:xfrm>
              <a:off x="459660" y="1295400"/>
              <a:ext cx="8153400"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8540" y="1344564"/>
              <a:ext cx="8409036"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4572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0104" y="3810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p:cNvSpPr>
            <a:spLocks noGrp="1"/>
          </p:cNvSpPr>
          <p:nvPr>
            <p:ph type="sldNum" sz="quarter" idx="12"/>
          </p:nvPr>
        </p:nvSpPr>
        <p:spPr>
          <a:xfrm>
            <a:off x="11568608" y="6416675"/>
            <a:ext cx="547192" cy="324693"/>
          </a:xfrm>
        </p:spPr>
        <p:txBody>
          <a:bodyPr/>
          <a:lstStyle>
            <a:lvl1pPr>
              <a:defRPr sz="1600">
                <a:latin typeface="Times New Roman" panose="02020603050405020304" pitchFamily="18" charset="0"/>
                <a:cs typeface="Times New Roman" panose="02020603050405020304" pitchFamily="18" charset="0"/>
              </a:defRPr>
            </a:lvl1pPr>
          </a:lstStyle>
          <a:p>
            <a:fld id="{9E617D81-C3C2-4942-A81E-0DE90F43241E}" type="slidenum">
              <a:rPr lang="en-US" smtClean="0"/>
              <a:pPr/>
              <a:t>‹#›</a:t>
            </a:fld>
            <a:endParaRPr lang="en-US" dirty="0"/>
          </a:p>
        </p:txBody>
      </p:sp>
    </p:spTree>
    <p:extLst>
      <p:ext uri="{BB962C8B-B14F-4D97-AF65-F5344CB8AC3E}">
        <p14:creationId xmlns:p14="http://schemas.microsoft.com/office/powerpoint/2010/main" val="24130382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0220556" cy="1143000"/>
          </a:xfrm>
        </p:spPr>
        <p:txBody>
          <a:bodyPr>
            <a:normAutofit/>
          </a:bodyPr>
          <a:lstStyle>
            <a:lvl1pPr algn="l">
              <a:defRPr sz="3200" b="1">
                <a:solidFill>
                  <a:srgbClr val="0000CC"/>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grpSp>
        <p:nvGrpSpPr>
          <p:cNvPr id="8" name="Group 7"/>
          <p:cNvGrpSpPr/>
          <p:nvPr userDrawn="1"/>
        </p:nvGrpSpPr>
        <p:grpSpPr>
          <a:xfrm>
            <a:off x="762000" y="228600"/>
            <a:ext cx="10443402" cy="1066800"/>
            <a:chOff x="378540" y="381000"/>
            <a:chExt cx="8409036" cy="1143000"/>
          </a:xfrm>
        </p:grpSpPr>
        <p:cxnSp>
          <p:nvCxnSpPr>
            <p:cNvPr id="9" name="Straight Connector 8"/>
            <p:cNvCxnSpPr/>
            <p:nvPr/>
          </p:nvCxnSpPr>
          <p:spPr>
            <a:xfrm>
              <a:off x="459660" y="1295400"/>
              <a:ext cx="8153400"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8540" y="1344564"/>
              <a:ext cx="8409036"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4572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0104" y="3810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p:cNvSpPr>
            <a:spLocks noGrp="1"/>
          </p:cNvSpPr>
          <p:nvPr>
            <p:ph type="sldNum" sz="quarter" idx="12"/>
          </p:nvPr>
        </p:nvSpPr>
        <p:spPr>
          <a:xfrm>
            <a:off x="11568608" y="6416675"/>
            <a:ext cx="547192" cy="324693"/>
          </a:xfrm>
        </p:spPr>
        <p:txBody>
          <a:bodyPr/>
          <a:lstStyle>
            <a:lvl1pPr>
              <a:defRPr sz="1600">
                <a:latin typeface="Times New Roman" panose="02020603050405020304" pitchFamily="18" charset="0"/>
                <a:cs typeface="Times New Roman" panose="02020603050405020304" pitchFamily="18" charset="0"/>
              </a:defRPr>
            </a:lvl1pPr>
          </a:lstStyle>
          <a:p>
            <a:fld id="{9E617D81-C3C2-4942-A81E-0DE90F43241E}" type="slidenum">
              <a:rPr lang="en-US" smtClean="0"/>
              <a:pPr/>
              <a:t>‹#›</a:t>
            </a:fld>
            <a:endParaRPr lang="en-US" dirty="0"/>
          </a:p>
        </p:txBody>
      </p:sp>
    </p:spTree>
    <p:extLst>
      <p:ext uri="{BB962C8B-B14F-4D97-AF65-F5344CB8AC3E}">
        <p14:creationId xmlns:p14="http://schemas.microsoft.com/office/powerpoint/2010/main" val="272574534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0220556" cy="1143000"/>
          </a:xfrm>
        </p:spPr>
        <p:txBody>
          <a:bodyPr>
            <a:normAutofit/>
          </a:bodyPr>
          <a:lstStyle>
            <a:lvl1pPr algn="l">
              <a:defRPr sz="3200" b="1">
                <a:solidFill>
                  <a:srgbClr val="0000CC"/>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grpSp>
        <p:nvGrpSpPr>
          <p:cNvPr id="8" name="Group 7"/>
          <p:cNvGrpSpPr/>
          <p:nvPr userDrawn="1"/>
        </p:nvGrpSpPr>
        <p:grpSpPr>
          <a:xfrm>
            <a:off x="762000" y="228600"/>
            <a:ext cx="10443402" cy="1066800"/>
            <a:chOff x="378540" y="381000"/>
            <a:chExt cx="8409036" cy="1143000"/>
          </a:xfrm>
        </p:grpSpPr>
        <p:cxnSp>
          <p:nvCxnSpPr>
            <p:cNvPr id="9" name="Straight Connector 8"/>
            <p:cNvCxnSpPr/>
            <p:nvPr/>
          </p:nvCxnSpPr>
          <p:spPr>
            <a:xfrm>
              <a:off x="459660" y="1295400"/>
              <a:ext cx="8153400"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8540" y="1344564"/>
              <a:ext cx="8409036"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4572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0104" y="3810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p:cNvSpPr>
            <a:spLocks noGrp="1"/>
          </p:cNvSpPr>
          <p:nvPr>
            <p:ph type="sldNum" sz="quarter" idx="12"/>
          </p:nvPr>
        </p:nvSpPr>
        <p:spPr>
          <a:xfrm>
            <a:off x="11568608" y="6416675"/>
            <a:ext cx="547192" cy="324693"/>
          </a:xfrm>
        </p:spPr>
        <p:txBody>
          <a:bodyPr/>
          <a:lstStyle>
            <a:lvl1pPr>
              <a:defRPr sz="1600">
                <a:latin typeface="Times New Roman" panose="02020603050405020304" pitchFamily="18" charset="0"/>
                <a:cs typeface="Times New Roman" panose="02020603050405020304" pitchFamily="18" charset="0"/>
              </a:defRPr>
            </a:lvl1pPr>
          </a:lstStyle>
          <a:p>
            <a:fld id="{9E617D81-C3C2-4942-A81E-0DE90F43241E}" type="slidenum">
              <a:rPr lang="en-US" smtClean="0"/>
              <a:pPr/>
              <a:t>‹#›</a:t>
            </a:fld>
            <a:endParaRPr lang="en-US" dirty="0"/>
          </a:p>
        </p:txBody>
      </p:sp>
    </p:spTree>
    <p:extLst>
      <p:ext uri="{BB962C8B-B14F-4D97-AF65-F5344CB8AC3E}">
        <p14:creationId xmlns:p14="http://schemas.microsoft.com/office/powerpoint/2010/main" val="286705854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0220556" cy="1143000"/>
          </a:xfrm>
        </p:spPr>
        <p:txBody>
          <a:bodyPr>
            <a:normAutofit/>
          </a:bodyPr>
          <a:lstStyle>
            <a:lvl1pPr algn="l">
              <a:defRPr sz="3200" b="1">
                <a:solidFill>
                  <a:srgbClr val="0000CC"/>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grpSp>
        <p:nvGrpSpPr>
          <p:cNvPr id="8" name="Group 7"/>
          <p:cNvGrpSpPr/>
          <p:nvPr userDrawn="1"/>
        </p:nvGrpSpPr>
        <p:grpSpPr>
          <a:xfrm>
            <a:off x="762000" y="228600"/>
            <a:ext cx="10443402" cy="1066800"/>
            <a:chOff x="378540" y="381000"/>
            <a:chExt cx="8409036" cy="1143000"/>
          </a:xfrm>
        </p:grpSpPr>
        <p:cxnSp>
          <p:nvCxnSpPr>
            <p:cNvPr id="9" name="Straight Connector 8"/>
            <p:cNvCxnSpPr/>
            <p:nvPr/>
          </p:nvCxnSpPr>
          <p:spPr>
            <a:xfrm>
              <a:off x="459660" y="1295400"/>
              <a:ext cx="8153400"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8540" y="1344564"/>
              <a:ext cx="8409036"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4572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0104" y="3810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p:cNvSpPr>
            <a:spLocks noGrp="1"/>
          </p:cNvSpPr>
          <p:nvPr>
            <p:ph type="sldNum" sz="quarter" idx="12"/>
          </p:nvPr>
        </p:nvSpPr>
        <p:spPr>
          <a:xfrm>
            <a:off x="11568608" y="6416675"/>
            <a:ext cx="547192" cy="324693"/>
          </a:xfrm>
        </p:spPr>
        <p:txBody>
          <a:bodyPr/>
          <a:lstStyle>
            <a:lvl1pPr>
              <a:defRPr sz="1600">
                <a:latin typeface="Times New Roman" panose="02020603050405020304" pitchFamily="18" charset="0"/>
                <a:cs typeface="Times New Roman" panose="02020603050405020304" pitchFamily="18" charset="0"/>
              </a:defRPr>
            </a:lvl1pPr>
          </a:lstStyle>
          <a:p>
            <a:fld id="{9E617D81-C3C2-4942-A81E-0DE90F43241E}" type="slidenum">
              <a:rPr lang="en-US" smtClean="0"/>
              <a:pPr/>
              <a:t>‹#›</a:t>
            </a:fld>
            <a:endParaRPr lang="en-US" dirty="0"/>
          </a:p>
        </p:txBody>
      </p:sp>
    </p:spTree>
    <p:extLst>
      <p:ext uri="{BB962C8B-B14F-4D97-AF65-F5344CB8AC3E}">
        <p14:creationId xmlns:p14="http://schemas.microsoft.com/office/powerpoint/2010/main" val="144976133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0220556" cy="1143000"/>
          </a:xfrm>
        </p:spPr>
        <p:txBody>
          <a:bodyPr>
            <a:normAutofit/>
          </a:bodyPr>
          <a:lstStyle>
            <a:lvl1pPr algn="l">
              <a:defRPr sz="3200" b="1">
                <a:solidFill>
                  <a:srgbClr val="0000CC"/>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grpSp>
        <p:nvGrpSpPr>
          <p:cNvPr id="8" name="Group 7"/>
          <p:cNvGrpSpPr/>
          <p:nvPr userDrawn="1"/>
        </p:nvGrpSpPr>
        <p:grpSpPr>
          <a:xfrm>
            <a:off x="762000" y="228600"/>
            <a:ext cx="10443402" cy="1066800"/>
            <a:chOff x="378540" y="381000"/>
            <a:chExt cx="8409036" cy="1143000"/>
          </a:xfrm>
        </p:grpSpPr>
        <p:cxnSp>
          <p:nvCxnSpPr>
            <p:cNvPr id="9" name="Straight Connector 8"/>
            <p:cNvCxnSpPr/>
            <p:nvPr/>
          </p:nvCxnSpPr>
          <p:spPr>
            <a:xfrm>
              <a:off x="459660" y="1295400"/>
              <a:ext cx="8153400"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8540" y="1344564"/>
              <a:ext cx="8409036"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4572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0104" y="3810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p:cNvSpPr>
            <a:spLocks noGrp="1"/>
          </p:cNvSpPr>
          <p:nvPr>
            <p:ph type="sldNum" sz="quarter" idx="12"/>
          </p:nvPr>
        </p:nvSpPr>
        <p:spPr>
          <a:xfrm>
            <a:off x="11568608" y="6416675"/>
            <a:ext cx="547192" cy="324693"/>
          </a:xfrm>
        </p:spPr>
        <p:txBody>
          <a:bodyPr/>
          <a:lstStyle>
            <a:lvl1pPr>
              <a:defRPr sz="1600">
                <a:latin typeface="Times New Roman" panose="02020603050405020304" pitchFamily="18" charset="0"/>
                <a:cs typeface="Times New Roman" panose="02020603050405020304" pitchFamily="18" charset="0"/>
              </a:defRPr>
            </a:lvl1pPr>
          </a:lstStyle>
          <a:p>
            <a:fld id="{9E617D81-C3C2-4942-A81E-0DE90F43241E}" type="slidenum">
              <a:rPr lang="en-US" smtClean="0"/>
              <a:pPr/>
              <a:t>‹#›</a:t>
            </a:fld>
            <a:endParaRPr lang="en-US" dirty="0"/>
          </a:p>
        </p:txBody>
      </p:sp>
    </p:spTree>
    <p:extLst>
      <p:ext uri="{BB962C8B-B14F-4D97-AF65-F5344CB8AC3E}">
        <p14:creationId xmlns:p14="http://schemas.microsoft.com/office/powerpoint/2010/main" val="245835602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0220556" cy="1143000"/>
          </a:xfrm>
        </p:spPr>
        <p:txBody>
          <a:bodyPr>
            <a:normAutofit/>
          </a:bodyPr>
          <a:lstStyle>
            <a:lvl1pPr algn="l">
              <a:defRPr sz="3200" b="1">
                <a:solidFill>
                  <a:srgbClr val="0000CC"/>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grpSp>
        <p:nvGrpSpPr>
          <p:cNvPr id="8" name="Group 7"/>
          <p:cNvGrpSpPr/>
          <p:nvPr userDrawn="1"/>
        </p:nvGrpSpPr>
        <p:grpSpPr>
          <a:xfrm>
            <a:off x="762000" y="228600"/>
            <a:ext cx="10443402" cy="1066800"/>
            <a:chOff x="378540" y="381000"/>
            <a:chExt cx="8409036" cy="1143000"/>
          </a:xfrm>
        </p:grpSpPr>
        <p:cxnSp>
          <p:nvCxnSpPr>
            <p:cNvPr id="9" name="Straight Connector 8"/>
            <p:cNvCxnSpPr/>
            <p:nvPr/>
          </p:nvCxnSpPr>
          <p:spPr>
            <a:xfrm>
              <a:off x="459660" y="1295400"/>
              <a:ext cx="8153400"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8540" y="1344564"/>
              <a:ext cx="8409036"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4572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0104" y="3810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p:cNvSpPr>
            <a:spLocks noGrp="1"/>
          </p:cNvSpPr>
          <p:nvPr>
            <p:ph type="sldNum" sz="quarter" idx="12"/>
          </p:nvPr>
        </p:nvSpPr>
        <p:spPr>
          <a:xfrm>
            <a:off x="11568608" y="6416675"/>
            <a:ext cx="547192" cy="324693"/>
          </a:xfrm>
        </p:spPr>
        <p:txBody>
          <a:bodyPr/>
          <a:lstStyle>
            <a:lvl1pPr>
              <a:defRPr sz="1600">
                <a:latin typeface="Times New Roman" panose="02020603050405020304" pitchFamily="18" charset="0"/>
                <a:cs typeface="Times New Roman" panose="02020603050405020304" pitchFamily="18" charset="0"/>
              </a:defRPr>
            </a:lvl1pPr>
          </a:lstStyle>
          <a:p>
            <a:fld id="{9E617D81-C3C2-4942-A81E-0DE90F43241E}" type="slidenum">
              <a:rPr lang="en-US" smtClean="0"/>
              <a:pPr/>
              <a:t>‹#›</a:t>
            </a:fld>
            <a:endParaRPr lang="en-US" dirty="0"/>
          </a:p>
        </p:txBody>
      </p:sp>
    </p:spTree>
    <p:extLst>
      <p:ext uri="{BB962C8B-B14F-4D97-AF65-F5344CB8AC3E}">
        <p14:creationId xmlns:p14="http://schemas.microsoft.com/office/powerpoint/2010/main" val="224297993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0220556" cy="1143000"/>
          </a:xfrm>
        </p:spPr>
        <p:txBody>
          <a:bodyPr>
            <a:normAutofit/>
          </a:bodyPr>
          <a:lstStyle>
            <a:lvl1pPr algn="l">
              <a:defRPr sz="3200" b="1">
                <a:solidFill>
                  <a:srgbClr val="0000CC"/>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grpSp>
        <p:nvGrpSpPr>
          <p:cNvPr id="8" name="Group 7"/>
          <p:cNvGrpSpPr/>
          <p:nvPr userDrawn="1"/>
        </p:nvGrpSpPr>
        <p:grpSpPr>
          <a:xfrm>
            <a:off x="762000" y="228600"/>
            <a:ext cx="10443402" cy="1066800"/>
            <a:chOff x="378540" y="381000"/>
            <a:chExt cx="8409036" cy="1143000"/>
          </a:xfrm>
        </p:grpSpPr>
        <p:cxnSp>
          <p:nvCxnSpPr>
            <p:cNvPr id="9" name="Straight Connector 8"/>
            <p:cNvCxnSpPr/>
            <p:nvPr/>
          </p:nvCxnSpPr>
          <p:spPr>
            <a:xfrm>
              <a:off x="459660" y="1295400"/>
              <a:ext cx="8153400"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8540" y="1344564"/>
              <a:ext cx="8409036"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4572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0104" y="3810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p:cNvSpPr>
            <a:spLocks noGrp="1"/>
          </p:cNvSpPr>
          <p:nvPr>
            <p:ph type="sldNum" sz="quarter" idx="12"/>
          </p:nvPr>
        </p:nvSpPr>
        <p:spPr>
          <a:xfrm>
            <a:off x="11568608" y="6416675"/>
            <a:ext cx="547192" cy="324693"/>
          </a:xfrm>
        </p:spPr>
        <p:txBody>
          <a:bodyPr/>
          <a:lstStyle>
            <a:lvl1pPr>
              <a:defRPr sz="1600">
                <a:latin typeface="Times New Roman" panose="02020603050405020304" pitchFamily="18" charset="0"/>
                <a:cs typeface="Times New Roman" panose="02020603050405020304" pitchFamily="18" charset="0"/>
              </a:defRPr>
            </a:lvl1pPr>
          </a:lstStyle>
          <a:p>
            <a:fld id="{9E617D81-C3C2-4942-A81E-0DE90F43241E}" type="slidenum">
              <a:rPr lang="en-US" smtClean="0"/>
              <a:pPr/>
              <a:t>‹#›</a:t>
            </a:fld>
            <a:endParaRPr lang="en-US" dirty="0"/>
          </a:p>
        </p:txBody>
      </p:sp>
    </p:spTree>
    <p:extLst>
      <p:ext uri="{BB962C8B-B14F-4D97-AF65-F5344CB8AC3E}">
        <p14:creationId xmlns:p14="http://schemas.microsoft.com/office/powerpoint/2010/main" val="44058962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B72ABD-1BE5-4CEC-87AB-D3AC3B4212B8}" type="datetimeFigureOut">
              <a:rPr lang="en-US" smtClean="0"/>
              <a:t>9/2/17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8E611-780B-4971-9510-3749E8516D27}" type="slidenum">
              <a:rPr lang="en-US" smtClean="0"/>
              <a:t>‹#›</a:t>
            </a:fld>
            <a:endParaRPr lang="en-US"/>
          </a:p>
        </p:txBody>
      </p:sp>
    </p:spTree>
    <p:extLst>
      <p:ext uri="{BB962C8B-B14F-4D97-AF65-F5344CB8AC3E}">
        <p14:creationId xmlns:p14="http://schemas.microsoft.com/office/powerpoint/2010/main" val="25252883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0220556" cy="1143000"/>
          </a:xfrm>
        </p:spPr>
        <p:txBody>
          <a:bodyPr>
            <a:normAutofit/>
          </a:bodyPr>
          <a:lstStyle>
            <a:lvl1pPr algn="l">
              <a:defRPr sz="3200" b="1">
                <a:solidFill>
                  <a:srgbClr val="0000CC"/>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grpSp>
        <p:nvGrpSpPr>
          <p:cNvPr id="8" name="Group 7"/>
          <p:cNvGrpSpPr/>
          <p:nvPr userDrawn="1"/>
        </p:nvGrpSpPr>
        <p:grpSpPr>
          <a:xfrm>
            <a:off x="762000" y="228600"/>
            <a:ext cx="10443402" cy="1066800"/>
            <a:chOff x="378540" y="381000"/>
            <a:chExt cx="8409036" cy="1143000"/>
          </a:xfrm>
        </p:grpSpPr>
        <p:cxnSp>
          <p:nvCxnSpPr>
            <p:cNvPr id="9" name="Straight Connector 8"/>
            <p:cNvCxnSpPr/>
            <p:nvPr/>
          </p:nvCxnSpPr>
          <p:spPr>
            <a:xfrm>
              <a:off x="459660" y="1295400"/>
              <a:ext cx="8153400"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8540" y="1344564"/>
              <a:ext cx="8409036"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4572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0104" y="3810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p:cNvSpPr>
            <a:spLocks noGrp="1"/>
          </p:cNvSpPr>
          <p:nvPr>
            <p:ph type="sldNum" sz="quarter" idx="12"/>
          </p:nvPr>
        </p:nvSpPr>
        <p:spPr>
          <a:xfrm>
            <a:off x="11568608" y="6416675"/>
            <a:ext cx="547192" cy="324693"/>
          </a:xfrm>
        </p:spPr>
        <p:txBody>
          <a:bodyPr/>
          <a:lstStyle>
            <a:lvl1pPr>
              <a:defRPr sz="1600">
                <a:latin typeface="Times New Roman" panose="02020603050405020304" pitchFamily="18" charset="0"/>
                <a:cs typeface="Times New Roman" panose="02020603050405020304" pitchFamily="18" charset="0"/>
              </a:defRPr>
            </a:lvl1pPr>
          </a:lstStyle>
          <a:p>
            <a:fld id="{9E617D81-C3C2-4942-A81E-0DE90F43241E}" type="slidenum">
              <a:rPr lang="en-US" smtClean="0"/>
              <a:pPr/>
              <a:t>‹#›</a:t>
            </a:fld>
            <a:endParaRPr lang="en-US" dirty="0"/>
          </a:p>
        </p:txBody>
      </p:sp>
    </p:spTree>
    <p:extLst>
      <p:ext uri="{BB962C8B-B14F-4D97-AF65-F5344CB8AC3E}">
        <p14:creationId xmlns:p14="http://schemas.microsoft.com/office/powerpoint/2010/main" val="150778337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0220556" cy="1143000"/>
          </a:xfrm>
        </p:spPr>
        <p:txBody>
          <a:bodyPr>
            <a:normAutofit/>
          </a:bodyPr>
          <a:lstStyle>
            <a:lvl1pPr algn="l">
              <a:defRPr sz="3200" b="1">
                <a:solidFill>
                  <a:srgbClr val="0000CC"/>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grpSp>
        <p:nvGrpSpPr>
          <p:cNvPr id="8" name="Group 7"/>
          <p:cNvGrpSpPr/>
          <p:nvPr userDrawn="1"/>
        </p:nvGrpSpPr>
        <p:grpSpPr>
          <a:xfrm>
            <a:off x="762000" y="228600"/>
            <a:ext cx="10443402" cy="1066800"/>
            <a:chOff x="378540" y="381000"/>
            <a:chExt cx="8409036" cy="1143000"/>
          </a:xfrm>
        </p:grpSpPr>
        <p:cxnSp>
          <p:nvCxnSpPr>
            <p:cNvPr id="9" name="Straight Connector 8"/>
            <p:cNvCxnSpPr/>
            <p:nvPr/>
          </p:nvCxnSpPr>
          <p:spPr>
            <a:xfrm>
              <a:off x="459660" y="1295400"/>
              <a:ext cx="8153400"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8540" y="1344564"/>
              <a:ext cx="8409036"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4572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0104" y="3810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p:cNvSpPr>
            <a:spLocks noGrp="1"/>
          </p:cNvSpPr>
          <p:nvPr>
            <p:ph type="sldNum" sz="quarter" idx="12"/>
          </p:nvPr>
        </p:nvSpPr>
        <p:spPr>
          <a:xfrm>
            <a:off x="11568608" y="6416675"/>
            <a:ext cx="547192" cy="324693"/>
          </a:xfrm>
        </p:spPr>
        <p:txBody>
          <a:bodyPr/>
          <a:lstStyle>
            <a:lvl1pPr>
              <a:defRPr sz="1600">
                <a:latin typeface="Times New Roman" panose="02020603050405020304" pitchFamily="18" charset="0"/>
                <a:cs typeface="Times New Roman" panose="02020603050405020304" pitchFamily="18" charset="0"/>
              </a:defRPr>
            </a:lvl1pPr>
          </a:lstStyle>
          <a:p>
            <a:fld id="{9E617D81-C3C2-4942-A81E-0DE90F43241E}" type="slidenum">
              <a:rPr lang="en-US" smtClean="0"/>
              <a:pPr/>
              <a:t>‹#›</a:t>
            </a:fld>
            <a:endParaRPr lang="en-US" dirty="0"/>
          </a:p>
        </p:txBody>
      </p:sp>
    </p:spTree>
    <p:extLst>
      <p:ext uri="{BB962C8B-B14F-4D97-AF65-F5344CB8AC3E}">
        <p14:creationId xmlns:p14="http://schemas.microsoft.com/office/powerpoint/2010/main" val="307195977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0220556" cy="1143000"/>
          </a:xfrm>
        </p:spPr>
        <p:txBody>
          <a:bodyPr>
            <a:normAutofit/>
          </a:bodyPr>
          <a:lstStyle>
            <a:lvl1pPr algn="l">
              <a:defRPr sz="3200" b="1">
                <a:solidFill>
                  <a:srgbClr val="0000CC"/>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grpSp>
        <p:nvGrpSpPr>
          <p:cNvPr id="8" name="Group 7"/>
          <p:cNvGrpSpPr/>
          <p:nvPr userDrawn="1"/>
        </p:nvGrpSpPr>
        <p:grpSpPr>
          <a:xfrm>
            <a:off x="762000" y="228600"/>
            <a:ext cx="10443402" cy="1066800"/>
            <a:chOff x="378540" y="381000"/>
            <a:chExt cx="8409036" cy="1143000"/>
          </a:xfrm>
        </p:grpSpPr>
        <p:cxnSp>
          <p:nvCxnSpPr>
            <p:cNvPr id="9" name="Straight Connector 8"/>
            <p:cNvCxnSpPr/>
            <p:nvPr/>
          </p:nvCxnSpPr>
          <p:spPr>
            <a:xfrm>
              <a:off x="459660" y="1295400"/>
              <a:ext cx="8153400"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8540" y="1344564"/>
              <a:ext cx="8409036"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4572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0104" y="3810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p:cNvSpPr>
            <a:spLocks noGrp="1"/>
          </p:cNvSpPr>
          <p:nvPr>
            <p:ph type="sldNum" sz="quarter" idx="12"/>
          </p:nvPr>
        </p:nvSpPr>
        <p:spPr>
          <a:xfrm>
            <a:off x="11568608" y="6416675"/>
            <a:ext cx="547192" cy="324693"/>
          </a:xfrm>
        </p:spPr>
        <p:txBody>
          <a:bodyPr/>
          <a:lstStyle>
            <a:lvl1pPr>
              <a:defRPr sz="1600">
                <a:latin typeface="Times New Roman" panose="02020603050405020304" pitchFamily="18" charset="0"/>
                <a:cs typeface="Times New Roman" panose="02020603050405020304" pitchFamily="18" charset="0"/>
              </a:defRPr>
            </a:lvl1pPr>
          </a:lstStyle>
          <a:p>
            <a:fld id="{9E617D81-C3C2-4942-A81E-0DE90F43241E}" type="slidenum">
              <a:rPr lang="en-US" smtClean="0"/>
              <a:pPr/>
              <a:t>‹#›</a:t>
            </a:fld>
            <a:endParaRPr lang="en-US" dirty="0"/>
          </a:p>
        </p:txBody>
      </p:sp>
    </p:spTree>
    <p:extLst>
      <p:ext uri="{BB962C8B-B14F-4D97-AF65-F5344CB8AC3E}">
        <p14:creationId xmlns:p14="http://schemas.microsoft.com/office/powerpoint/2010/main" val="30057403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0220556" cy="1143000"/>
          </a:xfrm>
        </p:spPr>
        <p:txBody>
          <a:bodyPr>
            <a:normAutofit/>
          </a:bodyPr>
          <a:lstStyle>
            <a:lvl1pPr algn="l">
              <a:defRPr sz="3200" b="1">
                <a:solidFill>
                  <a:srgbClr val="0000CC"/>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grpSp>
        <p:nvGrpSpPr>
          <p:cNvPr id="8" name="Group 7"/>
          <p:cNvGrpSpPr/>
          <p:nvPr userDrawn="1"/>
        </p:nvGrpSpPr>
        <p:grpSpPr>
          <a:xfrm>
            <a:off x="762000" y="228600"/>
            <a:ext cx="10443402" cy="1066800"/>
            <a:chOff x="378540" y="381000"/>
            <a:chExt cx="8409036" cy="1143000"/>
          </a:xfrm>
        </p:grpSpPr>
        <p:cxnSp>
          <p:nvCxnSpPr>
            <p:cNvPr id="9" name="Straight Connector 8"/>
            <p:cNvCxnSpPr/>
            <p:nvPr/>
          </p:nvCxnSpPr>
          <p:spPr>
            <a:xfrm>
              <a:off x="459660" y="1295400"/>
              <a:ext cx="8153400"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8540" y="1344564"/>
              <a:ext cx="8409036"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4572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0104" y="3810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p:cNvSpPr>
            <a:spLocks noGrp="1"/>
          </p:cNvSpPr>
          <p:nvPr>
            <p:ph type="sldNum" sz="quarter" idx="12"/>
          </p:nvPr>
        </p:nvSpPr>
        <p:spPr>
          <a:xfrm>
            <a:off x="11568608" y="6416675"/>
            <a:ext cx="547192" cy="324693"/>
          </a:xfrm>
        </p:spPr>
        <p:txBody>
          <a:bodyPr/>
          <a:lstStyle>
            <a:lvl1pPr>
              <a:defRPr sz="1600">
                <a:latin typeface="Times New Roman" panose="02020603050405020304" pitchFamily="18" charset="0"/>
                <a:cs typeface="Times New Roman" panose="02020603050405020304" pitchFamily="18" charset="0"/>
              </a:defRPr>
            </a:lvl1pPr>
          </a:lstStyle>
          <a:p>
            <a:fld id="{9E617D81-C3C2-4942-A81E-0DE90F43241E}" type="slidenum">
              <a:rPr lang="en-US" smtClean="0"/>
              <a:pPr/>
              <a:t>‹#›</a:t>
            </a:fld>
            <a:endParaRPr lang="en-US" dirty="0"/>
          </a:p>
        </p:txBody>
      </p:sp>
    </p:spTree>
    <p:extLst>
      <p:ext uri="{BB962C8B-B14F-4D97-AF65-F5344CB8AC3E}">
        <p14:creationId xmlns:p14="http://schemas.microsoft.com/office/powerpoint/2010/main" val="31058637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0220556" cy="1143000"/>
          </a:xfrm>
        </p:spPr>
        <p:txBody>
          <a:bodyPr>
            <a:normAutofit/>
          </a:bodyPr>
          <a:lstStyle>
            <a:lvl1pPr algn="l">
              <a:defRPr sz="3200" b="1">
                <a:solidFill>
                  <a:srgbClr val="0000CC"/>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grpSp>
        <p:nvGrpSpPr>
          <p:cNvPr id="8" name="Group 7"/>
          <p:cNvGrpSpPr/>
          <p:nvPr userDrawn="1"/>
        </p:nvGrpSpPr>
        <p:grpSpPr>
          <a:xfrm>
            <a:off x="762000" y="228600"/>
            <a:ext cx="10443402" cy="1066800"/>
            <a:chOff x="378540" y="381000"/>
            <a:chExt cx="8409036" cy="1143000"/>
          </a:xfrm>
        </p:grpSpPr>
        <p:cxnSp>
          <p:nvCxnSpPr>
            <p:cNvPr id="9" name="Straight Connector 8"/>
            <p:cNvCxnSpPr/>
            <p:nvPr/>
          </p:nvCxnSpPr>
          <p:spPr>
            <a:xfrm>
              <a:off x="459660" y="1295400"/>
              <a:ext cx="8153400"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8540" y="1344564"/>
              <a:ext cx="8409036"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4572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0104" y="3810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p:cNvSpPr>
            <a:spLocks noGrp="1"/>
          </p:cNvSpPr>
          <p:nvPr>
            <p:ph type="sldNum" sz="quarter" idx="12"/>
          </p:nvPr>
        </p:nvSpPr>
        <p:spPr>
          <a:xfrm>
            <a:off x="11568608" y="6416675"/>
            <a:ext cx="547192" cy="324693"/>
          </a:xfrm>
        </p:spPr>
        <p:txBody>
          <a:bodyPr/>
          <a:lstStyle>
            <a:lvl1pPr>
              <a:defRPr sz="1600">
                <a:latin typeface="Times New Roman" panose="02020603050405020304" pitchFamily="18" charset="0"/>
                <a:cs typeface="Times New Roman" panose="02020603050405020304" pitchFamily="18" charset="0"/>
              </a:defRPr>
            </a:lvl1pPr>
          </a:lstStyle>
          <a:p>
            <a:fld id="{9E617D81-C3C2-4942-A81E-0DE90F43241E}" type="slidenum">
              <a:rPr lang="en-US" smtClean="0"/>
              <a:pPr/>
              <a:t>‹#›</a:t>
            </a:fld>
            <a:endParaRPr lang="en-US" dirty="0"/>
          </a:p>
        </p:txBody>
      </p:sp>
    </p:spTree>
    <p:extLst>
      <p:ext uri="{BB962C8B-B14F-4D97-AF65-F5344CB8AC3E}">
        <p14:creationId xmlns:p14="http://schemas.microsoft.com/office/powerpoint/2010/main" val="214241230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0220556" cy="1143000"/>
          </a:xfrm>
        </p:spPr>
        <p:txBody>
          <a:bodyPr>
            <a:normAutofit/>
          </a:bodyPr>
          <a:lstStyle>
            <a:lvl1pPr algn="l">
              <a:defRPr sz="3200" b="1">
                <a:solidFill>
                  <a:srgbClr val="0000CC"/>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grpSp>
        <p:nvGrpSpPr>
          <p:cNvPr id="8" name="Group 7"/>
          <p:cNvGrpSpPr/>
          <p:nvPr userDrawn="1"/>
        </p:nvGrpSpPr>
        <p:grpSpPr>
          <a:xfrm>
            <a:off x="762000" y="228600"/>
            <a:ext cx="10443402" cy="1066800"/>
            <a:chOff x="378540" y="381000"/>
            <a:chExt cx="8409036" cy="1143000"/>
          </a:xfrm>
        </p:grpSpPr>
        <p:cxnSp>
          <p:nvCxnSpPr>
            <p:cNvPr id="9" name="Straight Connector 8"/>
            <p:cNvCxnSpPr/>
            <p:nvPr/>
          </p:nvCxnSpPr>
          <p:spPr>
            <a:xfrm>
              <a:off x="459660" y="1295400"/>
              <a:ext cx="8153400"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8540" y="1344564"/>
              <a:ext cx="8409036"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4572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0104" y="3810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p:cNvSpPr>
            <a:spLocks noGrp="1"/>
          </p:cNvSpPr>
          <p:nvPr>
            <p:ph type="sldNum" sz="quarter" idx="12"/>
          </p:nvPr>
        </p:nvSpPr>
        <p:spPr>
          <a:xfrm>
            <a:off x="11568608" y="6416675"/>
            <a:ext cx="547192" cy="324693"/>
          </a:xfrm>
        </p:spPr>
        <p:txBody>
          <a:bodyPr/>
          <a:lstStyle>
            <a:lvl1pPr>
              <a:defRPr sz="1600">
                <a:latin typeface="Times New Roman" panose="02020603050405020304" pitchFamily="18" charset="0"/>
                <a:cs typeface="Times New Roman" panose="02020603050405020304" pitchFamily="18" charset="0"/>
              </a:defRPr>
            </a:lvl1pPr>
          </a:lstStyle>
          <a:p>
            <a:fld id="{9E617D81-C3C2-4942-A81E-0DE90F43241E}" type="slidenum">
              <a:rPr lang="en-US" smtClean="0"/>
              <a:pPr/>
              <a:t>‹#›</a:t>
            </a:fld>
            <a:endParaRPr lang="en-US" dirty="0"/>
          </a:p>
        </p:txBody>
      </p:sp>
    </p:spTree>
    <p:extLst>
      <p:ext uri="{BB962C8B-B14F-4D97-AF65-F5344CB8AC3E}">
        <p14:creationId xmlns:p14="http://schemas.microsoft.com/office/powerpoint/2010/main" val="4869782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5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0220556" cy="1143000"/>
          </a:xfrm>
        </p:spPr>
        <p:txBody>
          <a:bodyPr>
            <a:normAutofit/>
          </a:bodyPr>
          <a:lstStyle>
            <a:lvl1pPr algn="l">
              <a:defRPr sz="3200" b="1">
                <a:solidFill>
                  <a:srgbClr val="0000CC"/>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grpSp>
        <p:nvGrpSpPr>
          <p:cNvPr id="8" name="Group 7"/>
          <p:cNvGrpSpPr/>
          <p:nvPr userDrawn="1"/>
        </p:nvGrpSpPr>
        <p:grpSpPr>
          <a:xfrm>
            <a:off x="762000" y="228600"/>
            <a:ext cx="10443402" cy="1066800"/>
            <a:chOff x="378540" y="381000"/>
            <a:chExt cx="8409036" cy="1143000"/>
          </a:xfrm>
        </p:grpSpPr>
        <p:cxnSp>
          <p:nvCxnSpPr>
            <p:cNvPr id="9" name="Straight Connector 8"/>
            <p:cNvCxnSpPr/>
            <p:nvPr/>
          </p:nvCxnSpPr>
          <p:spPr>
            <a:xfrm>
              <a:off x="459660" y="1295400"/>
              <a:ext cx="8153400"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8540" y="1344564"/>
              <a:ext cx="8409036"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4572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0104" y="3810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p:cNvSpPr>
            <a:spLocks noGrp="1"/>
          </p:cNvSpPr>
          <p:nvPr>
            <p:ph type="sldNum" sz="quarter" idx="12"/>
          </p:nvPr>
        </p:nvSpPr>
        <p:spPr>
          <a:xfrm>
            <a:off x="11568608" y="6416675"/>
            <a:ext cx="547192" cy="324693"/>
          </a:xfrm>
        </p:spPr>
        <p:txBody>
          <a:bodyPr/>
          <a:lstStyle>
            <a:lvl1pPr>
              <a:defRPr sz="1600">
                <a:latin typeface="Times New Roman" panose="02020603050405020304" pitchFamily="18" charset="0"/>
                <a:cs typeface="Times New Roman" panose="02020603050405020304" pitchFamily="18" charset="0"/>
              </a:defRPr>
            </a:lvl1pPr>
          </a:lstStyle>
          <a:p>
            <a:fld id="{9E617D81-C3C2-4942-A81E-0DE90F43241E}" type="slidenum">
              <a:rPr lang="en-US" smtClean="0"/>
              <a:pPr/>
              <a:t>‹#›</a:t>
            </a:fld>
            <a:endParaRPr lang="en-US" dirty="0"/>
          </a:p>
        </p:txBody>
      </p:sp>
    </p:spTree>
    <p:extLst>
      <p:ext uri="{BB962C8B-B14F-4D97-AF65-F5344CB8AC3E}">
        <p14:creationId xmlns:p14="http://schemas.microsoft.com/office/powerpoint/2010/main" val="88930107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6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0220556" cy="1143000"/>
          </a:xfrm>
        </p:spPr>
        <p:txBody>
          <a:bodyPr>
            <a:normAutofit/>
          </a:bodyPr>
          <a:lstStyle>
            <a:lvl1pPr algn="l">
              <a:defRPr sz="3200" b="1">
                <a:solidFill>
                  <a:srgbClr val="0000CC"/>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grpSp>
        <p:nvGrpSpPr>
          <p:cNvPr id="8" name="Group 7"/>
          <p:cNvGrpSpPr/>
          <p:nvPr userDrawn="1"/>
        </p:nvGrpSpPr>
        <p:grpSpPr>
          <a:xfrm>
            <a:off x="762000" y="228600"/>
            <a:ext cx="10443402" cy="1066800"/>
            <a:chOff x="378540" y="381000"/>
            <a:chExt cx="8409036" cy="1143000"/>
          </a:xfrm>
        </p:grpSpPr>
        <p:cxnSp>
          <p:nvCxnSpPr>
            <p:cNvPr id="9" name="Straight Connector 8"/>
            <p:cNvCxnSpPr/>
            <p:nvPr/>
          </p:nvCxnSpPr>
          <p:spPr>
            <a:xfrm>
              <a:off x="459660" y="1295400"/>
              <a:ext cx="8153400"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8540" y="1344564"/>
              <a:ext cx="8409036"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4572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0104" y="3810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p:cNvSpPr>
            <a:spLocks noGrp="1"/>
          </p:cNvSpPr>
          <p:nvPr>
            <p:ph type="sldNum" sz="quarter" idx="12"/>
          </p:nvPr>
        </p:nvSpPr>
        <p:spPr>
          <a:xfrm>
            <a:off x="11568608" y="6416675"/>
            <a:ext cx="547192" cy="324693"/>
          </a:xfrm>
        </p:spPr>
        <p:txBody>
          <a:bodyPr/>
          <a:lstStyle>
            <a:lvl1pPr>
              <a:defRPr sz="1600">
                <a:latin typeface="Times New Roman" panose="02020603050405020304" pitchFamily="18" charset="0"/>
                <a:cs typeface="Times New Roman" panose="02020603050405020304" pitchFamily="18" charset="0"/>
              </a:defRPr>
            </a:lvl1pPr>
          </a:lstStyle>
          <a:p>
            <a:fld id="{9E617D81-C3C2-4942-A81E-0DE90F43241E}" type="slidenum">
              <a:rPr lang="en-US" smtClean="0"/>
              <a:pPr/>
              <a:t>‹#›</a:t>
            </a:fld>
            <a:endParaRPr lang="en-US" dirty="0"/>
          </a:p>
        </p:txBody>
      </p:sp>
    </p:spTree>
    <p:extLst>
      <p:ext uri="{BB962C8B-B14F-4D97-AF65-F5344CB8AC3E}">
        <p14:creationId xmlns:p14="http://schemas.microsoft.com/office/powerpoint/2010/main" val="153218637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7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0220556" cy="1143000"/>
          </a:xfrm>
        </p:spPr>
        <p:txBody>
          <a:bodyPr>
            <a:normAutofit/>
          </a:bodyPr>
          <a:lstStyle>
            <a:lvl1pPr algn="l">
              <a:defRPr sz="3200" b="1">
                <a:solidFill>
                  <a:srgbClr val="0000CC"/>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grpSp>
        <p:nvGrpSpPr>
          <p:cNvPr id="8" name="Group 7"/>
          <p:cNvGrpSpPr/>
          <p:nvPr userDrawn="1"/>
        </p:nvGrpSpPr>
        <p:grpSpPr>
          <a:xfrm>
            <a:off x="762000" y="228600"/>
            <a:ext cx="10443402" cy="1066800"/>
            <a:chOff x="378540" y="381000"/>
            <a:chExt cx="8409036" cy="1143000"/>
          </a:xfrm>
        </p:grpSpPr>
        <p:cxnSp>
          <p:nvCxnSpPr>
            <p:cNvPr id="9" name="Straight Connector 8"/>
            <p:cNvCxnSpPr/>
            <p:nvPr/>
          </p:nvCxnSpPr>
          <p:spPr>
            <a:xfrm>
              <a:off x="459660" y="1295400"/>
              <a:ext cx="8153400"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8540" y="1344564"/>
              <a:ext cx="8409036"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4572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0104" y="3810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p:cNvSpPr>
            <a:spLocks noGrp="1"/>
          </p:cNvSpPr>
          <p:nvPr>
            <p:ph type="sldNum" sz="quarter" idx="12"/>
          </p:nvPr>
        </p:nvSpPr>
        <p:spPr>
          <a:xfrm>
            <a:off x="11568608" y="6416675"/>
            <a:ext cx="547192" cy="324693"/>
          </a:xfrm>
        </p:spPr>
        <p:txBody>
          <a:bodyPr/>
          <a:lstStyle>
            <a:lvl1pPr>
              <a:defRPr sz="1600">
                <a:latin typeface="Times New Roman" panose="02020603050405020304" pitchFamily="18" charset="0"/>
                <a:cs typeface="Times New Roman" panose="02020603050405020304" pitchFamily="18" charset="0"/>
              </a:defRPr>
            </a:lvl1pPr>
          </a:lstStyle>
          <a:p>
            <a:fld id="{9E617D81-C3C2-4942-A81E-0DE90F43241E}" type="slidenum">
              <a:rPr lang="en-US" smtClean="0"/>
              <a:pPr/>
              <a:t>‹#›</a:t>
            </a:fld>
            <a:endParaRPr lang="en-US" dirty="0"/>
          </a:p>
        </p:txBody>
      </p:sp>
    </p:spTree>
    <p:extLst>
      <p:ext uri="{BB962C8B-B14F-4D97-AF65-F5344CB8AC3E}">
        <p14:creationId xmlns:p14="http://schemas.microsoft.com/office/powerpoint/2010/main" val="263928587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8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0220556" cy="1143000"/>
          </a:xfrm>
        </p:spPr>
        <p:txBody>
          <a:bodyPr>
            <a:normAutofit/>
          </a:bodyPr>
          <a:lstStyle>
            <a:lvl1pPr algn="l">
              <a:defRPr sz="3200" b="1">
                <a:solidFill>
                  <a:srgbClr val="0000CC"/>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grpSp>
        <p:nvGrpSpPr>
          <p:cNvPr id="8" name="Group 7"/>
          <p:cNvGrpSpPr/>
          <p:nvPr userDrawn="1"/>
        </p:nvGrpSpPr>
        <p:grpSpPr>
          <a:xfrm>
            <a:off x="762000" y="228600"/>
            <a:ext cx="10443402" cy="1066800"/>
            <a:chOff x="378540" y="381000"/>
            <a:chExt cx="8409036" cy="1143000"/>
          </a:xfrm>
        </p:grpSpPr>
        <p:cxnSp>
          <p:nvCxnSpPr>
            <p:cNvPr id="9" name="Straight Connector 8"/>
            <p:cNvCxnSpPr/>
            <p:nvPr/>
          </p:nvCxnSpPr>
          <p:spPr>
            <a:xfrm>
              <a:off x="459660" y="1295400"/>
              <a:ext cx="8153400"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8540" y="1344564"/>
              <a:ext cx="8409036"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4572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0104" y="3810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p:cNvSpPr>
            <a:spLocks noGrp="1"/>
          </p:cNvSpPr>
          <p:nvPr>
            <p:ph type="sldNum" sz="quarter" idx="12"/>
          </p:nvPr>
        </p:nvSpPr>
        <p:spPr>
          <a:xfrm>
            <a:off x="11568608" y="6416675"/>
            <a:ext cx="547192" cy="324693"/>
          </a:xfrm>
        </p:spPr>
        <p:txBody>
          <a:bodyPr/>
          <a:lstStyle>
            <a:lvl1pPr>
              <a:defRPr sz="1600">
                <a:latin typeface="Times New Roman" panose="02020603050405020304" pitchFamily="18" charset="0"/>
                <a:cs typeface="Times New Roman" panose="02020603050405020304" pitchFamily="18" charset="0"/>
              </a:defRPr>
            </a:lvl1pPr>
          </a:lstStyle>
          <a:p>
            <a:fld id="{9E617D81-C3C2-4942-A81E-0DE90F43241E}" type="slidenum">
              <a:rPr lang="en-US" smtClean="0"/>
              <a:pPr/>
              <a:t>‹#›</a:t>
            </a:fld>
            <a:endParaRPr lang="en-US" dirty="0"/>
          </a:p>
        </p:txBody>
      </p:sp>
    </p:spTree>
    <p:extLst>
      <p:ext uri="{BB962C8B-B14F-4D97-AF65-F5344CB8AC3E}">
        <p14:creationId xmlns:p14="http://schemas.microsoft.com/office/powerpoint/2010/main" val="56669725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B72ABD-1BE5-4CEC-87AB-D3AC3B4212B8}" type="datetimeFigureOut">
              <a:rPr lang="en-US" smtClean="0"/>
              <a:t>9/2/17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8E611-780B-4971-9510-3749E8516D27}" type="slidenum">
              <a:rPr lang="en-US" smtClean="0"/>
              <a:t>‹#›</a:t>
            </a:fld>
            <a:endParaRPr lang="en-US"/>
          </a:p>
        </p:txBody>
      </p:sp>
    </p:spTree>
    <p:extLst>
      <p:ext uri="{BB962C8B-B14F-4D97-AF65-F5344CB8AC3E}">
        <p14:creationId xmlns:p14="http://schemas.microsoft.com/office/powerpoint/2010/main" val="35121699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9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0220556" cy="1143000"/>
          </a:xfrm>
        </p:spPr>
        <p:txBody>
          <a:bodyPr>
            <a:normAutofit/>
          </a:bodyPr>
          <a:lstStyle>
            <a:lvl1pPr algn="l">
              <a:defRPr sz="3200" b="1">
                <a:solidFill>
                  <a:srgbClr val="0000CC"/>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grpSp>
        <p:nvGrpSpPr>
          <p:cNvPr id="8" name="Group 7"/>
          <p:cNvGrpSpPr/>
          <p:nvPr userDrawn="1"/>
        </p:nvGrpSpPr>
        <p:grpSpPr>
          <a:xfrm>
            <a:off x="762000" y="228600"/>
            <a:ext cx="10443402" cy="1066800"/>
            <a:chOff x="378540" y="381000"/>
            <a:chExt cx="8409036" cy="1143000"/>
          </a:xfrm>
        </p:grpSpPr>
        <p:cxnSp>
          <p:nvCxnSpPr>
            <p:cNvPr id="9" name="Straight Connector 8"/>
            <p:cNvCxnSpPr/>
            <p:nvPr/>
          </p:nvCxnSpPr>
          <p:spPr>
            <a:xfrm>
              <a:off x="459660" y="1295400"/>
              <a:ext cx="8153400"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8540" y="1344564"/>
              <a:ext cx="8409036"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4572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0104" y="3810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p:cNvSpPr>
            <a:spLocks noGrp="1"/>
          </p:cNvSpPr>
          <p:nvPr>
            <p:ph type="sldNum" sz="quarter" idx="12"/>
          </p:nvPr>
        </p:nvSpPr>
        <p:spPr>
          <a:xfrm>
            <a:off x="11568608" y="6416675"/>
            <a:ext cx="547192" cy="324693"/>
          </a:xfrm>
        </p:spPr>
        <p:txBody>
          <a:bodyPr/>
          <a:lstStyle>
            <a:lvl1pPr>
              <a:defRPr sz="1600">
                <a:latin typeface="Times New Roman" panose="02020603050405020304" pitchFamily="18" charset="0"/>
                <a:cs typeface="Times New Roman" panose="02020603050405020304" pitchFamily="18" charset="0"/>
              </a:defRPr>
            </a:lvl1pPr>
          </a:lstStyle>
          <a:p>
            <a:fld id="{9E617D81-C3C2-4942-A81E-0DE90F43241E}" type="slidenum">
              <a:rPr lang="en-US" smtClean="0"/>
              <a:pPr/>
              <a:t>‹#›</a:t>
            </a:fld>
            <a:endParaRPr lang="en-US" dirty="0"/>
          </a:p>
        </p:txBody>
      </p:sp>
    </p:spTree>
    <p:extLst>
      <p:ext uri="{BB962C8B-B14F-4D97-AF65-F5344CB8AC3E}">
        <p14:creationId xmlns:p14="http://schemas.microsoft.com/office/powerpoint/2010/main" val="294470990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0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0220556" cy="1143000"/>
          </a:xfrm>
        </p:spPr>
        <p:txBody>
          <a:bodyPr>
            <a:normAutofit/>
          </a:bodyPr>
          <a:lstStyle>
            <a:lvl1pPr algn="l">
              <a:defRPr sz="3200" b="1">
                <a:solidFill>
                  <a:srgbClr val="0000CC"/>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grpSp>
        <p:nvGrpSpPr>
          <p:cNvPr id="8" name="Group 7"/>
          <p:cNvGrpSpPr/>
          <p:nvPr userDrawn="1"/>
        </p:nvGrpSpPr>
        <p:grpSpPr>
          <a:xfrm>
            <a:off x="762000" y="228600"/>
            <a:ext cx="10443402" cy="1066800"/>
            <a:chOff x="378540" y="381000"/>
            <a:chExt cx="8409036" cy="1143000"/>
          </a:xfrm>
        </p:grpSpPr>
        <p:cxnSp>
          <p:nvCxnSpPr>
            <p:cNvPr id="9" name="Straight Connector 8"/>
            <p:cNvCxnSpPr/>
            <p:nvPr/>
          </p:nvCxnSpPr>
          <p:spPr>
            <a:xfrm>
              <a:off x="459660" y="1295400"/>
              <a:ext cx="8153400"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8540" y="1344564"/>
              <a:ext cx="8409036"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4572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0104" y="3810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p:cNvSpPr>
            <a:spLocks noGrp="1"/>
          </p:cNvSpPr>
          <p:nvPr>
            <p:ph type="sldNum" sz="quarter" idx="12"/>
          </p:nvPr>
        </p:nvSpPr>
        <p:spPr>
          <a:xfrm>
            <a:off x="11568608" y="6416675"/>
            <a:ext cx="547192" cy="324693"/>
          </a:xfrm>
        </p:spPr>
        <p:txBody>
          <a:bodyPr/>
          <a:lstStyle>
            <a:lvl1pPr>
              <a:defRPr sz="1600">
                <a:latin typeface="Times New Roman" panose="02020603050405020304" pitchFamily="18" charset="0"/>
                <a:cs typeface="Times New Roman" panose="02020603050405020304" pitchFamily="18" charset="0"/>
              </a:defRPr>
            </a:lvl1pPr>
          </a:lstStyle>
          <a:p>
            <a:fld id="{9E617D81-C3C2-4942-A81E-0DE90F43241E}" type="slidenum">
              <a:rPr lang="en-US" smtClean="0"/>
              <a:pPr/>
              <a:t>‹#›</a:t>
            </a:fld>
            <a:endParaRPr lang="en-US" dirty="0"/>
          </a:p>
        </p:txBody>
      </p:sp>
    </p:spTree>
    <p:extLst>
      <p:ext uri="{BB962C8B-B14F-4D97-AF65-F5344CB8AC3E}">
        <p14:creationId xmlns:p14="http://schemas.microsoft.com/office/powerpoint/2010/main" val="162083051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1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0220556" cy="1143000"/>
          </a:xfrm>
        </p:spPr>
        <p:txBody>
          <a:bodyPr>
            <a:normAutofit/>
          </a:bodyPr>
          <a:lstStyle>
            <a:lvl1pPr algn="l">
              <a:defRPr sz="3200" b="1">
                <a:solidFill>
                  <a:srgbClr val="0000CC"/>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grpSp>
        <p:nvGrpSpPr>
          <p:cNvPr id="8" name="Group 7"/>
          <p:cNvGrpSpPr/>
          <p:nvPr userDrawn="1"/>
        </p:nvGrpSpPr>
        <p:grpSpPr>
          <a:xfrm>
            <a:off x="762000" y="228600"/>
            <a:ext cx="10443402" cy="1066800"/>
            <a:chOff x="378540" y="381000"/>
            <a:chExt cx="8409036" cy="1143000"/>
          </a:xfrm>
        </p:grpSpPr>
        <p:cxnSp>
          <p:nvCxnSpPr>
            <p:cNvPr id="9" name="Straight Connector 8"/>
            <p:cNvCxnSpPr/>
            <p:nvPr/>
          </p:nvCxnSpPr>
          <p:spPr>
            <a:xfrm>
              <a:off x="459660" y="1295400"/>
              <a:ext cx="8153400"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8540" y="1344564"/>
              <a:ext cx="8409036"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4572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0104" y="3810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p:cNvSpPr>
            <a:spLocks noGrp="1"/>
          </p:cNvSpPr>
          <p:nvPr>
            <p:ph type="sldNum" sz="quarter" idx="12"/>
          </p:nvPr>
        </p:nvSpPr>
        <p:spPr>
          <a:xfrm>
            <a:off x="11568608" y="6416675"/>
            <a:ext cx="547192" cy="324693"/>
          </a:xfrm>
        </p:spPr>
        <p:txBody>
          <a:bodyPr/>
          <a:lstStyle>
            <a:lvl1pPr>
              <a:defRPr sz="1600">
                <a:latin typeface="Times New Roman" panose="02020603050405020304" pitchFamily="18" charset="0"/>
                <a:cs typeface="Times New Roman" panose="02020603050405020304" pitchFamily="18" charset="0"/>
              </a:defRPr>
            </a:lvl1pPr>
          </a:lstStyle>
          <a:p>
            <a:fld id="{9E617D81-C3C2-4942-A81E-0DE90F43241E}" type="slidenum">
              <a:rPr lang="en-US" smtClean="0"/>
              <a:pPr/>
              <a:t>‹#›</a:t>
            </a:fld>
            <a:endParaRPr lang="en-US" dirty="0"/>
          </a:p>
        </p:txBody>
      </p:sp>
    </p:spTree>
    <p:extLst>
      <p:ext uri="{BB962C8B-B14F-4D97-AF65-F5344CB8AC3E}">
        <p14:creationId xmlns:p14="http://schemas.microsoft.com/office/powerpoint/2010/main" val="338851929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2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0220556" cy="1143000"/>
          </a:xfrm>
        </p:spPr>
        <p:txBody>
          <a:bodyPr>
            <a:normAutofit/>
          </a:bodyPr>
          <a:lstStyle>
            <a:lvl1pPr algn="l">
              <a:defRPr sz="3200" b="1">
                <a:solidFill>
                  <a:srgbClr val="0000CC"/>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grpSp>
        <p:nvGrpSpPr>
          <p:cNvPr id="8" name="Group 7"/>
          <p:cNvGrpSpPr/>
          <p:nvPr userDrawn="1"/>
        </p:nvGrpSpPr>
        <p:grpSpPr>
          <a:xfrm>
            <a:off x="762000" y="228600"/>
            <a:ext cx="10443402" cy="1066800"/>
            <a:chOff x="378540" y="381000"/>
            <a:chExt cx="8409036" cy="1143000"/>
          </a:xfrm>
        </p:grpSpPr>
        <p:cxnSp>
          <p:nvCxnSpPr>
            <p:cNvPr id="9" name="Straight Connector 8"/>
            <p:cNvCxnSpPr/>
            <p:nvPr/>
          </p:nvCxnSpPr>
          <p:spPr>
            <a:xfrm>
              <a:off x="459660" y="1295400"/>
              <a:ext cx="8153400"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8540" y="1344564"/>
              <a:ext cx="8409036"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4572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0104" y="3810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p:cNvSpPr>
            <a:spLocks noGrp="1"/>
          </p:cNvSpPr>
          <p:nvPr>
            <p:ph type="sldNum" sz="quarter" idx="12"/>
          </p:nvPr>
        </p:nvSpPr>
        <p:spPr>
          <a:xfrm>
            <a:off x="11568608" y="6416675"/>
            <a:ext cx="547192" cy="324693"/>
          </a:xfrm>
        </p:spPr>
        <p:txBody>
          <a:bodyPr/>
          <a:lstStyle>
            <a:lvl1pPr>
              <a:defRPr sz="1600">
                <a:latin typeface="Times New Roman" panose="02020603050405020304" pitchFamily="18" charset="0"/>
                <a:cs typeface="Times New Roman" panose="02020603050405020304" pitchFamily="18" charset="0"/>
              </a:defRPr>
            </a:lvl1pPr>
          </a:lstStyle>
          <a:p>
            <a:fld id="{9E617D81-C3C2-4942-A81E-0DE90F43241E}" type="slidenum">
              <a:rPr lang="en-US" smtClean="0"/>
              <a:pPr/>
              <a:t>‹#›</a:t>
            </a:fld>
            <a:endParaRPr lang="en-US" dirty="0"/>
          </a:p>
        </p:txBody>
      </p:sp>
    </p:spTree>
    <p:extLst>
      <p:ext uri="{BB962C8B-B14F-4D97-AF65-F5344CB8AC3E}">
        <p14:creationId xmlns:p14="http://schemas.microsoft.com/office/powerpoint/2010/main" val="275361779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3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0220556" cy="1143000"/>
          </a:xfrm>
        </p:spPr>
        <p:txBody>
          <a:bodyPr>
            <a:normAutofit/>
          </a:bodyPr>
          <a:lstStyle>
            <a:lvl1pPr algn="l">
              <a:defRPr sz="3200" b="1">
                <a:solidFill>
                  <a:srgbClr val="0000CC"/>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grpSp>
        <p:nvGrpSpPr>
          <p:cNvPr id="8" name="Group 7"/>
          <p:cNvGrpSpPr/>
          <p:nvPr userDrawn="1"/>
        </p:nvGrpSpPr>
        <p:grpSpPr>
          <a:xfrm>
            <a:off x="762000" y="228600"/>
            <a:ext cx="10443402" cy="1066800"/>
            <a:chOff x="378540" y="381000"/>
            <a:chExt cx="8409036" cy="1143000"/>
          </a:xfrm>
        </p:grpSpPr>
        <p:cxnSp>
          <p:nvCxnSpPr>
            <p:cNvPr id="9" name="Straight Connector 8"/>
            <p:cNvCxnSpPr/>
            <p:nvPr/>
          </p:nvCxnSpPr>
          <p:spPr>
            <a:xfrm>
              <a:off x="459660" y="1295400"/>
              <a:ext cx="8153400"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8540" y="1344564"/>
              <a:ext cx="8409036"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4572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0104" y="3810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p:cNvSpPr>
            <a:spLocks noGrp="1"/>
          </p:cNvSpPr>
          <p:nvPr>
            <p:ph type="sldNum" sz="quarter" idx="12"/>
          </p:nvPr>
        </p:nvSpPr>
        <p:spPr>
          <a:xfrm>
            <a:off x="11568608" y="6416675"/>
            <a:ext cx="547192" cy="324693"/>
          </a:xfrm>
        </p:spPr>
        <p:txBody>
          <a:bodyPr/>
          <a:lstStyle>
            <a:lvl1pPr>
              <a:defRPr sz="1600">
                <a:latin typeface="Times New Roman" panose="02020603050405020304" pitchFamily="18" charset="0"/>
                <a:cs typeface="Times New Roman" panose="02020603050405020304" pitchFamily="18" charset="0"/>
              </a:defRPr>
            </a:lvl1pPr>
          </a:lstStyle>
          <a:p>
            <a:fld id="{9E617D81-C3C2-4942-A81E-0DE90F43241E}" type="slidenum">
              <a:rPr lang="en-US" smtClean="0"/>
              <a:pPr/>
              <a:t>‹#›</a:t>
            </a:fld>
            <a:endParaRPr lang="en-US" dirty="0"/>
          </a:p>
        </p:txBody>
      </p:sp>
    </p:spTree>
    <p:extLst>
      <p:ext uri="{BB962C8B-B14F-4D97-AF65-F5344CB8AC3E}">
        <p14:creationId xmlns:p14="http://schemas.microsoft.com/office/powerpoint/2010/main" val="426000431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4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0220556" cy="1143000"/>
          </a:xfrm>
        </p:spPr>
        <p:txBody>
          <a:bodyPr>
            <a:normAutofit/>
          </a:bodyPr>
          <a:lstStyle>
            <a:lvl1pPr algn="l">
              <a:defRPr sz="3200" b="1">
                <a:solidFill>
                  <a:srgbClr val="0000CC"/>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grpSp>
        <p:nvGrpSpPr>
          <p:cNvPr id="8" name="Group 7"/>
          <p:cNvGrpSpPr/>
          <p:nvPr userDrawn="1"/>
        </p:nvGrpSpPr>
        <p:grpSpPr>
          <a:xfrm>
            <a:off x="762000" y="228600"/>
            <a:ext cx="10443402" cy="1066800"/>
            <a:chOff x="378540" y="381000"/>
            <a:chExt cx="8409036" cy="1143000"/>
          </a:xfrm>
        </p:grpSpPr>
        <p:cxnSp>
          <p:nvCxnSpPr>
            <p:cNvPr id="9" name="Straight Connector 8"/>
            <p:cNvCxnSpPr/>
            <p:nvPr/>
          </p:nvCxnSpPr>
          <p:spPr>
            <a:xfrm>
              <a:off x="459660" y="1295400"/>
              <a:ext cx="8153400"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8540" y="1344564"/>
              <a:ext cx="8409036"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4572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0104" y="3810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p:cNvSpPr>
            <a:spLocks noGrp="1"/>
          </p:cNvSpPr>
          <p:nvPr>
            <p:ph type="sldNum" sz="quarter" idx="12"/>
          </p:nvPr>
        </p:nvSpPr>
        <p:spPr>
          <a:xfrm>
            <a:off x="11568608" y="6416675"/>
            <a:ext cx="547192" cy="324693"/>
          </a:xfrm>
        </p:spPr>
        <p:txBody>
          <a:bodyPr/>
          <a:lstStyle>
            <a:lvl1pPr>
              <a:defRPr sz="1600">
                <a:latin typeface="Times New Roman" panose="02020603050405020304" pitchFamily="18" charset="0"/>
                <a:cs typeface="Times New Roman" panose="02020603050405020304" pitchFamily="18" charset="0"/>
              </a:defRPr>
            </a:lvl1pPr>
          </a:lstStyle>
          <a:p>
            <a:fld id="{9E617D81-C3C2-4942-A81E-0DE90F43241E}" type="slidenum">
              <a:rPr lang="en-US" smtClean="0"/>
              <a:pPr/>
              <a:t>‹#›</a:t>
            </a:fld>
            <a:endParaRPr lang="en-US" dirty="0"/>
          </a:p>
        </p:txBody>
      </p:sp>
    </p:spTree>
    <p:extLst>
      <p:ext uri="{BB962C8B-B14F-4D97-AF65-F5344CB8AC3E}">
        <p14:creationId xmlns:p14="http://schemas.microsoft.com/office/powerpoint/2010/main" val="52337321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5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0220556" cy="1143000"/>
          </a:xfrm>
        </p:spPr>
        <p:txBody>
          <a:bodyPr>
            <a:normAutofit/>
          </a:bodyPr>
          <a:lstStyle>
            <a:lvl1pPr algn="l">
              <a:defRPr sz="3200" b="1">
                <a:solidFill>
                  <a:srgbClr val="0000CC"/>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grpSp>
        <p:nvGrpSpPr>
          <p:cNvPr id="8" name="Group 7"/>
          <p:cNvGrpSpPr/>
          <p:nvPr userDrawn="1"/>
        </p:nvGrpSpPr>
        <p:grpSpPr>
          <a:xfrm>
            <a:off x="762000" y="228600"/>
            <a:ext cx="10443402" cy="1066800"/>
            <a:chOff x="378540" y="381000"/>
            <a:chExt cx="8409036" cy="1143000"/>
          </a:xfrm>
        </p:grpSpPr>
        <p:cxnSp>
          <p:nvCxnSpPr>
            <p:cNvPr id="9" name="Straight Connector 8"/>
            <p:cNvCxnSpPr/>
            <p:nvPr/>
          </p:nvCxnSpPr>
          <p:spPr>
            <a:xfrm>
              <a:off x="459660" y="1295400"/>
              <a:ext cx="8153400"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8540" y="1344564"/>
              <a:ext cx="8409036"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4572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0104" y="3810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p:cNvSpPr>
            <a:spLocks noGrp="1"/>
          </p:cNvSpPr>
          <p:nvPr>
            <p:ph type="sldNum" sz="quarter" idx="12"/>
          </p:nvPr>
        </p:nvSpPr>
        <p:spPr>
          <a:xfrm>
            <a:off x="11568608" y="6416675"/>
            <a:ext cx="547192" cy="324693"/>
          </a:xfrm>
        </p:spPr>
        <p:txBody>
          <a:bodyPr/>
          <a:lstStyle>
            <a:lvl1pPr>
              <a:defRPr sz="1600">
                <a:latin typeface="Times New Roman" panose="02020603050405020304" pitchFamily="18" charset="0"/>
                <a:cs typeface="Times New Roman" panose="02020603050405020304" pitchFamily="18" charset="0"/>
              </a:defRPr>
            </a:lvl1pPr>
          </a:lstStyle>
          <a:p>
            <a:fld id="{9E617D81-C3C2-4942-A81E-0DE90F43241E}" type="slidenum">
              <a:rPr lang="en-US" smtClean="0"/>
              <a:pPr/>
              <a:t>‹#›</a:t>
            </a:fld>
            <a:endParaRPr lang="en-US" dirty="0"/>
          </a:p>
        </p:txBody>
      </p:sp>
    </p:spTree>
    <p:extLst>
      <p:ext uri="{BB962C8B-B14F-4D97-AF65-F5344CB8AC3E}">
        <p14:creationId xmlns:p14="http://schemas.microsoft.com/office/powerpoint/2010/main" val="249735670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6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0220556" cy="1143000"/>
          </a:xfrm>
        </p:spPr>
        <p:txBody>
          <a:bodyPr>
            <a:normAutofit/>
          </a:bodyPr>
          <a:lstStyle>
            <a:lvl1pPr algn="l">
              <a:defRPr sz="3200" b="1">
                <a:solidFill>
                  <a:srgbClr val="0000CC"/>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grpSp>
        <p:nvGrpSpPr>
          <p:cNvPr id="8" name="Group 7"/>
          <p:cNvGrpSpPr/>
          <p:nvPr userDrawn="1"/>
        </p:nvGrpSpPr>
        <p:grpSpPr>
          <a:xfrm>
            <a:off x="762000" y="228600"/>
            <a:ext cx="10443402" cy="1066800"/>
            <a:chOff x="378540" y="381000"/>
            <a:chExt cx="8409036" cy="1143000"/>
          </a:xfrm>
        </p:grpSpPr>
        <p:cxnSp>
          <p:nvCxnSpPr>
            <p:cNvPr id="9" name="Straight Connector 8"/>
            <p:cNvCxnSpPr/>
            <p:nvPr/>
          </p:nvCxnSpPr>
          <p:spPr>
            <a:xfrm>
              <a:off x="459660" y="1295400"/>
              <a:ext cx="8153400"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8540" y="1344564"/>
              <a:ext cx="8409036"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4572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0104" y="3810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p:cNvSpPr>
            <a:spLocks noGrp="1"/>
          </p:cNvSpPr>
          <p:nvPr>
            <p:ph type="sldNum" sz="quarter" idx="12"/>
          </p:nvPr>
        </p:nvSpPr>
        <p:spPr>
          <a:xfrm>
            <a:off x="11568608" y="6416675"/>
            <a:ext cx="547192" cy="324693"/>
          </a:xfrm>
        </p:spPr>
        <p:txBody>
          <a:bodyPr/>
          <a:lstStyle>
            <a:lvl1pPr>
              <a:defRPr sz="1600">
                <a:latin typeface="Times New Roman" panose="02020603050405020304" pitchFamily="18" charset="0"/>
                <a:cs typeface="Times New Roman" panose="02020603050405020304" pitchFamily="18" charset="0"/>
              </a:defRPr>
            </a:lvl1pPr>
          </a:lstStyle>
          <a:p>
            <a:fld id="{9E617D81-C3C2-4942-A81E-0DE90F43241E}" type="slidenum">
              <a:rPr lang="en-US" smtClean="0"/>
              <a:pPr/>
              <a:t>‹#›</a:t>
            </a:fld>
            <a:endParaRPr lang="en-US" dirty="0"/>
          </a:p>
        </p:txBody>
      </p:sp>
    </p:spTree>
    <p:extLst>
      <p:ext uri="{BB962C8B-B14F-4D97-AF65-F5344CB8AC3E}">
        <p14:creationId xmlns:p14="http://schemas.microsoft.com/office/powerpoint/2010/main" val="23946413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7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0220556" cy="1143000"/>
          </a:xfrm>
        </p:spPr>
        <p:txBody>
          <a:bodyPr>
            <a:normAutofit/>
          </a:bodyPr>
          <a:lstStyle>
            <a:lvl1pPr algn="l">
              <a:defRPr sz="3200" b="1">
                <a:solidFill>
                  <a:srgbClr val="0000CC"/>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grpSp>
        <p:nvGrpSpPr>
          <p:cNvPr id="8" name="Group 7"/>
          <p:cNvGrpSpPr/>
          <p:nvPr userDrawn="1"/>
        </p:nvGrpSpPr>
        <p:grpSpPr>
          <a:xfrm>
            <a:off x="762000" y="228600"/>
            <a:ext cx="10443402" cy="1066800"/>
            <a:chOff x="378540" y="381000"/>
            <a:chExt cx="8409036" cy="1143000"/>
          </a:xfrm>
        </p:grpSpPr>
        <p:cxnSp>
          <p:nvCxnSpPr>
            <p:cNvPr id="9" name="Straight Connector 8"/>
            <p:cNvCxnSpPr/>
            <p:nvPr/>
          </p:nvCxnSpPr>
          <p:spPr>
            <a:xfrm>
              <a:off x="459660" y="1295400"/>
              <a:ext cx="8153400"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8540" y="1344564"/>
              <a:ext cx="8409036"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4572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0104" y="3810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p:cNvSpPr>
            <a:spLocks noGrp="1"/>
          </p:cNvSpPr>
          <p:nvPr>
            <p:ph type="sldNum" sz="quarter" idx="12"/>
          </p:nvPr>
        </p:nvSpPr>
        <p:spPr>
          <a:xfrm>
            <a:off x="11568608" y="6416675"/>
            <a:ext cx="547192" cy="324693"/>
          </a:xfrm>
        </p:spPr>
        <p:txBody>
          <a:bodyPr/>
          <a:lstStyle>
            <a:lvl1pPr>
              <a:defRPr sz="1600">
                <a:latin typeface="Times New Roman" panose="02020603050405020304" pitchFamily="18" charset="0"/>
                <a:cs typeface="Times New Roman" panose="02020603050405020304" pitchFamily="18" charset="0"/>
              </a:defRPr>
            </a:lvl1pPr>
          </a:lstStyle>
          <a:p>
            <a:fld id="{9E617D81-C3C2-4942-A81E-0DE90F43241E}" type="slidenum">
              <a:rPr lang="en-US" smtClean="0"/>
              <a:pPr/>
              <a:t>‹#›</a:t>
            </a:fld>
            <a:endParaRPr lang="en-US" dirty="0"/>
          </a:p>
        </p:txBody>
      </p:sp>
    </p:spTree>
    <p:extLst>
      <p:ext uri="{BB962C8B-B14F-4D97-AF65-F5344CB8AC3E}">
        <p14:creationId xmlns:p14="http://schemas.microsoft.com/office/powerpoint/2010/main" val="41618327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8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0220556" cy="1143000"/>
          </a:xfrm>
        </p:spPr>
        <p:txBody>
          <a:bodyPr>
            <a:normAutofit/>
          </a:bodyPr>
          <a:lstStyle>
            <a:lvl1pPr algn="l">
              <a:defRPr sz="3200" b="1">
                <a:solidFill>
                  <a:srgbClr val="0000CC"/>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grpSp>
        <p:nvGrpSpPr>
          <p:cNvPr id="8" name="Group 7"/>
          <p:cNvGrpSpPr/>
          <p:nvPr userDrawn="1"/>
        </p:nvGrpSpPr>
        <p:grpSpPr>
          <a:xfrm>
            <a:off x="762000" y="228600"/>
            <a:ext cx="10443402" cy="1066800"/>
            <a:chOff x="378540" y="381000"/>
            <a:chExt cx="8409036" cy="1143000"/>
          </a:xfrm>
        </p:grpSpPr>
        <p:cxnSp>
          <p:nvCxnSpPr>
            <p:cNvPr id="9" name="Straight Connector 8"/>
            <p:cNvCxnSpPr/>
            <p:nvPr/>
          </p:nvCxnSpPr>
          <p:spPr>
            <a:xfrm>
              <a:off x="459660" y="1295400"/>
              <a:ext cx="8153400"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8540" y="1344564"/>
              <a:ext cx="8409036"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4572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0104" y="3810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p:cNvSpPr>
            <a:spLocks noGrp="1"/>
          </p:cNvSpPr>
          <p:nvPr>
            <p:ph type="sldNum" sz="quarter" idx="12"/>
          </p:nvPr>
        </p:nvSpPr>
        <p:spPr>
          <a:xfrm>
            <a:off x="11568608" y="6416675"/>
            <a:ext cx="547192" cy="324693"/>
          </a:xfrm>
        </p:spPr>
        <p:txBody>
          <a:bodyPr/>
          <a:lstStyle>
            <a:lvl1pPr>
              <a:defRPr sz="1600">
                <a:latin typeface="Times New Roman" panose="02020603050405020304" pitchFamily="18" charset="0"/>
                <a:cs typeface="Times New Roman" panose="02020603050405020304" pitchFamily="18" charset="0"/>
              </a:defRPr>
            </a:lvl1pPr>
          </a:lstStyle>
          <a:p>
            <a:fld id="{9E617D81-C3C2-4942-A81E-0DE90F43241E}" type="slidenum">
              <a:rPr lang="en-US" smtClean="0"/>
              <a:pPr/>
              <a:t>‹#›</a:t>
            </a:fld>
            <a:endParaRPr lang="en-US" dirty="0"/>
          </a:p>
        </p:txBody>
      </p:sp>
    </p:spTree>
    <p:extLst>
      <p:ext uri="{BB962C8B-B14F-4D97-AF65-F5344CB8AC3E}">
        <p14:creationId xmlns:p14="http://schemas.microsoft.com/office/powerpoint/2010/main" val="15097840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B72ABD-1BE5-4CEC-87AB-D3AC3B4212B8}" type="datetimeFigureOut">
              <a:rPr lang="en-US" smtClean="0"/>
              <a:t>9/2/17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8E611-780B-4971-9510-3749E8516D27}" type="slidenum">
              <a:rPr lang="en-US" smtClean="0"/>
              <a:t>‹#›</a:t>
            </a:fld>
            <a:endParaRPr lang="en-US"/>
          </a:p>
        </p:txBody>
      </p:sp>
    </p:spTree>
    <p:extLst>
      <p:ext uri="{BB962C8B-B14F-4D97-AF65-F5344CB8AC3E}">
        <p14:creationId xmlns:p14="http://schemas.microsoft.com/office/powerpoint/2010/main" val="390656468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9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0220556" cy="1143000"/>
          </a:xfrm>
        </p:spPr>
        <p:txBody>
          <a:bodyPr>
            <a:normAutofit/>
          </a:bodyPr>
          <a:lstStyle>
            <a:lvl1pPr algn="l">
              <a:defRPr sz="3200" b="1">
                <a:solidFill>
                  <a:srgbClr val="0000CC"/>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grpSp>
        <p:nvGrpSpPr>
          <p:cNvPr id="8" name="Group 7"/>
          <p:cNvGrpSpPr/>
          <p:nvPr userDrawn="1"/>
        </p:nvGrpSpPr>
        <p:grpSpPr>
          <a:xfrm>
            <a:off x="762000" y="228600"/>
            <a:ext cx="10443402" cy="1066800"/>
            <a:chOff x="378540" y="381000"/>
            <a:chExt cx="8409036" cy="1143000"/>
          </a:xfrm>
        </p:grpSpPr>
        <p:cxnSp>
          <p:nvCxnSpPr>
            <p:cNvPr id="9" name="Straight Connector 8"/>
            <p:cNvCxnSpPr/>
            <p:nvPr/>
          </p:nvCxnSpPr>
          <p:spPr>
            <a:xfrm>
              <a:off x="459660" y="1295400"/>
              <a:ext cx="8153400"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8540" y="1344564"/>
              <a:ext cx="8409036"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4572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0104" y="3810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p:cNvSpPr>
            <a:spLocks noGrp="1"/>
          </p:cNvSpPr>
          <p:nvPr>
            <p:ph type="sldNum" sz="quarter" idx="12"/>
          </p:nvPr>
        </p:nvSpPr>
        <p:spPr>
          <a:xfrm>
            <a:off x="11568608" y="6416675"/>
            <a:ext cx="547192" cy="324693"/>
          </a:xfrm>
        </p:spPr>
        <p:txBody>
          <a:bodyPr/>
          <a:lstStyle>
            <a:lvl1pPr>
              <a:defRPr sz="1600">
                <a:latin typeface="Times New Roman" panose="02020603050405020304" pitchFamily="18" charset="0"/>
                <a:cs typeface="Times New Roman" panose="02020603050405020304" pitchFamily="18" charset="0"/>
              </a:defRPr>
            </a:lvl1pPr>
          </a:lstStyle>
          <a:p>
            <a:fld id="{9E617D81-C3C2-4942-A81E-0DE90F43241E}" type="slidenum">
              <a:rPr lang="en-US" smtClean="0"/>
              <a:pPr/>
              <a:t>‹#›</a:t>
            </a:fld>
            <a:endParaRPr lang="en-US" dirty="0"/>
          </a:p>
        </p:txBody>
      </p:sp>
    </p:spTree>
    <p:extLst>
      <p:ext uri="{BB962C8B-B14F-4D97-AF65-F5344CB8AC3E}">
        <p14:creationId xmlns:p14="http://schemas.microsoft.com/office/powerpoint/2010/main" val="41243769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0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0220556" cy="1143000"/>
          </a:xfrm>
        </p:spPr>
        <p:txBody>
          <a:bodyPr>
            <a:normAutofit/>
          </a:bodyPr>
          <a:lstStyle>
            <a:lvl1pPr algn="l">
              <a:defRPr sz="3200" b="1">
                <a:solidFill>
                  <a:srgbClr val="0000CC"/>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grpSp>
        <p:nvGrpSpPr>
          <p:cNvPr id="8" name="Group 7"/>
          <p:cNvGrpSpPr/>
          <p:nvPr userDrawn="1"/>
        </p:nvGrpSpPr>
        <p:grpSpPr>
          <a:xfrm>
            <a:off x="762000" y="228600"/>
            <a:ext cx="10443402" cy="1066800"/>
            <a:chOff x="378540" y="381000"/>
            <a:chExt cx="8409036" cy="1143000"/>
          </a:xfrm>
        </p:grpSpPr>
        <p:cxnSp>
          <p:nvCxnSpPr>
            <p:cNvPr id="9" name="Straight Connector 8"/>
            <p:cNvCxnSpPr/>
            <p:nvPr/>
          </p:nvCxnSpPr>
          <p:spPr>
            <a:xfrm>
              <a:off x="459660" y="1295400"/>
              <a:ext cx="8153400"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8540" y="1344564"/>
              <a:ext cx="8409036"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4572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0104" y="3810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p:cNvSpPr>
            <a:spLocks noGrp="1"/>
          </p:cNvSpPr>
          <p:nvPr>
            <p:ph type="sldNum" sz="quarter" idx="12"/>
          </p:nvPr>
        </p:nvSpPr>
        <p:spPr>
          <a:xfrm>
            <a:off x="11568608" y="6416675"/>
            <a:ext cx="547192" cy="324693"/>
          </a:xfrm>
        </p:spPr>
        <p:txBody>
          <a:bodyPr/>
          <a:lstStyle>
            <a:lvl1pPr>
              <a:defRPr sz="1600">
                <a:latin typeface="Times New Roman" panose="02020603050405020304" pitchFamily="18" charset="0"/>
                <a:cs typeface="Times New Roman" panose="02020603050405020304" pitchFamily="18" charset="0"/>
              </a:defRPr>
            </a:lvl1pPr>
          </a:lstStyle>
          <a:p>
            <a:fld id="{9E617D81-C3C2-4942-A81E-0DE90F43241E}" type="slidenum">
              <a:rPr lang="en-US" smtClean="0"/>
              <a:pPr/>
              <a:t>‹#›</a:t>
            </a:fld>
            <a:endParaRPr lang="en-US" dirty="0"/>
          </a:p>
        </p:txBody>
      </p:sp>
    </p:spTree>
    <p:extLst>
      <p:ext uri="{BB962C8B-B14F-4D97-AF65-F5344CB8AC3E}">
        <p14:creationId xmlns:p14="http://schemas.microsoft.com/office/powerpoint/2010/main" val="418548881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1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0220556" cy="1143000"/>
          </a:xfrm>
        </p:spPr>
        <p:txBody>
          <a:bodyPr>
            <a:normAutofit/>
          </a:bodyPr>
          <a:lstStyle>
            <a:lvl1pPr algn="l">
              <a:defRPr sz="3200" b="1">
                <a:solidFill>
                  <a:srgbClr val="0000CC"/>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grpSp>
        <p:nvGrpSpPr>
          <p:cNvPr id="8" name="Group 7"/>
          <p:cNvGrpSpPr/>
          <p:nvPr userDrawn="1"/>
        </p:nvGrpSpPr>
        <p:grpSpPr>
          <a:xfrm>
            <a:off x="762000" y="228600"/>
            <a:ext cx="10443402" cy="1066800"/>
            <a:chOff x="378540" y="381000"/>
            <a:chExt cx="8409036" cy="1143000"/>
          </a:xfrm>
        </p:grpSpPr>
        <p:cxnSp>
          <p:nvCxnSpPr>
            <p:cNvPr id="9" name="Straight Connector 8"/>
            <p:cNvCxnSpPr/>
            <p:nvPr/>
          </p:nvCxnSpPr>
          <p:spPr>
            <a:xfrm>
              <a:off x="459660" y="1295400"/>
              <a:ext cx="8153400"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8540" y="1344564"/>
              <a:ext cx="8409036"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4572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0104" y="3810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p:cNvSpPr>
            <a:spLocks noGrp="1"/>
          </p:cNvSpPr>
          <p:nvPr>
            <p:ph type="sldNum" sz="quarter" idx="12"/>
          </p:nvPr>
        </p:nvSpPr>
        <p:spPr>
          <a:xfrm>
            <a:off x="11568608" y="6416675"/>
            <a:ext cx="547192" cy="324693"/>
          </a:xfrm>
        </p:spPr>
        <p:txBody>
          <a:bodyPr/>
          <a:lstStyle>
            <a:lvl1pPr>
              <a:defRPr sz="1600">
                <a:latin typeface="Times New Roman" panose="02020603050405020304" pitchFamily="18" charset="0"/>
                <a:cs typeface="Times New Roman" panose="02020603050405020304" pitchFamily="18" charset="0"/>
              </a:defRPr>
            </a:lvl1pPr>
          </a:lstStyle>
          <a:p>
            <a:fld id="{9E617D81-C3C2-4942-A81E-0DE90F43241E}" type="slidenum">
              <a:rPr lang="en-US" smtClean="0"/>
              <a:pPr/>
              <a:t>‹#›</a:t>
            </a:fld>
            <a:endParaRPr lang="en-US" dirty="0"/>
          </a:p>
        </p:txBody>
      </p:sp>
    </p:spTree>
    <p:extLst>
      <p:ext uri="{BB962C8B-B14F-4D97-AF65-F5344CB8AC3E}">
        <p14:creationId xmlns:p14="http://schemas.microsoft.com/office/powerpoint/2010/main" val="239963992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2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0220556" cy="1143000"/>
          </a:xfrm>
        </p:spPr>
        <p:txBody>
          <a:bodyPr>
            <a:normAutofit/>
          </a:bodyPr>
          <a:lstStyle>
            <a:lvl1pPr algn="l">
              <a:defRPr sz="3200" b="1">
                <a:solidFill>
                  <a:srgbClr val="0000CC"/>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grpSp>
        <p:nvGrpSpPr>
          <p:cNvPr id="8" name="Group 7"/>
          <p:cNvGrpSpPr/>
          <p:nvPr userDrawn="1"/>
        </p:nvGrpSpPr>
        <p:grpSpPr>
          <a:xfrm>
            <a:off x="762000" y="228600"/>
            <a:ext cx="10443402" cy="1066800"/>
            <a:chOff x="378540" y="381000"/>
            <a:chExt cx="8409036" cy="1143000"/>
          </a:xfrm>
        </p:grpSpPr>
        <p:cxnSp>
          <p:nvCxnSpPr>
            <p:cNvPr id="9" name="Straight Connector 8"/>
            <p:cNvCxnSpPr/>
            <p:nvPr/>
          </p:nvCxnSpPr>
          <p:spPr>
            <a:xfrm>
              <a:off x="459660" y="1295400"/>
              <a:ext cx="8153400"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8540" y="1344564"/>
              <a:ext cx="8409036"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4572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0104" y="3810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p:cNvSpPr>
            <a:spLocks noGrp="1"/>
          </p:cNvSpPr>
          <p:nvPr>
            <p:ph type="sldNum" sz="quarter" idx="12"/>
          </p:nvPr>
        </p:nvSpPr>
        <p:spPr>
          <a:xfrm>
            <a:off x="11568608" y="6416675"/>
            <a:ext cx="547192" cy="324693"/>
          </a:xfrm>
        </p:spPr>
        <p:txBody>
          <a:bodyPr/>
          <a:lstStyle>
            <a:lvl1pPr>
              <a:defRPr sz="1600">
                <a:latin typeface="Times New Roman" panose="02020603050405020304" pitchFamily="18" charset="0"/>
                <a:cs typeface="Times New Roman" panose="02020603050405020304" pitchFamily="18" charset="0"/>
              </a:defRPr>
            </a:lvl1pPr>
          </a:lstStyle>
          <a:p>
            <a:fld id="{9E617D81-C3C2-4942-A81E-0DE90F43241E}" type="slidenum">
              <a:rPr lang="en-US" smtClean="0"/>
              <a:pPr/>
              <a:t>‹#›</a:t>
            </a:fld>
            <a:endParaRPr lang="en-US" dirty="0"/>
          </a:p>
        </p:txBody>
      </p:sp>
    </p:spTree>
    <p:extLst>
      <p:ext uri="{BB962C8B-B14F-4D97-AF65-F5344CB8AC3E}">
        <p14:creationId xmlns:p14="http://schemas.microsoft.com/office/powerpoint/2010/main" val="19099085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3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0220556" cy="1143000"/>
          </a:xfrm>
        </p:spPr>
        <p:txBody>
          <a:bodyPr>
            <a:normAutofit/>
          </a:bodyPr>
          <a:lstStyle>
            <a:lvl1pPr algn="l">
              <a:defRPr sz="3200" b="1">
                <a:solidFill>
                  <a:srgbClr val="0000CC"/>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grpSp>
        <p:nvGrpSpPr>
          <p:cNvPr id="8" name="Group 7"/>
          <p:cNvGrpSpPr/>
          <p:nvPr userDrawn="1"/>
        </p:nvGrpSpPr>
        <p:grpSpPr>
          <a:xfrm>
            <a:off x="762000" y="228600"/>
            <a:ext cx="10443402" cy="1066800"/>
            <a:chOff x="378540" y="381000"/>
            <a:chExt cx="8409036" cy="1143000"/>
          </a:xfrm>
        </p:grpSpPr>
        <p:cxnSp>
          <p:nvCxnSpPr>
            <p:cNvPr id="9" name="Straight Connector 8"/>
            <p:cNvCxnSpPr/>
            <p:nvPr/>
          </p:nvCxnSpPr>
          <p:spPr>
            <a:xfrm>
              <a:off x="459660" y="1295400"/>
              <a:ext cx="8153400"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8540" y="1344564"/>
              <a:ext cx="8409036"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4572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0104" y="3810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p:cNvSpPr>
            <a:spLocks noGrp="1"/>
          </p:cNvSpPr>
          <p:nvPr>
            <p:ph type="sldNum" sz="quarter" idx="12"/>
          </p:nvPr>
        </p:nvSpPr>
        <p:spPr>
          <a:xfrm>
            <a:off x="11568608" y="6416675"/>
            <a:ext cx="547192" cy="324693"/>
          </a:xfrm>
        </p:spPr>
        <p:txBody>
          <a:bodyPr/>
          <a:lstStyle>
            <a:lvl1pPr>
              <a:defRPr sz="1600">
                <a:latin typeface="Times New Roman" panose="02020603050405020304" pitchFamily="18" charset="0"/>
                <a:cs typeface="Times New Roman" panose="02020603050405020304" pitchFamily="18" charset="0"/>
              </a:defRPr>
            </a:lvl1pPr>
          </a:lstStyle>
          <a:p>
            <a:fld id="{9E617D81-C3C2-4942-A81E-0DE90F43241E}" type="slidenum">
              <a:rPr lang="en-US" smtClean="0"/>
              <a:pPr/>
              <a:t>‹#›</a:t>
            </a:fld>
            <a:endParaRPr lang="en-US" dirty="0"/>
          </a:p>
        </p:txBody>
      </p:sp>
    </p:spTree>
    <p:extLst>
      <p:ext uri="{BB962C8B-B14F-4D97-AF65-F5344CB8AC3E}">
        <p14:creationId xmlns:p14="http://schemas.microsoft.com/office/powerpoint/2010/main" val="40284823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4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0220556" cy="1143000"/>
          </a:xfrm>
        </p:spPr>
        <p:txBody>
          <a:bodyPr>
            <a:normAutofit/>
          </a:bodyPr>
          <a:lstStyle>
            <a:lvl1pPr algn="l">
              <a:defRPr sz="3200" b="1">
                <a:solidFill>
                  <a:srgbClr val="0000CC"/>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grpSp>
        <p:nvGrpSpPr>
          <p:cNvPr id="8" name="Group 7"/>
          <p:cNvGrpSpPr/>
          <p:nvPr userDrawn="1"/>
        </p:nvGrpSpPr>
        <p:grpSpPr>
          <a:xfrm>
            <a:off x="762000" y="228600"/>
            <a:ext cx="10443402" cy="1066800"/>
            <a:chOff x="378540" y="381000"/>
            <a:chExt cx="8409036" cy="1143000"/>
          </a:xfrm>
        </p:grpSpPr>
        <p:cxnSp>
          <p:nvCxnSpPr>
            <p:cNvPr id="9" name="Straight Connector 8"/>
            <p:cNvCxnSpPr/>
            <p:nvPr/>
          </p:nvCxnSpPr>
          <p:spPr>
            <a:xfrm>
              <a:off x="459660" y="1295400"/>
              <a:ext cx="8153400"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8540" y="1344564"/>
              <a:ext cx="8409036"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4572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0104" y="3810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p:cNvSpPr>
            <a:spLocks noGrp="1"/>
          </p:cNvSpPr>
          <p:nvPr>
            <p:ph type="sldNum" sz="quarter" idx="12"/>
          </p:nvPr>
        </p:nvSpPr>
        <p:spPr>
          <a:xfrm>
            <a:off x="11568608" y="6416675"/>
            <a:ext cx="547192" cy="324693"/>
          </a:xfrm>
        </p:spPr>
        <p:txBody>
          <a:bodyPr/>
          <a:lstStyle>
            <a:lvl1pPr>
              <a:defRPr sz="1600">
                <a:latin typeface="Times New Roman" panose="02020603050405020304" pitchFamily="18" charset="0"/>
                <a:cs typeface="Times New Roman" panose="02020603050405020304" pitchFamily="18" charset="0"/>
              </a:defRPr>
            </a:lvl1pPr>
          </a:lstStyle>
          <a:p>
            <a:fld id="{9E617D81-C3C2-4942-A81E-0DE90F43241E}" type="slidenum">
              <a:rPr lang="en-US" smtClean="0"/>
              <a:pPr/>
              <a:t>‹#›</a:t>
            </a:fld>
            <a:endParaRPr lang="en-US" dirty="0"/>
          </a:p>
        </p:txBody>
      </p:sp>
    </p:spTree>
    <p:extLst>
      <p:ext uri="{BB962C8B-B14F-4D97-AF65-F5344CB8AC3E}">
        <p14:creationId xmlns:p14="http://schemas.microsoft.com/office/powerpoint/2010/main" val="365130848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5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0220556" cy="1143000"/>
          </a:xfrm>
        </p:spPr>
        <p:txBody>
          <a:bodyPr>
            <a:normAutofit/>
          </a:bodyPr>
          <a:lstStyle>
            <a:lvl1pPr algn="l">
              <a:defRPr sz="3200" b="1">
                <a:solidFill>
                  <a:srgbClr val="0000CC"/>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grpSp>
        <p:nvGrpSpPr>
          <p:cNvPr id="8" name="Group 7"/>
          <p:cNvGrpSpPr/>
          <p:nvPr userDrawn="1"/>
        </p:nvGrpSpPr>
        <p:grpSpPr>
          <a:xfrm>
            <a:off x="762000" y="228600"/>
            <a:ext cx="10443402" cy="1066800"/>
            <a:chOff x="378540" y="381000"/>
            <a:chExt cx="8409036" cy="1143000"/>
          </a:xfrm>
        </p:grpSpPr>
        <p:cxnSp>
          <p:nvCxnSpPr>
            <p:cNvPr id="9" name="Straight Connector 8"/>
            <p:cNvCxnSpPr/>
            <p:nvPr/>
          </p:nvCxnSpPr>
          <p:spPr>
            <a:xfrm>
              <a:off x="459660" y="1295400"/>
              <a:ext cx="8153400"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8540" y="1344564"/>
              <a:ext cx="8409036"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4572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0104" y="3810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p:cNvSpPr>
            <a:spLocks noGrp="1"/>
          </p:cNvSpPr>
          <p:nvPr>
            <p:ph type="sldNum" sz="quarter" idx="12"/>
          </p:nvPr>
        </p:nvSpPr>
        <p:spPr>
          <a:xfrm>
            <a:off x="11568608" y="6416675"/>
            <a:ext cx="547192" cy="324693"/>
          </a:xfrm>
        </p:spPr>
        <p:txBody>
          <a:bodyPr/>
          <a:lstStyle>
            <a:lvl1pPr>
              <a:defRPr sz="1600">
                <a:latin typeface="Times New Roman" panose="02020603050405020304" pitchFamily="18" charset="0"/>
                <a:cs typeface="Times New Roman" panose="02020603050405020304" pitchFamily="18" charset="0"/>
              </a:defRPr>
            </a:lvl1pPr>
          </a:lstStyle>
          <a:p>
            <a:fld id="{9E617D81-C3C2-4942-A81E-0DE90F43241E}" type="slidenum">
              <a:rPr lang="en-US" smtClean="0"/>
              <a:pPr/>
              <a:t>‹#›</a:t>
            </a:fld>
            <a:endParaRPr lang="en-US" dirty="0"/>
          </a:p>
        </p:txBody>
      </p:sp>
    </p:spTree>
    <p:extLst>
      <p:ext uri="{BB962C8B-B14F-4D97-AF65-F5344CB8AC3E}">
        <p14:creationId xmlns:p14="http://schemas.microsoft.com/office/powerpoint/2010/main" val="402486038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6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0220556" cy="1143000"/>
          </a:xfrm>
        </p:spPr>
        <p:txBody>
          <a:bodyPr>
            <a:normAutofit/>
          </a:bodyPr>
          <a:lstStyle>
            <a:lvl1pPr algn="l">
              <a:defRPr sz="3200" b="1">
                <a:solidFill>
                  <a:srgbClr val="0000CC"/>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grpSp>
        <p:nvGrpSpPr>
          <p:cNvPr id="8" name="Group 7"/>
          <p:cNvGrpSpPr/>
          <p:nvPr userDrawn="1"/>
        </p:nvGrpSpPr>
        <p:grpSpPr>
          <a:xfrm>
            <a:off x="762000" y="228600"/>
            <a:ext cx="10443402" cy="1066800"/>
            <a:chOff x="378540" y="381000"/>
            <a:chExt cx="8409036" cy="1143000"/>
          </a:xfrm>
        </p:grpSpPr>
        <p:cxnSp>
          <p:nvCxnSpPr>
            <p:cNvPr id="9" name="Straight Connector 8"/>
            <p:cNvCxnSpPr/>
            <p:nvPr/>
          </p:nvCxnSpPr>
          <p:spPr>
            <a:xfrm>
              <a:off x="459660" y="1295400"/>
              <a:ext cx="8153400"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8540" y="1344564"/>
              <a:ext cx="8409036"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4572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0104" y="3810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p:cNvSpPr>
            <a:spLocks noGrp="1"/>
          </p:cNvSpPr>
          <p:nvPr>
            <p:ph type="sldNum" sz="quarter" idx="12"/>
          </p:nvPr>
        </p:nvSpPr>
        <p:spPr>
          <a:xfrm>
            <a:off x="11568608" y="6416675"/>
            <a:ext cx="547192" cy="324693"/>
          </a:xfrm>
        </p:spPr>
        <p:txBody>
          <a:bodyPr/>
          <a:lstStyle>
            <a:lvl1pPr>
              <a:defRPr sz="1600">
                <a:latin typeface="Times New Roman" panose="02020603050405020304" pitchFamily="18" charset="0"/>
                <a:cs typeface="Times New Roman" panose="02020603050405020304" pitchFamily="18" charset="0"/>
              </a:defRPr>
            </a:lvl1pPr>
          </a:lstStyle>
          <a:p>
            <a:fld id="{9E617D81-C3C2-4942-A81E-0DE90F43241E}" type="slidenum">
              <a:rPr lang="en-US" smtClean="0"/>
              <a:pPr/>
              <a:t>‹#›</a:t>
            </a:fld>
            <a:endParaRPr lang="en-US" dirty="0"/>
          </a:p>
        </p:txBody>
      </p:sp>
    </p:spTree>
    <p:extLst>
      <p:ext uri="{BB962C8B-B14F-4D97-AF65-F5344CB8AC3E}">
        <p14:creationId xmlns:p14="http://schemas.microsoft.com/office/powerpoint/2010/main" val="41987591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7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0220556" cy="1143000"/>
          </a:xfrm>
        </p:spPr>
        <p:txBody>
          <a:bodyPr>
            <a:normAutofit/>
          </a:bodyPr>
          <a:lstStyle>
            <a:lvl1pPr algn="l">
              <a:defRPr sz="3200" b="1">
                <a:solidFill>
                  <a:srgbClr val="0000CC"/>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grpSp>
        <p:nvGrpSpPr>
          <p:cNvPr id="8" name="Group 7"/>
          <p:cNvGrpSpPr/>
          <p:nvPr userDrawn="1"/>
        </p:nvGrpSpPr>
        <p:grpSpPr>
          <a:xfrm>
            <a:off x="762000" y="228600"/>
            <a:ext cx="10443402" cy="1066800"/>
            <a:chOff x="378540" y="381000"/>
            <a:chExt cx="8409036" cy="1143000"/>
          </a:xfrm>
        </p:grpSpPr>
        <p:cxnSp>
          <p:nvCxnSpPr>
            <p:cNvPr id="9" name="Straight Connector 8"/>
            <p:cNvCxnSpPr/>
            <p:nvPr/>
          </p:nvCxnSpPr>
          <p:spPr>
            <a:xfrm>
              <a:off x="459660" y="1295400"/>
              <a:ext cx="8153400"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8540" y="1344564"/>
              <a:ext cx="8409036"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4572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0104" y="3810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p:cNvSpPr>
            <a:spLocks noGrp="1"/>
          </p:cNvSpPr>
          <p:nvPr>
            <p:ph type="sldNum" sz="quarter" idx="12"/>
          </p:nvPr>
        </p:nvSpPr>
        <p:spPr>
          <a:xfrm>
            <a:off x="11568608" y="6416675"/>
            <a:ext cx="547192" cy="324693"/>
          </a:xfrm>
        </p:spPr>
        <p:txBody>
          <a:bodyPr/>
          <a:lstStyle>
            <a:lvl1pPr>
              <a:defRPr sz="1600">
                <a:latin typeface="Times New Roman" panose="02020603050405020304" pitchFamily="18" charset="0"/>
                <a:cs typeface="Times New Roman" panose="02020603050405020304" pitchFamily="18" charset="0"/>
              </a:defRPr>
            </a:lvl1pPr>
          </a:lstStyle>
          <a:p>
            <a:fld id="{9E617D81-C3C2-4942-A81E-0DE90F43241E}" type="slidenum">
              <a:rPr lang="en-US" smtClean="0"/>
              <a:pPr/>
              <a:t>‹#›</a:t>
            </a:fld>
            <a:endParaRPr lang="en-US" dirty="0"/>
          </a:p>
        </p:txBody>
      </p:sp>
    </p:spTree>
    <p:extLst>
      <p:ext uri="{BB962C8B-B14F-4D97-AF65-F5344CB8AC3E}">
        <p14:creationId xmlns:p14="http://schemas.microsoft.com/office/powerpoint/2010/main" val="21200949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8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0220556" cy="1143000"/>
          </a:xfrm>
        </p:spPr>
        <p:txBody>
          <a:bodyPr>
            <a:normAutofit/>
          </a:bodyPr>
          <a:lstStyle>
            <a:lvl1pPr algn="l">
              <a:defRPr sz="3200" b="1">
                <a:solidFill>
                  <a:srgbClr val="0000CC"/>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grpSp>
        <p:nvGrpSpPr>
          <p:cNvPr id="8" name="Group 7"/>
          <p:cNvGrpSpPr/>
          <p:nvPr userDrawn="1"/>
        </p:nvGrpSpPr>
        <p:grpSpPr>
          <a:xfrm>
            <a:off x="762000" y="228600"/>
            <a:ext cx="10443402" cy="1066800"/>
            <a:chOff x="378540" y="381000"/>
            <a:chExt cx="8409036" cy="1143000"/>
          </a:xfrm>
        </p:grpSpPr>
        <p:cxnSp>
          <p:nvCxnSpPr>
            <p:cNvPr id="9" name="Straight Connector 8"/>
            <p:cNvCxnSpPr/>
            <p:nvPr/>
          </p:nvCxnSpPr>
          <p:spPr>
            <a:xfrm>
              <a:off x="459660" y="1295400"/>
              <a:ext cx="8153400"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8540" y="1344564"/>
              <a:ext cx="8409036"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4572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0104" y="3810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p:cNvSpPr>
            <a:spLocks noGrp="1"/>
          </p:cNvSpPr>
          <p:nvPr>
            <p:ph type="sldNum" sz="quarter" idx="12"/>
          </p:nvPr>
        </p:nvSpPr>
        <p:spPr>
          <a:xfrm>
            <a:off x="11568608" y="6416675"/>
            <a:ext cx="547192" cy="324693"/>
          </a:xfrm>
        </p:spPr>
        <p:txBody>
          <a:bodyPr/>
          <a:lstStyle>
            <a:lvl1pPr>
              <a:defRPr sz="1600">
                <a:latin typeface="Times New Roman" panose="02020603050405020304" pitchFamily="18" charset="0"/>
                <a:cs typeface="Times New Roman" panose="02020603050405020304" pitchFamily="18" charset="0"/>
              </a:defRPr>
            </a:lvl1pPr>
          </a:lstStyle>
          <a:p>
            <a:fld id="{9E617D81-C3C2-4942-A81E-0DE90F43241E}" type="slidenum">
              <a:rPr lang="en-US" smtClean="0"/>
              <a:pPr/>
              <a:t>‹#›</a:t>
            </a:fld>
            <a:endParaRPr lang="en-US" dirty="0"/>
          </a:p>
        </p:txBody>
      </p:sp>
    </p:spTree>
    <p:extLst>
      <p:ext uri="{BB962C8B-B14F-4D97-AF65-F5344CB8AC3E}">
        <p14:creationId xmlns:p14="http://schemas.microsoft.com/office/powerpoint/2010/main" val="35540227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B72ABD-1BE5-4CEC-87AB-D3AC3B4212B8}" type="datetimeFigureOut">
              <a:rPr lang="en-US" smtClean="0"/>
              <a:t>9/2/17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B8E611-780B-4971-9510-3749E8516D27}" type="slidenum">
              <a:rPr lang="en-US" smtClean="0"/>
              <a:t>‹#›</a:t>
            </a:fld>
            <a:endParaRPr lang="en-US"/>
          </a:p>
        </p:txBody>
      </p:sp>
    </p:spTree>
    <p:extLst>
      <p:ext uri="{BB962C8B-B14F-4D97-AF65-F5344CB8AC3E}">
        <p14:creationId xmlns:p14="http://schemas.microsoft.com/office/powerpoint/2010/main" val="338753729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9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0220556" cy="1143000"/>
          </a:xfrm>
        </p:spPr>
        <p:txBody>
          <a:bodyPr>
            <a:normAutofit/>
          </a:bodyPr>
          <a:lstStyle>
            <a:lvl1pPr algn="l">
              <a:defRPr sz="3200" b="1">
                <a:solidFill>
                  <a:srgbClr val="0000CC"/>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grpSp>
        <p:nvGrpSpPr>
          <p:cNvPr id="8" name="Group 7"/>
          <p:cNvGrpSpPr/>
          <p:nvPr userDrawn="1"/>
        </p:nvGrpSpPr>
        <p:grpSpPr>
          <a:xfrm>
            <a:off x="762000" y="228600"/>
            <a:ext cx="10443402" cy="1066800"/>
            <a:chOff x="378540" y="381000"/>
            <a:chExt cx="8409036" cy="1143000"/>
          </a:xfrm>
        </p:grpSpPr>
        <p:cxnSp>
          <p:nvCxnSpPr>
            <p:cNvPr id="9" name="Straight Connector 8"/>
            <p:cNvCxnSpPr/>
            <p:nvPr/>
          </p:nvCxnSpPr>
          <p:spPr>
            <a:xfrm>
              <a:off x="459660" y="1295400"/>
              <a:ext cx="8153400"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8540" y="1344564"/>
              <a:ext cx="8409036"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4572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0104" y="3810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p:cNvSpPr>
            <a:spLocks noGrp="1"/>
          </p:cNvSpPr>
          <p:nvPr>
            <p:ph type="sldNum" sz="quarter" idx="12"/>
          </p:nvPr>
        </p:nvSpPr>
        <p:spPr>
          <a:xfrm>
            <a:off x="11568608" y="6416675"/>
            <a:ext cx="547192" cy="324693"/>
          </a:xfrm>
        </p:spPr>
        <p:txBody>
          <a:bodyPr/>
          <a:lstStyle>
            <a:lvl1pPr>
              <a:defRPr sz="1600">
                <a:latin typeface="Times New Roman" panose="02020603050405020304" pitchFamily="18" charset="0"/>
                <a:cs typeface="Times New Roman" panose="02020603050405020304" pitchFamily="18" charset="0"/>
              </a:defRPr>
            </a:lvl1pPr>
          </a:lstStyle>
          <a:p>
            <a:fld id="{9E617D81-C3C2-4942-A81E-0DE90F43241E}" type="slidenum">
              <a:rPr lang="en-US" smtClean="0"/>
              <a:pPr/>
              <a:t>‹#›</a:t>
            </a:fld>
            <a:endParaRPr lang="en-US" dirty="0"/>
          </a:p>
        </p:txBody>
      </p:sp>
    </p:spTree>
    <p:extLst>
      <p:ext uri="{BB962C8B-B14F-4D97-AF65-F5344CB8AC3E}">
        <p14:creationId xmlns:p14="http://schemas.microsoft.com/office/powerpoint/2010/main" val="3604720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0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0220556" cy="1143000"/>
          </a:xfrm>
        </p:spPr>
        <p:txBody>
          <a:bodyPr>
            <a:normAutofit/>
          </a:bodyPr>
          <a:lstStyle>
            <a:lvl1pPr algn="l">
              <a:defRPr sz="3200" b="1">
                <a:solidFill>
                  <a:srgbClr val="0000CC"/>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grpSp>
        <p:nvGrpSpPr>
          <p:cNvPr id="8" name="Group 7"/>
          <p:cNvGrpSpPr/>
          <p:nvPr userDrawn="1"/>
        </p:nvGrpSpPr>
        <p:grpSpPr>
          <a:xfrm>
            <a:off x="762000" y="228600"/>
            <a:ext cx="10443402" cy="1066800"/>
            <a:chOff x="378540" y="381000"/>
            <a:chExt cx="8409036" cy="1143000"/>
          </a:xfrm>
        </p:grpSpPr>
        <p:cxnSp>
          <p:nvCxnSpPr>
            <p:cNvPr id="9" name="Straight Connector 8"/>
            <p:cNvCxnSpPr/>
            <p:nvPr/>
          </p:nvCxnSpPr>
          <p:spPr>
            <a:xfrm>
              <a:off x="459660" y="1295400"/>
              <a:ext cx="8153400"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8540" y="1344564"/>
              <a:ext cx="8409036"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4572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0104" y="3810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p:cNvSpPr>
            <a:spLocks noGrp="1"/>
          </p:cNvSpPr>
          <p:nvPr>
            <p:ph type="sldNum" sz="quarter" idx="12"/>
          </p:nvPr>
        </p:nvSpPr>
        <p:spPr>
          <a:xfrm>
            <a:off x="11568608" y="6416675"/>
            <a:ext cx="547192" cy="324693"/>
          </a:xfrm>
        </p:spPr>
        <p:txBody>
          <a:bodyPr/>
          <a:lstStyle>
            <a:lvl1pPr>
              <a:defRPr sz="1600">
                <a:latin typeface="Times New Roman" panose="02020603050405020304" pitchFamily="18" charset="0"/>
                <a:cs typeface="Times New Roman" panose="02020603050405020304" pitchFamily="18" charset="0"/>
              </a:defRPr>
            </a:lvl1pPr>
          </a:lstStyle>
          <a:p>
            <a:fld id="{9E617D81-C3C2-4942-A81E-0DE90F43241E}" type="slidenum">
              <a:rPr lang="en-US" smtClean="0"/>
              <a:pPr/>
              <a:t>‹#›</a:t>
            </a:fld>
            <a:endParaRPr lang="en-US" dirty="0"/>
          </a:p>
        </p:txBody>
      </p:sp>
    </p:spTree>
    <p:extLst>
      <p:ext uri="{BB962C8B-B14F-4D97-AF65-F5344CB8AC3E}">
        <p14:creationId xmlns:p14="http://schemas.microsoft.com/office/powerpoint/2010/main" val="182027758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41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0220556" cy="1143000"/>
          </a:xfrm>
        </p:spPr>
        <p:txBody>
          <a:bodyPr>
            <a:normAutofit/>
          </a:bodyPr>
          <a:lstStyle>
            <a:lvl1pPr algn="l">
              <a:defRPr sz="3200" b="1">
                <a:solidFill>
                  <a:srgbClr val="0000CC"/>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grpSp>
        <p:nvGrpSpPr>
          <p:cNvPr id="8" name="Group 7"/>
          <p:cNvGrpSpPr/>
          <p:nvPr userDrawn="1"/>
        </p:nvGrpSpPr>
        <p:grpSpPr>
          <a:xfrm>
            <a:off x="762000" y="228600"/>
            <a:ext cx="10443402" cy="1066800"/>
            <a:chOff x="378540" y="381000"/>
            <a:chExt cx="8409036" cy="1143000"/>
          </a:xfrm>
        </p:grpSpPr>
        <p:cxnSp>
          <p:nvCxnSpPr>
            <p:cNvPr id="9" name="Straight Connector 8"/>
            <p:cNvCxnSpPr/>
            <p:nvPr/>
          </p:nvCxnSpPr>
          <p:spPr>
            <a:xfrm>
              <a:off x="459660" y="1295400"/>
              <a:ext cx="8153400"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8540" y="1344564"/>
              <a:ext cx="8409036"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4572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0104" y="3810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p:cNvSpPr>
            <a:spLocks noGrp="1"/>
          </p:cNvSpPr>
          <p:nvPr>
            <p:ph type="sldNum" sz="quarter" idx="12"/>
          </p:nvPr>
        </p:nvSpPr>
        <p:spPr>
          <a:xfrm>
            <a:off x="11568608" y="6416675"/>
            <a:ext cx="547192" cy="324693"/>
          </a:xfrm>
        </p:spPr>
        <p:txBody>
          <a:bodyPr/>
          <a:lstStyle>
            <a:lvl1pPr>
              <a:defRPr sz="1600">
                <a:latin typeface="Times New Roman" panose="02020603050405020304" pitchFamily="18" charset="0"/>
                <a:cs typeface="Times New Roman" panose="02020603050405020304" pitchFamily="18" charset="0"/>
              </a:defRPr>
            </a:lvl1pPr>
          </a:lstStyle>
          <a:p>
            <a:fld id="{9E617D81-C3C2-4942-A81E-0DE90F43241E}" type="slidenum">
              <a:rPr lang="en-US" smtClean="0"/>
              <a:pPr/>
              <a:t>‹#›</a:t>
            </a:fld>
            <a:endParaRPr lang="en-US" dirty="0"/>
          </a:p>
        </p:txBody>
      </p:sp>
    </p:spTree>
    <p:extLst>
      <p:ext uri="{BB962C8B-B14F-4D97-AF65-F5344CB8AC3E}">
        <p14:creationId xmlns:p14="http://schemas.microsoft.com/office/powerpoint/2010/main" val="365882142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42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0220556" cy="1143000"/>
          </a:xfrm>
        </p:spPr>
        <p:txBody>
          <a:bodyPr>
            <a:normAutofit/>
          </a:bodyPr>
          <a:lstStyle>
            <a:lvl1pPr algn="l">
              <a:defRPr sz="3200" b="1">
                <a:solidFill>
                  <a:srgbClr val="0000CC"/>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grpSp>
        <p:nvGrpSpPr>
          <p:cNvPr id="8" name="Group 7"/>
          <p:cNvGrpSpPr/>
          <p:nvPr userDrawn="1"/>
        </p:nvGrpSpPr>
        <p:grpSpPr>
          <a:xfrm>
            <a:off x="762000" y="228600"/>
            <a:ext cx="10443402" cy="1066800"/>
            <a:chOff x="378540" y="381000"/>
            <a:chExt cx="8409036" cy="1143000"/>
          </a:xfrm>
        </p:grpSpPr>
        <p:cxnSp>
          <p:nvCxnSpPr>
            <p:cNvPr id="9" name="Straight Connector 8"/>
            <p:cNvCxnSpPr/>
            <p:nvPr/>
          </p:nvCxnSpPr>
          <p:spPr>
            <a:xfrm>
              <a:off x="459660" y="1295400"/>
              <a:ext cx="8153400"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8540" y="1344564"/>
              <a:ext cx="8409036"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4572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0104" y="3810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p:cNvSpPr>
            <a:spLocks noGrp="1"/>
          </p:cNvSpPr>
          <p:nvPr>
            <p:ph type="sldNum" sz="quarter" idx="12"/>
          </p:nvPr>
        </p:nvSpPr>
        <p:spPr>
          <a:xfrm>
            <a:off x="11568608" y="6416675"/>
            <a:ext cx="547192" cy="324693"/>
          </a:xfrm>
        </p:spPr>
        <p:txBody>
          <a:bodyPr/>
          <a:lstStyle>
            <a:lvl1pPr>
              <a:defRPr sz="1600">
                <a:latin typeface="Times New Roman" panose="02020603050405020304" pitchFamily="18" charset="0"/>
                <a:cs typeface="Times New Roman" panose="02020603050405020304" pitchFamily="18" charset="0"/>
              </a:defRPr>
            </a:lvl1pPr>
          </a:lstStyle>
          <a:p>
            <a:fld id="{9E617D81-C3C2-4942-A81E-0DE90F43241E}" type="slidenum">
              <a:rPr lang="en-US" smtClean="0"/>
              <a:pPr/>
              <a:t>‹#›</a:t>
            </a:fld>
            <a:endParaRPr lang="en-US" dirty="0"/>
          </a:p>
        </p:txBody>
      </p:sp>
    </p:spTree>
    <p:extLst>
      <p:ext uri="{BB962C8B-B14F-4D97-AF65-F5344CB8AC3E}">
        <p14:creationId xmlns:p14="http://schemas.microsoft.com/office/powerpoint/2010/main" val="208577493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43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0220556" cy="1143000"/>
          </a:xfrm>
        </p:spPr>
        <p:txBody>
          <a:bodyPr>
            <a:normAutofit/>
          </a:bodyPr>
          <a:lstStyle>
            <a:lvl1pPr algn="l">
              <a:defRPr sz="3200" b="1">
                <a:solidFill>
                  <a:srgbClr val="0000CC"/>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grpSp>
        <p:nvGrpSpPr>
          <p:cNvPr id="8" name="Group 7"/>
          <p:cNvGrpSpPr/>
          <p:nvPr userDrawn="1"/>
        </p:nvGrpSpPr>
        <p:grpSpPr>
          <a:xfrm>
            <a:off x="762000" y="228600"/>
            <a:ext cx="10443402" cy="1066800"/>
            <a:chOff x="378540" y="381000"/>
            <a:chExt cx="8409036" cy="1143000"/>
          </a:xfrm>
        </p:grpSpPr>
        <p:cxnSp>
          <p:nvCxnSpPr>
            <p:cNvPr id="9" name="Straight Connector 8"/>
            <p:cNvCxnSpPr/>
            <p:nvPr/>
          </p:nvCxnSpPr>
          <p:spPr>
            <a:xfrm>
              <a:off x="459660" y="1295400"/>
              <a:ext cx="8153400"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8540" y="1344564"/>
              <a:ext cx="8409036"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4572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0104" y="3810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p:cNvSpPr>
            <a:spLocks noGrp="1"/>
          </p:cNvSpPr>
          <p:nvPr>
            <p:ph type="sldNum" sz="quarter" idx="12"/>
          </p:nvPr>
        </p:nvSpPr>
        <p:spPr>
          <a:xfrm>
            <a:off x="11568608" y="6416675"/>
            <a:ext cx="547192" cy="324693"/>
          </a:xfrm>
        </p:spPr>
        <p:txBody>
          <a:bodyPr/>
          <a:lstStyle>
            <a:lvl1pPr>
              <a:defRPr sz="1600">
                <a:latin typeface="Times New Roman" panose="02020603050405020304" pitchFamily="18" charset="0"/>
                <a:cs typeface="Times New Roman" panose="02020603050405020304" pitchFamily="18" charset="0"/>
              </a:defRPr>
            </a:lvl1pPr>
          </a:lstStyle>
          <a:p>
            <a:fld id="{9E617D81-C3C2-4942-A81E-0DE90F43241E}" type="slidenum">
              <a:rPr lang="en-US" smtClean="0"/>
              <a:pPr/>
              <a:t>‹#›</a:t>
            </a:fld>
            <a:endParaRPr lang="en-US" dirty="0"/>
          </a:p>
        </p:txBody>
      </p:sp>
    </p:spTree>
    <p:extLst>
      <p:ext uri="{BB962C8B-B14F-4D97-AF65-F5344CB8AC3E}">
        <p14:creationId xmlns:p14="http://schemas.microsoft.com/office/powerpoint/2010/main" val="345350457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44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0220556" cy="1143000"/>
          </a:xfrm>
        </p:spPr>
        <p:txBody>
          <a:bodyPr>
            <a:normAutofit/>
          </a:bodyPr>
          <a:lstStyle>
            <a:lvl1pPr algn="l">
              <a:defRPr sz="3200" b="1">
                <a:solidFill>
                  <a:srgbClr val="0000CC"/>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grpSp>
        <p:nvGrpSpPr>
          <p:cNvPr id="8" name="Group 7"/>
          <p:cNvGrpSpPr/>
          <p:nvPr userDrawn="1"/>
        </p:nvGrpSpPr>
        <p:grpSpPr>
          <a:xfrm>
            <a:off x="762000" y="228600"/>
            <a:ext cx="10443402" cy="1066800"/>
            <a:chOff x="378540" y="381000"/>
            <a:chExt cx="8409036" cy="1143000"/>
          </a:xfrm>
        </p:grpSpPr>
        <p:cxnSp>
          <p:nvCxnSpPr>
            <p:cNvPr id="9" name="Straight Connector 8"/>
            <p:cNvCxnSpPr/>
            <p:nvPr/>
          </p:nvCxnSpPr>
          <p:spPr>
            <a:xfrm>
              <a:off x="459660" y="1295400"/>
              <a:ext cx="8153400"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8540" y="1344564"/>
              <a:ext cx="8409036"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4572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0104" y="3810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p:cNvSpPr>
            <a:spLocks noGrp="1"/>
          </p:cNvSpPr>
          <p:nvPr>
            <p:ph type="sldNum" sz="quarter" idx="12"/>
          </p:nvPr>
        </p:nvSpPr>
        <p:spPr>
          <a:xfrm>
            <a:off x="11568608" y="6416675"/>
            <a:ext cx="547192" cy="324693"/>
          </a:xfrm>
        </p:spPr>
        <p:txBody>
          <a:bodyPr/>
          <a:lstStyle>
            <a:lvl1pPr>
              <a:defRPr sz="1600">
                <a:latin typeface="Times New Roman" panose="02020603050405020304" pitchFamily="18" charset="0"/>
                <a:cs typeface="Times New Roman" panose="02020603050405020304" pitchFamily="18" charset="0"/>
              </a:defRPr>
            </a:lvl1pPr>
          </a:lstStyle>
          <a:p>
            <a:fld id="{9E617D81-C3C2-4942-A81E-0DE90F43241E}" type="slidenum">
              <a:rPr lang="en-US" smtClean="0"/>
              <a:pPr/>
              <a:t>‹#›</a:t>
            </a:fld>
            <a:endParaRPr lang="en-US" dirty="0"/>
          </a:p>
        </p:txBody>
      </p:sp>
    </p:spTree>
    <p:extLst>
      <p:ext uri="{BB962C8B-B14F-4D97-AF65-F5344CB8AC3E}">
        <p14:creationId xmlns:p14="http://schemas.microsoft.com/office/powerpoint/2010/main" val="101865706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45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0220556" cy="1143000"/>
          </a:xfrm>
        </p:spPr>
        <p:txBody>
          <a:bodyPr>
            <a:normAutofit/>
          </a:bodyPr>
          <a:lstStyle>
            <a:lvl1pPr algn="l">
              <a:defRPr sz="3200" b="1">
                <a:solidFill>
                  <a:srgbClr val="0000CC"/>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grpSp>
        <p:nvGrpSpPr>
          <p:cNvPr id="8" name="Group 7"/>
          <p:cNvGrpSpPr/>
          <p:nvPr userDrawn="1"/>
        </p:nvGrpSpPr>
        <p:grpSpPr>
          <a:xfrm>
            <a:off x="762000" y="228600"/>
            <a:ext cx="10443402" cy="1066800"/>
            <a:chOff x="378540" y="381000"/>
            <a:chExt cx="8409036" cy="1143000"/>
          </a:xfrm>
        </p:grpSpPr>
        <p:cxnSp>
          <p:nvCxnSpPr>
            <p:cNvPr id="9" name="Straight Connector 8"/>
            <p:cNvCxnSpPr/>
            <p:nvPr/>
          </p:nvCxnSpPr>
          <p:spPr>
            <a:xfrm>
              <a:off x="459660" y="1295400"/>
              <a:ext cx="8153400"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8540" y="1344564"/>
              <a:ext cx="8409036"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4572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0104" y="3810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p:cNvSpPr>
            <a:spLocks noGrp="1"/>
          </p:cNvSpPr>
          <p:nvPr>
            <p:ph type="sldNum" sz="quarter" idx="12"/>
          </p:nvPr>
        </p:nvSpPr>
        <p:spPr>
          <a:xfrm>
            <a:off x="11568608" y="6416675"/>
            <a:ext cx="547192" cy="324693"/>
          </a:xfrm>
        </p:spPr>
        <p:txBody>
          <a:bodyPr/>
          <a:lstStyle>
            <a:lvl1pPr>
              <a:defRPr sz="1600">
                <a:latin typeface="Times New Roman" panose="02020603050405020304" pitchFamily="18" charset="0"/>
                <a:cs typeface="Times New Roman" panose="02020603050405020304" pitchFamily="18" charset="0"/>
              </a:defRPr>
            </a:lvl1pPr>
          </a:lstStyle>
          <a:p>
            <a:fld id="{9E617D81-C3C2-4942-A81E-0DE90F43241E}" type="slidenum">
              <a:rPr lang="en-US" smtClean="0"/>
              <a:pPr/>
              <a:t>‹#›</a:t>
            </a:fld>
            <a:endParaRPr lang="en-US" dirty="0"/>
          </a:p>
        </p:txBody>
      </p:sp>
    </p:spTree>
    <p:extLst>
      <p:ext uri="{BB962C8B-B14F-4D97-AF65-F5344CB8AC3E}">
        <p14:creationId xmlns:p14="http://schemas.microsoft.com/office/powerpoint/2010/main" val="97230137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46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0220556" cy="1143000"/>
          </a:xfrm>
        </p:spPr>
        <p:txBody>
          <a:bodyPr>
            <a:normAutofit/>
          </a:bodyPr>
          <a:lstStyle>
            <a:lvl1pPr algn="l">
              <a:defRPr sz="3200" b="1">
                <a:solidFill>
                  <a:srgbClr val="0000CC"/>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grpSp>
        <p:nvGrpSpPr>
          <p:cNvPr id="8" name="Group 7"/>
          <p:cNvGrpSpPr/>
          <p:nvPr userDrawn="1"/>
        </p:nvGrpSpPr>
        <p:grpSpPr>
          <a:xfrm>
            <a:off x="762000" y="228600"/>
            <a:ext cx="10443402" cy="1066800"/>
            <a:chOff x="378540" y="381000"/>
            <a:chExt cx="8409036" cy="1143000"/>
          </a:xfrm>
        </p:grpSpPr>
        <p:cxnSp>
          <p:nvCxnSpPr>
            <p:cNvPr id="9" name="Straight Connector 8"/>
            <p:cNvCxnSpPr/>
            <p:nvPr/>
          </p:nvCxnSpPr>
          <p:spPr>
            <a:xfrm>
              <a:off x="459660" y="1295400"/>
              <a:ext cx="8153400"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8540" y="1344564"/>
              <a:ext cx="8409036" cy="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4572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0104" y="381000"/>
              <a:ext cx="0" cy="1066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p:cNvSpPr>
            <a:spLocks noGrp="1"/>
          </p:cNvSpPr>
          <p:nvPr>
            <p:ph type="sldNum" sz="quarter" idx="12"/>
          </p:nvPr>
        </p:nvSpPr>
        <p:spPr>
          <a:xfrm>
            <a:off x="11568608" y="6416675"/>
            <a:ext cx="547192" cy="324693"/>
          </a:xfrm>
        </p:spPr>
        <p:txBody>
          <a:bodyPr/>
          <a:lstStyle>
            <a:lvl1pPr>
              <a:defRPr sz="1600">
                <a:latin typeface="Times New Roman" panose="02020603050405020304" pitchFamily="18" charset="0"/>
                <a:cs typeface="Times New Roman" panose="02020603050405020304" pitchFamily="18" charset="0"/>
              </a:defRPr>
            </a:lvl1pPr>
          </a:lstStyle>
          <a:p>
            <a:fld id="{9E617D81-C3C2-4942-A81E-0DE90F43241E}" type="slidenum">
              <a:rPr lang="en-US" smtClean="0"/>
              <a:pPr/>
              <a:t>‹#›</a:t>
            </a:fld>
            <a:endParaRPr lang="en-US" dirty="0"/>
          </a:p>
        </p:txBody>
      </p:sp>
    </p:spTree>
    <p:extLst>
      <p:ext uri="{BB962C8B-B14F-4D97-AF65-F5344CB8AC3E}">
        <p14:creationId xmlns:p14="http://schemas.microsoft.com/office/powerpoint/2010/main" val="6500796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B72ABD-1BE5-4CEC-87AB-D3AC3B4212B8}" type="datetimeFigureOut">
              <a:rPr lang="en-US" smtClean="0"/>
              <a:t>9/2/17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B8E611-780B-4971-9510-3749E8516D27}" type="slidenum">
              <a:rPr lang="en-US" smtClean="0"/>
              <a:t>‹#›</a:t>
            </a:fld>
            <a:endParaRPr lang="en-US"/>
          </a:p>
        </p:txBody>
      </p:sp>
    </p:spTree>
    <p:extLst>
      <p:ext uri="{BB962C8B-B14F-4D97-AF65-F5344CB8AC3E}">
        <p14:creationId xmlns:p14="http://schemas.microsoft.com/office/powerpoint/2010/main" val="220894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B72ABD-1BE5-4CEC-87AB-D3AC3B4212B8}" type="datetimeFigureOut">
              <a:rPr lang="en-US" smtClean="0"/>
              <a:t>9/2/17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B8E611-780B-4971-9510-3749E8516D27}" type="slidenum">
              <a:rPr lang="en-US" smtClean="0"/>
              <a:t>‹#›</a:t>
            </a:fld>
            <a:endParaRPr lang="en-US"/>
          </a:p>
        </p:txBody>
      </p:sp>
    </p:spTree>
    <p:extLst>
      <p:ext uri="{BB962C8B-B14F-4D97-AF65-F5344CB8AC3E}">
        <p14:creationId xmlns:p14="http://schemas.microsoft.com/office/powerpoint/2010/main" val="3828533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B72ABD-1BE5-4CEC-87AB-D3AC3B4212B8}" type="datetimeFigureOut">
              <a:rPr lang="en-US" smtClean="0"/>
              <a:t>9/2/17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8E611-780B-4971-9510-3749E8516D27}" type="slidenum">
              <a:rPr lang="en-US" smtClean="0"/>
              <a:t>‹#›</a:t>
            </a:fld>
            <a:endParaRPr lang="en-US"/>
          </a:p>
        </p:txBody>
      </p:sp>
    </p:spTree>
    <p:extLst>
      <p:ext uri="{BB962C8B-B14F-4D97-AF65-F5344CB8AC3E}">
        <p14:creationId xmlns:p14="http://schemas.microsoft.com/office/powerpoint/2010/main" val="1453727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B72ABD-1BE5-4CEC-87AB-D3AC3B4212B8}" type="datetimeFigureOut">
              <a:rPr lang="en-US" smtClean="0"/>
              <a:t>9/2/17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8E611-780B-4971-9510-3749E8516D27}" type="slidenum">
              <a:rPr lang="en-US" smtClean="0"/>
              <a:t>‹#›</a:t>
            </a:fld>
            <a:endParaRPr lang="en-US"/>
          </a:p>
        </p:txBody>
      </p:sp>
    </p:spTree>
    <p:extLst>
      <p:ext uri="{BB962C8B-B14F-4D97-AF65-F5344CB8AC3E}">
        <p14:creationId xmlns:p14="http://schemas.microsoft.com/office/powerpoint/2010/main" val="382069025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50" Type="http://schemas.openxmlformats.org/officeDocument/2006/relationships/slideLayout" Target="../slideLayouts/slideLayout50.xml"/><Relationship Id="rId51" Type="http://schemas.openxmlformats.org/officeDocument/2006/relationships/slideLayout" Target="../slideLayouts/slideLayout51.xml"/><Relationship Id="rId52" Type="http://schemas.openxmlformats.org/officeDocument/2006/relationships/slideLayout" Target="../slideLayouts/slideLayout52.xml"/><Relationship Id="rId53" Type="http://schemas.openxmlformats.org/officeDocument/2006/relationships/slideLayout" Target="../slideLayouts/slideLayout53.xml"/><Relationship Id="rId54" Type="http://schemas.openxmlformats.org/officeDocument/2006/relationships/slideLayout" Target="../slideLayouts/slideLayout54.xml"/><Relationship Id="rId55" Type="http://schemas.openxmlformats.org/officeDocument/2006/relationships/slideLayout" Target="../slideLayouts/slideLayout55.xml"/><Relationship Id="rId56" Type="http://schemas.openxmlformats.org/officeDocument/2006/relationships/slideLayout" Target="../slideLayouts/slideLayout56.xml"/><Relationship Id="rId57" Type="http://schemas.openxmlformats.org/officeDocument/2006/relationships/slideLayout" Target="../slideLayouts/slideLayout57.xml"/><Relationship Id="rId58" Type="http://schemas.openxmlformats.org/officeDocument/2006/relationships/theme" Target="../theme/theme1.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 Id="rId46" Type="http://schemas.openxmlformats.org/officeDocument/2006/relationships/slideLayout" Target="../slideLayouts/slideLayout46.xml"/><Relationship Id="rId47" Type="http://schemas.openxmlformats.org/officeDocument/2006/relationships/slideLayout" Target="../slideLayouts/slideLayout47.xml"/><Relationship Id="rId48" Type="http://schemas.openxmlformats.org/officeDocument/2006/relationships/slideLayout" Target="../slideLayouts/slideLayout48.xml"/><Relationship Id="rId49" Type="http://schemas.openxmlformats.org/officeDocument/2006/relationships/slideLayout" Target="../slideLayouts/slideLayout4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B72ABD-1BE5-4CEC-87AB-D3AC3B4212B8}" type="datetimeFigureOut">
              <a:rPr lang="en-US" smtClean="0"/>
              <a:t>9/2/17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B8E611-780B-4971-9510-3749E8516D27}" type="slidenum">
              <a:rPr lang="en-US" smtClean="0"/>
              <a:t>‹#›</a:t>
            </a:fld>
            <a:endParaRPr lang="en-US"/>
          </a:p>
        </p:txBody>
      </p:sp>
    </p:spTree>
    <p:extLst>
      <p:ext uri="{BB962C8B-B14F-4D97-AF65-F5344CB8AC3E}">
        <p14:creationId xmlns:p14="http://schemas.microsoft.com/office/powerpoint/2010/main" val="404764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1.png"/><Relationship Id="rId6" Type="http://schemas.openxmlformats.org/officeDocument/2006/relationships/image" Target="../media/image18.png"/><Relationship Id="rId1" Type="http://schemas.openxmlformats.org/officeDocument/2006/relationships/slideLayout" Target="../slideLayouts/slideLayout2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11.png"/><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11.png"/><Relationship Id="rId1" Type="http://schemas.openxmlformats.org/officeDocument/2006/relationships/slideLayout" Target="../slideLayouts/slideLayout26.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11.png"/><Relationship Id="rId1" Type="http://schemas.openxmlformats.org/officeDocument/2006/relationships/slideLayout" Target="../slideLayouts/slideLayout27.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11.png"/><Relationship Id="rId1" Type="http://schemas.openxmlformats.org/officeDocument/2006/relationships/slideLayout" Target="../slideLayouts/slideLayout28.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8" Type="http://schemas.openxmlformats.org/officeDocument/2006/relationships/image" Target="../media/image27.png"/><Relationship Id="rId9" Type="http://schemas.openxmlformats.org/officeDocument/2006/relationships/image" Target="../media/image11.png"/><Relationship Id="rId1" Type="http://schemas.openxmlformats.org/officeDocument/2006/relationships/slideLayout" Target="../slideLayouts/slideLayout29.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31.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0.xml"/><Relationship Id="rId3"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image" Target="../media/image32.emf"/><Relationship Id="rId4" Type="http://schemas.openxmlformats.org/officeDocument/2006/relationships/image" Target="../media/image33.emf"/><Relationship Id="rId1" Type="http://schemas.openxmlformats.org/officeDocument/2006/relationships/slideLayout" Target="../slideLayouts/slideLayout34.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3.xml"/><Relationship Id="rId3" Type="http://schemas.openxmlformats.org/officeDocument/2006/relationships/image" Target="../media/image34.emf"/></Relationships>
</file>

<file path=ppt/slides/_rels/slide25.xml.rels><?xml version="1.0" encoding="UTF-8" standalone="yes"?>
<Relationships xmlns="http://schemas.openxmlformats.org/package/2006/relationships"><Relationship Id="rId3" Type="http://schemas.openxmlformats.org/officeDocument/2006/relationships/image" Target="../media/image35.emf"/><Relationship Id="rId4" Type="http://schemas.openxmlformats.org/officeDocument/2006/relationships/image" Target="../media/image36.emf"/><Relationship Id="rId1" Type="http://schemas.openxmlformats.org/officeDocument/2006/relationships/slideLayout" Target="../slideLayouts/slideLayout36.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5.xml"/><Relationship Id="rId3" Type="http://schemas.openxmlformats.org/officeDocument/2006/relationships/image" Target="../media/image37.emf"/></Relationships>
</file>

<file path=ppt/slides/_rels/slide27.xml.rels><?xml version="1.0" encoding="UTF-8" standalone="yes"?>
<Relationships xmlns="http://schemas.openxmlformats.org/package/2006/relationships"><Relationship Id="rId3" Type="http://schemas.openxmlformats.org/officeDocument/2006/relationships/image" Target="../media/image38.emf"/><Relationship Id="rId4" Type="http://schemas.openxmlformats.org/officeDocument/2006/relationships/image" Target="../media/image39.emf"/><Relationship Id="rId1" Type="http://schemas.openxmlformats.org/officeDocument/2006/relationships/slideLayout" Target="../slideLayouts/slideLayout38.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7.xml"/><Relationship Id="rId3" Type="http://schemas.openxmlformats.org/officeDocument/2006/relationships/image" Target="../media/image40.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8.xml"/><Relationship Id="rId3" Type="http://schemas.openxmlformats.org/officeDocument/2006/relationships/image" Target="../media/image41.emf"/></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jpeg"/><Relationship Id="rId6" Type="http://schemas.openxmlformats.org/officeDocument/2006/relationships/image" Target="../media/image8.png"/><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42.emf"/><Relationship Id="rId4" Type="http://schemas.openxmlformats.org/officeDocument/2006/relationships/image" Target="../media/image43.emf"/><Relationship Id="rId1" Type="http://schemas.openxmlformats.org/officeDocument/2006/relationships/slideLayout" Target="../slideLayouts/slideLayout41.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30.xml"/><Relationship Id="rId3" Type="http://schemas.openxmlformats.org/officeDocument/2006/relationships/image" Target="../media/image44.emf"/></Relationships>
</file>

<file path=ppt/slides/_rels/slide32.xml.rels><?xml version="1.0" encoding="UTF-8" standalone="yes"?>
<Relationships xmlns="http://schemas.openxmlformats.org/package/2006/relationships"><Relationship Id="rId3" Type="http://schemas.openxmlformats.org/officeDocument/2006/relationships/image" Target="../media/image45.emf"/><Relationship Id="rId4" Type="http://schemas.openxmlformats.org/officeDocument/2006/relationships/image" Target="../media/image46.emf"/><Relationship Id="rId1" Type="http://schemas.openxmlformats.org/officeDocument/2006/relationships/slideLayout" Target="../slideLayouts/slideLayout43.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2.xml"/><Relationship Id="rId3" Type="http://schemas.openxmlformats.org/officeDocument/2006/relationships/image" Target="../media/image47.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33.xml"/><Relationship Id="rId3" Type="http://schemas.openxmlformats.org/officeDocument/2006/relationships/image" Target="../media/image48.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3" Type="http://schemas.openxmlformats.org/officeDocument/2006/relationships/image" Target="../media/image49.emf"/><Relationship Id="rId4" Type="http://schemas.openxmlformats.org/officeDocument/2006/relationships/image" Target="../media/image50.emf"/><Relationship Id="rId1" Type="http://schemas.openxmlformats.org/officeDocument/2006/relationships/slideLayout" Target="../slideLayouts/slideLayout47.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3" Type="http://schemas.openxmlformats.org/officeDocument/2006/relationships/image" Target="../media/image51.emf"/><Relationship Id="rId4" Type="http://schemas.openxmlformats.org/officeDocument/2006/relationships/image" Target="../media/image52.emf"/><Relationship Id="rId1" Type="http://schemas.openxmlformats.org/officeDocument/2006/relationships/slideLayout" Target="../slideLayouts/slideLayout48.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7.xml"/><Relationship Id="rId3" Type="http://schemas.openxmlformats.org/officeDocument/2006/relationships/image" Target="../media/image53.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38.xml"/><Relationship Id="rId3" Type="http://schemas.openxmlformats.org/officeDocument/2006/relationships/image" Target="../media/image54.emf"/></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3" Type="http://schemas.openxmlformats.org/officeDocument/2006/relationships/image" Target="../media/image55.emf"/><Relationship Id="rId4" Type="http://schemas.openxmlformats.org/officeDocument/2006/relationships/image" Target="../media/image56.emf"/><Relationship Id="rId1" Type="http://schemas.openxmlformats.org/officeDocument/2006/relationships/slideLayout" Target="../slideLayouts/slideLayout51.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40.xml"/><Relationship Id="rId3" Type="http://schemas.openxmlformats.org/officeDocument/2006/relationships/image" Target="../media/image57.emf"/></Relationships>
</file>

<file path=ppt/slides/_rels/slide42.xml.rels><?xml version="1.0" encoding="UTF-8" standalone="yes"?>
<Relationships xmlns="http://schemas.openxmlformats.org/package/2006/relationships"><Relationship Id="rId3" Type="http://schemas.openxmlformats.org/officeDocument/2006/relationships/image" Target="../media/image58.emf"/><Relationship Id="rId4" Type="http://schemas.openxmlformats.org/officeDocument/2006/relationships/image" Target="../media/image59.emf"/><Relationship Id="rId1" Type="http://schemas.openxmlformats.org/officeDocument/2006/relationships/slideLayout" Target="../slideLayouts/slideLayout53.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42.xml"/><Relationship Id="rId3" Type="http://schemas.openxmlformats.org/officeDocument/2006/relationships/image" Target="../media/image60.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43.xml"/><Relationship Id="rId3" Type="http://schemas.openxmlformats.org/officeDocument/2006/relationships/image" Target="../media/image61.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44.xml"/><Relationship Id="rId3" Type="http://schemas.openxmlformats.org/officeDocument/2006/relationships/image" Target="../media/image62.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12.emf"/></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15.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447800" y="2209800"/>
            <a:ext cx="9144000" cy="830997"/>
          </a:xfrm>
          <a:prstGeom prst="rect">
            <a:avLst/>
          </a:prstGeom>
          <a:noFill/>
          <a:ln w="9525">
            <a:noFill/>
            <a:miter lim="800000"/>
            <a:headEnd/>
            <a:tailEnd/>
          </a:ln>
          <a:effectLst/>
        </p:spPr>
        <p:txBody>
          <a:bodyPr wrap="square">
            <a:spAutoFit/>
          </a:bodyPr>
          <a:lstStyle/>
          <a:p>
            <a:pPr algn="ctr">
              <a:spcBef>
                <a:spcPct val="50000"/>
              </a:spcBef>
              <a:defRPr/>
            </a:pPr>
            <a:r>
              <a:rPr lang="en-US" altLang="zh-CN" sz="4800" dirty="0" smtClean="0">
                <a:solidFill>
                  <a:srgbClr val="0000CC"/>
                </a:solidFill>
                <a:effectLst>
                  <a:outerShdw blurRad="38100" dist="38100" dir="2700000" algn="tl">
                    <a:srgbClr val="C0C0C0"/>
                  </a:outerShdw>
                </a:effectLst>
                <a:latin typeface="Comic Sans MS" panose="030F0702030302020204" pitchFamily="66" charset="0"/>
                <a:cs typeface="Arial" pitchFamily="34" charset="0"/>
              </a:rPr>
              <a:t>Handling blockage and mobility</a:t>
            </a:r>
            <a:endParaRPr lang="en-US" altLang="zh-CN" sz="4800" dirty="0">
              <a:solidFill>
                <a:srgbClr val="0000CC"/>
              </a:solidFill>
              <a:effectLst>
                <a:outerShdw blurRad="38100" dist="38100" dir="2700000" algn="tl">
                  <a:srgbClr val="C0C0C0"/>
                </a:outerShdw>
              </a:effectLst>
              <a:latin typeface="Comic Sans MS" panose="030F0702030302020204" pitchFamily="66" charset="0"/>
              <a:cs typeface="Arial" pitchFamily="34" charset="0"/>
            </a:endParaRPr>
          </a:p>
        </p:txBody>
      </p:sp>
      <p:sp>
        <p:nvSpPr>
          <p:cNvPr id="4" name="Slide Number Placeholder 3"/>
          <p:cNvSpPr>
            <a:spLocks noGrp="1"/>
          </p:cNvSpPr>
          <p:nvPr>
            <p:ph type="sldNum" sz="quarter" idx="12"/>
          </p:nvPr>
        </p:nvSpPr>
        <p:spPr/>
        <p:txBody>
          <a:bodyPr/>
          <a:lstStyle/>
          <a:p>
            <a:fld id="{9E617D81-C3C2-4942-A81E-0DE90F43241E}" type="slidenum">
              <a:rPr lang="en-US" smtClean="0"/>
              <a:pPr/>
              <a:t>1</a:t>
            </a:fld>
            <a:endParaRPr lang="en-US" dirty="0"/>
          </a:p>
        </p:txBody>
      </p:sp>
    </p:spTree>
    <p:extLst>
      <p:ext uri="{BB962C8B-B14F-4D97-AF65-F5344CB8AC3E}">
        <p14:creationId xmlns:p14="http://schemas.microsoft.com/office/powerpoint/2010/main" val="19173020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1879716" cy="1143000"/>
          </a:xfrm>
        </p:spPr>
        <p:txBody>
          <a:bodyPr/>
          <a:lstStyle/>
          <a:p>
            <a:r>
              <a:rPr lang="en-US" dirty="0" err="1" smtClean="0"/>
              <a:t>BeamSpy</a:t>
            </a:r>
            <a:r>
              <a:rPr lang="en-US" dirty="0" smtClean="0"/>
              <a:t>: predictive link recovery under blockage</a:t>
            </a:r>
            <a:endParaRPr lang="en-US" dirty="0"/>
          </a:p>
        </p:txBody>
      </p:sp>
      <p:sp>
        <p:nvSpPr>
          <p:cNvPr id="5" name="TextBox 4"/>
          <p:cNvSpPr txBox="1"/>
          <p:nvPr/>
        </p:nvSpPr>
        <p:spPr>
          <a:xfrm>
            <a:off x="1057044" y="1447800"/>
            <a:ext cx="9763356" cy="492443"/>
          </a:xfrm>
          <a:prstGeom prst="rect">
            <a:avLst/>
          </a:prstGeom>
          <a:noFill/>
        </p:spPr>
        <p:txBody>
          <a:bodyPr wrap="square" rtlCol="0">
            <a:spAutoFit/>
          </a:bodyPr>
          <a:lstStyle/>
          <a:p>
            <a:pPr marL="342900" indent="-342900">
              <a:buClr>
                <a:srgbClr val="0000CC"/>
              </a:buClr>
              <a:buFont typeface="Wingdings" panose="05000000000000000000" pitchFamily="2" charset="2"/>
              <a:buChar char="Ø"/>
            </a:pPr>
            <a:r>
              <a:rPr lang="en-US" sz="2600" dirty="0" smtClean="0">
                <a:latin typeface="Arial" panose="020B0604020202020204" pitchFamily="34" charset="0"/>
                <a:cs typeface="Arial" panose="020B0604020202020204" pitchFamily="34" charset="0"/>
              </a:rPr>
              <a:t>Working conditions</a:t>
            </a:r>
            <a:endParaRPr lang="en-US" sz="2500" dirty="0">
              <a:solidFill>
                <a:srgbClr val="000099"/>
              </a:solidFill>
              <a:latin typeface="Times New Roman" pitchFamily="18" charset="0"/>
              <a:cs typeface="Times New Roman" pitchFamily="18" charset="0"/>
            </a:endParaRPr>
          </a:p>
        </p:txBody>
      </p:sp>
      <p:sp>
        <p:nvSpPr>
          <p:cNvPr id="6" name="Text Box 9"/>
          <p:cNvSpPr txBox="1">
            <a:spLocks noChangeArrowheads="1"/>
          </p:cNvSpPr>
          <p:nvPr/>
        </p:nvSpPr>
        <p:spPr bwMode="auto">
          <a:xfrm>
            <a:off x="1447800" y="2077998"/>
            <a:ext cx="9829800" cy="461665"/>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400" dirty="0" smtClean="0">
                <a:latin typeface="Arial" pitchFamily="34" charset="0"/>
                <a:cs typeface="Arial" pitchFamily="34" charset="0"/>
              </a:rPr>
              <a:t>Quasi-stationary TX and RX</a:t>
            </a:r>
            <a:endParaRPr lang="en-US" altLang="zh-CN" sz="2400" dirty="0">
              <a:latin typeface="Arial" pitchFamily="34" charset="0"/>
              <a:cs typeface="Arial" pitchFamily="34" charset="0"/>
            </a:endParaRPr>
          </a:p>
        </p:txBody>
      </p:sp>
      <p:sp>
        <p:nvSpPr>
          <p:cNvPr id="18" name="Slide Number Placeholder 17"/>
          <p:cNvSpPr>
            <a:spLocks noGrp="1"/>
          </p:cNvSpPr>
          <p:nvPr>
            <p:ph type="sldNum" sz="quarter" idx="12"/>
          </p:nvPr>
        </p:nvSpPr>
        <p:spPr/>
        <p:txBody>
          <a:bodyPr/>
          <a:lstStyle/>
          <a:p>
            <a:fld id="{9E617D81-C3C2-4942-A81E-0DE90F43241E}" type="slidenum">
              <a:rPr lang="en-US" smtClean="0"/>
              <a:pPr/>
              <a:t>10</a:t>
            </a:fld>
            <a:endParaRPr lang="en-US" dirty="0"/>
          </a:p>
        </p:txBody>
      </p:sp>
      <p:sp>
        <p:nvSpPr>
          <p:cNvPr id="12" name="TextBox 11"/>
          <p:cNvSpPr txBox="1"/>
          <p:nvPr/>
        </p:nvSpPr>
        <p:spPr>
          <a:xfrm>
            <a:off x="1055440" y="3561273"/>
            <a:ext cx="9763356" cy="492443"/>
          </a:xfrm>
          <a:prstGeom prst="rect">
            <a:avLst/>
          </a:prstGeom>
          <a:noFill/>
        </p:spPr>
        <p:txBody>
          <a:bodyPr wrap="square" rtlCol="0">
            <a:spAutoFit/>
          </a:bodyPr>
          <a:lstStyle/>
          <a:p>
            <a:pPr marL="342900" indent="-342900">
              <a:buClr>
                <a:srgbClr val="0000CC"/>
              </a:buClr>
              <a:buFont typeface="Wingdings" panose="05000000000000000000" pitchFamily="2" charset="2"/>
              <a:buChar char="Ø"/>
            </a:pPr>
            <a:r>
              <a:rPr lang="en-US" sz="2600" dirty="0" smtClean="0">
                <a:latin typeface="Arial" panose="020B0604020202020204" pitchFamily="34" charset="0"/>
                <a:cs typeface="Arial" panose="020B0604020202020204" pitchFamily="34" charset="0"/>
              </a:rPr>
              <a:t>Working principles</a:t>
            </a:r>
            <a:endParaRPr lang="en-US" sz="2500" dirty="0">
              <a:solidFill>
                <a:srgbClr val="000099"/>
              </a:solidFill>
              <a:latin typeface="Times New Roman" pitchFamily="18" charset="0"/>
              <a:cs typeface="Times New Roman" pitchFamily="18" charset="0"/>
            </a:endParaRPr>
          </a:p>
        </p:txBody>
      </p:sp>
      <p:sp>
        <p:nvSpPr>
          <p:cNvPr id="13" name="Text Box 9"/>
          <p:cNvSpPr txBox="1">
            <a:spLocks noChangeArrowheads="1"/>
          </p:cNvSpPr>
          <p:nvPr/>
        </p:nvSpPr>
        <p:spPr bwMode="auto">
          <a:xfrm>
            <a:off x="1446196" y="4191471"/>
            <a:ext cx="9829800" cy="461665"/>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400" dirty="0" smtClean="0">
                <a:latin typeface="Arial" pitchFamily="34" charset="0"/>
                <a:cs typeface="Arial" pitchFamily="34" charset="0"/>
              </a:rPr>
              <a:t>Measure the channel of current TX/RX beams</a:t>
            </a:r>
            <a:endParaRPr lang="en-US" altLang="zh-CN" sz="2400" dirty="0">
              <a:latin typeface="Arial" pitchFamily="34" charset="0"/>
              <a:cs typeface="Arial" pitchFamily="34" charset="0"/>
            </a:endParaRPr>
          </a:p>
        </p:txBody>
      </p:sp>
      <p:sp>
        <p:nvSpPr>
          <p:cNvPr id="14" name="Text Box 9"/>
          <p:cNvSpPr txBox="1">
            <a:spLocks noChangeArrowheads="1"/>
          </p:cNvSpPr>
          <p:nvPr/>
        </p:nvSpPr>
        <p:spPr bwMode="auto">
          <a:xfrm>
            <a:off x="1450776" y="4695527"/>
            <a:ext cx="9829800" cy="830997"/>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400" dirty="0" smtClean="0">
                <a:latin typeface="Arial" pitchFamily="34" charset="0"/>
                <a:cs typeface="Arial" pitchFamily="34" charset="0"/>
              </a:rPr>
              <a:t>Predict the channel of other beams, without beam scanning overhead!</a:t>
            </a:r>
            <a:endParaRPr lang="en-US" altLang="zh-CN" sz="2400" dirty="0">
              <a:latin typeface="Arial" pitchFamily="34" charset="0"/>
              <a:cs typeface="Arial" pitchFamily="34" charset="0"/>
            </a:endParaRPr>
          </a:p>
        </p:txBody>
      </p:sp>
      <p:sp>
        <p:nvSpPr>
          <p:cNvPr id="9" name="Text Box 9"/>
          <p:cNvSpPr txBox="1">
            <a:spLocks noChangeArrowheads="1"/>
          </p:cNvSpPr>
          <p:nvPr/>
        </p:nvSpPr>
        <p:spPr bwMode="auto">
          <a:xfrm>
            <a:off x="1310833" y="6015056"/>
            <a:ext cx="10101262" cy="646331"/>
          </a:xfrm>
          <a:prstGeom prst="rect">
            <a:avLst/>
          </a:prstGeom>
          <a:noFill/>
          <a:ln w="9525">
            <a:noFill/>
            <a:miter lim="800000"/>
            <a:headEnd/>
            <a:tailEnd/>
          </a:ln>
          <a:effectLst/>
        </p:spPr>
        <p:txBody>
          <a:bodyPr wrap="square">
            <a:spAutoFit/>
          </a:bodyPr>
          <a:lstStyle/>
          <a:p>
            <a:r>
              <a:rPr lang="en-US" altLang="zh-CN" dirty="0" smtClean="0">
                <a:solidFill>
                  <a:srgbClr val="FF0000"/>
                </a:solidFill>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BeamSpy</a:t>
            </a:r>
            <a:r>
              <a:rPr lang="en-US" altLang="zh-CN" i="1" dirty="0">
                <a:latin typeface="Times New Roman" panose="02020603050405020304" pitchFamily="18" charset="0"/>
                <a:cs typeface="Times New Roman" panose="02020603050405020304" pitchFamily="18" charset="0"/>
              </a:rPr>
              <a:t>: Enabling Robust 60 GHz Links Under </a:t>
            </a:r>
            <a:r>
              <a:rPr lang="en-US" altLang="zh-CN" i="1" dirty="0" smtClean="0">
                <a:latin typeface="Times New Roman" panose="02020603050405020304" pitchFamily="18" charset="0"/>
                <a:cs typeface="Times New Roman" panose="02020603050405020304" pitchFamily="18" charset="0"/>
              </a:rPr>
              <a:t>Blockage</a:t>
            </a:r>
            <a:r>
              <a:rPr lang="en-US" altLang="zh-CN" dirty="0" smtClean="0">
                <a:latin typeface="Times New Roman" panose="02020603050405020304" pitchFamily="18" charset="0"/>
                <a:cs typeface="Times New Roman" panose="02020603050405020304" pitchFamily="18" charset="0"/>
              </a:rPr>
              <a:t>”, </a:t>
            </a:r>
            <a:br>
              <a:rPr lang="en-US" altLang="zh-CN" dirty="0" smtClean="0">
                <a:latin typeface="Times New Roman" panose="02020603050405020304" pitchFamily="18" charset="0"/>
                <a:cs typeface="Times New Roman" panose="02020603050405020304" pitchFamily="18" charset="0"/>
              </a:rPr>
            </a:br>
            <a:r>
              <a:rPr lang="en-US" altLang="zh-CN" dirty="0" err="1" smtClean="0">
                <a:latin typeface="Times New Roman" panose="02020603050405020304" pitchFamily="18" charset="0"/>
                <a:cs typeface="Times New Roman" panose="02020603050405020304" pitchFamily="18" charset="0"/>
              </a:rPr>
              <a:t>Sanjib</a:t>
            </a:r>
            <a:r>
              <a:rPr lang="en-US" altLang="zh-CN" dirty="0" smtClean="0">
                <a:latin typeface="Times New Roman" panose="02020603050405020304" pitchFamily="18" charset="0"/>
                <a:cs typeface="Times New Roman" panose="02020603050405020304" pitchFamily="18" charset="0"/>
              </a:rPr>
              <a:t> Sur, </a:t>
            </a:r>
            <a:r>
              <a:rPr lang="en-US" altLang="zh-CN" dirty="0" err="1" smtClean="0">
                <a:latin typeface="Times New Roman" panose="02020603050405020304" pitchFamily="18" charset="0"/>
                <a:cs typeface="Times New Roman" panose="02020603050405020304" pitchFamily="18" charset="0"/>
              </a:rPr>
              <a:t>Xinyu</a:t>
            </a:r>
            <a:r>
              <a:rPr lang="en-US" altLang="zh-CN" dirty="0" smtClean="0">
                <a:latin typeface="Times New Roman" panose="02020603050405020304" pitchFamily="18" charset="0"/>
                <a:cs typeface="Times New Roman" panose="02020603050405020304" pitchFamily="18" charset="0"/>
              </a:rPr>
              <a:t> Zhang, </a:t>
            </a:r>
            <a:r>
              <a:rPr lang="en-US" altLang="zh-CN" dirty="0" err="1" smtClean="0">
                <a:latin typeface="Times New Roman" panose="02020603050405020304" pitchFamily="18" charset="0"/>
                <a:cs typeface="Times New Roman" panose="02020603050405020304" pitchFamily="18" charset="0"/>
              </a:rPr>
              <a:t>Parameswaran</a:t>
            </a:r>
            <a:r>
              <a:rPr lang="en-US" altLang="zh-CN" dirty="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Ramanathan</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Ranveer</a:t>
            </a:r>
            <a:r>
              <a:rPr lang="en-US" altLang="zh-CN" dirty="0" smtClean="0">
                <a:latin typeface="Times New Roman" panose="02020603050405020304" pitchFamily="18" charset="0"/>
                <a:cs typeface="Times New Roman" panose="02020603050405020304" pitchFamily="18" charset="0"/>
              </a:rPr>
              <a:t> Chandra,  </a:t>
            </a:r>
            <a:r>
              <a:rPr lang="en-US" altLang="zh-CN" dirty="0" smtClean="0">
                <a:solidFill>
                  <a:srgbClr val="0000CC"/>
                </a:solidFill>
                <a:latin typeface="Times New Roman" panose="02020603050405020304" pitchFamily="18" charset="0"/>
                <a:cs typeface="Times New Roman" panose="02020603050405020304" pitchFamily="18" charset="0"/>
              </a:rPr>
              <a:t>USENIX NSDI’16</a:t>
            </a:r>
            <a:endParaRPr lang="en-US" altLang="zh-CN" dirty="0">
              <a:solidFill>
                <a:srgbClr val="0000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23715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1879716" cy="1143000"/>
          </a:xfrm>
        </p:spPr>
        <p:txBody>
          <a:bodyPr/>
          <a:lstStyle/>
          <a:p>
            <a:r>
              <a:rPr lang="en-US" dirty="0" smtClean="0"/>
              <a:t>Key insights: correlation between beams</a:t>
            </a:r>
            <a:endParaRPr lang="en-US" dirty="0"/>
          </a:p>
        </p:txBody>
      </p:sp>
      <p:sp>
        <p:nvSpPr>
          <p:cNvPr id="5" name="TextBox 4"/>
          <p:cNvSpPr txBox="1"/>
          <p:nvPr/>
        </p:nvSpPr>
        <p:spPr>
          <a:xfrm>
            <a:off x="1057044" y="1447800"/>
            <a:ext cx="9763356" cy="523220"/>
          </a:xfrm>
          <a:prstGeom prst="rect">
            <a:avLst/>
          </a:prstGeom>
          <a:noFill/>
        </p:spPr>
        <p:txBody>
          <a:bodyPr wrap="square" rtlCol="0">
            <a:spAutoFit/>
          </a:bodyPr>
          <a:lstStyle/>
          <a:p>
            <a:pPr marL="342900" indent="-342900">
              <a:buClr>
                <a:srgbClr val="0000CC"/>
              </a:buClr>
              <a:buFont typeface="Wingdings" panose="05000000000000000000" pitchFamily="2" charset="2"/>
              <a:buChar char="Ø"/>
            </a:pPr>
            <a:r>
              <a:rPr lang="en-US" altLang="zh-CN" sz="2800" dirty="0">
                <a:latin typeface="Arial" pitchFamily="34" charset="0"/>
                <a:cs typeface="Arial" pitchFamily="34" charset="0"/>
              </a:rPr>
              <a:t>Blockage in a beam </a:t>
            </a:r>
            <a:r>
              <a:rPr lang="en-US" altLang="zh-CN" sz="2800" i="1" dirty="0">
                <a:solidFill>
                  <a:srgbClr val="0000CC"/>
                </a:solidFill>
                <a:latin typeface="Arial" pitchFamily="34" charset="0"/>
                <a:cs typeface="Arial" pitchFamily="34" charset="0"/>
              </a:rPr>
              <a:t>drops performance</a:t>
            </a:r>
            <a:r>
              <a:rPr lang="en-US" altLang="zh-CN" sz="2800" dirty="0">
                <a:latin typeface="Arial" pitchFamily="34" charset="0"/>
                <a:cs typeface="Arial" pitchFamily="34" charset="0"/>
              </a:rPr>
              <a:t> of other beams</a:t>
            </a:r>
            <a:endParaRPr lang="en-US" sz="2500" dirty="0">
              <a:solidFill>
                <a:srgbClr val="000099"/>
              </a:solidFill>
              <a:latin typeface="Times New Roman" pitchFamily="18" charset="0"/>
              <a:cs typeface="Times New Roman" pitchFamily="18" charset="0"/>
            </a:endParaRPr>
          </a:p>
        </p:txBody>
      </p:sp>
      <p:sp>
        <p:nvSpPr>
          <p:cNvPr id="18" name="Slide Number Placeholder 17"/>
          <p:cNvSpPr>
            <a:spLocks noGrp="1"/>
          </p:cNvSpPr>
          <p:nvPr>
            <p:ph type="sldNum" sz="quarter" idx="12"/>
          </p:nvPr>
        </p:nvSpPr>
        <p:spPr/>
        <p:txBody>
          <a:bodyPr/>
          <a:lstStyle/>
          <a:p>
            <a:fld id="{9E617D81-C3C2-4942-A81E-0DE90F43241E}" type="slidenum">
              <a:rPr lang="en-US" smtClean="0"/>
              <a:pPr/>
              <a:t>11</a:t>
            </a:fld>
            <a:endParaRPr lang="en-US" dirty="0"/>
          </a:p>
        </p:txBody>
      </p:sp>
      <p:sp>
        <p:nvSpPr>
          <p:cNvPr id="9" name="Slide Number Placeholder 11"/>
          <p:cNvSpPr txBox="1">
            <a:spLocks/>
          </p:cNvSpPr>
          <p:nvPr/>
        </p:nvSpPr>
        <p:spPr>
          <a:xfrm>
            <a:off x="8439898" y="690730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11</a:t>
            </a:fld>
            <a:endParaRPr lang="en-US"/>
          </a:p>
        </p:txBody>
      </p:sp>
      <p:sp>
        <p:nvSpPr>
          <p:cNvPr id="10" name="Oval 9"/>
          <p:cNvSpPr/>
          <p:nvPr/>
        </p:nvSpPr>
        <p:spPr>
          <a:xfrm>
            <a:off x="2536054" y="5666676"/>
            <a:ext cx="92075" cy="92075"/>
          </a:xfrm>
          <a:prstGeom prst="ellipse">
            <a:avLst/>
          </a:prstGeom>
          <a:solidFill>
            <a:srgbClr val="0033CC"/>
          </a:solidFill>
          <a:ln>
            <a:solidFill>
              <a:srgbClr val="0033CC"/>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ext Box 9"/>
          <p:cNvSpPr txBox="1">
            <a:spLocks noChangeArrowheads="1"/>
          </p:cNvSpPr>
          <p:nvPr/>
        </p:nvSpPr>
        <p:spPr bwMode="auto">
          <a:xfrm>
            <a:off x="2773985" y="5491149"/>
            <a:ext cx="3760913" cy="1200329"/>
          </a:xfrm>
          <a:prstGeom prst="rect">
            <a:avLst/>
          </a:prstGeom>
          <a:noFill/>
          <a:ln w="9525">
            <a:noFill/>
            <a:miter lim="800000"/>
            <a:headEnd/>
            <a:tailEnd/>
          </a:ln>
          <a:effectLst/>
        </p:spPr>
        <p:txBody>
          <a:bodyPr wrap="square">
            <a:spAutoFit/>
          </a:bodyPr>
          <a:lstStyle/>
          <a:p>
            <a:pPr>
              <a:spcBef>
                <a:spcPct val="50000"/>
              </a:spcBef>
              <a:defRPr/>
            </a:pPr>
            <a:r>
              <a:rPr lang="en-US" altLang="zh-CN" sz="2400" dirty="0" smtClean="0">
                <a:latin typeface="Arial" pitchFamily="34" charset="0"/>
                <a:cs typeface="Arial" pitchFamily="34" charset="0"/>
              </a:rPr>
              <a:t>Correlation remain </a:t>
            </a:r>
            <a:r>
              <a:rPr lang="en-US" altLang="zh-CN" sz="2400" i="1" dirty="0" smtClean="0">
                <a:solidFill>
                  <a:srgbClr val="0000CC"/>
                </a:solidFill>
                <a:latin typeface="Arial" pitchFamily="34" charset="0"/>
                <a:cs typeface="Arial" pitchFamily="34" charset="0"/>
              </a:rPr>
              <a:t>unchanged </a:t>
            </a:r>
            <a:r>
              <a:rPr lang="en-US" altLang="zh-CN" sz="2400" dirty="0" smtClean="0">
                <a:latin typeface="Arial" pitchFamily="34" charset="0"/>
                <a:cs typeface="Arial" pitchFamily="34" charset="0"/>
              </a:rPr>
              <a:t>irrespective of blockage!</a:t>
            </a:r>
          </a:p>
        </p:txBody>
      </p:sp>
      <p:pic>
        <p:nvPicPr>
          <p:cNvPr id="15" name="Picture 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458698" y="1916832"/>
            <a:ext cx="4325366" cy="2672723"/>
          </a:xfrm>
          <a:prstGeom prst="rect">
            <a:avLst/>
          </a:prstGeom>
          <a:noFill/>
          <a:ln w="9525">
            <a:noFill/>
            <a:miter lim="800000"/>
            <a:headEnd/>
            <a:tailEnd/>
          </a:ln>
        </p:spPr>
      </p:pic>
      <p:sp>
        <p:nvSpPr>
          <p:cNvPr id="16" name="Rectangle 15"/>
          <p:cNvSpPr/>
          <p:nvPr/>
        </p:nvSpPr>
        <p:spPr>
          <a:xfrm>
            <a:off x="4020298" y="2424278"/>
            <a:ext cx="228600" cy="228600"/>
          </a:xfrm>
          <a:prstGeom prst="rect">
            <a:avLst/>
          </a:prstGeom>
          <a:solidFill>
            <a:srgbClr val="1C9101"/>
          </a:solidFill>
          <a:ln w="38100">
            <a:solidFill>
              <a:srgbClr val="1C9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944098" y="1977258"/>
            <a:ext cx="685800" cy="523220"/>
          </a:xfrm>
          <a:prstGeom prst="rect">
            <a:avLst/>
          </a:prstGeom>
          <a:noFill/>
        </p:spPr>
        <p:txBody>
          <a:bodyPr wrap="square" rtlCol="0">
            <a:spAutoFit/>
          </a:bodyPr>
          <a:lstStyle/>
          <a:p>
            <a:pPr algn="ctr"/>
            <a:r>
              <a:rPr lang="en-US" sz="2800" dirty="0" err="1" smtClean="0"/>
              <a:t>Tx</a:t>
            </a:r>
            <a:endParaRPr lang="en-US" sz="2800" dirty="0"/>
          </a:p>
        </p:txBody>
      </p:sp>
      <p:pic>
        <p:nvPicPr>
          <p:cNvPr id="19" name="Picture 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962898" y="2195678"/>
            <a:ext cx="2000594" cy="1636174"/>
          </a:xfrm>
          <a:prstGeom prst="rect">
            <a:avLst/>
          </a:prstGeom>
          <a:noFill/>
          <a:ln w="9525">
            <a:noFill/>
            <a:miter lim="800000"/>
            <a:headEnd/>
            <a:tailEnd/>
          </a:ln>
        </p:spPr>
      </p:pic>
      <p:pic>
        <p:nvPicPr>
          <p:cNvPr id="20" name="Picture 2" descr="https://d30y9cdsu7xlg0.cloudfront.net/png/63045-200.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724898" y="2271878"/>
            <a:ext cx="1474826" cy="1474826"/>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2572498" y="3719678"/>
            <a:ext cx="228600" cy="228600"/>
          </a:xfrm>
          <a:prstGeom prst="rect">
            <a:avLst/>
          </a:prstGeom>
          <a:solidFill>
            <a:srgbClr val="0000CC"/>
          </a:solidFill>
          <a:ln w="3810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886698" y="3567278"/>
            <a:ext cx="685800" cy="523220"/>
          </a:xfrm>
          <a:prstGeom prst="rect">
            <a:avLst/>
          </a:prstGeom>
          <a:noFill/>
        </p:spPr>
        <p:txBody>
          <a:bodyPr wrap="square" rtlCol="0">
            <a:spAutoFit/>
          </a:bodyPr>
          <a:lstStyle/>
          <a:p>
            <a:pPr algn="ctr"/>
            <a:r>
              <a:rPr lang="en-US" sz="2800" dirty="0" smtClean="0"/>
              <a:t>Rx</a:t>
            </a:r>
            <a:endParaRPr lang="en-US" sz="2800" dirty="0"/>
          </a:p>
        </p:txBody>
      </p:sp>
      <p:cxnSp>
        <p:nvCxnSpPr>
          <p:cNvPr id="23" name="Straight Arrow Connector 22"/>
          <p:cNvCxnSpPr/>
          <p:nvPr/>
        </p:nvCxnSpPr>
        <p:spPr>
          <a:xfrm>
            <a:off x="3867898" y="2500478"/>
            <a:ext cx="0" cy="6858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115298" y="2119478"/>
            <a:ext cx="0" cy="6858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391898" y="2729078"/>
            <a:ext cx="838200" cy="0"/>
          </a:xfrm>
          <a:prstGeom prst="straightConnector1">
            <a:avLst/>
          </a:prstGeom>
          <a:ln w="635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pic>
        <p:nvPicPr>
          <p:cNvPr id="26" name="Picture 4"/>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6763498" y="4663008"/>
            <a:ext cx="4056902" cy="2438400"/>
          </a:xfrm>
          <a:prstGeom prst="rect">
            <a:avLst/>
          </a:prstGeom>
          <a:noFill/>
          <a:ln w="9525">
            <a:noFill/>
            <a:miter lim="800000"/>
            <a:headEnd/>
            <a:tailEnd/>
          </a:ln>
        </p:spPr>
      </p:pic>
      <p:sp>
        <p:nvSpPr>
          <p:cNvPr id="27" name="Text Box 9"/>
          <p:cNvSpPr txBox="1">
            <a:spLocks noChangeArrowheads="1"/>
          </p:cNvSpPr>
          <p:nvPr/>
        </p:nvSpPr>
        <p:spPr bwMode="auto">
          <a:xfrm>
            <a:off x="2496298" y="4100678"/>
            <a:ext cx="3276600" cy="1200329"/>
          </a:xfrm>
          <a:prstGeom prst="rect">
            <a:avLst/>
          </a:prstGeom>
          <a:noFill/>
          <a:ln w="9525">
            <a:noFill/>
            <a:miter lim="800000"/>
            <a:headEnd/>
            <a:tailEnd/>
          </a:ln>
          <a:effectLst/>
        </p:spPr>
        <p:txBody>
          <a:bodyPr wrap="square">
            <a:spAutoFit/>
          </a:bodyPr>
          <a:lstStyle/>
          <a:p>
            <a:pPr algn="ctr">
              <a:spcBef>
                <a:spcPct val="50000"/>
              </a:spcBef>
              <a:defRPr/>
            </a:pPr>
            <a:r>
              <a:rPr lang="en-US" altLang="zh-CN" sz="2400" dirty="0" smtClean="0">
                <a:latin typeface="Arial" pitchFamily="34" charset="0"/>
                <a:cs typeface="Arial" pitchFamily="34" charset="0"/>
              </a:rPr>
              <a:t>RSS drop correlation of other beams </a:t>
            </a:r>
            <a:r>
              <a:rPr lang="en-US" altLang="zh-CN" sz="2400" dirty="0" err="1" smtClean="0">
                <a:latin typeface="Arial" pitchFamily="34" charset="0"/>
                <a:cs typeface="Arial" pitchFamily="34" charset="0"/>
              </a:rPr>
              <a:t>w.r.t</a:t>
            </a:r>
            <a:r>
              <a:rPr lang="en-US" altLang="zh-CN" sz="2400" dirty="0" smtClean="0">
                <a:latin typeface="Arial" pitchFamily="34" charset="0"/>
                <a:cs typeface="Arial" pitchFamily="34" charset="0"/>
              </a:rPr>
              <a:t>. strongest beam</a:t>
            </a:r>
          </a:p>
        </p:txBody>
      </p:sp>
      <p:cxnSp>
        <p:nvCxnSpPr>
          <p:cNvPr id="28" name="Straight Arrow Connector 27"/>
          <p:cNvCxnSpPr/>
          <p:nvPr/>
        </p:nvCxnSpPr>
        <p:spPr>
          <a:xfrm flipV="1">
            <a:off x="5544298" y="3338678"/>
            <a:ext cx="1143000" cy="762000"/>
          </a:xfrm>
          <a:prstGeom prst="straightConnector1">
            <a:avLst/>
          </a:prstGeom>
          <a:ln w="635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772898" y="4862678"/>
            <a:ext cx="1066800" cy="76200"/>
          </a:xfrm>
          <a:prstGeom prst="straightConnector1">
            <a:avLst/>
          </a:prstGeom>
          <a:ln w="635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144498" y="2989355"/>
            <a:ext cx="2895600" cy="0"/>
          </a:xfrm>
          <a:prstGeom prst="line">
            <a:avLst/>
          </a:prstGeom>
          <a:ln w="50800">
            <a:solidFill>
              <a:srgbClr val="FF0000"/>
            </a:solidFill>
            <a:tailEnd type="none" w="med" len="lg"/>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0040098" y="2989355"/>
            <a:ext cx="0" cy="990600"/>
          </a:xfrm>
          <a:prstGeom prst="line">
            <a:avLst/>
          </a:prstGeom>
          <a:ln w="50800">
            <a:solidFill>
              <a:srgbClr val="FF0000"/>
            </a:solidFill>
            <a:tailEnd type="none" w="med" len="lg"/>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73098" y="2303555"/>
            <a:ext cx="2667000" cy="584775"/>
          </a:xfrm>
          <a:prstGeom prst="rect">
            <a:avLst/>
          </a:prstGeom>
          <a:solidFill>
            <a:schemeClr val="bg1"/>
          </a:solidFill>
        </p:spPr>
        <p:txBody>
          <a:bodyPr wrap="square" rtlCol="0">
            <a:spAutoFit/>
          </a:bodyPr>
          <a:lstStyle/>
          <a:p>
            <a:pPr algn="ctr"/>
            <a:r>
              <a:rPr lang="en-US" sz="3200" b="1" dirty="0" smtClean="0">
                <a:solidFill>
                  <a:srgbClr val="FF0000"/>
                </a:solidFill>
              </a:rPr>
              <a:t>median &gt; 0.8!</a:t>
            </a:r>
            <a:endParaRPr lang="en-US" sz="3200" b="1" dirty="0">
              <a:solidFill>
                <a:srgbClr val="FF0000"/>
              </a:solidFill>
            </a:endParaRPr>
          </a:p>
        </p:txBody>
      </p:sp>
      <p:sp>
        <p:nvSpPr>
          <p:cNvPr id="33" name="Rectangle 32"/>
          <p:cNvSpPr/>
          <p:nvPr/>
        </p:nvSpPr>
        <p:spPr>
          <a:xfrm>
            <a:off x="2496298" y="4100678"/>
            <a:ext cx="3276600" cy="1219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791698" y="2729078"/>
            <a:ext cx="1524000" cy="523220"/>
          </a:xfrm>
          <a:prstGeom prst="rect">
            <a:avLst/>
          </a:prstGeom>
          <a:noFill/>
        </p:spPr>
        <p:txBody>
          <a:bodyPr wrap="square" rtlCol="0">
            <a:spAutoFit/>
          </a:bodyPr>
          <a:lstStyle/>
          <a:p>
            <a:pPr algn="ctr"/>
            <a:r>
              <a:rPr lang="en-US" sz="2800" b="1" dirty="0" smtClean="0">
                <a:solidFill>
                  <a:srgbClr val="FF0000"/>
                </a:solidFill>
              </a:rPr>
              <a:t>~22 dB</a:t>
            </a:r>
            <a:endParaRPr lang="en-US" sz="2800" b="1" dirty="0">
              <a:solidFill>
                <a:srgbClr val="FF0000"/>
              </a:solidFill>
            </a:endParaRPr>
          </a:p>
        </p:txBody>
      </p:sp>
      <p:sp>
        <p:nvSpPr>
          <p:cNvPr id="35" name="TextBox 34"/>
          <p:cNvSpPr txBox="1"/>
          <p:nvPr/>
        </p:nvSpPr>
        <p:spPr>
          <a:xfrm>
            <a:off x="1810498" y="1814678"/>
            <a:ext cx="1447800" cy="523220"/>
          </a:xfrm>
          <a:prstGeom prst="rect">
            <a:avLst/>
          </a:prstGeom>
          <a:noFill/>
        </p:spPr>
        <p:txBody>
          <a:bodyPr wrap="square" rtlCol="0">
            <a:spAutoFit/>
          </a:bodyPr>
          <a:lstStyle/>
          <a:p>
            <a:pPr algn="ctr"/>
            <a:r>
              <a:rPr lang="en-US" sz="2800" b="1" dirty="0" smtClean="0">
                <a:solidFill>
                  <a:srgbClr val="FF0000"/>
                </a:solidFill>
              </a:rPr>
              <a:t>~14 dB</a:t>
            </a:r>
            <a:endParaRPr lang="en-US" sz="2800" b="1" dirty="0">
              <a:solidFill>
                <a:srgbClr val="FF0000"/>
              </a:solidFill>
            </a:endParaRPr>
          </a:p>
        </p:txBody>
      </p:sp>
    </p:spTree>
    <p:extLst>
      <p:ext uri="{BB962C8B-B14F-4D97-AF65-F5344CB8AC3E}">
        <p14:creationId xmlns:p14="http://schemas.microsoft.com/office/powerpoint/2010/main" val="1800739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27" grpId="0"/>
      <p:bldP spid="32" grpId="0" animBg="1"/>
      <p:bldP spid="33" grpId="0" animBg="1"/>
      <p:bldP spid="34" grpId="0"/>
      <p:bldP spid="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1879716" cy="1143000"/>
          </a:xfrm>
        </p:spPr>
        <p:txBody>
          <a:bodyPr/>
          <a:lstStyle/>
          <a:p>
            <a:r>
              <a:rPr lang="en-US" dirty="0" smtClean="0"/>
              <a:t>Key insights: correlation between beams</a:t>
            </a:r>
            <a:endParaRPr lang="en-US" dirty="0"/>
          </a:p>
        </p:txBody>
      </p:sp>
      <p:sp>
        <p:nvSpPr>
          <p:cNvPr id="5" name="TextBox 4"/>
          <p:cNvSpPr txBox="1"/>
          <p:nvPr/>
        </p:nvSpPr>
        <p:spPr>
          <a:xfrm>
            <a:off x="1057044" y="1447800"/>
            <a:ext cx="9763356" cy="523220"/>
          </a:xfrm>
          <a:prstGeom prst="rect">
            <a:avLst/>
          </a:prstGeom>
          <a:noFill/>
        </p:spPr>
        <p:txBody>
          <a:bodyPr wrap="square" rtlCol="0">
            <a:spAutoFit/>
          </a:bodyPr>
          <a:lstStyle/>
          <a:p>
            <a:pPr marL="342900" indent="-342900">
              <a:buClr>
                <a:srgbClr val="0000CC"/>
              </a:buClr>
              <a:buFont typeface="Wingdings" panose="05000000000000000000" pitchFamily="2" charset="2"/>
              <a:buChar char="Ø"/>
            </a:pPr>
            <a:r>
              <a:rPr lang="en-US" altLang="zh-CN" sz="2800" dirty="0" smtClean="0">
                <a:latin typeface="Arial" pitchFamily="34" charset="0"/>
                <a:cs typeface="Arial" pitchFamily="34" charset="0"/>
              </a:rPr>
              <a:t>Why does correlation exist? </a:t>
            </a:r>
            <a:endParaRPr lang="en-US" sz="2500" dirty="0">
              <a:solidFill>
                <a:srgbClr val="000099"/>
              </a:solidFill>
              <a:latin typeface="Times New Roman" pitchFamily="18" charset="0"/>
              <a:cs typeface="Times New Roman" pitchFamily="18" charset="0"/>
            </a:endParaRPr>
          </a:p>
        </p:txBody>
      </p:sp>
      <p:sp>
        <p:nvSpPr>
          <p:cNvPr id="18" name="Slide Number Placeholder 17"/>
          <p:cNvSpPr>
            <a:spLocks noGrp="1"/>
          </p:cNvSpPr>
          <p:nvPr>
            <p:ph type="sldNum" sz="quarter" idx="12"/>
          </p:nvPr>
        </p:nvSpPr>
        <p:spPr/>
        <p:txBody>
          <a:bodyPr/>
          <a:lstStyle/>
          <a:p>
            <a:fld id="{9E617D81-C3C2-4942-A81E-0DE90F43241E}" type="slidenum">
              <a:rPr lang="en-US" smtClean="0"/>
              <a:pPr/>
              <a:t>12</a:t>
            </a:fld>
            <a:endParaRPr lang="en-US" dirty="0"/>
          </a:p>
        </p:txBody>
      </p:sp>
      <p:pic>
        <p:nvPicPr>
          <p:cNvPr id="36"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549896" y="2294708"/>
            <a:ext cx="4453666" cy="2743200"/>
          </a:xfrm>
          <a:prstGeom prst="rect">
            <a:avLst/>
          </a:prstGeom>
          <a:noFill/>
          <a:ln w="9525">
            <a:noFill/>
            <a:miter lim="800000"/>
            <a:headEnd/>
            <a:tailEnd/>
          </a:ln>
        </p:spPr>
      </p:pic>
      <p:pic>
        <p:nvPicPr>
          <p:cNvPr id="37"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960096" y="2370908"/>
            <a:ext cx="3416968" cy="2743200"/>
          </a:xfrm>
          <a:prstGeom prst="rect">
            <a:avLst/>
          </a:prstGeom>
          <a:noFill/>
          <a:ln w="9525">
            <a:noFill/>
            <a:miter lim="800000"/>
            <a:headEnd/>
            <a:tailEnd/>
          </a:ln>
        </p:spPr>
      </p:pic>
      <p:cxnSp>
        <p:nvCxnSpPr>
          <p:cNvPr id="38" name="Straight Arrow Connector 37"/>
          <p:cNvCxnSpPr/>
          <p:nvPr/>
        </p:nvCxnSpPr>
        <p:spPr>
          <a:xfrm>
            <a:off x="6045696" y="3894908"/>
            <a:ext cx="838200" cy="0"/>
          </a:xfrm>
          <a:prstGeom prst="straightConnector1">
            <a:avLst/>
          </a:prstGeom>
          <a:ln w="635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pic>
        <p:nvPicPr>
          <p:cNvPr id="39" name="Picture 2" descr="https://d30y9cdsu7xlg0.cloudfront.net/png/63045-200.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80270" y="3513908"/>
            <a:ext cx="1474826" cy="1474826"/>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p:cNvSpPr/>
          <p:nvPr/>
        </p:nvSpPr>
        <p:spPr>
          <a:xfrm>
            <a:off x="8025316" y="3386333"/>
            <a:ext cx="458780" cy="584775"/>
          </a:xfrm>
          <a:prstGeom prst="rect">
            <a:avLst/>
          </a:prstGeom>
        </p:spPr>
        <p:txBody>
          <a:bodyPr wrap="none">
            <a:spAutoFit/>
          </a:bodyPr>
          <a:lstStyle/>
          <a:p>
            <a:r>
              <a:rPr lang="en-US" altLang="zh-CN" sz="3200" b="1" dirty="0" smtClean="0">
                <a:solidFill>
                  <a:srgbClr val="FF0000"/>
                </a:solidFill>
                <a:latin typeface="Arial" pitchFamily="34" charset="0"/>
                <a:cs typeface="Arial" pitchFamily="34" charset="0"/>
              </a:rPr>
              <a:t>X</a:t>
            </a:r>
            <a:endParaRPr lang="en-US" sz="3200" b="1" dirty="0">
              <a:solidFill>
                <a:srgbClr val="FF0000"/>
              </a:solidFill>
            </a:endParaRPr>
          </a:p>
        </p:txBody>
      </p:sp>
      <p:sp>
        <p:nvSpPr>
          <p:cNvPr id="41" name="Rectangle 40"/>
          <p:cNvSpPr/>
          <p:nvPr/>
        </p:nvSpPr>
        <p:spPr>
          <a:xfrm>
            <a:off x="9779496" y="3361508"/>
            <a:ext cx="458780" cy="584775"/>
          </a:xfrm>
          <a:prstGeom prst="rect">
            <a:avLst/>
          </a:prstGeom>
        </p:spPr>
        <p:txBody>
          <a:bodyPr wrap="none">
            <a:spAutoFit/>
          </a:bodyPr>
          <a:lstStyle/>
          <a:p>
            <a:r>
              <a:rPr lang="en-US" altLang="zh-CN" sz="3200" b="1" dirty="0" smtClean="0">
                <a:solidFill>
                  <a:srgbClr val="FF0000"/>
                </a:solidFill>
                <a:latin typeface="Arial" pitchFamily="34" charset="0"/>
                <a:cs typeface="Arial" pitchFamily="34" charset="0"/>
              </a:rPr>
              <a:t>X</a:t>
            </a:r>
            <a:endParaRPr lang="en-US" sz="3200" b="1" dirty="0">
              <a:solidFill>
                <a:srgbClr val="FF0000"/>
              </a:solidFill>
            </a:endParaRPr>
          </a:p>
        </p:txBody>
      </p:sp>
      <p:sp>
        <p:nvSpPr>
          <p:cNvPr id="42" name="Rectangle 41"/>
          <p:cNvSpPr/>
          <p:nvPr/>
        </p:nvSpPr>
        <p:spPr>
          <a:xfrm>
            <a:off x="8026896" y="4580708"/>
            <a:ext cx="458780" cy="584775"/>
          </a:xfrm>
          <a:prstGeom prst="rect">
            <a:avLst/>
          </a:prstGeom>
        </p:spPr>
        <p:txBody>
          <a:bodyPr wrap="none">
            <a:spAutoFit/>
          </a:bodyPr>
          <a:lstStyle/>
          <a:p>
            <a:r>
              <a:rPr lang="en-US" altLang="zh-CN" sz="3200" b="1" dirty="0" smtClean="0">
                <a:solidFill>
                  <a:srgbClr val="FF0000"/>
                </a:solidFill>
                <a:latin typeface="Arial" pitchFamily="34" charset="0"/>
                <a:cs typeface="Arial" pitchFamily="34" charset="0"/>
              </a:rPr>
              <a:t>X</a:t>
            </a:r>
            <a:endParaRPr lang="en-US" sz="3200" b="1" dirty="0">
              <a:solidFill>
                <a:srgbClr val="FF0000"/>
              </a:solidFill>
            </a:endParaRPr>
          </a:p>
        </p:txBody>
      </p:sp>
      <p:sp>
        <p:nvSpPr>
          <p:cNvPr id="43" name="Rectangle 42"/>
          <p:cNvSpPr/>
          <p:nvPr/>
        </p:nvSpPr>
        <p:spPr>
          <a:xfrm>
            <a:off x="9322296" y="4504508"/>
            <a:ext cx="458780" cy="584775"/>
          </a:xfrm>
          <a:prstGeom prst="rect">
            <a:avLst/>
          </a:prstGeom>
        </p:spPr>
        <p:txBody>
          <a:bodyPr wrap="none">
            <a:spAutoFit/>
          </a:bodyPr>
          <a:lstStyle/>
          <a:p>
            <a:r>
              <a:rPr lang="en-US" altLang="zh-CN" sz="3200" b="1" dirty="0" smtClean="0">
                <a:solidFill>
                  <a:srgbClr val="FF0000"/>
                </a:solidFill>
                <a:latin typeface="Arial" pitchFamily="34" charset="0"/>
                <a:cs typeface="Arial" pitchFamily="34" charset="0"/>
              </a:rPr>
              <a:t>X</a:t>
            </a:r>
            <a:endParaRPr lang="en-US" sz="3200" b="1" dirty="0">
              <a:solidFill>
                <a:srgbClr val="FF0000"/>
              </a:solidFill>
            </a:endParaRPr>
          </a:p>
        </p:txBody>
      </p:sp>
      <p:sp>
        <p:nvSpPr>
          <p:cNvPr id="44" name="TextBox 43"/>
          <p:cNvSpPr txBox="1"/>
          <p:nvPr/>
        </p:nvSpPr>
        <p:spPr>
          <a:xfrm>
            <a:off x="1549896" y="1837508"/>
            <a:ext cx="2743200" cy="707886"/>
          </a:xfrm>
          <a:prstGeom prst="rect">
            <a:avLst/>
          </a:prstGeom>
          <a:noFill/>
        </p:spPr>
        <p:txBody>
          <a:bodyPr wrap="square" rtlCol="0">
            <a:spAutoFit/>
          </a:bodyPr>
          <a:lstStyle/>
          <a:p>
            <a:pPr algn="ctr"/>
            <a:r>
              <a:rPr lang="en-US" sz="2000" dirty="0" smtClean="0">
                <a:solidFill>
                  <a:srgbClr val="FF0000"/>
                </a:solidFill>
                <a:latin typeface="Arial" pitchFamily="34" charset="0"/>
                <a:cs typeface="Arial" pitchFamily="34" charset="0"/>
              </a:rPr>
              <a:t>Signal arrival</a:t>
            </a:r>
          </a:p>
          <a:p>
            <a:pPr algn="ctr"/>
            <a:r>
              <a:rPr lang="en-US" sz="2000" dirty="0" smtClean="0">
                <a:solidFill>
                  <a:srgbClr val="FF0000"/>
                </a:solidFill>
                <a:latin typeface="Arial" pitchFamily="34" charset="0"/>
                <a:cs typeface="Arial" pitchFamily="34" charset="0"/>
              </a:rPr>
              <a:t>paths</a:t>
            </a:r>
            <a:endParaRPr lang="en-US" sz="2000" dirty="0">
              <a:solidFill>
                <a:srgbClr val="FF0000"/>
              </a:solidFill>
              <a:latin typeface="Arial" pitchFamily="34" charset="0"/>
              <a:cs typeface="Arial" pitchFamily="34" charset="0"/>
            </a:endParaRPr>
          </a:p>
        </p:txBody>
      </p:sp>
      <p:cxnSp>
        <p:nvCxnSpPr>
          <p:cNvPr id="45" name="Curved Connector 44"/>
          <p:cNvCxnSpPr>
            <a:stCxn id="44" idx="2"/>
          </p:cNvCxnSpPr>
          <p:nvPr/>
        </p:nvCxnSpPr>
        <p:spPr>
          <a:xfrm rot="16200000" flipH="1">
            <a:off x="2932539" y="2534351"/>
            <a:ext cx="816114" cy="838200"/>
          </a:xfrm>
          <a:prstGeom prst="curvedConnector2">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4369296" y="3666308"/>
            <a:ext cx="800219" cy="1200329"/>
          </a:xfrm>
          <a:prstGeom prst="rect">
            <a:avLst/>
          </a:prstGeom>
        </p:spPr>
        <p:txBody>
          <a:bodyPr wrap="none">
            <a:spAutoFit/>
          </a:bodyPr>
          <a:lstStyle/>
          <a:p>
            <a:r>
              <a:rPr lang="en-US" altLang="zh-CN" sz="7200" b="1" dirty="0" smtClean="0">
                <a:solidFill>
                  <a:srgbClr val="FF0000"/>
                </a:solidFill>
                <a:latin typeface="Arial" pitchFamily="34" charset="0"/>
                <a:cs typeface="Arial" pitchFamily="34" charset="0"/>
              </a:rPr>
              <a:t>X</a:t>
            </a:r>
            <a:endParaRPr lang="en-US" sz="7200" b="1" dirty="0">
              <a:solidFill>
                <a:srgbClr val="FF0000"/>
              </a:solidFill>
            </a:endParaRPr>
          </a:p>
        </p:txBody>
      </p:sp>
      <p:sp>
        <p:nvSpPr>
          <p:cNvPr id="47" name="Text Box 9"/>
          <p:cNvSpPr txBox="1">
            <a:spLocks noChangeArrowheads="1"/>
          </p:cNvSpPr>
          <p:nvPr/>
        </p:nvSpPr>
        <p:spPr bwMode="auto">
          <a:xfrm>
            <a:off x="1549896" y="5486653"/>
            <a:ext cx="9144000" cy="954107"/>
          </a:xfrm>
          <a:prstGeom prst="rect">
            <a:avLst/>
          </a:prstGeom>
          <a:noFill/>
          <a:ln w="9525">
            <a:noFill/>
            <a:miter lim="800000"/>
            <a:headEnd/>
            <a:tailEnd/>
          </a:ln>
          <a:effectLst/>
        </p:spPr>
        <p:txBody>
          <a:bodyPr wrap="square">
            <a:spAutoFit/>
          </a:bodyPr>
          <a:lstStyle/>
          <a:p>
            <a:pPr algn="ctr">
              <a:spcBef>
                <a:spcPct val="50000"/>
              </a:spcBef>
              <a:defRPr/>
            </a:pPr>
            <a:r>
              <a:rPr lang="en-US" altLang="zh-CN" sz="2800" dirty="0" smtClean="0">
                <a:latin typeface="Arial" pitchFamily="34" charset="0"/>
                <a:cs typeface="Arial" pitchFamily="34" charset="0"/>
              </a:rPr>
              <a:t>Sparse signal arrival paths are </a:t>
            </a:r>
            <a:r>
              <a:rPr lang="en-US" altLang="zh-CN" sz="2800" i="1" u="sng" dirty="0" smtClean="0">
                <a:solidFill>
                  <a:srgbClr val="FF0000"/>
                </a:solidFill>
                <a:latin typeface="Arial" pitchFamily="34" charset="0"/>
                <a:cs typeface="Arial" pitchFamily="34" charset="0"/>
              </a:rPr>
              <a:t>shared</a:t>
            </a:r>
            <a:r>
              <a:rPr lang="en-US" altLang="zh-CN" sz="2800" dirty="0" smtClean="0">
                <a:latin typeface="Arial" pitchFamily="34" charset="0"/>
                <a:cs typeface="Arial" pitchFamily="34" charset="0"/>
              </a:rPr>
              <a:t> between beams, thus blockage causes correlated RSS drop in all beams!</a:t>
            </a:r>
          </a:p>
        </p:txBody>
      </p:sp>
      <p:sp>
        <p:nvSpPr>
          <p:cNvPr id="48" name="Rectangle 47"/>
          <p:cNvSpPr/>
          <p:nvPr/>
        </p:nvSpPr>
        <p:spPr>
          <a:xfrm>
            <a:off x="1549896" y="5297760"/>
            <a:ext cx="9144000" cy="13716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9190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P spid="44" grpId="0"/>
      <p:bldP spid="46" grpId="0"/>
      <p:bldP spid="47" grpId="0"/>
      <p:bldP spid="4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1879716" cy="1143000"/>
          </a:xfrm>
        </p:spPr>
        <p:txBody>
          <a:bodyPr/>
          <a:lstStyle/>
          <a:p>
            <a:r>
              <a:rPr lang="en-US" dirty="0" smtClean="0"/>
              <a:t>Modeling the correlation through a sparse channel model</a:t>
            </a:r>
            <a:endParaRPr lang="en-US" dirty="0"/>
          </a:p>
        </p:txBody>
      </p:sp>
      <p:sp>
        <p:nvSpPr>
          <p:cNvPr id="18" name="Slide Number Placeholder 17"/>
          <p:cNvSpPr>
            <a:spLocks noGrp="1"/>
          </p:cNvSpPr>
          <p:nvPr>
            <p:ph type="sldNum" sz="quarter" idx="12"/>
          </p:nvPr>
        </p:nvSpPr>
        <p:spPr/>
        <p:txBody>
          <a:bodyPr/>
          <a:lstStyle/>
          <a:p>
            <a:fld id="{9E617D81-C3C2-4942-A81E-0DE90F43241E}" type="slidenum">
              <a:rPr lang="en-US" smtClean="0"/>
              <a:pPr/>
              <a:t>13</a:t>
            </a:fld>
            <a:endParaRPr lang="en-US" dirty="0"/>
          </a:p>
        </p:txBody>
      </p:sp>
      <p:sp>
        <p:nvSpPr>
          <p:cNvPr id="14" name="Rectangle 13"/>
          <p:cNvSpPr/>
          <p:nvPr/>
        </p:nvSpPr>
        <p:spPr>
          <a:xfrm>
            <a:off x="8516144" y="1989582"/>
            <a:ext cx="1295400" cy="304800"/>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5" name="Rectangle 14"/>
          <p:cNvSpPr/>
          <p:nvPr/>
        </p:nvSpPr>
        <p:spPr>
          <a:xfrm>
            <a:off x="7754144" y="6180582"/>
            <a:ext cx="1295400" cy="304800"/>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6" name="Rectangle 15"/>
          <p:cNvSpPr/>
          <p:nvPr/>
        </p:nvSpPr>
        <p:spPr>
          <a:xfrm>
            <a:off x="6001544" y="3513582"/>
            <a:ext cx="762000" cy="304800"/>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17" name="Rectangle 16"/>
          <p:cNvSpPr/>
          <p:nvPr/>
        </p:nvSpPr>
        <p:spPr>
          <a:xfrm>
            <a:off x="6611144" y="5799582"/>
            <a:ext cx="762000" cy="304800"/>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19" name="Rectangle 18"/>
          <p:cNvSpPr/>
          <p:nvPr/>
        </p:nvSpPr>
        <p:spPr>
          <a:xfrm>
            <a:off x="9963944" y="5494782"/>
            <a:ext cx="762000" cy="304800"/>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latin typeface="Calibri"/>
              <a:ea typeface="+mn-ea"/>
              <a:cs typeface="+mn-cs"/>
            </a:endParaRPr>
          </a:p>
        </p:txBody>
      </p:sp>
      <p:pic>
        <p:nvPicPr>
          <p:cNvPr id="20"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791744" y="1916832"/>
            <a:ext cx="5486400" cy="3806550"/>
          </a:xfrm>
          <a:prstGeom prst="rect">
            <a:avLst/>
          </a:prstGeom>
          <a:noFill/>
          <a:ln w="9525">
            <a:noFill/>
            <a:miter lim="800000"/>
            <a:headEnd/>
            <a:tailEnd/>
          </a:ln>
        </p:spPr>
      </p:pic>
      <p:sp>
        <p:nvSpPr>
          <p:cNvPr id="21" name="TextBox 20"/>
          <p:cNvSpPr txBox="1"/>
          <p:nvPr/>
        </p:nvSpPr>
        <p:spPr>
          <a:xfrm>
            <a:off x="2115344" y="2694083"/>
            <a:ext cx="2743200" cy="954107"/>
          </a:xfrm>
          <a:prstGeom prst="rect">
            <a:avLst/>
          </a:prstGeom>
          <a:noFill/>
        </p:spPr>
        <p:txBody>
          <a:bodyPr wrap="square" rtlCol="0">
            <a:spAutoFit/>
          </a:bodyPr>
          <a:lstStyle/>
          <a:p>
            <a:pPr algn="ctr"/>
            <a:r>
              <a:rPr lang="en-US" sz="2800" dirty="0" smtClean="0">
                <a:solidFill>
                  <a:prstClr val="black"/>
                </a:solidFill>
                <a:latin typeface="Arial" pitchFamily="34" charset="0"/>
                <a:cs typeface="Arial" pitchFamily="34" charset="0"/>
              </a:rPr>
              <a:t>Signal arrival</a:t>
            </a:r>
          </a:p>
          <a:p>
            <a:pPr algn="ctr"/>
            <a:r>
              <a:rPr lang="en-US" sz="2800" dirty="0" smtClean="0">
                <a:solidFill>
                  <a:prstClr val="black"/>
                </a:solidFill>
                <a:latin typeface="Arial" pitchFamily="34" charset="0"/>
                <a:cs typeface="Arial" pitchFamily="34" charset="0"/>
              </a:rPr>
              <a:t>paths</a:t>
            </a:r>
            <a:endParaRPr lang="en-US" sz="2800" dirty="0">
              <a:solidFill>
                <a:prstClr val="black"/>
              </a:solidFill>
              <a:latin typeface="Arial" pitchFamily="34" charset="0"/>
              <a:cs typeface="Arial" pitchFamily="34" charset="0"/>
            </a:endParaRPr>
          </a:p>
        </p:txBody>
      </p:sp>
      <p:cxnSp>
        <p:nvCxnSpPr>
          <p:cNvPr id="22" name="Straight Arrow Connector 21"/>
          <p:cNvCxnSpPr/>
          <p:nvPr/>
        </p:nvCxnSpPr>
        <p:spPr>
          <a:xfrm flipH="1" flipV="1">
            <a:off x="3964187" y="3567162"/>
            <a:ext cx="1434438" cy="822977"/>
          </a:xfrm>
          <a:prstGeom prst="straightConnector1">
            <a:avLst/>
          </a:prstGeom>
          <a:noFill/>
          <a:ln w="63500" cap="flat" cmpd="sng" algn="ctr">
            <a:solidFill>
              <a:sysClr val="windowText" lastClr="000000"/>
            </a:solidFill>
            <a:prstDash val="solid"/>
            <a:headEnd type="arrow"/>
            <a:tailEnd type="none"/>
          </a:ln>
          <a:effectLst/>
        </p:spPr>
      </p:cxnSp>
    </p:spTree>
    <p:extLst>
      <p:ext uri="{BB962C8B-B14F-4D97-AF65-F5344CB8AC3E}">
        <p14:creationId xmlns:p14="http://schemas.microsoft.com/office/powerpoint/2010/main" val="24150250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1879716" cy="1143000"/>
          </a:xfrm>
        </p:spPr>
        <p:txBody>
          <a:bodyPr/>
          <a:lstStyle/>
          <a:p>
            <a:r>
              <a:rPr lang="en-US" dirty="0" smtClean="0"/>
              <a:t>Modeling the correlation through a sparse channel model</a:t>
            </a:r>
            <a:endParaRPr lang="en-US" dirty="0"/>
          </a:p>
        </p:txBody>
      </p:sp>
      <p:sp>
        <p:nvSpPr>
          <p:cNvPr id="18" name="Slide Number Placeholder 17"/>
          <p:cNvSpPr>
            <a:spLocks noGrp="1"/>
          </p:cNvSpPr>
          <p:nvPr>
            <p:ph type="sldNum" sz="quarter" idx="12"/>
          </p:nvPr>
        </p:nvSpPr>
        <p:spPr/>
        <p:txBody>
          <a:bodyPr/>
          <a:lstStyle/>
          <a:p>
            <a:fld id="{9E617D81-C3C2-4942-A81E-0DE90F43241E}" type="slidenum">
              <a:rPr lang="en-US" smtClean="0"/>
              <a:pPr/>
              <a:t>14</a:t>
            </a:fld>
            <a:endParaRPr lang="en-US" dirty="0"/>
          </a:p>
        </p:txBody>
      </p:sp>
      <p:sp>
        <p:nvSpPr>
          <p:cNvPr id="43" name="Rectangle 42"/>
          <p:cNvSpPr/>
          <p:nvPr/>
        </p:nvSpPr>
        <p:spPr>
          <a:xfrm>
            <a:off x="8589602" y="2098337"/>
            <a:ext cx="1295400" cy="304800"/>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44" name="Rectangle 43"/>
          <p:cNvSpPr/>
          <p:nvPr/>
        </p:nvSpPr>
        <p:spPr>
          <a:xfrm>
            <a:off x="6075002" y="3622337"/>
            <a:ext cx="762000" cy="304800"/>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45" name="Rectangle 44"/>
          <p:cNvSpPr/>
          <p:nvPr/>
        </p:nvSpPr>
        <p:spPr>
          <a:xfrm>
            <a:off x="6684602" y="5908337"/>
            <a:ext cx="762000" cy="304800"/>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46" name="Rectangle 45"/>
          <p:cNvSpPr/>
          <p:nvPr/>
        </p:nvSpPr>
        <p:spPr>
          <a:xfrm>
            <a:off x="10037402" y="5603537"/>
            <a:ext cx="762000" cy="304800"/>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latin typeface="Calibri"/>
              <a:ea typeface="+mn-ea"/>
              <a:cs typeface="+mn-cs"/>
            </a:endParaRPr>
          </a:p>
        </p:txBody>
      </p:sp>
      <p:pic>
        <p:nvPicPr>
          <p:cNvPr id="47"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865202" y="2025587"/>
            <a:ext cx="5486400" cy="3806550"/>
          </a:xfrm>
          <a:prstGeom prst="rect">
            <a:avLst/>
          </a:prstGeom>
          <a:noFill/>
          <a:ln w="9525">
            <a:noFill/>
            <a:miter lim="800000"/>
            <a:headEnd/>
            <a:tailEnd/>
          </a:ln>
        </p:spPr>
      </p:pic>
      <p:cxnSp>
        <p:nvCxnSpPr>
          <p:cNvPr id="48" name="Straight Arrow Connector 47"/>
          <p:cNvCxnSpPr/>
          <p:nvPr/>
        </p:nvCxnSpPr>
        <p:spPr>
          <a:xfrm flipV="1">
            <a:off x="4981476" y="4247673"/>
            <a:ext cx="1093526" cy="822464"/>
          </a:xfrm>
          <a:prstGeom prst="straightConnector1">
            <a:avLst/>
          </a:prstGeom>
          <a:noFill/>
          <a:ln w="63500" cap="flat" cmpd="sng" algn="ctr">
            <a:solidFill>
              <a:srgbClr val="FF0000"/>
            </a:solidFill>
            <a:prstDash val="solid"/>
            <a:tailEnd type="none"/>
          </a:ln>
          <a:effectLst/>
        </p:spPr>
      </p:cxnSp>
      <p:cxnSp>
        <p:nvCxnSpPr>
          <p:cNvPr id="49" name="Straight Arrow Connector 48"/>
          <p:cNvCxnSpPr/>
          <p:nvPr/>
        </p:nvCxnSpPr>
        <p:spPr>
          <a:xfrm flipV="1">
            <a:off x="4981476" y="4919463"/>
            <a:ext cx="2362200" cy="226874"/>
          </a:xfrm>
          <a:prstGeom prst="straightConnector1">
            <a:avLst/>
          </a:prstGeom>
          <a:noFill/>
          <a:ln w="63500" cap="flat" cmpd="sng" algn="ctr">
            <a:solidFill>
              <a:srgbClr val="FF0000"/>
            </a:solidFill>
            <a:prstDash val="solid"/>
            <a:tailEnd type="none"/>
          </a:ln>
          <a:effectLst/>
        </p:spPr>
      </p:cxnSp>
      <p:cxnSp>
        <p:nvCxnSpPr>
          <p:cNvPr id="50" name="Straight Arrow Connector 49"/>
          <p:cNvCxnSpPr/>
          <p:nvPr/>
        </p:nvCxnSpPr>
        <p:spPr>
          <a:xfrm flipH="1" flipV="1">
            <a:off x="5770203" y="3630754"/>
            <a:ext cx="139785" cy="651851"/>
          </a:xfrm>
          <a:prstGeom prst="straightConnector1">
            <a:avLst/>
          </a:prstGeom>
          <a:noFill/>
          <a:ln w="63500" cap="flat" cmpd="sng" algn="ctr">
            <a:solidFill>
              <a:sysClr val="windowText" lastClr="000000"/>
            </a:solidFill>
            <a:prstDash val="solid"/>
            <a:headEnd type="arrow"/>
            <a:tailEnd type="none"/>
          </a:ln>
          <a:effectLst/>
        </p:spPr>
      </p:cxnSp>
      <p:cxnSp>
        <p:nvCxnSpPr>
          <p:cNvPr id="51" name="Straight Arrow Connector 50"/>
          <p:cNvCxnSpPr/>
          <p:nvPr/>
        </p:nvCxnSpPr>
        <p:spPr>
          <a:xfrm flipH="1" flipV="1">
            <a:off x="6240016" y="3645024"/>
            <a:ext cx="838458" cy="1258722"/>
          </a:xfrm>
          <a:prstGeom prst="straightConnector1">
            <a:avLst/>
          </a:prstGeom>
          <a:noFill/>
          <a:ln w="63500" cap="flat" cmpd="sng" algn="ctr">
            <a:solidFill>
              <a:sysClr val="windowText" lastClr="000000"/>
            </a:solidFill>
            <a:prstDash val="solid"/>
            <a:headEnd type="arrow"/>
            <a:tailEnd type="none"/>
          </a:ln>
          <a:effectLst/>
        </p:spPr>
      </p:cxnSp>
      <p:sp>
        <p:nvSpPr>
          <p:cNvPr id="52" name="Rectangle 51"/>
          <p:cNvSpPr/>
          <p:nvPr/>
        </p:nvSpPr>
        <p:spPr>
          <a:xfrm>
            <a:off x="4347454" y="3171003"/>
            <a:ext cx="2514600" cy="523220"/>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53" name="TextBox 52"/>
          <p:cNvSpPr txBox="1"/>
          <p:nvPr/>
        </p:nvSpPr>
        <p:spPr>
          <a:xfrm>
            <a:off x="4474802" y="3162265"/>
            <a:ext cx="2514600" cy="523220"/>
          </a:xfrm>
          <a:prstGeom prst="rect">
            <a:avLst/>
          </a:prstGeom>
          <a:noFill/>
        </p:spPr>
        <p:txBody>
          <a:bodyPr wrap="square" rtlCol="0">
            <a:spAutoFit/>
          </a:bodyPr>
          <a:lstStyle/>
          <a:p>
            <a:pPr algn="ctr"/>
            <a:r>
              <a:rPr lang="en-US" sz="2800" i="1" dirty="0" smtClean="0">
                <a:solidFill>
                  <a:srgbClr val="0000CC"/>
                </a:solidFill>
                <a:latin typeface="Arial" pitchFamily="34" charset="0"/>
                <a:cs typeface="Arial" pitchFamily="34" charset="0"/>
              </a:rPr>
              <a:t>Path Skeleton</a:t>
            </a:r>
            <a:endParaRPr lang="en-US" sz="2800" i="1" dirty="0">
              <a:solidFill>
                <a:srgbClr val="0000CC"/>
              </a:solidFill>
              <a:latin typeface="Arial" pitchFamily="34" charset="0"/>
              <a:cs typeface="Arial" pitchFamily="34" charset="0"/>
            </a:endParaRPr>
          </a:p>
        </p:txBody>
      </p:sp>
    </p:spTree>
    <p:extLst>
      <p:ext uri="{BB962C8B-B14F-4D97-AF65-F5344CB8AC3E}">
        <p14:creationId xmlns:p14="http://schemas.microsoft.com/office/powerpoint/2010/main" val="41356274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1879716" cy="1143000"/>
          </a:xfrm>
        </p:spPr>
        <p:txBody>
          <a:bodyPr/>
          <a:lstStyle/>
          <a:p>
            <a:r>
              <a:rPr lang="en-US" dirty="0" smtClean="0"/>
              <a:t>Modeling the correlation through a sparse channel model</a:t>
            </a:r>
            <a:endParaRPr lang="en-US" dirty="0"/>
          </a:p>
        </p:txBody>
      </p:sp>
      <p:sp>
        <p:nvSpPr>
          <p:cNvPr id="18" name="Slide Number Placeholder 17"/>
          <p:cNvSpPr>
            <a:spLocks noGrp="1"/>
          </p:cNvSpPr>
          <p:nvPr>
            <p:ph type="sldNum" sz="quarter" idx="12"/>
          </p:nvPr>
        </p:nvSpPr>
        <p:spPr/>
        <p:txBody>
          <a:bodyPr/>
          <a:lstStyle/>
          <a:p>
            <a:fld id="{9E617D81-C3C2-4942-A81E-0DE90F43241E}" type="slidenum">
              <a:rPr lang="en-US" smtClean="0"/>
              <a:pPr/>
              <a:t>15</a:t>
            </a:fld>
            <a:endParaRPr lang="en-US" dirty="0"/>
          </a:p>
        </p:txBody>
      </p:sp>
      <p:sp>
        <p:nvSpPr>
          <p:cNvPr id="46" name="Rectangle 45"/>
          <p:cNvSpPr/>
          <p:nvPr/>
        </p:nvSpPr>
        <p:spPr>
          <a:xfrm>
            <a:off x="10037402" y="5603537"/>
            <a:ext cx="762000" cy="304800"/>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23" name="Rectangle 22"/>
          <p:cNvSpPr/>
          <p:nvPr/>
        </p:nvSpPr>
        <p:spPr>
          <a:xfrm>
            <a:off x="8042176" y="6180582"/>
            <a:ext cx="1295400" cy="304800"/>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24" name="Rectangle 23"/>
          <p:cNvSpPr/>
          <p:nvPr/>
        </p:nvSpPr>
        <p:spPr>
          <a:xfrm>
            <a:off x="6289576" y="3513582"/>
            <a:ext cx="762000" cy="304800"/>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25" name="Rectangle 24"/>
          <p:cNvSpPr/>
          <p:nvPr/>
        </p:nvSpPr>
        <p:spPr>
          <a:xfrm>
            <a:off x="6899176" y="5799582"/>
            <a:ext cx="762000" cy="304800"/>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latin typeface="Calibri"/>
              <a:ea typeface="+mn-ea"/>
              <a:cs typeface="+mn-cs"/>
            </a:endParaRPr>
          </a:p>
        </p:txBody>
      </p:sp>
      <p:pic>
        <p:nvPicPr>
          <p:cNvPr id="26"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079776" y="1916832"/>
            <a:ext cx="5486400" cy="3806550"/>
          </a:xfrm>
          <a:prstGeom prst="rect">
            <a:avLst/>
          </a:prstGeom>
          <a:noFill/>
          <a:ln w="9525">
            <a:noFill/>
            <a:miter lim="800000"/>
            <a:headEnd/>
            <a:tailEnd/>
          </a:ln>
        </p:spPr>
      </p:pic>
      <p:cxnSp>
        <p:nvCxnSpPr>
          <p:cNvPr id="27" name="Straight Arrow Connector 26"/>
          <p:cNvCxnSpPr/>
          <p:nvPr/>
        </p:nvCxnSpPr>
        <p:spPr>
          <a:xfrm flipV="1">
            <a:off x="5196050" y="4138918"/>
            <a:ext cx="1093526" cy="822464"/>
          </a:xfrm>
          <a:prstGeom prst="straightConnector1">
            <a:avLst/>
          </a:prstGeom>
          <a:noFill/>
          <a:ln w="63500" cap="flat" cmpd="sng" algn="ctr">
            <a:solidFill>
              <a:srgbClr val="FF0000"/>
            </a:solidFill>
            <a:prstDash val="solid"/>
            <a:tailEnd type="none"/>
          </a:ln>
          <a:effectLst/>
        </p:spPr>
      </p:cxnSp>
      <p:cxnSp>
        <p:nvCxnSpPr>
          <p:cNvPr id="28" name="Straight Arrow Connector 27"/>
          <p:cNvCxnSpPr/>
          <p:nvPr/>
        </p:nvCxnSpPr>
        <p:spPr>
          <a:xfrm flipV="1">
            <a:off x="5196050" y="4810708"/>
            <a:ext cx="2362200" cy="226874"/>
          </a:xfrm>
          <a:prstGeom prst="straightConnector1">
            <a:avLst/>
          </a:prstGeom>
          <a:noFill/>
          <a:ln w="63500" cap="flat" cmpd="sng" algn="ctr">
            <a:solidFill>
              <a:srgbClr val="FF0000"/>
            </a:solidFill>
            <a:prstDash val="solid"/>
            <a:tailEnd type="none"/>
          </a:ln>
          <a:effectLst/>
        </p:spPr>
      </p:cxnSp>
      <p:pic>
        <p:nvPicPr>
          <p:cNvPr id="29" name="Picture 2" descr="https://d30y9cdsu7xlg0.cloudfront.net/png/63045-200.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974236" y="3389705"/>
            <a:ext cx="1474826" cy="1474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8789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1879716" cy="1143000"/>
          </a:xfrm>
        </p:spPr>
        <p:txBody>
          <a:bodyPr/>
          <a:lstStyle/>
          <a:p>
            <a:r>
              <a:rPr lang="en-US" dirty="0" smtClean="0"/>
              <a:t>Modeling the correlation through a sparse channel model</a:t>
            </a:r>
            <a:endParaRPr lang="en-US" dirty="0"/>
          </a:p>
        </p:txBody>
      </p:sp>
      <p:sp>
        <p:nvSpPr>
          <p:cNvPr id="18" name="Slide Number Placeholder 17"/>
          <p:cNvSpPr>
            <a:spLocks noGrp="1"/>
          </p:cNvSpPr>
          <p:nvPr>
            <p:ph type="sldNum" sz="quarter" idx="12"/>
          </p:nvPr>
        </p:nvSpPr>
        <p:spPr/>
        <p:txBody>
          <a:bodyPr/>
          <a:lstStyle/>
          <a:p>
            <a:fld id="{9E617D81-C3C2-4942-A81E-0DE90F43241E}" type="slidenum">
              <a:rPr lang="en-US" smtClean="0"/>
              <a:pPr/>
              <a:t>16</a:t>
            </a:fld>
            <a:endParaRPr lang="en-US" dirty="0"/>
          </a:p>
        </p:txBody>
      </p:sp>
      <p:sp>
        <p:nvSpPr>
          <p:cNvPr id="46" name="Rectangle 45"/>
          <p:cNvSpPr/>
          <p:nvPr/>
        </p:nvSpPr>
        <p:spPr>
          <a:xfrm>
            <a:off x="10037402" y="5603537"/>
            <a:ext cx="762000" cy="304800"/>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23" name="Rectangle 22"/>
          <p:cNvSpPr/>
          <p:nvPr/>
        </p:nvSpPr>
        <p:spPr>
          <a:xfrm>
            <a:off x="8042176" y="6180582"/>
            <a:ext cx="1295400" cy="304800"/>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24" name="Rectangle 23"/>
          <p:cNvSpPr/>
          <p:nvPr/>
        </p:nvSpPr>
        <p:spPr>
          <a:xfrm>
            <a:off x="6289576" y="3513582"/>
            <a:ext cx="762000" cy="304800"/>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25" name="Rectangle 24"/>
          <p:cNvSpPr/>
          <p:nvPr/>
        </p:nvSpPr>
        <p:spPr>
          <a:xfrm>
            <a:off x="6899176" y="5799582"/>
            <a:ext cx="762000" cy="304800"/>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latin typeface="Calibri"/>
              <a:ea typeface="+mn-ea"/>
              <a:cs typeface="+mn-cs"/>
            </a:endParaRPr>
          </a:p>
        </p:txBody>
      </p:sp>
      <p:pic>
        <p:nvPicPr>
          <p:cNvPr id="26"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079776" y="1916832"/>
            <a:ext cx="5486400" cy="3806550"/>
          </a:xfrm>
          <a:prstGeom prst="rect">
            <a:avLst/>
          </a:prstGeom>
          <a:noFill/>
          <a:ln w="9525">
            <a:noFill/>
            <a:miter lim="800000"/>
            <a:headEnd/>
            <a:tailEnd/>
          </a:ln>
        </p:spPr>
      </p:pic>
      <p:cxnSp>
        <p:nvCxnSpPr>
          <p:cNvPr id="27" name="Straight Arrow Connector 26"/>
          <p:cNvCxnSpPr/>
          <p:nvPr/>
        </p:nvCxnSpPr>
        <p:spPr>
          <a:xfrm flipV="1">
            <a:off x="5196050" y="4138918"/>
            <a:ext cx="1093526" cy="822464"/>
          </a:xfrm>
          <a:prstGeom prst="straightConnector1">
            <a:avLst/>
          </a:prstGeom>
          <a:noFill/>
          <a:ln w="63500" cap="flat" cmpd="sng" algn="ctr">
            <a:solidFill>
              <a:srgbClr val="FF0000"/>
            </a:solidFill>
            <a:prstDash val="solid"/>
            <a:tailEnd type="none"/>
          </a:ln>
          <a:effectLst/>
        </p:spPr>
      </p:cxnSp>
      <p:cxnSp>
        <p:nvCxnSpPr>
          <p:cNvPr id="28" name="Straight Arrow Connector 27"/>
          <p:cNvCxnSpPr/>
          <p:nvPr/>
        </p:nvCxnSpPr>
        <p:spPr>
          <a:xfrm flipV="1">
            <a:off x="5196050" y="4810708"/>
            <a:ext cx="2362200" cy="226874"/>
          </a:xfrm>
          <a:prstGeom prst="straightConnector1">
            <a:avLst/>
          </a:prstGeom>
          <a:noFill/>
          <a:ln w="63500" cap="flat" cmpd="sng" algn="ctr">
            <a:solidFill>
              <a:srgbClr val="FF0000"/>
            </a:solidFill>
            <a:prstDash val="solid"/>
            <a:tailEnd type="none"/>
          </a:ln>
          <a:effectLst/>
        </p:spPr>
      </p:cxnSp>
      <p:pic>
        <p:nvPicPr>
          <p:cNvPr id="29" name="Picture 2" descr="https://d30y9cdsu7xlg0.cloudfront.net/png/63045-200.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902324" y="2346569"/>
            <a:ext cx="1474826" cy="1474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0086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1879716" cy="1143000"/>
          </a:xfrm>
        </p:spPr>
        <p:txBody>
          <a:bodyPr/>
          <a:lstStyle/>
          <a:p>
            <a:r>
              <a:rPr lang="en-US" dirty="0" smtClean="0"/>
              <a:t>Modeling the correlation through a sparse channel model</a:t>
            </a:r>
            <a:endParaRPr lang="en-US" dirty="0"/>
          </a:p>
        </p:txBody>
      </p:sp>
      <p:sp>
        <p:nvSpPr>
          <p:cNvPr id="18" name="Slide Number Placeholder 17"/>
          <p:cNvSpPr>
            <a:spLocks noGrp="1"/>
          </p:cNvSpPr>
          <p:nvPr>
            <p:ph type="sldNum" sz="quarter" idx="12"/>
          </p:nvPr>
        </p:nvSpPr>
        <p:spPr/>
        <p:txBody>
          <a:bodyPr/>
          <a:lstStyle/>
          <a:p>
            <a:fld id="{9E617D81-C3C2-4942-A81E-0DE90F43241E}" type="slidenum">
              <a:rPr lang="en-US" smtClean="0"/>
              <a:pPr/>
              <a:t>17</a:t>
            </a:fld>
            <a:endParaRPr lang="en-US" dirty="0"/>
          </a:p>
        </p:txBody>
      </p:sp>
      <p:sp>
        <p:nvSpPr>
          <p:cNvPr id="46" name="Rectangle 45"/>
          <p:cNvSpPr/>
          <p:nvPr/>
        </p:nvSpPr>
        <p:spPr>
          <a:xfrm>
            <a:off x="10037402" y="5603537"/>
            <a:ext cx="762000" cy="304800"/>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23" name="Rectangle 22"/>
          <p:cNvSpPr/>
          <p:nvPr/>
        </p:nvSpPr>
        <p:spPr>
          <a:xfrm>
            <a:off x="8042176" y="6180582"/>
            <a:ext cx="1295400" cy="304800"/>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24" name="Rectangle 23"/>
          <p:cNvSpPr/>
          <p:nvPr/>
        </p:nvSpPr>
        <p:spPr>
          <a:xfrm>
            <a:off x="6289576" y="3513582"/>
            <a:ext cx="762000" cy="304800"/>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25" name="Rectangle 24"/>
          <p:cNvSpPr/>
          <p:nvPr/>
        </p:nvSpPr>
        <p:spPr>
          <a:xfrm>
            <a:off x="6899176" y="5799582"/>
            <a:ext cx="762000" cy="304800"/>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latin typeface="Calibri"/>
              <a:ea typeface="+mn-ea"/>
              <a:cs typeface="+mn-cs"/>
            </a:endParaRPr>
          </a:p>
        </p:txBody>
      </p:sp>
      <p:pic>
        <p:nvPicPr>
          <p:cNvPr id="26"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079776" y="1916832"/>
            <a:ext cx="5486400" cy="3806550"/>
          </a:xfrm>
          <a:prstGeom prst="rect">
            <a:avLst/>
          </a:prstGeom>
          <a:noFill/>
          <a:ln w="9525">
            <a:noFill/>
            <a:miter lim="800000"/>
            <a:headEnd/>
            <a:tailEnd/>
          </a:ln>
        </p:spPr>
      </p:pic>
      <p:cxnSp>
        <p:nvCxnSpPr>
          <p:cNvPr id="27" name="Straight Arrow Connector 26"/>
          <p:cNvCxnSpPr/>
          <p:nvPr/>
        </p:nvCxnSpPr>
        <p:spPr>
          <a:xfrm flipV="1">
            <a:off x="5196050" y="4138918"/>
            <a:ext cx="1093526" cy="822464"/>
          </a:xfrm>
          <a:prstGeom prst="straightConnector1">
            <a:avLst/>
          </a:prstGeom>
          <a:noFill/>
          <a:ln w="63500" cap="flat" cmpd="sng" algn="ctr">
            <a:solidFill>
              <a:srgbClr val="FF0000"/>
            </a:solidFill>
            <a:prstDash val="solid"/>
            <a:tailEnd type="none"/>
          </a:ln>
          <a:effectLst/>
        </p:spPr>
      </p:cxnSp>
      <p:cxnSp>
        <p:nvCxnSpPr>
          <p:cNvPr id="28" name="Straight Arrow Connector 27"/>
          <p:cNvCxnSpPr/>
          <p:nvPr/>
        </p:nvCxnSpPr>
        <p:spPr>
          <a:xfrm flipV="1">
            <a:off x="5196050" y="4810708"/>
            <a:ext cx="2362200" cy="226874"/>
          </a:xfrm>
          <a:prstGeom prst="straightConnector1">
            <a:avLst/>
          </a:prstGeom>
          <a:noFill/>
          <a:ln w="63500" cap="flat" cmpd="sng" algn="ctr">
            <a:solidFill>
              <a:srgbClr val="FF0000"/>
            </a:solidFill>
            <a:prstDash val="solid"/>
            <a:tailEnd type="none"/>
          </a:ln>
          <a:effectLst/>
        </p:spPr>
      </p:cxnSp>
      <p:pic>
        <p:nvPicPr>
          <p:cNvPr id="29" name="Picture 2" descr="https://d30y9cdsu7xlg0.cloudfront.net/png/63045-200.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684540" y="4186732"/>
            <a:ext cx="1474826" cy="1474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38821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1879716" cy="1143000"/>
          </a:xfrm>
        </p:spPr>
        <p:txBody>
          <a:bodyPr/>
          <a:lstStyle/>
          <a:p>
            <a:r>
              <a:rPr lang="en-US" dirty="0" err="1" smtClean="0"/>
              <a:t>BeamSpy</a:t>
            </a:r>
            <a:r>
              <a:rPr lang="en-US" dirty="0" smtClean="0"/>
              <a:t> workflow</a:t>
            </a:r>
            <a:endParaRPr lang="en-US" dirty="0"/>
          </a:p>
        </p:txBody>
      </p:sp>
      <p:sp>
        <p:nvSpPr>
          <p:cNvPr id="18" name="Slide Number Placeholder 17"/>
          <p:cNvSpPr>
            <a:spLocks noGrp="1"/>
          </p:cNvSpPr>
          <p:nvPr>
            <p:ph type="sldNum" sz="quarter" idx="12"/>
          </p:nvPr>
        </p:nvSpPr>
        <p:spPr/>
        <p:txBody>
          <a:bodyPr/>
          <a:lstStyle/>
          <a:p>
            <a:fld id="{9E617D81-C3C2-4942-A81E-0DE90F43241E}" type="slidenum">
              <a:rPr lang="en-US" smtClean="0"/>
              <a:pPr/>
              <a:t>18</a:t>
            </a:fld>
            <a:endParaRPr lang="en-US" dirty="0"/>
          </a:p>
        </p:txBody>
      </p:sp>
      <p:sp>
        <p:nvSpPr>
          <p:cNvPr id="19" name="Rectangle 18"/>
          <p:cNvSpPr/>
          <p:nvPr/>
        </p:nvSpPr>
        <p:spPr>
          <a:xfrm>
            <a:off x="7807852" y="1368152"/>
            <a:ext cx="12954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293252" y="2892152"/>
            <a:ext cx="762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1" name="Rectangle 20"/>
          <p:cNvSpPr/>
          <p:nvPr/>
        </p:nvSpPr>
        <p:spPr>
          <a:xfrm>
            <a:off x="5902852" y="5716683"/>
            <a:ext cx="762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22" name="Picture 2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488191" y="1868770"/>
            <a:ext cx="2618266" cy="890069"/>
          </a:xfrm>
          <a:prstGeom prst="rect">
            <a:avLst/>
          </a:prstGeom>
        </p:spPr>
      </p:pic>
      <p:pic>
        <p:nvPicPr>
          <p:cNvPr id="23"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254652" y="1695049"/>
            <a:ext cx="2637912" cy="1287494"/>
          </a:xfrm>
          <a:prstGeom prst="rect">
            <a:avLst/>
          </a:prstGeom>
          <a:noFill/>
          <a:ln w="9525">
            <a:noFill/>
            <a:miter lim="800000"/>
            <a:headEnd/>
            <a:tailEnd/>
          </a:ln>
        </p:spPr>
      </p:pic>
      <p:pic>
        <p:nvPicPr>
          <p:cNvPr id="24" name="Picture 23"/>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579252" y="1640170"/>
            <a:ext cx="2590800" cy="1288518"/>
          </a:xfrm>
          <a:prstGeom prst="rect">
            <a:avLst/>
          </a:prstGeom>
        </p:spPr>
      </p:pic>
      <p:cxnSp>
        <p:nvCxnSpPr>
          <p:cNvPr id="25" name="Straight Arrow Connector 24"/>
          <p:cNvCxnSpPr>
            <a:endCxn id="22" idx="1"/>
          </p:cNvCxnSpPr>
          <p:nvPr/>
        </p:nvCxnSpPr>
        <p:spPr>
          <a:xfrm flipV="1">
            <a:off x="3892564" y="2313805"/>
            <a:ext cx="595627" cy="12165"/>
          </a:xfrm>
          <a:prstGeom prst="straightConnector1">
            <a:avLst/>
          </a:prstGeom>
          <a:ln w="635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24" idx="1"/>
          </p:cNvCxnSpPr>
          <p:nvPr/>
        </p:nvCxnSpPr>
        <p:spPr>
          <a:xfrm flipV="1">
            <a:off x="7097925" y="2284429"/>
            <a:ext cx="481327" cy="6083"/>
          </a:xfrm>
          <a:prstGeom prst="straightConnector1">
            <a:avLst/>
          </a:prstGeom>
          <a:ln w="635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296157" y="4573683"/>
            <a:ext cx="2625634" cy="1282734"/>
          </a:xfrm>
          <a:prstGeom prst="rect">
            <a:avLst/>
          </a:prstGeom>
        </p:spPr>
      </p:pic>
      <p:sp>
        <p:nvSpPr>
          <p:cNvPr id="28" name="Rectangle 27"/>
          <p:cNvSpPr/>
          <p:nvPr/>
        </p:nvSpPr>
        <p:spPr>
          <a:xfrm>
            <a:off x="1178452" y="3014508"/>
            <a:ext cx="2743339" cy="830997"/>
          </a:xfrm>
          <a:prstGeom prst="rect">
            <a:avLst/>
          </a:prstGeom>
        </p:spPr>
        <p:txBody>
          <a:bodyPr wrap="square">
            <a:spAutoFit/>
          </a:bodyPr>
          <a:lstStyle/>
          <a:p>
            <a:pPr algn="ctr">
              <a:spcBef>
                <a:spcPct val="50000"/>
              </a:spcBef>
              <a:defRPr/>
            </a:pPr>
            <a:r>
              <a:rPr lang="en-US" altLang="zh-CN" sz="2400" dirty="0" smtClean="0">
                <a:latin typeface="Arial" pitchFamily="34" charset="0"/>
                <a:cs typeface="Arial" pitchFamily="34" charset="0"/>
              </a:rPr>
              <a:t>Discrete coarse beam-steering</a:t>
            </a:r>
            <a:endParaRPr lang="en-US" altLang="zh-CN" sz="2400" dirty="0">
              <a:latin typeface="Arial" pitchFamily="34" charset="0"/>
              <a:cs typeface="Arial" pitchFamily="34" charset="0"/>
            </a:endParaRPr>
          </a:p>
        </p:txBody>
      </p:sp>
      <p:sp>
        <p:nvSpPr>
          <p:cNvPr id="29" name="Rectangle 28"/>
          <p:cNvSpPr/>
          <p:nvPr/>
        </p:nvSpPr>
        <p:spPr>
          <a:xfrm>
            <a:off x="4354586" y="3011192"/>
            <a:ext cx="2743339" cy="830997"/>
          </a:xfrm>
          <a:prstGeom prst="rect">
            <a:avLst/>
          </a:prstGeom>
        </p:spPr>
        <p:txBody>
          <a:bodyPr wrap="square">
            <a:spAutoFit/>
          </a:bodyPr>
          <a:lstStyle/>
          <a:p>
            <a:pPr algn="ctr">
              <a:spcBef>
                <a:spcPct val="50000"/>
              </a:spcBef>
              <a:defRPr/>
            </a:pPr>
            <a:r>
              <a:rPr lang="en-US" altLang="zh-CN" sz="2400" dirty="0" smtClean="0">
                <a:latin typeface="Arial" pitchFamily="34" charset="0"/>
                <a:cs typeface="Arial" pitchFamily="34" charset="0"/>
              </a:rPr>
              <a:t>Model Sparse Clusters</a:t>
            </a:r>
            <a:endParaRPr lang="en-US" altLang="zh-CN" sz="2400" dirty="0">
              <a:latin typeface="Arial" pitchFamily="34" charset="0"/>
              <a:cs typeface="Arial" pitchFamily="34" charset="0"/>
            </a:endParaRPr>
          </a:p>
        </p:txBody>
      </p:sp>
      <p:sp>
        <p:nvSpPr>
          <p:cNvPr id="30" name="Rectangle 29"/>
          <p:cNvSpPr/>
          <p:nvPr/>
        </p:nvSpPr>
        <p:spPr>
          <a:xfrm>
            <a:off x="7579113" y="3051755"/>
            <a:ext cx="2743339" cy="830997"/>
          </a:xfrm>
          <a:prstGeom prst="rect">
            <a:avLst/>
          </a:prstGeom>
        </p:spPr>
        <p:txBody>
          <a:bodyPr wrap="square">
            <a:spAutoFit/>
          </a:bodyPr>
          <a:lstStyle/>
          <a:p>
            <a:pPr algn="ctr">
              <a:spcBef>
                <a:spcPct val="50000"/>
              </a:spcBef>
              <a:defRPr/>
            </a:pPr>
            <a:r>
              <a:rPr lang="en-US" altLang="zh-CN" sz="2400" dirty="0" smtClean="0">
                <a:latin typeface="Arial" pitchFamily="34" charset="0"/>
                <a:cs typeface="Arial" pitchFamily="34" charset="0"/>
              </a:rPr>
              <a:t>Track Path Skeleton</a:t>
            </a:r>
            <a:endParaRPr lang="en-US" altLang="zh-CN" sz="2400" dirty="0">
              <a:latin typeface="Arial" pitchFamily="34" charset="0"/>
              <a:cs typeface="Arial" pitchFamily="34" charset="0"/>
            </a:endParaRPr>
          </a:p>
        </p:txBody>
      </p:sp>
      <p:pic>
        <p:nvPicPr>
          <p:cNvPr id="31" name="Picture 30"/>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806724" y="4611059"/>
            <a:ext cx="1981200" cy="1181824"/>
          </a:xfrm>
          <a:prstGeom prst="rect">
            <a:avLst/>
          </a:prstGeom>
        </p:spPr>
      </p:pic>
      <p:cxnSp>
        <p:nvCxnSpPr>
          <p:cNvPr id="32" name="Straight Connector 31"/>
          <p:cNvCxnSpPr/>
          <p:nvPr/>
        </p:nvCxnSpPr>
        <p:spPr>
          <a:xfrm>
            <a:off x="1178452" y="4107160"/>
            <a:ext cx="9144000" cy="0"/>
          </a:xfrm>
          <a:prstGeom prst="line">
            <a:avLst/>
          </a:prstGeom>
          <a:ln w="63500">
            <a:solidFill>
              <a:srgbClr val="0000CC"/>
            </a:solidFill>
            <a:prstDash val="sysDot"/>
            <a:tailEnd type="none" w="med"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31" idx="1"/>
          </p:cNvCxnSpPr>
          <p:nvPr/>
        </p:nvCxnSpPr>
        <p:spPr>
          <a:xfrm>
            <a:off x="3921791" y="5199159"/>
            <a:ext cx="884933" cy="2812"/>
          </a:xfrm>
          <a:prstGeom prst="straightConnector1">
            <a:avLst/>
          </a:prstGeom>
          <a:ln w="635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p:nvPr/>
        </p:nvCxnSpPr>
        <p:spPr>
          <a:xfrm rot="5400000">
            <a:off x="6478455" y="3023963"/>
            <a:ext cx="1586652" cy="1443524"/>
          </a:xfrm>
          <a:prstGeom prst="bentConnector3">
            <a:avLst/>
          </a:prstGeom>
          <a:ln w="635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454913" y="6076762"/>
            <a:ext cx="2743339" cy="830997"/>
          </a:xfrm>
          <a:prstGeom prst="rect">
            <a:avLst/>
          </a:prstGeom>
        </p:spPr>
        <p:txBody>
          <a:bodyPr wrap="square">
            <a:spAutoFit/>
          </a:bodyPr>
          <a:lstStyle/>
          <a:p>
            <a:pPr algn="ctr">
              <a:spcBef>
                <a:spcPct val="50000"/>
              </a:spcBef>
              <a:defRPr/>
            </a:pPr>
            <a:r>
              <a:rPr lang="en-US" altLang="zh-CN" sz="2400" dirty="0" smtClean="0">
                <a:latin typeface="Arial" pitchFamily="34" charset="0"/>
                <a:cs typeface="Arial" pitchFamily="34" charset="0"/>
              </a:rPr>
              <a:t>Identify state of Path Skeleton</a:t>
            </a:r>
            <a:endParaRPr lang="en-US" altLang="zh-CN" sz="2400" dirty="0">
              <a:latin typeface="Arial" pitchFamily="34" charset="0"/>
              <a:cs typeface="Arial" pitchFamily="34" charset="0"/>
            </a:endParaRPr>
          </a:p>
        </p:txBody>
      </p:sp>
      <p:sp>
        <p:nvSpPr>
          <p:cNvPr id="49" name="Rectangle 48"/>
          <p:cNvSpPr/>
          <p:nvPr/>
        </p:nvSpPr>
        <p:spPr>
          <a:xfrm>
            <a:off x="1254652" y="6021483"/>
            <a:ext cx="2743339" cy="461665"/>
          </a:xfrm>
          <a:prstGeom prst="rect">
            <a:avLst/>
          </a:prstGeom>
        </p:spPr>
        <p:txBody>
          <a:bodyPr wrap="square">
            <a:spAutoFit/>
          </a:bodyPr>
          <a:lstStyle/>
          <a:p>
            <a:pPr algn="ctr">
              <a:spcBef>
                <a:spcPct val="50000"/>
              </a:spcBef>
              <a:defRPr/>
            </a:pPr>
            <a:r>
              <a:rPr lang="en-US" altLang="zh-CN" sz="2400" dirty="0" smtClean="0">
                <a:latin typeface="Arial" pitchFamily="34" charset="0"/>
                <a:cs typeface="Arial" pitchFamily="34" charset="0"/>
              </a:rPr>
              <a:t>Beam is blocked</a:t>
            </a:r>
            <a:endParaRPr lang="en-US" altLang="zh-CN" sz="2400" dirty="0">
              <a:latin typeface="Arial" pitchFamily="34" charset="0"/>
              <a:cs typeface="Arial" pitchFamily="34" charset="0"/>
            </a:endParaRPr>
          </a:p>
        </p:txBody>
      </p:sp>
      <p:pic>
        <p:nvPicPr>
          <p:cNvPr id="50" name="Picture 49"/>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8390525" y="4649883"/>
            <a:ext cx="1220132" cy="1234774"/>
          </a:xfrm>
          <a:prstGeom prst="rect">
            <a:avLst/>
          </a:prstGeom>
        </p:spPr>
      </p:pic>
      <p:cxnSp>
        <p:nvCxnSpPr>
          <p:cNvPr id="51" name="Straight Arrow Connector 50"/>
          <p:cNvCxnSpPr/>
          <p:nvPr/>
        </p:nvCxnSpPr>
        <p:spPr>
          <a:xfrm flipV="1">
            <a:off x="7432358" y="5197752"/>
            <a:ext cx="832694" cy="22403"/>
          </a:xfrm>
          <a:prstGeom prst="straightConnector1">
            <a:avLst/>
          </a:prstGeom>
          <a:ln w="635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8390524" y="5285477"/>
            <a:ext cx="255527" cy="4885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8167624" y="4702103"/>
            <a:ext cx="248545" cy="382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7198252" y="6086015"/>
            <a:ext cx="3200400" cy="830997"/>
          </a:xfrm>
          <a:prstGeom prst="rect">
            <a:avLst/>
          </a:prstGeom>
        </p:spPr>
        <p:txBody>
          <a:bodyPr wrap="square">
            <a:spAutoFit/>
          </a:bodyPr>
          <a:lstStyle/>
          <a:p>
            <a:pPr algn="ctr">
              <a:spcBef>
                <a:spcPct val="50000"/>
              </a:spcBef>
              <a:defRPr/>
            </a:pPr>
            <a:r>
              <a:rPr lang="en-US" altLang="zh-CN" sz="2400" dirty="0" smtClean="0">
                <a:latin typeface="Arial" pitchFamily="34" charset="0"/>
                <a:cs typeface="Arial" pitchFamily="34" charset="0"/>
              </a:rPr>
              <a:t>Predict RSS of other beams from new state</a:t>
            </a:r>
            <a:endParaRPr lang="en-US" altLang="zh-CN" sz="2400" dirty="0">
              <a:latin typeface="Arial" pitchFamily="34" charset="0"/>
              <a:cs typeface="Arial" pitchFamily="34" charset="0"/>
            </a:endParaRPr>
          </a:p>
        </p:txBody>
      </p:sp>
      <p:pic>
        <p:nvPicPr>
          <p:cNvPr id="55" name="Picture 2" descr="https://d30y9cdsu7xlg0.cloudfront.net/png/63045-200.png"/>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6198031" y="4666338"/>
            <a:ext cx="1474826" cy="1474826"/>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p:cNvSpPr txBox="1"/>
          <p:nvPr/>
        </p:nvSpPr>
        <p:spPr>
          <a:xfrm>
            <a:off x="839416" y="1146868"/>
            <a:ext cx="3872357" cy="523220"/>
          </a:xfrm>
          <a:prstGeom prst="rect">
            <a:avLst/>
          </a:prstGeom>
          <a:noFill/>
        </p:spPr>
        <p:txBody>
          <a:bodyPr wrap="square" rtlCol="0">
            <a:spAutoFit/>
          </a:bodyPr>
          <a:lstStyle/>
          <a:p>
            <a:pPr algn="ctr"/>
            <a:r>
              <a:rPr lang="en-US" sz="2800" i="1" u="sng" dirty="0" smtClean="0">
                <a:solidFill>
                  <a:srgbClr val="0000CC"/>
                </a:solidFill>
                <a:latin typeface="Arial" panose="020B0604020202020204" pitchFamily="34" charset="0"/>
                <a:cs typeface="Arial" panose="020B0604020202020204" pitchFamily="34" charset="0"/>
              </a:rPr>
              <a:t>At deployment time</a:t>
            </a:r>
            <a:endParaRPr lang="en-US" sz="2800" u="sng" dirty="0">
              <a:latin typeface="Arial" panose="020B0604020202020204" pitchFamily="34" charset="0"/>
              <a:cs typeface="Arial" panose="020B0604020202020204" pitchFamily="34" charset="0"/>
            </a:endParaRPr>
          </a:p>
        </p:txBody>
      </p:sp>
      <p:sp>
        <p:nvSpPr>
          <p:cNvPr id="57" name="TextBox 56"/>
          <p:cNvSpPr txBox="1"/>
          <p:nvPr/>
        </p:nvSpPr>
        <p:spPr>
          <a:xfrm>
            <a:off x="1254652" y="4077072"/>
            <a:ext cx="2362200" cy="523220"/>
          </a:xfrm>
          <a:prstGeom prst="rect">
            <a:avLst/>
          </a:prstGeom>
          <a:noFill/>
        </p:spPr>
        <p:txBody>
          <a:bodyPr wrap="square" rtlCol="0">
            <a:spAutoFit/>
          </a:bodyPr>
          <a:lstStyle/>
          <a:p>
            <a:pPr algn="ctr"/>
            <a:r>
              <a:rPr lang="en-US" sz="2800" i="1" u="sng" dirty="0" smtClean="0">
                <a:solidFill>
                  <a:srgbClr val="0000CC"/>
                </a:solidFill>
                <a:latin typeface="Arial" panose="020B0604020202020204" pitchFamily="34" charset="0"/>
                <a:cs typeface="Arial" panose="020B0604020202020204" pitchFamily="34" charset="0"/>
              </a:rPr>
              <a:t>At run time</a:t>
            </a:r>
            <a:endParaRPr lang="en-US" sz="2800"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809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5" grpId="0"/>
      <p:bldP spid="49" grpId="0"/>
      <p:bldP spid="54" grpId="0"/>
      <p:bldP spid="56" grpId="0"/>
      <p:bldP spid="5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1879716" cy="1143000"/>
          </a:xfrm>
        </p:spPr>
        <p:txBody>
          <a:bodyPr/>
          <a:lstStyle/>
          <a:p>
            <a:r>
              <a:rPr lang="en-US" dirty="0" smtClean="0"/>
              <a:t>Modeling the correlation through a sparse channel model</a:t>
            </a:r>
            <a:endParaRPr lang="en-US" dirty="0"/>
          </a:p>
        </p:txBody>
      </p:sp>
      <p:sp>
        <p:nvSpPr>
          <p:cNvPr id="18" name="Slide Number Placeholder 17"/>
          <p:cNvSpPr>
            <a:spLocks noGrp="1"/>
          </p:cNvSpPr>
          <p:nvPr>
            <p:ph type="sldNum" sz="quarter" idx="12"/>
          </p:nvPr>
        </p:nvSpPr>
        <p:spPr/>
        <p:txBody>
          <a:bodyPr/>
          <a:lstStyle/>
          <a:p>
            <a:fld id="{9E617D81-C3C2-4942-A81E-0DE90F43241E}" type="slidenum">
              <a:rPr lang="en-US" smtClean="0"/>
              <a:pPr/>
              <a:t>19</a:t>
            </a:fld>
            <a:endParaRPr lang="en-US" dirty="0"/>
          </a:p>
        </p:txBody>
      </p:sp>
      <p:sp>
        <p:nvSpPr>
          <p:cNvPr id="46" name="Rectangle 45"/>
          <p:cNvSpPr/>
          <p:nvPr/>
        </p:nvSpPr>
        <p:spPr>
          <a:xfrm>
            <a:off x="10037402" y="5603537"/>
            <a:ext cx="762000" cy="304800"/>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12" name="TextBox 11"/>
          <p:cNvSpPr txBox="1"/>
          <p:nvPr/>
        </p:nvSpPr>
        <p:spPr>
          <a:xfrm>
            <a:off x="1057044" y="1447800"/>
            <a:ext cx="9763356" cy="523220"/>
          </a:xfrm>
          <a:prstGeom prst="rect">
            <a:avLst/>
          </a:prstGeom>
          <a:noFill/>
        </p:spPr>
        <p:txBody>
          <a:bodyPr wrap="square" rtlCol="0">
            <a:spAutoFit/>
          </a:bodyPr>
          <a:lstStyle/>
          <a:p>
            <a:pPr marL="342900" indent="-342900">
              <a:buClr>
                <a:srgbClr val="0000CC"/>
              </a:buClr>
              <a:buFont typeface="Wingdings" panose="05000000000000000000" pitchFamily="2" charset="2"/>
              <a:buChar char="Ø"/>
            </a:pPr>
            <a:r>
              <a:rPr lang="en-US" altLang="zh-CN" sz="2800" dirty="0" smtClean="0">
                <a:latin typeface="Arial" pitchFamily="34" charset="0"/>
                <a:cs typeface="Arial" pitchFamily="34" charset="0"/>
              </a:rPr>
              <a:t>How does the prediction work</a:t>
            </a:r>
            <a:endParaRPr lang="en-US" sz="2500" dirty="0">
              <a:solidFill>
                <a:srgbClr val="000099"/>
              </a:solidFill>
              <a:latin typeface="Times New Roman" pitchFamily="18" charset="0"/>
              <a:cs typeface="Times New Roman" pitchFamily="18" charset="0"/>
            </a:endParaRPr>
          </a:p>
        </p:txBody>
      </p:sp>
      <p:sp>
        <p:nvSpPr>
          <p:cNvPr id="6" name="Rectangle 5"/>
          <p:cNvSpPr/>
          <p:nvPr/>
        </p:nvSpPr>
        <p:spPr>
          <a:xfrm>
            <a:off x="8257722" y="2231296"/>
            <a:ext cx="12954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876722" y="3831496"/>
            <a:ext cx="762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8" name="Rectangle 7"/>
          <p:cNvSpPr/>
          <p:nvPr/>
        </p:nvSpPr>
        <p:spPr>
          <a:xfrm>
            <a:off x="5743122" y="3755296"/>
            <a:ext cx="762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9"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628322" y="2612296"/>
            <a:ext cx="9143999" cy="1716125"/>
          </a:xfrm>
          <a:prstGeom prst="rect">
            <a:avLst/>
          </a:prstGeom>
          <a:noFill/>
          <a:ln w="9525">
            <a:noFill/>
            <a:miter lim="800000"/>
            <a:headEnd/>
            <a:tailEnd/>
          </a:ln>
        </p:spPr>
      </p:pic>
      <p:sp>
        <p:nvSpPr>
          <p:cNvPr id="10" name="Rectangle 9"/>
          <p:cNvSpPr/>
          <p:nvPr/>
        </p:nvSpPr>
        <p:spPr>
          <a:xfrm>
            <a:off x="5895522" y="2459896"/>
            <a:ext cx="457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055440" y="4849996"/>
            <a:ext cx="9763356" cy="1384995"/>
          </a:xfrm>
          <a:prstGeom prst="rect">
            <a:avLst/>
          </a:prstGeom>
          <a:noFill/>
        </p:spPr>
        <p:txBody>
          <a:bodyPr wrap="square" rtlCol="0">
            <a:spAutoFit/>
          </a:bodyPr>
          <a:lstStyle/>
          <a:p>
            <a:pPr marL="342900" indent="-342900">
              <a:buClr>
                <a:srgbClr val="0000CC"/>
              </a:buClr>
              <a:buFont typeface="Wingdings" panose="05000000000000000000" pitchFamily="2" charset="2"/>
              <a:buChar char="Ø"/>
            </a:pPr>
            <a:r>
              <a:rPr lang="en-US" altLang="zh-CN" sz="2800" dirty="0">
                <a:latin typeface="Arial" pitchFamily="34" charset="0"/>
                <a:cs typeface="Arial" pitchFamily="34" charset="0"/>
              </a:rPr>
              <a:t>Look at </a:t>
            </a:r>
            <a:r>
              <a:rPr lang="en-US" altLang="zh-CN" sz="2800" i="1" dirty="0">
                <a:solidFill>
                  <a:srgbClr val="0000CC"/>
                </a:solidFill>
                <a:latin typeface="Arial" pitchFamily="34" charset="0"/>
                <a:cs typeface="Arial" pitchFamily="34" charset="0"/>
              </a:rPr>
              <a:t>current beams condition </a:t>
            </a:r>
            <a:r>
              <a:rPr lang="en-US" altLang="zh-CN" sz="2800" dirty="0">
                <a:latin typeface="Arial" pitchFamily="34" charset="0"/>
                <a:cs typeface="Arial" pitchFamily="34" charset="0"/>
              </a:rPr>
              <a:t>under blockage </a:t>
            </a:r>
            <a:r>
              <a:rPr lang="en-US" altLang="zh-CN" sz="2800" dirty="0">
                <a:latin typeface="Arial" pitchFamily="34" charset="0"/>
                <a:cs typeface="Arial" pitchFamily="34" charset="0"/>
                <a:sym typeface="Wingdings" pitchFamily="2" charset="2"/>
              </a:rPr>
              <a:t> </a:t>
            </a:r>
            <a:r>
              <a:rPr lang="en-US" altLang="zh-CN" sz="2800" i="1" dirty="0">
                <a:solidFill>
                  <a:srgbClr val="0000CC"/>
                </a:solidFill>
                <a:latin typeface="Arial" pitchFamily="34" charset="0"/>
                <a:cs typeface="Arial" pitchFamily="34" charset="0"/>
                <a:sym typeface="Wingdings" pitchFamily="2" charset="2"/>
              </a:rPr>
              <a:t>Identify the state</a:t>
            </a:r>
            <a:r>
              <a:rPr lang="en-US" altLang="zh-CN" sz="2800" dirty="0">
                <a:latin typeface="Arial" pitchFamily="34" charset="0"/>
                <a:cs typeface="Arial" pitchFamily="34" charset="0"/>
                <a:sym typeface="Wingdings" pitchFamily="2" charset="2"/>
              </a:rPr>
              <a:t> of sparse cluster  Virtually </a:t>
            </a:r>
            <a:r>
              <a:rPr lang="en-US" altLang="zh-CN" sz="2800" i="1" dirty="0">
                <a:solidFill>
                  <a:srgbClr val="0000CC"/>
                </a:solidFill>
                <a:latin typeface="Arial" pitchFamily="34" charset="0"/>
                <a:cs typeface="Arial" pitchFamily="34" charset="0"/>
                <a:sym typeface="Wingdings" pitchFamily="2" charset="2"/>
              </a:rPr>
              <a:t>reconstruct </a:t>
            </a:r>
            <a:r>
              <a:rPr lang="en-US" altLang="zh-CN" sz="2800" dirty="0">
                <a:latin typeface="Arial" pitchFamily="34" charset="0"/>
                <a:cs typeface="Arial" pitchFamily="34" charset="0"/>
                <a:sym typeface="Wingdings" pitchFamily="2" charset="2"/>
              </a:rPr>
              <a:t>performance of rest of the beams and pick the best </a:t>
            </a:r>
            <a:r>
              <a:rPr lang="en-US" altLang="zh-CN" sz="2800" dirty="0" smtClean="0">
                <a:latin typeface="Arial" pitchFamily="34" charset="0"/>
                <a:cs typeface="Arial" pitchFamily="34" charset="0"/>
                <a:sym typeface="Wingdings" pitchFamily="2" charset="2"/>
              </a:rPr>
              <a:t>one</a:t>
            </a:r>
            <a:r>
              <a:rPr lang="en-US" altLang="zh-CN" sz="2500" dirty="0">
                <a:solidFill>
                  <a:srgbClr val="000099"/>
                </a:solidFill>
                <a:latin typeface="Times New Roman" pitchFamily="18" charset="0"/>
                <a:cs typeface="Times New Roman" pitchFamily="18" charset="0"/>
                <a:sym typeface="Wingdings" pitchFamily="2" charset="2"/>
              </a:rPr>
              <a:t>.</a:t>
            </a:r>
            <a:endParaRPr lang="en-US" altLang="zh-CN" sz="2800" i="1" dirty="0">
              <a:solidFill>
                <a:srgbClr val="0000CC"/>
              </a:solidFill>
              <a:latin typeface="Arial" pitchFamily="34" charset="0"/>
              <a:cs typeface="Arial" pitchFamily="34" charset="0"/>
            </a:endParaRPr>
          </a:p>
        </p:txBody>
      </p:sp>
    </p:spTree>
    <p:extLst>
      <p:ext uri="{BB962C8B-B14F-4D97-AF65-F5344CB8AC3E}">
        <p14:creationId xmlns:p14="http://schemas.microsoft.com/office/powerpoint/2010/main" val="16979784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1879716" cy="1143000"/>
          </a:xfrm>
        </p:spPr>
        <p:txBody>
          <a:bodyPr/>
          <a:lstStyle/>
          <a:p>
            <a:r>
              <a:rPr lang="en-US" dirty="0" smtClean="0"/>
              <a:t>Grand Challenges for </a:t>
            </a:r>
            <a:r>
              <a:rPr lang="en-US" dirty="0" err="1" smtClean="0"/>
              <a:t>mmWave</a:t>
            </a:r>
            <a:r>
              <a:rPr lang="en-US" dirty="0" smtClean="0"/>
              <a:t> Networking</a:t>
            </a:r>
            <a:endParaRPr lang="en-US" dirty="0"/>
          </a:p>
        </p:txBody>
      </p:sp>
      <p:sp>
        <p:nvSpPr>
          <p:cNvPr id="18" name="Slide Number Placeholder 17"/>
          <p:cNvSpPr>
            <a:spLocks noGrp="1"/>
          </p:cNvSpPr>
          <p:nvPr>
            <p:ph type="sldNum" sz="quarter" idx="12"/>
          </p:nvPr>
        </p:nvSpPr>
        <p:spPr/>
        <p:txBody>
          <a:bodyPr/>
          <a:lstStyle/>
          <a:p>
            <a:fld id="{9E617D81-C3C2-4942-A81E-0DE90F43241E}" type="slidenum">
              <a:rPr lang="en-US" smtClean="0"/>
              <a:pPr/>
              <a:t>2</a:t>
            </a:fld>
            <a:endParaRPr lang="en-US" dirty="0"/>
          </a:p>
        </p:txBody>
      </p:sp>
      <p:sp>
        <p:nvSpPr>
          <p:cNvPr id="7" name="TextBox 6"/>
          <p:cNvSpPr txBox="1"/>
          <p:nvPr/>
        </p:nvSpPr>
        <p:spPr>
          <a:xfrm>
            <a:off x="1057044" y="1579602"/>
            <a:ext cx="9763356" cy="553998"/>
          </a:xfrm>
          <a:prstGeom prst="rect">
            <a:avLst/>
          </a:prstGeom>
          <a:noFill/>
        </p:spPr>
        <p:txBody>
          <a:bodyPr wrap="square" rtlCol="0">
            <a:spAutoFit/>
          </a:bodyPr>
          <a:lstStyle/>
          <a:p>
            <a:pPr marL="342900" indent="-342900">
              <a:buClr>
                <a:srgbClr val="0000CC"/>
              </a:buClr>
              <a:buFont typeface="Wingdings" panose="05000000000000000000" pitchFamily="2" charset="2"/>
              <a:buChar char="Ø"/>
            </a:pPr>
            <a:r>
              <a:rPr lang="en-US" sz="3000" dirty="0" smtClean="0">
                <a:latin typeface="Arial" panose="020B0604020202020204" pitchFamily="34" charset="0"/>
                <a:cs typeface="Arial" panose="020B0604020202020204" pitchFamily="34" charset="0"/>
              </a:rPr>
              <a:t>Shorter wavelengths, higher attenuation</a:t>
            </a:r>
            <a:endParaRPr lang="en-US" sz="3000" dirty="0">
              <a:latin typeface="Arial" panose="020B0604020202020204" pitchFamily="34" charset="0"/>
              <a:cs typeface="Arial" panose="020B0604020202020204" pitchFamily="34" charset="0"/>
            </a:endParaRPr>
          </a:p>
        </p:txBody>
      </p:sp>
      <p:sp>
        <p:nvSpPr>
          <p:cNvPr id="8" name="Text Box 9"/>
          <p:cNvSpPr txBox="1">
            <a:spLocks noChangeArrowheads="1"/>
          </p:cNvSpPr>
          <p:nvPr/>
        </p:nvSpPr>
        <p:spPr bwMode="auto">
          <a:xfrm>
            <a:off x="1447800" y="2286000"/>
            <a:ext cx="7543800" cy="492443"/>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600" dirty="0" smtClean="0">
                <a:latin typeface="Arial" pitchFamily="34" charset="0"/>
                <a:cs typeface="Arial" pitchFamily="34" charset="0"/>
              </a:rPr>
              <a:t>~1000x higher attenuation than </a:t>
            </a:r>
            <a:r>
              <a:rPr lang="en-US" altLang="zh-CN" sz="2600" dirty="0" err="1" smtClean="0">
                <a:latin typeface="Arial" pitchFamily="34" charset="0"/>
                <a:cs typeface="Arial" pitchFamily="34" charset="0"/>
              </a:rPr>
              <a:t>WiFi</a:t>
            </a:r>
            <a:r>
              <a:rPr lang="en-US" altLang="zh-CN" sz="2600" dirty="0" smtClean="0">
                <a:latin typeface="Arial" pitchFamily="34" charset="0"/>
                <a:cs typeface="Arial" pitchFamily="34" charset="0"/>
              </a:rPr>
              <a:t> or LTE</a:t>
            </a:r>
            <a:endParaRPr lang="en-US" altLang="zh-CN" sz="2600" dirty="0">
              <a:latin typeface="Arial" pitchFamily="34" charset="0"/>
              <a:cs typeface="Arial" pitchFamily="34" charset="0"/>
            </a:endParaRPr>
          </a:p>
        </p:txBody>
      </p:sp>
      <p:sp>
        <p:nvSpPr>
          <p:cNvPr id="9" name="TextBox 8"/>
          <p:cNvSpPr txBox="1"/>
          <p:nvPr/>
        </p:nvSpPr>
        <p:spPr>
          <a:xfrm>
            <a:off x="1057044" y="2875002"/>
            <a:ext cx="9153756" cy="1015663"/>
          </a:xfrm>
          <a:prstGeom prst="rect">
            <a:avLst/>
          </a:prstGeom>
          <a:noFill/>
        </p:spPr>
        <p:txBody>
          <a:bodyPr wrap="square" rtlCol="0">
            <a:spAutoFit/>
          </a:bodyPr>
          <a:lstStyle/>
          <a:p>
            <a:pPr marL="342900" indent="-342900">
              <a:buClr>
                <a:srgbClr val="0000CC"/>
              </a:buClr>
              <a:buFont typeface="Wingdings" panose="05000000000000000000" pitchFamily="2" charset="2"/>
              <a:buChar char="Ø"/>
            </a:pPr>
            <a:r>
              <a:rPr lang="en-US" sz="3000" dirty="0" smtClean="0">
                <a:latin typeface="Arial" panose="020B0604020202020204" pitchFamily="34" charset="0"/>
                <a:cs typeface="Arial" panose="020B0604020202020204" pitchFamily="34" charset="0"/>
              </a:rPr>
              <a:t>Use highly directional, electronically steerable phased-arrays to overcome propagation loss</a:t>
            </a:r>
            <a:endParaRPr lang="en-US" sz="3000" dirty="0">
              <a:latin typeface="Arial" panose="020B0604020202020204" pitchFamily="34" charset="0"/>
              <a:cs typeface="Arial" panose="020B0604020202020204" pitchFamily="34" charset="0"/>
            </a:endParaRPr>
          </a:p>
        </p:txBody>
      </p:sp>
      <p:sp>
        <p:nvSpPr>
          <p:cNvPr id="10" name="Text Box 9"/>
          <p:cNvSpPr txBox="1">
            <a:spLocks noChangeArrowheads="1"/>
          </p:cNvSpPr>
          <p:nvPr/>
        </p:nvSpPr>
        <p:spPr bwMode="auto">
          <a:xfrm>
            <a:off x="1447800" y="4003357"/>
            <a:ext cx="7543800" cy="492443"/>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600" dirty="0" smtClean="0">
                <a:latin typeface="Arial" pitchFamily="34" charset="0"/>
                <a:cs typeface="Arial" pitchFamily="34" charset="0"/>
              </a:rPr>
              <a:t>Introduces new challenges: blockage, mobility</a:t>
            </a:r>
            <a:endParaRPr lang="en-US" altLang="zh-CN" sz="2600" dirty="0">
              <a:latin typeface="Arial" pitchFamily="34" charset="0"/>
              <a:cs typeface="Arial" pitchFamily="34" charset="0"/>
            </a:endParaRPr>
          </a:p>
        </p:txBody>
      </p:sp>
      <p:grpSp>
        <p:nvGrpSpPr>
          <p:cNvPr id="11" name="Group 10"/>
          <p:cNvGrpSpPr/>
          <p:nvPr/>
        </p:nvGrpSpPr>
        <p:grpSpPr>
          <a:xfrm>
            <a:off x="6980924" y="4633904"/>
            <a:ext cx="2163076" cy="2071696"/>
            <a:chOff x="6606456" y="4211529"/>
            <a:chExt cx="2163076" cy="2071696"/>
          </a:xfrm>
        </p:grpSpPr>
        <p:grpSp>
          <p:nvGrpSpPr>
            <p:cNvPr id="12" name="Group 11"/>
            <p:cNvGrpSpPr/>
            <p:nvPr/>
          </p:nvGrpSpPr>
          <p:grpSpPr>
            <a:xfrm>
              <a:off x="6606456" y="4211529"/>
              <a:ext cx="2163076" cy="2071696"/>
              <a:chOff x="6512972" y="3659459"/>
              <a:chExt cx="2163076" cy="2071696"/>
            </a:xfrm>
          </p:grpSpPr>
          <p:pic>
            <p:nvPicPr>
              <p:cNvPr id="14" name="Picture 2" descr="http://www.ece.ucsd.edu/sites/ece.ucsd.edu/files/ece/assets/UCSD-TowerJazz-256-element-array-chip.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742606" y="3659459"/>
                <a:ext cx="1799230" cy="132543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6512972" y="5023269"/>
                <a:ext cx="2163076" cy="707886"/>
              </a:xfrm>
              <a:prstGeom prst="rect">
                <a:avLst/>
              </a:prstGeom>
              <a:solidFill>
                <a:schemeClr val="bg1"/>
              </a:solidFill>
            </p:spPr>
            <p:txBody>
              <a:bodyPr wrap="square" rtlCol="0">
                <a:spAutoFit/>
              </a:bodyPr>
              <a:lstStyle/>
              <a:p>
                <a:pPr algn="ctr"/>
                <a:r>
                  <a:rPr lang="en-US" sz="2000" dirty="0" smtClean="0">
                    <a:solidFill>
                      <a:srgbClr val="FF0000"/>
                    </a:solidFill>
                    <a:latin typeface="Arial" panose="020B0604020202020204" pitchFamily="34" charset="0"/>
                    <a:cs typeface="Arial" panose="020B0604020202020204" pitchFamily="34" charset="0"/>
                  </a:rPr>
                  <a:t>Phased-array antenna</a:t>
                </a:r>
                <a:endParaRPr lang="en-US" sz="2000" dirty="0">
                  <a:solidFill>
                    <a:srgbClr val="FF0000"/>
                  </a:solidFill>
                  <a:latin typeface="Arial" panose="020B0604020202020204" pitchFamily="34" charset="0"/>
                  <a:cs typeface="Arial" panose="020B0604020202020204" pitchFamily="34" charset="0"/>
                </a:endParaRPr>
              </a:p>
            </p:txBody>
          </p:sp>
        </p:grpSp>
        <p:sp>
          <p:nvSpPr>
            <p:cNvPr id="13" name="TextBox 12"/>
            <p:cNvSpPr txBox="1"/>
            <p:nvPr/>
          </p:nvSpPr>
          <p:spPr>
            <a:xfrm>
              <a:off x="6948243" y="5384266"/>
              <a:ext cx="983318" cy="123309"/>
            </a:xfrm>
            <a:prstGeom prst="rect">
              <a:avLst/>
            </a:prstGeom>
            <a:solidFill>
              <a:schemeClr val="bg1"/>
            </a:solidFill>
          </p:spPr>
          <p:txBody>
            <a:bodyPr wrap="square" rtlCol="0">
              <a:spAutoFit/>
            </a:bodyPr>
            <a:lstStyle/>
            <a:p>
              <a:endParaRPr lang="en-US" b="1" dirty="0">
                <a:solidFill>
                  <a:schemeClr val="tx1">
                    <a:lumMod val="95000"/>
                    <a:lumOff val="5000"/>
                  </a:schemeClr>
                </a:solidFill>
                <a:latin typeface="Arial" panose="020B0604020202020204" pitchFamily="34" charset="0"/>
                <a:cs typeface="Arial" panose="020B0604020202020204" pitchFamily="34" charset="0"/>
              </a:endParaRPr>
            </a:p>
          </p:txBody>
        </p:sp>
      </p:grpSp>
      <p:pic>
        <p:nvPicPr>
          <p:cNvPr id="16" name="Picture 4" descr="http://www.intel.com/content/dam/www/public/us/en/images/product/16x9/wireless-gigabit-antenna-m-m10041r-back-16x9.jpg/jcr:content/renditions/intel.web.416.234.jp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371600" y="5312609"/>
            <a:ext cx="957240" cy="74416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rot="7105538">
            <a:off x="2129408" y="4956634"/>
            <a:ext cx="809472" cy="1400622"/>
          </a:xfrm>
          <a:prstGeom prst="rect">
            <a:avLst/>
          </a:prstGeom>
        </p:spPr>
      </p:pic>
      <p:pic>
        <p:nvPicPr>
          <p:cNvPr id="19" name="Picture 4" descr="http://www.intel.com/content/dam/www/public/us/en/images/product/16x9/wireless-gigabit-antenna-m-m10041r-back-16x9.jpg/jcr:content/renditions/intel.web.416.234.jp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755541" y="5368916"/>
            <a:ext cx="957240" cy="7441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rot="17803606">
            <a:off x="4230712" y="5003304"/>
            <a:ext cx="809472" cy="1400622"/>
          </a:xfrm>
          <a:prstGeom prst="rect">
            <a:avLst/>
          </a:prstGeom>
        </p:spPr>
      </p:pic>
      <p:sp>
        <p:nvSpPr>
          <p:cNvPr id="21" name="Rounded Rectangular Callout 20"/>
          <p:cNvSpPr/>
          <p:nvPr/>
        </p:nvSpPr>
        <p:spPr>
          <a:xfrm>
            <a:off x="6858000" y="4510445"/>
            <a:ext cx="2182295" cy="1430145"/>
          </a:xfrm>
          <a:prstGeom prst="wedgeRoundRectCallout">
            <a:avLst>
              <a:gd name="adj1" fmla="val -116834"/>
              <a:gd name="adj2" fmla="val 44695"/>
              <a:gd name="adj3" fmla="val 16667"/>
            </a:avLst>
          </a:prstGeom>
          <a:noFill/>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Connector 21"/>
          <p:cNvCxnSpPr/>
          <p:nvPr/>
        </p:nvCxnSpPr>
        <p:spPr>
          <a:xfrm flipV="1">
            <a:off x="2328840" y="5444738"/>
            <a:ext cx="1318644"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325246" y="5711128"/>
            <a:ext cx="1321337" cy="191903"/>
          </a:xfrm>
          <a:prstGeom prst="line">
            <a:avLst/>
          </a:prstGeom>
        </p:spPr>
        <p:style>
          <a:lnRef idx="1">
            <a:schemeClr val="accent1"/>
          </a:lnRef>
          <a:fillRef idx="0">
            <a:schemeClr val="accent1"/>
          </a:fillRef>
          <a:effectRef idx="0">
            <a:schemeClr val="accent1"/>
          </a:effectRef>
          <a:fontRef idx="minor">
            <a:schemeClr val="tx1"/>
          </a:fontRef>
        </p:style>
      </p:cxnSp>
      <p:sp>
        <p:nvSpPr>
          <p:cNvPr id="24" name="Arc 23"/>
          <p:cNvSpPr/>
          <p:nvPr/>
        </p:nvSpPr>
        <p:spPr>
          <a:xfrm>
            <a:off x="2681398" y="5597137"/>
            <a:ext cx="132690" cy="170297"/>
          </a:xfrm>
          <a:prstGeom prst="arc">
            <a:avLst>
              <a:gd name="adj1" fmla="val 16200000"/>
              <a:gd name="adj2" fmla="val 4331835"/>
            </a:avLst>
          </a:prstGeom>
          <a:ln w="25400">
            <a:solidFill>
              <a:srgbClr val="0066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p:cNvSpPr txBox="1"/>
              <p:nvPr/>
            </p:nvSpPr>
            <p:spPr>
              <a:xfrm>
                <a:off x="2681398" y="6197806"/>
                <a:ext cx="1099275" cy="5035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FF0000"/>
                          </a:solidFill>
                          <a:latin typeface="Cambria Math" panose="02040503050406030204" pitchFamily="18" charset="0"/>
                        </a:rPr>
                        <m:t>&lt;</m:t>
                      </m:r>
                      <m:sSup>
                        <m:sSupPr>
                          <m:ctrlPr>
                            <a:rPr lang="en-US" sz="3200" b="0" i="1" smtClean="0">
                              <a:solidFill>
                                <a:srgbClr val="FF0000"/>
                              </a:solidFill>
                              <a:latin typeface="Cambria Math" charset="0"/>
                            </a:rPr>
                          </m:ctrlPr>
                        </m:sSupPr>
                        <m:e>
                          <m:r>
                            <a:rPr lang="en-US" sz="3200" b="0" i="1" smtClean="0">
                              <a:solidFill>
                                <a:srgbClr val="FF0000"/>
                              </a:solidFill>
                              <a:latin typeface="Cambria Math" panose="02040503050406030204" pitchFamily="18" charset="0"/>
                            </a:rPr>
                            <m:t>10</m:t>
                          </m:r>
                        </m:e>
                        <m:sup>
                          <m:r>
                            <a:rPr lang="en-US" sz="3200" b="0" i="1" smtClean="0">
                              <a:solidFill>
                                <a:srgbClr val="FF0000"/>
                              </a:solidFill>
                              <a:latin typeface="Cambria Math" panose="02040503050406030204" pitchFamily="18" charset="0"/>
                              <a:ea typeface="Cambria Math" panose="02040503050406030204" pitchFamily="18" charset="0"/>
                            </a:rPr>
                            <m:t>°</m:t>
                          </m:r>
                        </m:sup>
                      </m:sSup>
                    </m:oMath>
                  </m:oMathPara>
                </a14:m>
                <a:endParaRPr lang="en-US" sz="3200" dirty="0">
                  <a:solidFill>
                    <a:srgbClr val="FF0000"/>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2681398" y="6197806"/>
                <a:ext cx="1099275" cy="503599"/>
              </a:xfrm>
              <a:prstGeom prst="rect">
                <a:avLst/>
              </a:prstGeom>
              <a:blipFill rotWithShape="0">
                <a:blip r:embed="rId6"/>
                <a:stretch>
                  <a:fillRect/>
                </a:stretch>
              </a:blipFill>
            </p:spPr>
            <p:txBody>
              <a:bodyPr/>
              <a:lstStyle/>
              <a:p>
                <a:r>
                  <a:rPr lang="en-US">
                    <a:noFill/>
                  </a:rPr>
                  <a:t> </a:t>
                </a:r>
              </a:p>
            </p:txBody>
          </p:sp>
        </mc:Fallback>
      </mc:AlternateContent>
      <p:cxnSp>
        <p:nvCxnSpPr>
          <p:cNvPr id="26" name="Straight Connector 25"/>
          <p:cNvCxnSpPr/>
          <p:nvPr/>
        </p:nvCxnSpPr>
        <p:spPr>
          <a:xfrm>
            <a:off x="2814088" y="5682285"/>
            <a:ext cx="310112" cy="5155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9986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1879716" cy="1143000"/>
          </a:xfrm>
        </p:spPr>
        <p:txBody>
          <a:bodyPr/>
          <a:lstStyle/>
          <a:p>
            <a:r>
              <a:rPr lang="en-US" dirty="0" err="1" smtClean="0"/>
              <a:t>BeamSpy</a:t>
            </a:r>
            <a:r>
              <a:rPr lang="en-US" dirty="0" smtClean="0"/>
              <a:t> performance</a:t>
            </a:r>
            <a:endParaRPr lang="en-US" dirty="0"/>
          </a:p>
        </p:txBody>
      </p:sp>
      <p:sp>
        <p:nvSpPr>
          <p:cNvPr id="18" name="Slide Number Placeholder 17"/>
          <p:cNvSpPr>
            <a:spLocks noGrp="1"/>
          </p:cNvSpPr>
          <p:nvPr>
            <p:ph type="sldNum" sz="quarter" idx="12"/>
          </p:nvPr>
        </p:nvSpPr>
        <p:spPr/>
        <p:txBody>
          <a:bodyPr/>
          <a:lstStyle/>
          <a:p>
            <a:fld id="{9E617D81-C3C2-4942-A81E-0DE90F43241E}" type="slidenum">
              <a:rPr lang="en-US" smtClean="0"/>
              <a:pPr/>
              <a:t>20</a:t>
            </a:fld>
            <a:endParaRPr lang="en-US" dirty="0"/>
          </a:p>
        </p:txBody>
      </p:sp>
      <p:sp>
        <p:nvSpPr>
          <p:cNvPr id="36" name="TextBox 35"/>
          <p:cNvSpPr txBox="1"/>
          <p:nvPr/>
        </p:nvSpPr>
        <p:spPr>
          <a:xfrm>
            <a:off x="1057044" y="1447800"/>
            <a:ext cx="6911164" cy="954107"/>
          </a:xfrm>
          <a:prstGeom prst="rect">
            <a:avLst/>
          </a:prstGeom>
          <a:noFill/>
        </p:spPr>
        <p:txBody>
          <a:bodyPr wrap="square" rtlCol="0">
            <a:spAutoFit/>
          </a:bodyPr>
          <a:lstStyle/>
          <a:p>
            <a:pPr marL="342900" indent="-342900">
              <a:buClr>
                <a:srgbClr val="0000CC"/>
              </a:buClr>
              <a:buFont typeface="Wingdings" panose="05000000000000000000" pitchFamily="2" charset="2"/>
              <a:buChar char="Ø"/>
            </a:pPr>
            <a:r>
              <a:rPr lang="en-US" altLang="zh-CN" sz="2800" dirty="0">
                <a:latin typeface="Arial" pitchFamily="34" charset="0"/>
                <a:cs typeface="Arial" pitchFamily="34" charset="0"/>
              </a:rPr>
              <a:t>Accuracy of best beam direction prediction under blockage</a:t>
            </a:r>
            <a:endParaRPr lang="en-US" sz="2500" dirty="0">
              <a:solidFill>
                <a:srgbClr val="000099"/>
              </a:solidFill>
              <a:latin typeface="Times New Roman" pitchFamily="18" charset="0"/>
              <a:cs typeface="Times New Roman" pitchFamily="18" charset="0"/>
            </a:endParaRPr>
          </a:p>
        </p:txBody>
      </p:sp>
      <p:sp>
        <p:nvSpPr>
          <p:cNvPr id="37" name="TextBox 36"/>
          <p:cNvSpPr txBox="1"/>
          <p:nvPr/>
        </p:nvSpPr>
        <p:spPr>
          <a:xfrm>
            <a:off x="1057044" y="4149080"/>
            <a:ext cx="6911164" cy="954107"/>
          </a:xfrm>
          <a:prstGeom prst="rect">
            <a:avLst/>
          </a:prstGeom>
          <a:noFill/>
        </p:spPr>
        <p:txBody>
          <a:bodyPr wrap="square" rtlCol="0">
            <a:spAutoFit/>
          </a:bodyPr>
          <a:lstStyle/>
          <a:p>
            <a:pPr marL="342900" indent="-342900">
              <a:buClr>
                <a:srgbClr val="0000CC"/>
              </a:buClr>
              <a:buFont typeface="Wingdings" panose="05000000000000000000" pitchFamily="2" charset="2"/>
              <a:buChar char="Ø"/>
            </a:pPr>
            <a:r>
              <a:rPr lang="en-US" altLang="zh-CN" sz="2800" dirty="0">
                <a:latin typeface="Arial" pitchFamily="34" charset="0"/>
                <a:cs typeface="Arial" pitchFamily="34" charset="0"/>
              </a:rPr>
              <a:t>Predicting RSS of the best beam under blockage</a:t>
            </a:r>
            <a:endParaRPr lang="en-US" sz="2500" dirty="0">
              <a:solidFill>
                <a:srgbClr val="000099"/>
              </a:solidFill>
              <a:latin typeface="Times New Roman" pitchFamily="18" charset="0"/>
              <a:cs typeface="Times New Roman" pitchFamily="18" charset="0"/>
            </a:endParaRPr>
          </a:p>
        </p:txBody>
      </p:sp>
      <p:pic>
        <p:nvPicPr>
          <p:cNvPr id="41"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212947" y="1310835"/>
            <a:ext cx="4304432" cy="2657357"/>
          </a:xfrm>
          <a:prstGeom prst="rect">
            <a:avLst/>
          </a:prstGeom>
          <a:noFill/>
          <a:ln w="9525">
            <a:noFill/>
            <a:miter lim="800000"/>
            <a:headEnd/>
            <a:tailEnd/>
          </a:ln>
        </p:spPr>
      </p:pic>
      <p:sp>
        <p:nvSpPr>
          <p:cNvPr id="42" name="TextBox 41"/>
          <p:cNvSpPr txBox="1"/>
          <p:nvPr/>
        </p:nvSpPr>
        <p:spPr>
          <a:xfrm>
            <a:off x="3164303" y="2855893"/>
            <a:ext cx="3715401" cy="830997"/>
          </a:xfrm>
          <a:prstGeom prst="rect">
            <a:avLst/>
          </a:prstGeom>
          <a:noFill/>
        </p:spPr>
        <p:txBody>
          <a:bodyPr wrap="square" rtlCol="0">
            <a:spAutoFit/>
          </a:bodyPr>
          <a:lstStyle/>
          <a:p>
            <a:pPr algn="ctr"/>
            <a:r>
              <a:rPr lang="en-US" sz="2400" dirty="0" smtClean="0">
                <a:solidFill>
                  <a:srgbClr val="FF0000"/>
                </a:solidFill>
                <a:latin typeface="Arial" panose="020B0604020202020204" pitchFamily="34" charset="0"/>
                <a:cs typeface="Arial" panose="020B0604020202020204" pitchFamily="34" charset="0"/>
              </a:rPr>
              <a:t>Close to 70% even with 32 beams!</a:t>
            </a:r>
            <a:endParaRPr lang="en-US" sz="2400" dirty="0">
              <a:solidFill>
                <a:srgbClr val="FF0000"/>
              </a:solidFill>
              <a:latin typeface="Arial" panose="020B0604020202020204" pitchFamily="34" charset="0"/>
              <a:cs typeface="Arial" panose="020B0604020202020204" pitchFamily="34" charset="0"/>
            </a:endParaRPr>
          </a:p>
        </p:txBody>
      </p:sp>
      <p:pic>
        <p:nvPicPr>
          <p:cNvPr id="43"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248128" y="4027283"/>
            <a:ext cx="4234070" cy="2743200"/>
          </a:xfrm>
          <a:prstGeom prst="rect">
            <a:avLst/>
          </a:prstGeom>
          <a:noFill/>
          <a:ln w="9525">
            <a:noFill/>
            <a:miter lim="800000"/>
            <a:headEnd/>
            <a:tailEnd/>
          </a:ln>
        </p:spPr>
      </p:pic>
      <p:sp>
        <p:nvSpPr>
          <p:cNvPr id="44" name="TextBox 43"/>
          <p:cNvSpPr txBox="1"/>
          <p:nvPr/>
        </p:nvSpPr>
        <p:spPr>
          <a:xfrm>
            <a:off x="2876271" y="5118283"/>
            <a:ext cx="3867801" cy="830997"/>
          </a:xfrm>
          <a:prstGeom prst="rect">
            <a:avLst/>
          </a:prstGeom>
          <a:noFill/>
        </p:spPr>
        <p:txBody>
          <a:bodyPr wrap="square" rtlCol="0">
            <a:spAutoFit/>
          </a:bodyPr>
          <a:lstStyle/>
          <a:p>
            <a:pPr algn="ctr"/>
            <a:r>
              <a:rPr lang="en-US" sz="2400" dirty="0" smtClean="0">
                <a:solidFill>
                  <a:srgbClr val="FF0000"/>
                </a:solidFill>
                <a:latin typeface="Arial" panose="020B0604020202020204" pitchFamily="34" charset="0"/>
                <a:cs typeface="Arial" panose="020B0604020202020204" pitchFamily="34" charset="0"/>
              </a:rPr>
              <a:t>Prediction error (90%-</a:t>
            </a:r>
            <a:r>
              <a:rPr lang="en-US" sz="2400" dirty="0" err="1" smtClean="0">
                <a:solidFill>
                  <a:srgbClr val="FF0000"/>
                </a:solidFill>
                <a:latin typeface="Arial" panose="020B0604020202020204" pitchFamily="34" charset="0"/>
                <a:cs typeface="Arial" panose="020B0604020202020204" pitchFamily="34" charset="0"/>
              </a:rPr>
              <a:t>ile</a:t>
            </a:r>
            <a:r>
              <a:rPr lang="en-US" sz="2400" dirty="0" smtClean="0">
                <a:solidFill>
                  <a:srgbClr val="FF0000"/>
                </a:solidFill>
                <a:latin typeface="Arial" panose="020B0604020202020204" pitchFamily="34" charset="0"/>
                <a:cs typeface="Arial" panose="020B0604020202020204" pitchFamily="34" charset="0"/>
              </a:rPr>
              <a:t>) is within ±3 dB for 32 beam</a:t>
            </a:r>
            <a:endParaRPr lang="en-US" sz="24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336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1879716" cy="1143000"/>
          </a:xfrm>
        </p:spPr>
        <p:txBody>
          <a:bodyPr/>
          <a:lstStyle/>
          <a:p>
            <a:r>
              <a:rPr lang="en-US" dirty="0" err="1" smtClean="0"/>
              <a:t>BeamSpy</a:t>
            </a:r>
            <a:r>
              <a:rPr lang="en-US" dirty="0" smtClean="0"/>
              <a:t> performance</a:t>
            </a:r>
            <a:endParaRPr lang="en-US" dirty="0"/>
          </a:p>
        </p:txBody>
      </p:sp>
      <p:sp>
        <p:nvSpPr>
          <p:cNvPr id="18" name="Slide Number Placeholder 17"/>
          <p:cNvSpPr>
            <a:spLocks noGrp="1"/>
          </p:cNvSpPr>
          <p:nvPr>
            <p:ph type="sldNum" sz="quarter" idx="12"/>
          </p:nvPr>
        </p:nvSpPr>
        <p:spPr/>
        <p:txBody>
          <a:bodyPr/>
          <a:lstStyle/>
          <a:p>
            <a:fld id="{9E617D81-C3C2-4942-A81E-0DE90F43241E}" type="slidenum">
              <a:rPr lang="en-US" smtClean="0"/>
              <a:pPr/>
              <a:t>21</a:t>
            </a:fld>
            <a:endParaRPr lang="en-US" dirty="0"/>
          </a:p>
        </p:txBody>
      </p:sp>
      <p:sp>
        <p:nvSpPr>
          <p:cNvPr id="36" name="TextBox 35"/>
          <p:cNvSpPr txBox="1"/>
          <p:nvPr/>
        </p:nvSpPr>
        <p:spPr>
          <a:xfrm>
            <a:off x="1057044" y="1447800"/>
            <a:ext cx="6911164" cy="523220"/>
          </a:xfrm>
          <a:prstGeom prst="rect">
            <a:avLst/>
          </a:prstGeom>
          <a:noFill/>
        </p:spPr>
        <p:txBody>
          <a:bodyPr wrap="square" rtlCol="0">
            <a:spAutoFit/>
          </a:bodyPr>
          <a:lstStyle/>
          <a:p>
            <a:pPr marL="342900" indent="-342900">
              <a:buClr>
                <a:srgbClr val="0000CC"/>
              </a:buClr>
              <a:buFont typeface="Wingdings" panose="05000000000000000000" pitchFamily="2" charset="2"/>
              <a:buChar char="Ø"/>
            </a:pPr>
            <a:r>
              <a:rPr lang="en-US" altLang="zh-CN" sz="2800" dirty="0">
                <a:latin typeface="Arial" pitchFamily="34" charset="0"/>
                <a:cs typeface="Arial" pitchFamily="34" charset="0"/>
              </a:rPr>
              <a:t>Link performance gain under blockage</a:t>
            </a:r>
            <a:endParaRPr lang="en-US" sz="2500" dirty="0">
              <a:solidFill>
                <a:srgbClr val="000099"/>
              </a:solidFill>
              <a:latin typeface="Times New Roman" pitchFamily="18" charset="0"/>
              <a:cs typeface="Times New Roman" pitchFamily="18" charset="0"/>
            </a:endParaRPr>
          </a:p>
        </p:txBody>
      </p:sp>
      <p:pic>
        <p:nvPicPr>
          <p:cNvPr id="6"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597824" y="1521208"/>
            <a:ext cx="4114800" cy="2659904"/>
          </a:xfrm>
          <a:prstGeom prst="rect">
            <a:avLst/>
          </a:prstGeom>
          <a:noFill/>
          <a:ln w="9525">
            <a:noFill/>
            <a:miter lim="800000"/>
            <a:headEnd/>
            <a:tailEnd/>
          </a:ln>
        </p:spPr>
      </p:pic>
      <p:sp>
        <p:nvSpPr>
          <p:cNvPr id="7" name="TextBox 6"/>
          <p:cNvSpPr txBox="1"/>
          <p:nvPr/>
        </p:nvSpPr>
        <p:spPr>
          <a:xfrm>
            <a:off x="3119010" y="2580912"/>
            <a:ext cx="4304432" cy="830997"/>
          </a:xfrm>
          <a:prstGeom prst="rect">
            <a:avLst/>
          </a:prstGeom>
          <a:noFill/>
        </p:spPr>
        <p:txBody>
          <a:bodyPr wrap="square" rtlCol="0">
            <a:spAutoFit/>
          </a:bodyPr>
          <a:lstStyle/>
          <a:p>
            <a:pPr algn="ctr"/>
            <a:r>
              <a:rPr lang="en-US" sz="2400" dirty="0" smtClean="0">
                <a:solidFill>
                  <a:srgbClr val="FF0000"/>
                </a:solidFill>
                <a:latin typeface="Arial" panose="020B0604020202020204" pitchFamily="34" charset="0"/>
                <a:cs typeface="Arial" panose="020B0604020202020204" pitchFamily="34" charset="0"/>
              </a:rPr>
              <a:t>Throughput performance close to oracle.</a:t>
            </a:r>
            <a:endParaRPr lang="en-US" sz="24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8617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1879716" cy="1143000"/>
          </a:xfrm>
        </p:spPr>
        <p:txBody>
          <a:bodyPr/>
          <a:lstStyle/>
          <a:p>
            <a:r>
              <a:rPr lang="en-US" dirty="0" smtClean="0"/>
              <a:t>Towards seamless </a:t>
            </a:r>
            <a:r>
              <a:rPr lang="en-US" dirty="0"/>
              <a:t>c</a:t>
            </a:r>
            <a:r>
              <a:rPr lang="en-US" dirty="0" smtClean="0"/>
              <a:t>overage and mobility support</a:t>
            </a:r>
            <a:endParaRPr lang="en-US" dirty="0"/>
          </a:p>
        </p:txBody>
      </p:sp>
      <p:sp>
        <p:nvSpPr>
          <p:cNvPr id="5" name="TextBox 4"/>
          <p:cNvSpPr txBox="1"/>
          <p:nvPr/>
        </p:nvSpPr>
        <p:spPr>
          <a:xfrm>
            <a:off x="1057044" y="1447800"/>
            <a:ext cx="9763356" cy="492443"/>
          </a:xfrm>
          <a:prstGeom prst="rect">
            <a:avLst/>
          </a:prstGeom>
          <a:noFill/>
        </p:spPr>
        <p:txBody>
          <a:bodyPr wrap="square" rtlCol="0">
            <a:spAutoFit/>
          </a:bodyPr>
          <a:lstStyle/>
          <a:p>
            <a:pPr marL="342900" indent="-342900">
              <a:buClr>
                <a:srgbClr val="0000CC"/>
              </a:buClr>
              <a:buFont typeface="Wingdings" panose="05000000000000000000" pitchFamily="2" charset="2"/>
              <a:buChar char="Ø"/>
            </a:pPr>
            <a:r>
              <a:rPr lang="en-US" sz="2600" dirty="0" err="1" smtClean="0">
                <a:latin typeface="Arial" panose="020B0604020202020204" pitchFamily="34" charset="0"/>
                <a:cs typeface="Arial" panose="020B0604020202020204" pitchFamily="34" charset="0"/>
              </a:rPr>
              <a:t>BeamSpy</a:t>
            </a:r>
            <a:r>
              <a:rPr lang="en-US" sz="2600" dirty="0" smtClean="0">
                <a:latin typeface="Arial" panose="020B0604020202020204" pitchFamily="34" charset="0"/>
                <a:cs typeface="Arial" panose="020B0604020202020204" pitchFamily="34" charset="0"/>
              </a:rPr>
              <a:t> works for quasi-stationary TX/RX</a:t>
            </a:r>
            <a:endParaRPr lang="en-US" sz="2500" dirty="0">
              <a:solidFill>
                <a:srgbClr val="000099"/>
              </a:solidFill>
              <a:latin typeface="Times New Roman" pitchFamily="18" charset="0"/>
              <a:cs typeface="Times New Roman" pitchFamily="18" charset="0"/>
            </a:endParaRPr>
          </a:p>
        </p:txBody>
      </p:sp>
      <p:sp>
        <p:nvSpPr>
          <p:cNvPr id="18" name="Slide Number Placeholder 17"/>
          <p:cNvSpPr>
            <a:spLocks noGrp="1"/>
          </p:cNvSpPr>
          <p:nvPr>
            <p:ph type="sldNum" sz="quarter" idx="12"/>
          </p:nvPr>
        </p:nvSpPr>
        <p:spPr/>
        <p:txBody>
          <a:bodyPr/>
          <a:lstStyle/>
          <a:p>
            <a:fld id="{9E617D81-C3C2-4942-A81E-0DE90F43241E}" type="slidenum">
              <a:rPr lang="en-US" smtClean="0"/>
              <a:pPr/>
              <a:t>22</a:t>
            </a:fld>
            <a:endParaRPr lang="en-US" dirty="0"/>
          </a:p>
        </p:txBody>
      </p:sp>
      <p:sp>
        <p:nvSpPr>
          <p:cNvPr id="10" name="TextBox 9"/>
          <p:cNvSpPr txBox="1"/>
          <p:nvPr/>
        </p:nvSpPr>
        <p:spPr>
          <a:xfrm>
            <a:off x="1055440" y="2132856"/>
            <a:ext cx="8784976" cy="892552"/>
          </a:xfrm>
          <a:prstGeom prst="rect">
            <a:avLst/>
          </a:prstGeom>
          <a:noFill/>
        </p:spPr>
        <p:txBody>
          <a:bodyPr wrap="square" rtlCol="0">
            <a:spAutoFit/>
          </a:bodyPr>
          <a:lstStyle/>
          <a:p>
            <a:pPr marL="342900" indent="-342900">
              <a:buClr>
                <a:srgbClr val="0000CC"/>
              </a:buClr>
              <a:buFont typeface="Wingdings" panose="05000000000000000000" pitchFamily="2" charset="2"/>
              <a:buChar char="Ø"/>
            </a:pPr>
            <a:r>
              <a:rPr lang="en-US" sz="2600" dirty="0" smtClean="0">
                <a:latin typeface="Arial" panose="020B0604020202020204" pitchFamily="34" charset="0"/>
                <a:cs typeface="Arial" panose="020B0604020202020204" pitchFamily="34" charset="0"/>
              </a:rPr>
              <a:t>Can we make </a:t>
            </a:r>
            <a:r>
              <a:rPr lang="en-US" sz="2600" dirty="0" err="1" smtClean="0">
                <a:latin typeface="Arial" panose="020B0604020202020204" pitchFamily="34" charset="0"/>
                <a:cs typeface="Arial" panose="020B0604020202020204" pitchFamily="34" charset="0"/>
              </a:rPr>
              <a:t>mmWave</a:t>
            </a:r>
            <a:r>
              <a:rPr lang="en-US" sz="2600" dirty="0" smtClean="0">
                <a:latin typeface="Arial" panose="020B0604020202020204" pitchFamily="34" charset="0"/>
                <a:cs typeface="Arial" panose="020B0604020202020204" pitchFamily="34" charset="0"/>
              </a:rPr>
              <a:t> networks as mobile and ubiquitous as </a:t>
            </a:r>
            <a:r>
              <a:rPr lang="en-US" sz="2600" dirty="0" err="1" smtClean="0">
                <a:latin typeface="Arial" panose="020B0604020202020204" pitchFamily="34" charset="0"/>
                <a:cs typeface="Arial" panose="020B0604020202020204" pitchFamily="34" charset="0"/>
              </a:rPr>
              <a:t>WiFi</a:t>
            </a:r>
            <a:r>
              <a:rPr lang="en-US" sz="2600" dirty="0" smtClean="0">
                <a:latin typeface="Arial" panose="020B0604020202020204" pitchFamily="34" charset="0"/>
                <a:cs typeface="Arial" panose="020B0604020202020204" pitchFamily="34" charset="0"/>
              </a:rPr>
              <a:t>? </a:t>
            </a:r>
            <a:endParaRPr lang="en-US" sz="2500" dirty="0">
              <a:solidFill>
                <a:srgbClr val="000099"/>
              </a:solidFill>
              <a:latin typeface="Times New Roman" pitchFamily="18" charset="0"/>
              <a:cs typeface="Times New Roman" pitchFamily="18" charset="0"/>
            </a:endParaRPr>
          </a:p>
        </p:txBody>
      </p:sp>
      <p:sp>
        <p:nvSpPr>
          <p:cNvPr id="11" name="Text Box 9"/>
          <p:cNvSpPr txBox="1">
            <a:spLocks noChangeArrowheads="1"/>
          </p:cNvSpPr>
          <p:nvPr/>
        </p:nvSpPr>
        <p:spPr bwMode="auto">
          <a:xfrm>
            <a:off x="1446196" y="3903439"/>
            <a:ext cx="9829800" cy="461665"/>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400" dirty="0" smtClean="0">
                <a:latin typeface="Arial" pitchFamily="34" charset="0"/>
                <a:cs typeface="Arial" pitchFamily="34" charset="0"/>
              </a:rPr>
              <a:t>Limited TX/RX coverage due to directionality and lack of multipath </a:t>
            </a:r>
            <a:endParaRPr lang="en-US" altLang="zh-CN" sz="2400" dirty="0">
              <a:latin typeface="Arial" pitchFamily="34" charset="0"/>
              <a:cs typeface="Arial" pitchFamily="34" charset="0"/>
            </a:endParaRPr>
          </a:p>
        </p:txBody>
      </p:sp>
      <p:sp>
        <p:nvSpPr>
          <p:cNvPr id="12" name="TextBox 11"/>
          <p:cNvSpPr txBox="1"/>
          <p:nvPr/>
        </p:nvSpPr>
        <p:spPr>
          <a:xfrm>
            <a:off x="1057044" y="3256528"/>
            <a:ext cx="8784976" cy="492443"/>
          </a:xfrm>
          <a:prstGeom prst="rect">
            <a:avLst/>
          </a:prstGeom>
          <a:noFill/>
        </p:spPr>
        <p:txBody>
          <a:bodyPr wrap="square" rtlCol="0">
            <a:spAutoFit/>
          </a:bodyPr>
          <a:lstStyle/>
          <a:p>
            <a:pPr marL="342900" indent="-342900">
              <a:buClr>
                <a:srgbClr val="0000CC"/>
              </a:buClr>
              <a:buFont typeface="Wingdings" panose="05000000000000000000" pitchFamily="2" charset="2"/>
              <a:buChar char="Ø"/>
            </a:pPr>
            <a:r>
              <a:rPr lang="en-US" sz="2600" dirty="0" smtClean="0">
                <a:latin typeface="Arial" panose="020B0604020202020204" pitchFamily="34" charset="0"/>
                <a:cs typeface="Arial" panose="020B0604020202020204" pitchFamily="34" charset="0"/>
              </a:rPr>
              <a:t>Non-trivial! Even for room-level mobility/coverage</a:t>
            </a:r>
            <a:endParaRPr lang="en-US" sz="2500" dirty="0">
              <a:solidFill>
                <a:srgbClr val="000099"/>
              </a:solidFill>
              <a:latin typeface="Times New Roman" pitchFamily="18" charset="0"/>
              <a:cs typeface="Times New Roman" pitchFamily="18" charset="0"/>
            </a:endParaRPr>
          </a:p>
        </p:txBody>
      </p:sp>
      <p:sp>
        <p:nvSpPr>
          <p:cNvPr id="13" name="Text Box 9"/>
          <p:cNvSpPr txBox="1">
            <a:spLocks noChangeArrowheads="1"/>
          </p:cNvSpPr>
          <p:nvPr/>
        </p:nvSpPr>
        <p:spPr bwMode="auto">
          <a:xfrm>
            <a:off x="1450776" y="4407495"/>
            <a:ext cx="9829800" cy="830997"/>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400" dirty="0" smtClean="0">
                <a:latin typeface="Arial" pitchFamily="34" charset="0"/>
                <a:cs typeface="Arial" pitchFamily="34" charset="0"/>
              </a:rPr>
              <a:t>Blockage, mobility, and even minor orientation change can cause beam misalignment</a:t>
            </a:r>
            <a:endParaRPr lang="en-US" altLang="zh-CN" sz="2400" dirty="0">
              <a:latin typeface="Arial" pitchFamily="34" charset="0"/>
              <a:cs typeface="Arial" pitchFamily="34" charset="0"/>
            </a:endParaRPr>
          </a:p>
        </p:txBody>
      </p:sp>
    </p:spTree>
    <p:extLst>
      <p:ext uri="{BB962C8B-B14F-4D97-AF65-F5344CB8AC3E}">
        <p14:creationId xmlns:p14="http://schemas.microsoft.com/office/powerpoint/2010/main" val="32813331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1879716" cy="1143000"/>
          </a:xfrm>
        </p:spPr>
        <p:txBody>
          <a:bodyPr/>
          <a:lstStyle/>
          <a:p>
            <a:r>
              <a:rPr lang="en-US" dirty="0" smtClean="0"/>
              <a:t>Pia: Pose information assisted 60 GHz networks</a:t>
            </a:r>
            <a:endParaRPr lang="en-US" dirty="0"/>
          </a:p>
        </p:txBody>
      </p:sp>
      <p:sp>
        <p:nvSpPr>
          <p:cNvPr id="5" name="TextBox 4"/>
          <p:cNvSpPr txBox="1"/>
          <p:nvPr/>
        </p:nvSpPr>
        <p:spPr>
          <a:xfrm>
            <a:off x="1057044" y="1447800"/>
            <a:ext cx="9763356" cy="492443"/>
          </a:xfrm>
          <a:prstGeom prst="rect">
            <a:avLst/>
          </a:prstGeom>
          <a:noFill/>
        </p:spPr>
        <p:txBody>
          <a:bodyPr wrap="square" rtlCol="0">
            <a:spAutoFit/>
          </a:bodyPr>
          <a:lstStyle/>
          <a:p>
            <a:pPr marL="342900" indent="-342900">
              <a:buClr>
                <a:srgbClr val="0000CC"/>
              </a:buClr>
              <a:buFont typeface="Wingdings" panose="05000000000000000000" pitchFamily="2" charset="2"/>
              <a:buChar char="Ø"/>
            </a:pPr>
            <a:r>
              <a:rPr lang="en-US" sz="2600" dirty="0" smtClean="0">
                <a:latin typeface="Arial" panose="020B0604020202020204" pitchFamily="34" charset="0"/>
                <a:cs typeface="Arial" panose="020B0604020202020204" pitchFamily="34" charset="0"/>
              </a:rPr>
              <a:t>Design principles</a:t>
            </a:r>
            <a:endParaRPr lang="en-US" sz="2500" dirty="0">
              <a:solidFill>
                <a:srgbClr val="000099"/>
              </a:solidFill>
              <a:latin typeface="Times New Roman" pitchFamily="18" charset="0"/>
              <a:cs typeface="Times New Roman" pitchFamily="18" charset="0"/>
            </a:endParaRPr>
          </a:p>
        </p:txBody>
      </p:sp>
      <p:sp>
        <p:nvSpPr>
          <p:cNvPr id="6" name="Text Box 9"/>
          <p:cNvSpPr txBox="1">
            <a:spLocks noChangeArrowheads="1"/>
          </p:cNvSpPr>
          <p:nvPr/>
        </p:nvSpPr>
        <p:spPr bwMode="auto">
          <a:xfrm>
            <a:off x="1447800" y="2077998"/>
            <a:ext cx="9829800" cy="461665"/>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400" dirty="0" smtClean="0">
                <a:latin typeface="Arial" pitchFamily="34" charset="0"/>
                <a:cs typeface="Arial" pitchFamily="34" charset="0"/>
              </a:rPr>
              <a:t>Cooperation between APs to ensure coverage</a:t>
            </a:r>
            <a:endParaRPr lang="en-US" altLang="zh-CN" sz="2400" dirty="0">
              <a:latin typeface="Arial" pitchFamily="34" charset="0"/>
              <a:cs typeface="Arial" pitchFamily="34" charset="0"/>
            </a:endParaRPr>
          </a:p>
        </p:txBody>
      </p:sp>
      <p:sp>
        <p:nvSpPr>
          <p:cNvPr id="18" name="Slide Number Placeholder 17"/>
          <p:cNvSpPr>
            <a:spLocks noGrp="1"/>
          </p:cNvSpPr>
          <p:nvPr>
            <p:ph type="sldNum" sz="quarter" idx="12"/>
          </p:nvPr>
        </p:nvSpPr>
        <p:spPr/>
        <p:txBody>
          <a:bodyPr/>
          <a:lstStyle/>
          <a:p>
            <a:fld id="{9E617D81-C3C2-4942-A81E-0DE90F43241E}" type="slidenum">
              <a:rPr lang="en-US" smtClean="0"/>
              <a:pPr/>
              <a:t>23</a:t>
            </a:fld>
            <a:endParaRPr lang="en-US" dirty="0"/>
          </a:p>
        </p:txBody>
      </p:sp>
      <p:pic>
        <p:nvPicPr>
          <p:cNvPr id="3" name="Picture 2"/>
          <p:cNvPicPr>
            <a:picLocks noChangeAspect="1"/>
          </p:cNvPicPr>
          <p:nvPr/>
        </p:nvPicPr>
        <p:blipFill>
          <a:blip r:embed="rId3"/>
          <a:stretch>
            <a:fillRect/>
          </a:stretch>
        </p:blipFill>
        <p:spPr>
          <a:xfrm>
            <a:off x="6096000" y="3169943"/>
            <a:ext cx="6192688" cy="3151069"/>
          </a:xfrm>
          <a:prstGeom prst="rect">
            <a:avLst/>
          </a:prstGeom>
        </p:spPr>
      </p:pic>
      <p:sp>
        <p:nvSpPr>
          <p:cNvPr id="7" name="Text Box 9"/>
          <p:cNvSpPr txBox="1">
            <a:spLocks noChangeArrowheads="1"/>
          </p:cNvSpPr>
          <p:nvPr/>
        </p:nvSpPr>
        <p:spPr bwMode="auto">
          <a:xfrm>
            <a:off x="1450776" y="2607295"/>
            <a:ext cx="9829800" cy="830997"/>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400" dirty="0" smtClean="0">
                <a:latin typeface="Arial" pitchFamily="34" charset="0"/>
                <a:cs typeface="Arial" pitchFamily="34" charset="0"/>
              </a:rPr>
              <a:t>Leverage mobile client’s pose information (</a:t>
            </a:r>
            <a:r>
              <a:rPr lang="en-US" altLang="zh-CN" sz="2400" dirty="0" err="1" smtClean="0">
                <a:latin typeface="Arial" pitchFamily="34" charset="0"/>
                <a:cs typeface="Arial" pitchFamily="34" charset="0"/>
              </a:rPr>
              <a:t>x,y,z</a:t>
            </a:r>
            <a:r>
              <a:rPr lang="en-US" altLang="zh-CN" sz="2400" dirty="0" smtClean="0">
                <a:latin typeface="Arial" pitchFamily="34" charset="0"/>
                <a:cs typeface="Arial" pitchFamily="34" charset="0"/>
              </a:rPr>
              <a:t> coordinate </a:t>
            </a:r>
            <a:br>
              <a:rPr lang="en-US" altLang="zh-CN" sz="2400" dirty="0" smtClean="0">
                <a:latin typeface="Arial" pitchFamily="34" charset="0"/>
                <a:cs typeface="Arial" pitchFamily="34" charset="0"/>
              </a:rPr>
            </a:br>
            <a:r>
              <a:rPr lang="en-US" altLang="zh-CN" sz="2400" dirty="0" smtClean="0">
                <a:latin typeface="Arial" pitchFamily="34" charset="0"/>
                <a:cs typeface="Arial" pitchFamily="34" charset="0"/>
              </a:rPr>
              <a:t>and elevation/azimuth angle) to select the best AP</a:t>
            </a:r>
            <a:endParaRPr lang="en-US" altLang="zh-CN" sz="2400" dirty="0">
              <a:latin typeface="Arial" pitchFamily="34" charset="0"/>
              <a:cs typeface="Arial" pitchFamily="34" charset="0"/>
            </a:endParaRPr>
          </a:p>
        </p:txBody>
      </p:sp>
      <p:sp>
        <p:nvSpPr>
          <p:cNvPr id="8" name="Text Box 9"/>
          <p:cNvSpPr txBox="1">
            <a:spLocks noChangeArrowheads="1"/>
          </p:cNvSpPr>
          <p:nvPr/>
        </p:nvSpPr>
        <p:spPr bwMode="auto">
          <a:xfrm>
            <a:off x="1466885" y="3452807"/>
            <a:ext cx="9829800" cy="1200329"/>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400" dirty="0" smtClean="0">
                <a:latin typeface="Arial" pitchFamily="34" charset="0"/>
                <a:cs typeface="Arial" pitchFamily="34" charset="0"/>
              </a:rPr>
              <a:t>Leverage pose information to </a:t>
            </a:r>
            <a:br>
              <a:rPr lang="en-US" altLang="zh-CN" sz="2400" dirty="0" smtClean="0">
                <a:latin typeface="Arial" pitchFamily="34" charset="0"/>
                <a:cs typeface="Arial" pitchFamily="34" charset="0"/>
              </a:rPr>
            </a:br>
            <a:r>
              <a:rPr lang="en-US" altLang="zh-CN" sz="2400" dirty="0" smtClean="0">
                <a:latin typeface="Arial" pitchFamily="34" charset="0"/>
                <a:cs typeface="Arial" pitchFamily="34" charset="0"/>
              </a:rPr>
              <a:t>select the best beams to </a:t>
            </a:r>
            <a:br>
              <a:rPr lang="en-US" altLang="zh-CN" sz="2400" dirty="0" smtClean="0">
                <a:latin typeface="Arial" pitchFamily="34" charset="0"/>
                <a:cs typeface="Arial" pitchFamily="34" charset="0"/>
              </a:rPr>
            </a:br>
            <a:r>
              <a:rPr lang="en-US" altLang="zh-CN" sz="2400" dirty="0" smtClean="0">
                <a:latin typeface="Arial" pitchFamily="34" charset="0"/>
                <a:cs typeface="Arial" pitchFamily="34" charset="0"/>
              </a:rPr>
              <a:t>maximize spatial reuse</a:t>
            </a:r>
            <a:endParaRPr lang="en-US" altLang="zh-CN" sz="2400" dirty="0">
              <a:latin typeface="Arial" pitchFamily="34" charset="0"/>
              <a:cs typeface="Arial" pitchFamily="34" charset="0"/>
            </a:endParaRPr>
          </a:p>
        </p:txBody>
      </p:sp>
      <p:pic>
        <p:nvPicPr>
          <p:cNvPr id="4" name="Picture 3"/>
          <p:cNvPicPr>
            <a:picLocks noChangeAspect="1"/>
          </p:cNvPicPr>
          <p:nvPr/>
        </p:nvPicPr>
        <p:blipFill>
          <a:blip r:embed="rId4"/>
          <a:stretch>
            <a:fillRect/>
          </a:stretch>
        </p:blipFill>
        <p:spPr>
          <a:xfrm>
            <a:off x="9800505" y="1108726"/>
            <a:ext cx="2309557" cy="1964568"/>
          </a:xfrm>
          <a:prstGeom prst="rect">
            <a:avLst/>
          </a:prstGeom>
        </p:spPr>
      </p:pic>
      <p:sp>
        <p:nvSpPr>
          <p:cNvPr id="10" name="Text Box 9"/>
          <p:cNvSpPr txBox="1">
            <a:spLocks noChangeArrowheads="1"/>
          </p:cNvSpPr>
          <p:nvPr/>
        </p:nvSpPr>
        <p:spPr bwMode="auto">
          <a:xfrm>
            <a:off x="1310833" y="6015056"/>
            <a:ext cx="10101262" cy="646331"/>
          </a:xfrm>
          <a:prstGeom prst="rect">
            <a:avLst/>
          </a:prstGeom>
          <a:noFill/>
          <a:ln w="9525">
            <a:noFill/>
            <a:miter lim="800000"/>
            <a:headEnd/>
            <a:tailEnd/>
          </a:ln>
          <a:effectLst/>
        </p:spPr>
        <p:txBody>
          <a:bodyPr wrap="square">
            <a:spAutoFit/>
          </a:bodyPr>
          <a:lstStyle/>
          <a:p>
            <a:r>
              <a:rPr lang="en-US" altLang="zh-CN" dirty="0" smtClean="0">
                <a:solidFill>
                  <a:srgbClr val="FF0000"/>
                </a:solidFill>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Pose Information Assisted 60 GHz Networks: Towards </a:t>
            </a:r>
            <a:br>
              <a:rPr lang="en-US" altLang="zh-CN" i="1" dirty="0" smtClean="0">
                <a:latin typeface="Times New Roman" panose="02020603050405020304" pitchFamily="18" charset="0"/>
                <a:cs typeface="Times New Roman" panose="02020603050405020304" pitchFamily="18" charset="0"/>
              </a:rPr>
            </a:br>
            <a:r>
              <a:rPr lang="en-US" altLang="zh-CN" i="1" dirty="0" smtClean="0">
                <a:latin typeface="Times New Roman" panose="02020603050405020304" pitchFamily="18" charset="0"/>
                <a:cs typeface="Times New Roman" panose="02020603050405020304" pitchFamily="18" charset="0"/>
              </a:rPr>
              <a:t>Seamless Mobility and Coverage</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Teng</a:t>
            </a:r>
            <a:r>
              <a:rPr lang="en-US" altLang="zh-CN" dirty="0" smtClean="0">
                <a:latin typeface="Times New Roman" panose="02020603050405020304" pitchFamily="18" charset="0"/>
                <a:cs typeface="Times New Roman" panose="02020603050405020304" pitchFamily="18" charset="0"/>
              </a:rPr>
              <a:t> Wei, </a:t>
            </a:r>
            <a:r>
              <a:rPr lang="en-US" altLang="zh-CN" dirty="0" err="1" smtClean="0">
                <a:latin typeface="Times New Roman" panose="02020603050405020304" pitchFamily="18" charset="0"/>
                <a:cs typeface="Times New Roman" panose="02020603050405020304" pitchFamily="18" charset="0"/>
              </a:rPr>
              <a:t>Xinyu</a:t>
            </a:r>
            <a:r>
              <a:rPr lang="en-US" altLang="zh-CN" dirty="0" smtClean="0">
                <a:latin typeface="Times New Roman" panose="02020603050405020304" pitchFamily="18" charset="0"/>
                <a:cs typeface="Times New Roman" panose="02020603050405020304" pitchFamily="18" charset="0"/>
              </a:rPr>
              <a:t> Zhang,  </a:t>
            </a:r>
            <a:r>
              <a:rPr lang="en-US" altLang="zh-CN" dirty="0" smtClean="0">
                <a:solidFill>
                  <a:srgbClr val="0000CC"/>
                </a:solidFill>
                <a:latin typeface="Times New Roman" panose="02020603050405020304" pitchFamily="18" charset="0"/>
                <a:cs typeface="Times New Roman" panose="02020603050405020304" pitchFamily="18" charset="0"/>
              </a:rPr>
              <a:t>ACM MobiCom’17</a:t>
            </a:r>
            <a:endParaRPr lang="en-US" altLang="zh-CN" dirty="0">
              <a:solidFill>
                <a:srgbClr val="0000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97981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1879716" cy="1143000"/>
          </a:xfrm>
        </p:spPr>
        <p:txBody>
          <a:bodyPr/>
          <a:lstStyle/>
          <a:p>
            <a:r>
              <a:rPr lang="en-US" dirty="0" smtClean="0"/>
              <a:t>How does pose change affect link performance</a:t>
            </a:r>
            <a:endParaRPr lang="en-US" dirty="0"/>
          </a:p>
        </p:txBody>
      </p:sp>
      <p:sp>
        <p:nvSpPr>
          <p:cNvPr id="5" name="TextBox 4"/>
          <p:cNvSpPr txBox="1"/>
          <p:nvPr/>
        </p:nvSpPr>
        <p:spPr>
          <a:xfrm>
            <a:off x="1057044" y="1447800"/>
            <a:ext cx="9763356" cy="492443"/>
          </a:xfrm>
          <a:prstGeom prst="rect">
            <a:avLst/>
          </a:prstGeom>
          <a:noFill/>
        </p:spPr>
        <p:txBody>
          <a:bodyPr wrap="square" rtlCol="0">
            <a:spAutoFit/>
          </a:bodyPr>
          <a:lstStyle/>
          <a:p>
            <a:pPr marL="342900" indent="-342900">
              <a:buClr>
                <a:srgbClr val="0000CC"/>
              </a:buClr>
              <a:buFont typeface="Wingdings" panose="05000000000000000000" pitchFamily="2" charset="2"/>
              <a:buChar char="Ø"/>
            </a:pPr>
            <a:r>
              <a:rPr lang="en-US" sz="2600" dirty="0" smtClean="0">
                <a:latin typeface="Arial" panose="020B0604020202020204" pitchFamily="34" charset="0"/>
                <a:cs typeface="Arial" panose="020B0604020202020204" pitchFamily="34" charset="0"/>
              </a:rPr>
              <a:t>Vary relative angle between TX and RX</a:t>
            </a:r>
            <a:endParaRPr lang="en-US" sz="2500" dirty="0">
              <a:solidFill>
                <a:srgbClr val="000099"/>
              </a:solidFill>
              <a:latin typeface="Times New Roman" pitchFamily="18" charset="0"/>
              <a:cs typeface="Times New Roman" pitchFamily="18" charset="0"/>
            </a:endParaRPr>
          </a:p>
        </p:txBody>
      </p:sp>
      <p:sp>
        <p:nvSpPr>
          <p:cNvPr id="6" name="Text Box 9"/>
          <p:cNvSpPr txBox="1">
            <a:spLocks noChangeArrowheads="1"/>
          </p:cNvSpPr>
          <p:nvPr/>
        </p:nvSpPr>
        <p:spPr bwMode="auto">
          <a:xfrm>
            <a:off x="1447800" y="2077998"/>
            <a:ext cx="9829800" cy="461665"/>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400" dirty="0" smtClean="0">
                <a:latin typeface="Arial" pitchFamily="34" charset="0"/>
                <a:cs typeface="Arial" pitchFamily="34" charset="0"/>
              </a:rPr>
              <a:t>Throughput almost constant with an 160 degree field-of-view (</a:t>
            </a:r>
            <a:r>
              <a:rPr lang="en-US" altLang="zh-CN" sz="2400" dirty="0" err="1" smtClean="0">
                <a:latin typeface="Arial" pitchFamily="34" charset="0"/>
                <a:cs typeface="Arial" pitchFamily="34" charset="0"/>
              </a:rPr>
              <a:t>FoV</a:t>
            </a:r>
            <a:r>
              <a:rPr lang="en-US" altLang="zh-CN" sz="2400" dirty="0" smtClean="0">
                <a:latin typeface="Arial" pitchFamily="34" charset="0"/>
                <a:cs typeface="Arial" pitchFamily="34" charset="0"/>
              </a:rPr>
              <a:t>)</a:t>
            </a:r>
            <a:endParaRPr lang="en-US" altLang="zh-CN" sz="2400" dirty="0">
              <a:latin typeface="Arial" pitchFamily="34" charset="0"/>
              <a:cs typeface="Arial" pitchFamily="34" charset="0"/>
            </a:endParaRPr>
          </a:p>
        </p:txBody>
      </p:sp>
      <p:sp>
        <p:nvSpPr>
          <p:cNvPr id="18" name="Slide Number Placeholder 17"/>
          <p:cNvSpPr>
            <a:spLocks noGrp="1"/>
          </p:cNvSpPr>
          <p:nvPr>
            <p:ph type="sldNum" sz="quarter" idx="12"/>
          </p:nvPr>
        </p:nvSpPr>
        <p:spPr/>
        <p:txBody>
          <a:bodyPr/>
          <a:lstStyle/>
          <a:p>
            <a:fld id="{9E617D81-C3C2-4942-A81E-0DE90F43241E}" type="slidenum">
              <a:rPr lang="en-US" smtClean="0"/>
              <a:pPr/>
              <a:t>24</a:t>
            </a:fld>
            <a:endParaRPr lang="en-US" dirty="0"/>
          </a:p>
        </p:txBody>
      </p:sp>
      <p:pic>
        <p:nvPicPr>
          <p:cNvPr id="4" name="Picture 3"/>
          <p:cNvPicPr>
            <a:picLocks noChangeAspect="1"/>
          </p:cNvPicPr>
          <p:nvPr/>
        </p:nvPicPr>
        <p:blipFill>
          <a:blip r:embed="rId3"/>
          <a:stretch>
            <a:fillRect/>
          </a:stretch>
        </p:blipFill>
        <p:spPr>
          <a:xfrm>
            <a:off x="3215680" y="2829203"/>
            <a:ext cx="5728001" cy="3485497"/>
          </a:xfrm>
          <a:prstGeom prst="rect">
            <a:avLst/>
          </a:prstGeom>
        </p:spPr>
      </p:pic>
      <p:sp>
        <p:nvSpPr>
          <p:cNvPr id="10" name="Text Box 9"/>
          <p:cNvSpPr txBox="1">
            <a:spLocks noChangeArrowheads="1"/>
          </p:cNvSpPr>
          <p:nvPr/>
        </p:nvSpPr>
        <p:spPr bwMode="auto">
          <a:xfrm>
            <a:off x="1450776" y="2535287"/>
            <a:ext cx="9829800" cy="461665"/>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400" dirty="0" smtClean="0">
                <a:latin typeface="Arial" pitchFamily="34" charset="0"/>
                <a:cs typeface="Arial" pitchFamily="34" charset="0"/>
              </a:rPr>
              <a:t>Throughput drops dramatically when out of </a:t>
            </a:r>
            <a:r>
              <a:rPr lang="en-US" altLang="zh-CN" sz="2400" dirty="0" err="1" smtClean="0">
                <a:latin typeface="Arial" pitchFamily="34" charset="0"/>
                <a:cs typeface="Arial" pitchFamily="34" charset="0"/>
              </a:rPr>
              <a:t>FoV</a:t>
            </a:r>
            <a:endParaRPr lang="en-US" altLang="zh-CN" sz="2400" dirty="0">
              <a:latin typeface="Arial" pitchFamily="34" charset="0"/>
              <a:cs typeface="Arial" pitchFamily="34" charset="0"/>
            </a:endParaRPr>
          </a:p>
        </p:txBody>
      </p:sp>
    </p:spTree>
    <p:extLst>
      <p:ext uri="{BB962C8B-B14F-4D97-AF65-F5344CB8AC3E}">
        <p14:creationId xmlns:p14="http://schemas.microsoft.com/office/powerpoint/2010/main" val="23532278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1879716" cy="1143000"/>
          </a:xfrm>
        </p:spPr>
        <p:txBody>
          <a:bodyPr/>
          <a:lstStyle/>
          <a:p>
            <a:r>
              <a:rPr lang="en-US" dirty="0" smtClean="0"/>
              <a:t>How does pose change affect link performance</a:t>
            </a:r>
            <a:endParaRPr lang="en-US" dirty="0"/>
          </a:p>
        </p:txBody>
      </p:sp>
      <p:sp>
        <p:nvSpPr>
          <p:cNvPr id="5" name="TextBox 4"/>
          <p:cNvSpPr txBox="1"/>
          <p:nvPr/>
        </p:nvSpPr>
        <p:spPr>
          <a:xfrm>
            <a:off x="1057044" y="1447800"/>
            <a:ext cx="9763356" cy="492443"/>
          </a:xfrm>
          <a:prstGeom prst="rect">
            <a:avLst/>
          </a:prstGeom>
          <a:noFill/>
        </p:spPr>
        <p:txBody>
          <a:bodyPr wrap="square" rtlCol="0">
            <a:spAutoFit/>
          </a:bodyPr>
          <a:lstStyle/>
          <a:p>
            <a:pPr marL="342900" indent="-342900">
              <a:buClr>
                <a:srgbClr val="0000CC"/>
              </a:buClr>
              <a:buFont typeface="Wingdings" panose="05000000000000000000" pitchFamily="2" charset="2"/>
              <a:buChar char="Ø"/>
            </a:pPr>
            <a:r>
              <a:rPr lang="en-US" sz="2600" dirty="0" smtClean="0">
                <a:latin typeface="Arial" panose="020B0604020202020204" pitchFamily="34" charset="0"/>
                <a:cs typeface="Arial" panose="020B0604020202020204" pitchFamily="34" charset="0"/>
              </a:rPr>
              <a:t>Vary relative angle between TX and RX</a:t>
            </a:r>
            <a:endParaRPr lang="en-US" sz="2500" dirty="0">
              <a:solidFill>
                <a:srgbClr val="000099"/>
              </a:solidFill>
              <a:latin typeface="Times New Roman" pitchFamily="18" charset="0"/>
              <a:cs typeface="Times New Roman" pitchFamily="18" charset="0"/>
            </a:endParaRPr>
          </a:p>
        </p:txBody>
      </p:sp>
      <p:sp>
        <p:nvSpPr>
          <p:cNvPr id="6" name="Text Box 9"/>
          <p:cNvSpPr txBox="1">
            <a:spLocks noChangeArrowheads="1"/>
          </p:cNvSpPr>
          <p:nvPr/>
        </p:nvSpPr>
        <p:spPr bwMode="auto">
          <a:xfrm>
            <a:off x="1447800" y="2077998"/>
            <a:ext cx="9829800" cy="461665"/>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400" dirty="0" smtClean="0">
                <a:latin typeface="Arial" pitchFamily="34" charset="0"/>
                <a:cs typeface="Arial" pitchFamily="34" charset="0"/>
              </a:rPr>
              <a:t>For room level coverage, in/out of </a:t>
            </a:r>
            <a:r>
              <a:rPr lang="en-US" altLang="zh-CN" sz="2400" dirty="0" err="1" smtClean="0">
                <a:latin typeface="Arial" pitchFamily="34" charset="0"/>
                <a:cs typeface="Arial" pitchFamily="34" charset="0"/>
              </a:rPr>
              <a:t>FoV</a:t>
            </a:r>
            <a:r>
              <a:rPr lang="en-US" altLang="zh-CN" sz="2400" dirty="0" smtClean="0">
                <a:latin typeface="Arial" pitchFamily="34" charset="0"/>
                <a:cs typeface="Arial" pitchFamily="34" charset="0"/>
              </a:rPr>
              <a:t> matters more than distance</a:t>
            </a:r>
            <a:endParaRPr lang="en-US" altLang="zh-CN" sz="2400" dirty="0">
              <a:latin typeface="Arial" pitchFamily="34" charset="0"/>
              <a:cs typeface="Arial" pitchFamily="34" charset="0"/>
            </a:endParaRPr>
          </a:p>
        </p:txBody>
      </p:sp>
      <p:sp>
        <p:nvSpPr>
          <p:cNvPr id="18" name="Slide Number Placeholder 17"/>
          <p:cNvSpPr>
            <a:spLocks noGrp="1"/>
          </p:cNvSpPr>
          <p:nvPr>
            <p:ph type="sldNum" sz="quarter" idx="12"/>
          </p:nvPr>
        </p:nvSpPr>
        <p:spPr/>
        <p:txBody>
          <a:bodyPr/>
          <a:lstStyle/>
          <a:p>
            <a:fld id="{9E617D81-C3C2-4942-A81E-0DE90F43241E}" type="slidenum">
              <a:rPr lang="en-US" smtClean="0"/>
              <a:pPr/>
              <a:t>25</a:t>
            </a:fld>
            <a:endParaRPr lang="en-US" dirty="0"/>
          </a:p>
        </p:txBody>
      </p:sp>
      <p:pic>
        <p:nvPicPr>
          <p:cNvPr id="9" name="Picture 8"/>
          <p:cNvPicPr>
            <a:picLocks noChangeAspect="1"/>
          </p:cNvPicPr>
          <p:nvPr/>
        </p:nvPicPr>
        <p:blipFill>
          <a:blip r:embed="rId3"/>
          <a:stretch>
            <a:fillRect/>
          </a:stretch>
        </p:blipFill>
        <p:spPr>
          <a:xfrm>
            <a:off x="7075500" y="3322207"/>
            <a:ext cx="4557518" cy="3277030"/>
          </a:xfrm>
          <a:prstGeom prst="rect">
            <a:avLst/>
          </a:prstGeom>
        </p:spPr>
      </p:pic>
      <p:pic>
        <p:nvPicPr>
          <p:cNvPr id="14" name="Picture 13"/>
          <p:cNvPicPr>
            <a:picLocks noChangeAspect="1"/>
          </p:cNvPicPr>
          <p:nvPr/>
        </p:nvPicPr>
        <p:blipFill>
          <a:blip r:embed="rId4"/>
          <a:stretch>
            <a:fillRect/>
          </a:stretch>
        </p:blipFill>
        <p:spPr>
          <a:xfrm>
            <a:off x="1199456" y="3331155"/>
            <a:ext cx="5315864" cy="3315268"/>
          </a:xfrm>
          <a:prstGeom prst="rect">
            <a:avLst/>
          </a:prstGeom>
        </p:spPr>
      </p:pic>
    </p:spTree>
    <p:extLst>
      <p:ext uri="{BB962C8B-B14F-4D97-AF65-F5344CB8AC3E}">
        <p14:creationId xmlns:p14="http://schemas.microsoft.com/office/powerpoint/2010/main" val="13418388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1879716" cy="1143000"/>
          </a:xfrm>
        </p:spPr>
        <p:txBody>
          <a:bodyPr/>
          <a:lstStyle/>
          <a:p>
            <a:r>
              <a:rPr lang="en-US" dirty="0" smtClean="0"/>
              <a:t>Pia work flow</a:t>
            </a:r>
            <a:endParaRPr lang="en-US" dirty="0"/>
          </a:p>
        </p:txBody>
      </p:sp>
      <p:sp>
        <p:nvSpPr>
          <p:cNvPr id="18" name="Slide Number Placeholder 17"/>
          <p:cNvSpPr>
            <a:spLocks noGrp="1"/>
          </p:cNvSpPr>
          <p:nvPr>
            <p:ph type="sldNum" sz="quarter" idx="12"/>
          </p:nvPr>
        </p:nvSpPr>
        <p:spPr/>
        <p:txBody>
          <a:bodyPr/>
          <a:lstStyle/>
          <a:p>
            <a:fld id="{9E617D81-C3C2-4942-A81E-0DE90F43241E}" type="slidenum">
              <a:rPr lang="en-US" smtClean="0"/>
              <a:pPr/>
              <a:t>26</a:t>
            </a:fld>
            <a:endParaRPr lang="en-US" dirty="0"/>
          </a:p>
        </p:txBody>
      </p:sp>
      <p:pic>
        <p:nvPicPr>
          <p:cNvPr id="3" name="Picture 2"/>
          <p:cNvPicPr>
            <a:picLocks noChangeAspect="1"/>
          </p:cNvPicPr>
          <p:nvPr/>
        </p:nvPicPr>
        <p:blipFill>
          <a:blip r:embed="rId3"/>
          <a:stretch>
            <a:fillRect/>
          </a:stretch>
        </p:blipFill>
        <p:spPr>
          <a:xfrm>
            <a:off x="1703512" y="1844824"/>
            <a:ext cx="9207780" cy="3744416"/>
          </a:xfrm>
          <a:prstGeom prst="rect">
            <a:avLst/>
          </a:prstGeom>
        </p:spPr>
      </p:pic>
    </p:spTree>
    <p:extLst>
      <p:ext uri="{BB962C8B-B14F-4D97-AF65-F5344CB8AC3E}">
        <p14:creationId xmlns:p14="http://schemas.microsoft.com/office/powerpoint/2010/main" val="16758821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1879716" cy="1143000"/>
          </a:xfrm>
        </p:spPr>
        <p:txBody>
          <a:bodyPr/>
          <a:lstStyle/>
          <a:p>
            <a:r>
              <a:rPr lang="en-US" dirty="0" smtClean="0"/>
              <a:t>Pia: AP selection</a:t>
            </a:r>
            <a:endParaRPr lang="en-US" dirty="0"/>
          </a:p>
        </p:txBody>
      </p:sp>
      <p:sp>
        <p:nvSpPr>
          <p:cNvPr id="5" name="TextBox 4"/>
          <p:cNvSpPr txBox="1"/>
          <p:nvPr/>
        </p:nvSpPr>
        <p:spPr>
          <a:xfrm>
            <a:off x="1057044" y="1447800"/>
            <a:ext cx="9763356" cy="492443"/>
          </a:xfrm>
          <a:prstGeom prst="rect">
            <a:avLst/>
          </a:prstGeom>
          <a:noFill/>
        </p:spPr>
        <p:txBody>
          <a:bodyPr wrap="square" rtlCol="0">
            <a:spAutoFit/>
          </a:bodyPr>
          <a:lstStyle/>
          <a:p>
            <a:pPr marL="342900" indent="-342900">
              <a:buClr>
                <a:srgbClr val="0000CC"/>
              </a:buClr>
              <a:buFont typeface="Wingdings" panose="05000000000000000000" pitchFamily="2" charset="2"/>
              <a:buChar char="Ø"/>
            </a:pPr>
            <a:r>
              <a:rPr lang="en-US" sz="2600" dirty="0" smtClean="0">
                <a:latin typeface="Arial" panose="020B0604020202020204" pitchFamily="34" charset="0"/>
                <a:cs typeface="Arial" panose="020B0604020202020204" pitchFamily="34" charset="0"/>
              </a:rPr>
              <a:t>Proactive AP switching instead of reacting to link outage</a:t>
            </a:r>
            <a:endParaRPr lang="en-US" sz="2500" dirty="0">
              <a:solidFill>
                <a:srgbClr val="000099"/>
              </a:solidFill>
              <a:latin typeface="Times New Roman" pitchFamily="18" charset="0"/>
              <a:cs typeface="Times New Roman" pitchFamily="18" charset="0"/>
            </a:endParaRPr>
          </a:p>
        </p:txBody>
      </p:sp>
      <p:sp>
        <p:nvSpPr>
          <p:cNvPr id="6" name="Text Box 9"/>
          <p:cNvSpPr txBox="1">
            <a:spLocks noChangeArrowheads="1"/>
          </p:cNvSpPr>
          <p:nvPr/>
        </p:nvSpPr>
        <p:spPr bwMode="auto">
          <a:xfrm>
            <a:off x="1447800" y="2077998"/>
            <a:ext cx="9829800" cy="461665"/>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400" dirty="0" smtClean="0">
                <a:latin typeface="Arial" pitchFamily="34" charset="0"/>
                <a:cs typeface="Arial" pitchFamily="34" charset="0"/>
              </a:rPr>
              <a:t>Predict pose: simple kinematic model</a:t>
            </a:r>
            <a:endParaRPr lang="en-US" altLang="zh-CN" sz="2400" dirty="0">
              <a:latin typeface="Arial" pitchFamily="34" charset="0"/>
              <a:cs typeface="Arial" pitchFamily="34" charset="0"/>
            </a:endParaRPr>
          </a:p>
        </p:txBody>
      </p:sp>
      <p:sp>
        <p:nvSpPr>
          <p:cNvPr id="18" name="Slide Number Placeholder 17"/>
          <p:cNvSpPr>
            <a:spLocks noGrp="1"/>
          </p:cNvSpPr>
          <p:nvPr>
            <p:ph type="sldNum" sz="quarter" idx="12"/>
          </p:nvPr>
        </p:nvSpPr>
        <p:spPr/>
        <p:txBody>
          <a:bodyPr/>
          <a:lstStyle/>
          <a:p>
            <a:fld id="{9E617D81-C3C2-4942-A81E-0DE90F43241E}" type="slidenum">
              <a:rPr lang="en-US" smtClean="0"/>
              <a:pPr/>
              <a:t>27</a:t>
            </a:fld>
            <a:endParaRPr lang="en-US" dirty="0"/>
          </a:p>
        </p:txBody>
      </p:sp>
      <p:pic>
        <p:nvPicPr>
          <p:cNvPr id="4" name="Picture 3"/>
          <p:cNvPicPr>
            <a:picLocks noChangeAspect="1"/>
          </p:cNvPicPr>
          <p:nvPr/>
        </p:nvPicPr>
        <p:blipFill>
          <a:blip r:embed="rId3"/>
          <a:stretch>
            <a:fillRect/>
          </a:stretch>
        </p:blipFill>
        <p:spPr>
          <a:xfrm>
            <a:off x="3359696" y="2829203"/>
            <a:ext cx="4585004" cy="1077479"/>
          </a:xfrm>
          <a:prstGeom prst="rect">
            <a:avLst/>
          </a:prstGeom>
        </p:spPr>
      </p:pic>
      <p:sp>
        <p:nvSpPr>
          <p:cNvPr id="8" name="Text Box 9"/>
          <p:cNvSpPr txBox="1">
            <a:spLocks noChangeArrowheads="1"/>
          </p:cNvSpPr>
          <p:nvPr/>
        </p:nvSpPr>
        <p:spPr bwMode="auto">
          <a:xfrm>
            <a:off x="1450776" y="4119463"/>
            <a:ext cx="9829800" cy="461665"/>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400" dirty="0" smtClean="0">
                <a:latin typeface="Arial" pitchFamily="34" charset="0"/>
                <a:cs typeface="Arial" pitchFamily="34" charset="0"/>
              </a:rPr>
              <a:t>Predict in/out of </a:t>
            </a:r>
            <a:r>
              <a:rPr lang="en-US" altLang="zh-CN" sz="2400" dirty="0" err="1" smtClean="0">
                <a:latin typeface="Arial" pitchFamily="34" charset="0"/>
                <a:cs typeface="Arial" pitchFamily="34" charset="0"/>
              </a:rPr>
              <a:t>FoV</a:t>
            </a:r>
            <a:r>
              <a:rPr lang="en-US" altLang="zh-CN" sz="2400" dirty="0" smtClean="0">
                <a:latin typeface="Arial" pitchFamily="34" charset="0"/>
                <a:cs typeface="Arial" pitchFamily="34" charset="0"/>
              </a:rPr>
              <a:t> based on relative pose between client and AP</a:t>
            </a:r>
            <a:endParaRPr lang="en-US" altLang="zh-CN" sz="2400" dirty="0">
              <a:latin typeface="Arial" pitchFamily="34" charset="0"/>
              <a:cs typeface="Arial" pitchFamily="34" charset="0"/>
            </a:endParaRPr>
          </a:p>
        </p:txBody>
      </p:sp>
      <p:sp>
        <p:nvSpPr>
          <p:cNvPr id="9" name="Text Box 9"/>
          <p:cNvSpPr txBox="1">
            <a:spLocks noChangeArrowheads="1"/>
          </p:cNvSpPr>
          <p:nvPr/>
        </p:nvSpPr>
        <p:spPr bwMode="auto">
          <a:xfrm>
            <a:off x="1450776" y="4653136"/>
            <a:ext cx="9829800" cy="461665"/>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400" dirty="0" smtClean="0">
                <a:latin typeface="Arial" pitchFamily="34" charset="0"/>
                <a:cs typeface="Arial" pitchFamily="34" charset="0"/>
              </a:rPr>
              <a:t>Switching before outage</a:t>
            </a:r>
            <a:endParaRPr lang="en-US" altLang="zh-CN" sz="2400" dirty="0">
              <a:latin typeface="Arial" pitchFamily="34" charset="0"/>
              <a:cs typeface="Arial" pitchFamily="34" charset="0"/>
            </a:endParaRPr>
          </a:p>
        </p:txBody>
      </p:sp>
      <p:pic>
        <p:nvPicPr>
          <p:cNvPr id="7" name="Picture 6"/>
          <p:cNvPicPr>
            <a:picLocks noChangeAspect="1"/>
          </p:cNvPicPr>
          <p:nvPr/>
        </p:nvPicPr>
        <p:blipFill>
          <a:blip r:embed="rId4"/>
          <a:stretch>
            <a:fillRect/>
          </a:stretch>
        </p:blipFill>
        <p:spPr>
          <a:xfrm>
            <a:off x="5375920" y="4793908"/>
            <a:ext cx="6713682" cy="2064091"/>
          </a:xfrm>
          <a:prstGeom prst="rect">
            <a:avLst/>
          </a:prstGeom>
        </p:spPr>
      </p:pic>
    </p:spTree>
    <p:extLst>
      <p:ext uri="{BB962C8B-B14F-4D97-AF65-F5344CB8AC3E}">
        <p14:creationId xmlns:p14="http://schemas.microsoft.com/office/powerpoint/2010/main" val="38555705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1879716" cy="1143000"/>
          </a:xfrm>
        </p:spPr>
        <p:txBody>
          <a:bodyPr/>
          <a:lstStyle/>
          <a:p>
            <a:r>
              <a:rPr lang="en-US" dirty="0"/>
              <a:t>Pia: AP selection</a:t>
            </a:r>
          </a:p>
        </p:txBody>
      </p:sp>
      <p:sp>
        <p:nvSpPr>
          <p:cNvPr id="5" name="TextBox 4"/>
          <p:cNvSpPr txBox="1"/>
          <p:nvPr/>
        </p:nvSpPr>
        <p:spPr>
          <a:xfrm>
            <a:off x="1057044" y="1447800"/>
            <a:ext cx="9763356" cy="492443"/>
          </a:xfrm>
          <a:prstGeom prst="rect">
            <a:avLst/>
          </a:prstGeom>
          <a:noFill/>
        </p:spPr>
        <p:txBody>
          <a:bodyPr wrap="square" rtlCol="0">
            <a:spAutoFit/>
          </a:bodyPr>
          <a:lstStyle/>
          <a:p>
            <a:pPr marL="342900" indent="-342900">
              <a:buClr>
                <a:srgbClr val="0000CC"/>
              </a:buClr>
              <a:buFont typeface="Wingdings" panose="05000000000000000000" pitchFamily="2" charset="2"/>
              <a:buChar char="Ø"/>
            </a:pPr>
            <a:r>
              <a:rPr lang="en-US" sz="2600" dirty="0" smtClean="0">
                <a:latin typeface="Arial" panose="020B0604020202020204" pitchFamily="34" charset="0"/>
                <a:cs typeface="Arial" panose="020B0604020202020204" pitchFamily="34" charset="0"/>
              </a:rPr>
              <a:t>How does a client know the APs‘ pose? </a:t>
            </a:r>
            <a:endParaRPr lang="en-US" sz="2500" dirty="0">
              <a:solidFill>
                <a:srgbClr val="000099"/>
              </a:solidFill>
              <a:latin typeface="Times New Roman" pitchFamily="18" charset="0"/>
              <a:cs typeface="Times New Roman" pitchFamily="18" charset="0"/>
            </a:endParaRPr>
          </a:p>
        </p:txBody>
      </p:sp>
      <p:sp>
        <p:nvSpPr>
          <p:cNvPr id="6" name="Text Box 9"/>
          <p:cNvSpPr txBox="1">
            <a:spLocks noChangeArrowheads="1"/>
          </p:cNvSpPr>
          <p:nvPr/>
        </p:nvSpPr>
        <p:spPr bwMode="auto">
          <a:xfrm>
            <a:off x="1447800" y="2077998"/>
            <a:ext cx="9829800" cy="461665"/>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400" dirty="0" smtClean="0">
                <a:latin typeface="Arial" pitchFamily="34" charset="0"/>
                <a:cs typeface="Arial" pitchFamily="34" charset="0"/>
              </a:rPr>
              <a:t>One-time initial training, to obtain APs’ global pose info</a:t>
            </a:r>
            <a:endParaRPr lang="en-US" altLang="zh-CN" sz="2400" dirty="0">
              <a:latin typeface="Arial" pitchFamily="34" charset="0"/>
              <a:cs typeface="Arial" pitchFamily="34" charset="0"/>
            </a:endParaRPr>
          </a:p>
        </p:txBody>
      </p:sp>
      <p:sp>
        <p:nvSpPr>
          <p:cNvPr id="18" name="Slide Number Placeholder 17"/>
          <p:cNvSpPr>
            <a:spLocks noGrp="1"/>
          </p:cNvSpPr>
          <p:nvPr>
            <p:ph type="sldNum" sz="quarter" idx="12"/>
          </p:nvPr>
        </p:nvSpPr>
        <p:spPr/>
        <p:txBody>
          <a:bodyPr/>
          <a:lstStyle/>
          <a:p>
            <a:fld id="{9E617D81-C3C2-4942-A81E-0DE90F43241E}" type="slidenum">
              <a:rPr lang="en-US" smtClean="0"/>
              <a:pPr/>
              <a:t>28</a:t>
            </a:fld>
            <a:endParaRPr lang="en-US" dirty="0"/>
          </a:p>
        </p:txBody>
      </p:sp>
      <p:pic>
        <p:nvPicPr>
          <p:cNvPr id="3" name="Picture 2"/>
          <p:cNvPicPr>
            <a:picLocks noChangeAspect="1"/>
          </p:cNvPicPr>
          <p:nvPr/>
        </p:nvPicPr>
        <p:blipFill>
          <a:blip r:embed="rId3"/>
          <a:stretch>
            <a:fillRect/>
          </a:stretch>
        </p:blipFill>
        <p:spPr>
          <a:xfrm>
            <a:off x="3359696" y="2798340"/>
            <a:ext cx="6058396" cy="3784399"/>
          </a:xfrm>
          <a:prstGeom prst="rect">
            <a:avLst/>
          </a:prstGeom>
        </p:spPr>
      </p:pic>
      <p:sp>
        <p:nvSpPr>
          <p:cNvPr id="7" name="Text Box 9"/>
          <p:cNvSpPr txBox="1">
            <a:spLocks noChangeArrowheads="1"/>
          </p:cNvSpPr>
          <p:nvPr/>
        </p:nvSpPr>
        <p:spPr bwMode="auto">
          <a:xfrm>
            <a:off x="1450776" y="2535287"/>
            <a:ext cx="9829800" cy="461665"/>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400" dirty="0" smtClean="0">
                <a:latin typeface="Arial" pitchFamily="34" charset="0"/>
                <a:cs typeface="Arial" pitchFamily="34" charset="0"/>
              </a:rPr>
              <a:t>Statistical estimation</a:t>
            </a:r>
            <a:endParaRPr lang="en-US" altLang="zh-CN" sz="2400" dirty="0">
              <a:latin typeface="Arial" pitchFamily="34" charset="0"/>
              <a:cs typeface="Arial" pitchFamily="34" charset="0"/>
            </a:endParaRPr>
          </a:p>
        </p:txBody>
      </p:sp>
    </p:spTree>
    <p:extLst>
      <p:ext uri="{BB962C8B-B14F-4D97-AF65-F5344CB8AC3E}">
        <p14:creationId xmlns:p14="http://schemas.microsoft.com/office/powerpoint/2010/main" val="11509758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1879716" cy="1143000"/>
          </a:xfrm>
        </p:spPr>
        <p:txBody>
          <a:bodyPr/>
          <a:lstStyle/>
          <a:p>
            <a:r>
              <a:rPr lang="en-US" dirty="0" smtClean="0"/>
              <a:t>Pia: beam selection for spatial sharing</a:t>
            </a:r>
            <a:endParaRPr lang="en-US" dirty="0"/>
          </a:p>
        </p:txBody>
      </p:sp>
      <p:sp>
        <p:nvSpPr>
          <p:cNvPr id="5" name="TextBox 4"/>
          <p:cNvSpPr txBox="1"/>
          <p:nvPr/>
        </p:nvSpPr>
        <p:spPr>
          <a:xfrm>
            <a:off x="1057044" y="1446495"/>
            <a:ext cx="9763356" cy="492443"/>
          </a:xfrm>
          <a:prstGeom prst="rect">
            <a:avLst/>
          </a:prstGeom>
          <a:noFill/>
        </p:spPr>
        <p:txBody>
          <a:bodyPr wrap="square" rtlCol="0">
            <a:spAutoFit/>
          </a:bodyPr>
          <a:lstStyle/>
          <a:p>
            <a:pPr marL="342900" indent="-342900">
              <a:buClr>
                <a:srgbClr val="0000CC"/>
              </a:buClr>
              <a:buFont typeface="Wingdings" panose="05000000000000000000" pitchFamily="2" charset="2"/>
              <a:buChar char="Ø"/>
            </a:pPr>
            <a:r>
              <a:rPr lang="en-US" sz="2600" dirty="0" smtClean="0">
                <a:latin typeface="Arial" panose="020B0604020202020204" pitchFamily="34" charset="0"/>
                <a:cs typeface="Arial" panose="020B0604020202020204" pitchFamily="34" charset="0"/>
              </a:rPr>
              <a:t>Non-trivial due to imperfect directionality of phased-arrays</a:t>
            </a:r>
            <a:endParaRPr lang="en-US" sz="2500" dirty="0">
              <a:solidFill>
                <a:srgbClr val="000099"/>
              </a:solidFill>
              <a:latin typeface="Times New Roman" pitchFamily="18" charset="0"/>
              <a:cs typeface="Times New Roman" pitchFamily="18" charset="0"/>
            </a:endParaRPr>
          </a:p>
        </p:txBody>
      </p:sp>
      <p:sp>
        <p:nvSpPr>
          <p:cNvPr id="6" name="Text Box 9"/>
          <p:cNvSpPr txBox="1">
            <a:spLocks noChangeArrowheads="1"/>
          </p:cNvSpPr>
          <p:nvPr/>
        </p:nvSpPr>
        <p:spPr bwMode="auto">
          <a:xfrm>
            <a:off x="1447800" y="2077998"/>
            <a:ext cx="9829800" cy="461665"/>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400" dirty="0" smtClean="0">
                <a:latin typeface="Arial" pitchFamily="34" charset="0"/>
                <a:cs typeface="Arial" pitchFamily="34" charset="0"/>
              </a:rPr>
              <a:t>Strongest beam is not necessarily the throughput-optimal one</a:t>
            </a:r>
            <a:endParaRPr lang="en-US" altLang="zh-CN" sz="2400" dirty="0">
              <a:latin typeface="Arial" pitchFamily="34" charset="0"/>
              <a:cs typeface="Arial" pitchFamily="34" charset="0"/>
            </a:endParaRPr>
          </a:p>
        </p:txBody>
      </p:sp>
      <p:sp>
        <p:nvSpPr>
          <p:cNvPr id="18" name="Slide Number Placeholder 17"/>
          <p:cNvSpPr>
            <a:spLocks noGrp="1"/>
          </p:cNvSpPr>
          <p:nvPr>
            <p:ph type="sldNum" sz="quarter" idx="12"/>
          </p:nvPr>
        </p:nvSpPr>
        <p:spPr/>
        <p:txBody>
          <a:bodyPr/>
          <a:lstStyle/>
          <a:p>
            <a:fld id="{9E617D81-C3C2-4942-A81E-0DE90F43241E}" type="slidenum">
              <a:rPr lang="en-US" smtClean="0"/>
              <a:pPr/>
              <a:t>29</a:t>
            </a:fld>
            <a:endParaRPr lang="en-US" dirty="0"/>
          </a:p>
        </p:txBody>
      </p:sp>
      <p:pic>
        <p:nvPicPr>
          <p:cNvPr id="3" name="Picture 2"/>
          <p:cNvPicPr>
            <a:picLocks noChangeAspect="1"/>
          </p:cNvPicPr>
          <p:nvPr/>
        </p:nvPicPr>
        <p:blipFill>
          <a:blip r:embed="rId3"/>
          <a:stretch>
            <a:fillRect/>
          </a:stretch>
        </p:blipFill>
        <p:spPr>
          <a:xfrm>
            <a:off x="2567608" y="2924944"/>
            <a:ext cx="7136616" cy="3185830"/>
          </a:xfrm>
          <a:prstGeom prst="rect">
            <a:avLst/>
          </a:prstGeom>
        </p:spPr>
      </p:pic>
      <p:sp>
        <p:nvSpPr>
          <p:cNvPr id="11" name="Text Box 9"/>
          <p:cNvSpPr txBox="1">
            <a:spLocks noChangeArrowheads="1"/>
          </p:cNvSpPr>
          <p:nvPr/>
        </p:nvSpPr>
        <p:spPr bwMode="auto">
          <a:xfrm>
            <a:off x="2286000" y="6110774"/>
            <a:ext cx="9829800" cy="461665"/>
          </a:xfrm>
          <a:prstGeom prst="rect">
            <a:avLst/>
          </a:prstGeom>
          <a:noFill/>
          <a:ln w="9525">
            <a:noFill/>
            <a:miter lim="800000"/>
            <a:headEnd/>
            <a:tailEnd/>
          </a:ln>
          <a:effectLst/>
        </p:spPr>
        <p:txBody>
          <a:bodyPr wrap="square">
            <a:spAutoFit/>
          </a:bodyPr>
          <a:lstStyle/>
          <a:p>
            <a:pPr>
              <a:spcBef>
                <a:spcPct val="50000"/>
              </a:spcBef>
              <a:buClr>
                <a:srgbClr val="0000CC"/>
              </a:buClr>
              <a:buSzPct val="130000"/>
              <a:defRPr/>
            </a:pPr>
            <a:r>
              <a:rPr lang="en-US" altLang="zh-CN" sz="2400" b="1" dirty="0" smtClean="0">
                <a:latin typeface="Times New Roman" panose="02020603050405020304" pitchFamily="18" charset="0"/>
                <a:cs typeface="Times New Roman" panose="02020603050405020304" pitchFamily="18" charset="0"/>
              </a:rPr>
              <a:t>Measured beam patterns from a commercial 802.11ad device.</a:t>
            </a:r>
            <a:endParaRPr lang="en-US" altLang="zh-C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3242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1879716" cy="1143000"/>
          </a:xfrm>
        </p:spPr>
        <p:txBody>
          <a:bodyPr/>
          <a:lstStyle/>
          <a:p>
            <a:r>
              <a:rPr lang="en-US" dirty="0" smtClean="0"/>
              <a:t>Grand Challenges for </a:t>
            </a:r>
            <a:r>
              <a:rPr lang="en-US" dirty="0" err="1" smtClean="0"/>
              <a:t>mmWave</a:t>
            </a:r>
            <a:r>
              <a:rPr lang="en-US" dirty="0" smtClean="0"/>
              <a:t> Networking</a:t>
            </a:r>
            <a:endParaRPr lang="en-US" dirty="0"/>
          </a:p>
        </p:txBody>
      </p:sp>
      <p:sp>
        <p:nvSpPr>
          <p:cNvPr id="18" name="Slide Number Placeholder 17"/>
          <p:cNvSpPr>
            <a:spLocks noGrp="1"/>
          </p:cNvSpPr>
          <p:nvPr>
            <p:ph type="sldNum" sz="quarter" idx="12"/>
          </p:nvPr>
        </p:nvSpPr>
        <p:spPr/>
        <p:txBody>
          <a:bodyPr/>
          <a:lstStyle/>
          <a:p>
            <a:fld id="{9E617D81-C3C2-4942-A81E-0DE90F43241E}" type="slidenum">
              <a:rPr lang="en-US" smtClean="0"/>
              <a:pPr/>
              <a:t>3</a:t>
            </a:fld>
            <a:endParaRPr lang="en-US" dirty="0"/>
          </a:p>
        </p:txBody>
      </p:sp>
      <p:sp>
        <p:nvSpPr>
          <p:cNvPr id="27" name="TextBox 26"/>
          <p:cNvSpPr txBox="1"/>
          <p:nvPr/>
        </p:nvSpPr>
        <p:spPr>
          <a:xfrm>
            <a:off x="1057044" y="1579602"/>
            <a:ext cx="9763356" cy="553998"/>
          </a:xfrm>
          <a:prstGeom prst="rect">
            <a:avLst/>
          </a:prstGeom>
          <a:noFill/>
        </p:spPr>
        <p:txBody>
          <a:bodyPr wrap="square" rtlCol="0">
            <a:spAutoFit/>
          </a:bodyPr>
          <a:lstStyle/>
          <a:p>
            <a:pPr marL="342900" indent="-342900">
              <a:buClr>
                <a:srgbClr val="0000CC"/>
              </a:buClr>
              <a:buFont typeface="Wingdings" panose="05000000000000000000" pitchFamily="2" charset="2"/>
              <a:buChar char="Ø"/>
            </a:pPr>
            <a:r>
              <a:rPr lang="en-US" sz="3000" dirty="0" smtClean="0">
                <a:latin typeface="Arial" panose="020B0604020202020204" pitchFamily="34" charset="0"/>
                <a:cs typeface="Arial" panose="020B0604020202020204" pitchFamily="34" charset="0"/>
              </a:rPr>
              <a:t>Mobility</a:t>
            </a:r>
            <a:endParaRPr lang="en-US" sz="3000" dirty="0">
              <a:latin typeface="Arial" panose="020B0604020202020204" pitchFamily="34" charset="0"/>
              <a:cs typeface="Arial" panose="020B0604020202020204" pitchFamily="34" charset="0"/>
            </a:endParaRPr>
          </a:p>
        </p:txBody>
      </p:sp>
      <p:sp>
        <p:nvSpPr>
          <p:cNvPr id="28" name="TextBox 27"/>
          <p:cNvSpPr txBox="1"/>
          <p:nvPr/>
        </p:nvSpPr>
        <p:spPr>
          <a:xfrm>
            <a:off x="1057044" y="3886200"/>
            <a:ext cx="9763356" cy="553998"/>
          </a:xfrm>
          <a:prstGeom prst="rect">
            <a:avLst/>
          </a:prstGeom>
          <a:noFill/>
        </p:spPr>
        <p:txBody>
          <a:bodyPr wrap="square" rtlCol="0">
            <a:spAutoFit/>
          </a:bodyPr>
          <a:lstStyle/>
          <a:p>
            <a:pPr marL="342900" indent="-342900">
              <a:buClr>
                <a:srgbClr val="0000CC"/>
              </a:buClr>
              <a:buFont typeface="Wingdings" panose="05000000000000000000" pitchFamily="2" charset="2"/>
              <a:buChar char="Ø"/>
            </a:pPr>
            <a:r>
              <a:rPr lang="en-US" sz="3000" dirty="0" smtClean="0">
                <a:latin typeface="Arial" panose="020B0604020202020204" pitchFamily="34" charset="0"/>
                <a:cs typeface="Arial" panose="020B0604020202020204" pitchFamily="34" charset="0"/>
              </a:rPr>
              <a:t>Blockage</a:t>
            </a:r>
            <a:endParaRPr lang="en-US" sz="3000" dirty="0">
              <a:latin typeface="Arial" panose="020B0604020202020204" pitchFamily="34" charset="0"/>
              <a:cs typeface="Arial" panose="020B0604020202020204" pitchFamily="34" charset="0"/>
            </a:endParaRPr>
          </a:p>
        </p:txBody>
      </p:sp>
      <p:sp>
        <p:nvSpPr>
          <p:cNvPr id="29" name="Text Box 9"/>
          <p:cNvSpPr txBox="1">
            <a:spLocks noChangeArrowheads="1"/>
          </p:cNvSpPr>
          <p:nvPr/>
        </p:nvSpPr>
        <p:spPr bwMode="auto">
          <a:xfrm>
            <a:off x="7422195" y="2187689"/>
            <a:ext cx="2679637" cy="830997"/>
          </a:xfrm>
          <a:prstGeom prst="rect">
            <a:avLst/>
          </a:prstGeom>
          <a:noFill/>
          <a:ln w="9525">
            <a:noFill/>
            <a:miter lim="800000"/>
            <a:headEnd/>
            <a:tailEnd/>
          </a:ln>
          <a:effectLst/>
        </p:spPr>
        <p:txBody>
          <a:bodyPr wrap="square">
            <a:spAutoFit/>
          </a:bodyPr>
          <a:lstStyle/>
          <a:p>
            <a:pPr>
              <a:spcBef>
                <a:spcPct val="50000"/>
              </a:spcBef>
              <a:defRPr/>
            </a:pPr>
            <a:r>
              <a:rPr lang="en-US" altLang="zh-CN" sz="2400" dirty="0" err="1" smtClean="0">
                <a:latin typeface="Arial" pitchFamily="34" charset="0"/>
                <a:cs typeface="Arial" pitchFamily="34" charset="0"/>
              </a:rPr>
              <a:t>Tx</a:t>
            </a:r>
            <a:r>
              <a:rPr lang="en-US" altLang="zh-CN" sz="2400" dirty="0" smtClean="0">
                <a:latin typeface="Arial" pitchFamily="34" charset="0"/>
                <a:cs typeface="Arial" pitchFamily="34" charset="0"/>
              </a:rPr>
              <a:t> and Rx beams must keep </a:t>
            </a:r>
            <a:r>
              <a:rPr lang="en-US" altLang="zh-CN" sz="2400" dirty="0" smtClean="0">
                <a:solidFill>
                  <a:srgbClr val="FF0000"/>
                </a:solidFill>
                <a:latin typeface="Arial" pitchFamily="34" charset="0"/>
                <a:cs typeface="Arial" pitchFamily="34" charset="0"/>
              </a:rPr>
              <a:t>aligned</a:t>
            </a:r>
          </a:p>
        </p:txBody>
      </p:sp>
      <p:pic>
        <p:nvPicPr>
          <p:cNvPr id="30" name="Picture 2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5674232">
            <a:off x="4136137" y="1767036"/>
            <a:ext cx="643228" cy="1112972"/>
          </a:xfrm>
          <a:prstGeom prst="rect">
            <a:avLst/>
          </a:prstGeom>
        </p:spPr>
      </p:pic>
      <p:pic>
        <p:nvPicPr>
          <p:cNvPr id="31" name="Picture 3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8000000">
            <a:off x="5426524" y="2133883"/>
            <a:ext cx="643228" cy="1112972"/>
          </a:xfrm>
          <a:prstGeom prst="rect">
            <a:avLst/>
          </a:prstGeom>
        </p:spPr>
      </p:pic>
      <p:sp>
        <p:nvSpPr>
          <p:cNvPr id="32" name="TextBox 31"/>
          <p:cNvSpPr txBox="1"/>
          <p:nvPr/>
        </p:nvSpPr>
        <p:spPr>
          <a:xfrm>
            <a:off x="3853758" y="2488402"/>
            <a:ext cx="484428" cy="400110"/>
          </a:xfrm>
          <a:prstGeom prst="rect">
            <a:avLst/>
          </a:prstGeom>
          <a:noFill/>
        </p:spPr>
        <p:txBody>
          <a:bodyPr wrap="none" rtlCol="0">
            <a:spAutoFit/>
          </a:bodyPr>
          <a:lstStyle/>
          <a:p>
            <a:r>
              <a:rPr lang="en-US" sz="2000" b="1" dirty="0" err="1" smtClean="0">
                <a:latin typeface="Helvetica" charset="0"/>
                <a:ea typeface="Helvetica" charset="0"/>
                <a:cs typeface="Helvetica" charset="0"/>
              </a:rPr>
              <a:t>Tx</a:t>
            </a:r>
            <a:endParaRPr lang="en-US" sz="2000" b="1" dirty="0">
              <a:latin typeface="Helvetica" charset="0"/>
              <a:ea typeface="Helvetica" charset="0"/>
              <a:cs typeface="Helvetica" charset="0"/>
            </a:endParaRPr>
          </a:p>
        </p:txBody>
      </p:sp>
      <p:sp>
        <p:nvSpPr>
          <p:cNvPr id="33" name="TextBox 32"/>
          <p:cNvSpPr txBox="1"/>
          <p:nvPr/>
        </p:nvSpPr>
        <p:spPr>
          <a:xfrm>
            <a:off x="6299313" y="2507511"/>
            <a:ext cx="513282" cy="400110"/>
          </a:xfrm>
          <a:prstGeom prst="rect">
            <a:avLst/>
          </a:prstGeom>
          <a:noFill/>
        </p:spPr>
        <p:txBody>
          <a:bodyPr wrap="none" rtlCol="0">
            <a:spAutoFit/>
          </a:bodyPr>
          <a:lstStyle/>
          <a:p>
            <a:r>
              <a:rPr lang="en-US" sz="2000" b="1" dirty="0">
                <a:latin typeface="Helvetica" charset="0"/>
                <a:ea typeface="Helvetica" charset="0"/>
                <a:cs typeface="Helvetica" charset="0"/>
              </a:rPr>
              <a:t>R</a:t>
            </a:r>
            <a:r>
              <a:rPr lang="en-US" sz="2000" b="1" dirty="0" smtClean="0">
                <a:latin typeface="Helvetica" charset="0"/>
                <a:ea typeface="Helvetica" charset="0"/>
                <a:cs typeface="Helvetica" charset="0"/>
              </a:rPr>
              <a:t>x</a:t>
            </a:r>
            <a:endParaRPr lang="en-US" sz="2000" b="1" dirty="0">
              <a:latin typeface="Helvetica" charset="0"/>
              <a:ea typeface="Helvetica" charset="0"/>
              <a:cs typeface="Helvetica" charset="0"/>
            </a:endParaRPr>
          </a:p>
        </p:txBody>
      </p:sp>
      <p:pic>
        <p:nvPicPr>
          <p:cNvPr id="34" name="Picture 3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11385" y="2222258"/>
            <a:ext cx="919430" cy="1332508"/>
          </a:xfrm>
          <a:prstGeom prst="rect">
            <a:avLst/>
          </a:prstGeom>
        </p:spPr>
      </p:pic>
      <p:pic>
        <p:nvPicPr>
          <p:cNvPr id="35" name="Picture 2" descr="http://farm5.staticflickr.com/4053/4642106723_a20bdddf11.jp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864674" y="4711199"/>
            <a:ext cx="1365195" cy="1365195"/>
          </a:xfrm>
          <a:prstGeom prst="rect">
            <a:avLst/>
          </a:prstGeom>
          <a:noFill/>
          <a:extLst>
            <a:ext uri="{909E8E84-426E-40DD-AFC4-6F175D3DCCD1}">
              <a14:hiddenFill xmlns:a14="http://schemas.microsoft.com/office/drawing/2010/main">
                <a:solidFill>
                  <a:srgbClr val="FFFFFF"/>
                </a:solidFill>
              </a14:hiddenFill>
            </a:ext>
          </a:extLst>
        </p:spPr>
      </p:pic>
      <p:sp>
        <p:nvSpPr>
          <p:cNvPr id="36" name="Text Box 9"/>
          <p:cNvSpPr txBox="1">
            <a:spLocks noChangeArrowheads="1"/>
          </p:cNvSpPr>
          <p:nvPr/>
        </p:nvSpPr>
        <p:spPr bwMode="auto">
          <a:xfrm>
            <a:off x="7422195" y="4694324"/>
            <a:ext cx="3438933" cy="1200329"/>
          </a:xfrm>
          <a:prstGeom prst="rect">
            <a:avLst/>
          </a:prstGeom>
          <a:noFill/>
          <a:ln w="9525">
            <a:noFill/>
            <a:miter lim="800000"/>
            <a:headEnd/>
            <a:tailEnd/>
          </a:ln>
          <a:effectLst/>
        </p:spPr>
        <p:txBody>
          <a:bodyPr wrap="square">
            <a:spAutoFit/>
          </a:bodyPr>
          <a:lstStyle/>
          <a:p>
            <a:pPr>
              <a:spcBef>
                <a:spcPct val="50000"/>
              </a:spcBef>
              <a:defRPr/>
            </a:pPr>
            <a:r>
              <a:rPr lang="en-US" altLang="zh-CN" sz="2400" dirty="0" smtClean="0">
                <a:latin typeface="Arial" pitchFamily="34" charset="0"/>
                <a:cs typeface="Arial" pitchFamily="34" charset="0"/>
              </a:rPr>
              <a:t>Needs environment </a:t>
            </a:r>
            <a:r>
              <a:rPr lang="en-US" altLang="zh-CN" sz="2400" dirty="0" smtClean="0">
                <a:solidFill>
                  <a:srgbClr val="FF0000"/>
                </a:solidFill>
                <a:latin typeface="Arial" pitchFamily="34" charset="0"/>
                <a:cs typeface="Arial" pitchFamily="34" charset="0"/>
              </a:rPr>
              <a:t>reflection</a:t>
            </a:r>
            <a:r>
              <a:rPr lang="en-US" altLang="zh-CN" sz="2400" dirty="0" smtClean="0">
                <a:latin typeface="Arial" pitchFamily="34" charset="0"/>
                <a:cs typeface="Arial" pitchFamily="34" charset="0"/>
              </a:rPr>
              <a:t> to overcome blockage</a:t>
            </a:r>
            <a:endParaRPr lang="en-US" altLang="zh-CN" sz="2400" dirty="0" smtClean="0">
              <a:solidFill>
                <a:srgbClr val="0000CC"/>
              </a:solidFill>
              <a:latin typeface="Arial" pitchFamily="34" charset="0"/>
              <a:cs typeface="Arial" pitchFamily="34" charset="0"/>
            </a:endParaRPr>
          </a:p>
        </p:txBody>
      </p:sp>
      <p:pic>
        <p:nvPicPr>
          <p:cNvPr id="37" name="Picture 3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7182354">
            <a:off x="3437073" y="4835033"/>
            <a:ext cx="643228" cy="1112972"/>
          </a:xfrm>
          <a:prstGeom prst="rect">
            <a:avLst/>
          </a:prstGeom>
        </p:spPr>
      </p:pic>
      <p:pic>
        <p:nvPicPr>
          <p:cNvPr id="38" name="Picture 3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8000000">
            <a:off x="5121724" y="4881400"/>
            <a:ext cx="643228" cy="1112972"/>
          </a:xfrm>
          <a:prstGeom prst="rect">
            <a:avLst/>
          </a:prstGeom>
        </p:spPr>
      </p:pic>
      <p:sp>
        <p:nvSpPr>
          <p:cNvPr id="39" name="TextBox 38"/>
          <p:cNvSpPr txBox="1"/>
          <p:nvPr/>
        </p:nvSpPr>
        <p:spPr>
          <a:xfrm>
            <a:off x="2746767" y="5191249"/>
            <a:ext cx="484428" cy="400110"/>
          </a:xfrm>
          <a:prstGeom prst="rect">
            <a:avLst/>
          </a:prstGeom>
          <a:noFill/>
        </p:spPr>
        <p:txBody>
          <a:bodyPr wrap="none" rtlCol="0">
            <a:spAutoFit/>
          </a:bodyPr>
          <a:lstStyle/>
          <a:p>
            <a:r>
              <a:rPr lang="en-US" sz="2000" b="1" dirty="0" err="1" smtClean="0">
                <a:latin typeface="Helvetica" charset="0"/>
                <a:ea typeface="Helvetica" charset="0"/>
                <a:cs typeface="Helvetica" charset="0"/>
              </a:rPr>
              <a:t>Tx</a:t>
            </a:r>
            <a:endParaRPr lang="en-US" sz="2000" b="1" dirty="0">
              <a:latin typeface="Helvetica" charset="0"/>
              <a:ea typeface="Helvetica" charset="0"/>
              <a:cs typeface="Helvetica" charset="0"/>
            </a:endParaRPr>
          </a:p>
        </p:txBody>
      </p:sp>
      <p:sp>
        <p:nvSpPr>
          <p:cNvPr id="40" name="TextBox 39"/>
          <p:cNvSpPr txBox="1"/>
          <p:nvPr/>
        </p:nvSpPr>
        <p:spPr>
          <a:xfrm>
            <a:off x="5994513" y="5255028"/>
            <a:ext cx="513282" cy="400110"/>
          </a:xfrm>
          <a:prstGeom prst="rect">
            <a:avLst/>
          </a:prstGeom>
          <a:noFill/>
        </p:spPr>
        <p:txBody>
          <a:bodyPr wrap="none" rtlCol="0">
            <a:spAutoFit/>
          </a:bodyPr>
          <a:lstStyle/>
          <a:p>
            <a:r>
              <a:rPr lang="en-US" sz="2000" b="1" dirty="0">
                <a:latin typeface="Helvetica" charset="0"/>
                <a:ea typeface="Helvetica" charset="0"/>
                <a:cs typeface="Helvetica" charset="0"/>
              </a:rPr>
              <a:t>R</a:t>
            </a:r>
            <a:r>
              <a:rPr lang="en-US" sz="2000" b="1" dirty="0" smtClean="0">
                <a:latin typeface="Helvetica" charset="0"/>
                <a:ea typeface="Helvetica" charset="0"/>
                <a:cs typeface="Helvetica" charset="0"/>
              </a:rPr>
              <a:t>x</a:t>
            </a:r>
            <a:endParaRPr lang="en-US" sz="2000" b="1" dirty="0">
              <a:latin typeface="Helvetica" charset="0"/>
              <a:ea typeface="Helvetica" charset="0"/>
              <a:cs typeface="Helvetica" charset="0"/>
            </a:endParaRPr>
          </a:p>
        </p:txBody>
      </p:sp>
      <p:grpSp>
        <p:nvGrpSpPr>
          <p:cNvPr id="41" name="Group 40"/>
          <p:cNvGrpSpPr/>
          <p:nvPr/>
        </p:nvGrpSpPr>
        <p:grpSpPr>
          <a:xfrm rot="2185533">
            <a:off x="4772668" y="3833806"/>
            <a:ext cx="914400" cy="594360"/>
            <a:chOff x="5181600" y="792480"/>
            <a:chExt cx="914400" cy="594360"/>
          </a:xfrm>
        </p:grpSpPr>
        <p:cxnSp>
          <p:nvCxnSpPr>
            <p:cNvPr id="42" name="Straight Connector 41"/>
            <p:cNvCxnSpPr/>
            <p:nvPr/>
          </p:nvCxnSpPr>
          <p:spPr>
            <a:xfrm flipV="1">
              <a:off x="5181600" y="944880"/>
              <a:ext cx="914400" cy="44196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5194300" y="1234440"/>
              <a:ext cx="30480" cy="15240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5334000" y="1165860"/>
              <a:ext cx="30480" cy="15240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5478780" y="1089660"/>
              <a:ext cx="30480" cy="15240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5623560" y="1013460"/>
              <a:ext cx="30480" cy="15240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5770880" y="944880"/>
              <a:ext cx="30480" cy="15240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5918200" y="868680"/>
              <a:ext cx="30480" cy="15240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6065520" y="792480"/>
              <a:ext cx="30480" cy="15240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50" name="Picture 49"/>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rot="9349350">
            <a:off x="3077882" y="4603809"/>
            <a:ext cx="2079517" cy="295275"/>
          </a:xfrm>
          <a:prstGeom prst="rect">
            <a:avLst/>
          </a:prstGeom>
        </p:spPr>
      </p:pic>
      <p:pic>
        <p:nvPicPr>
          <p:cNvPr id="51" name="Picture 50"/>
          <p:cNvPicPr>
            <a:picLocks noChangeAspect="1"/>
          </p:cNvPicPr>
          <p:nvPr/>
        </p:nvPicPr>
        <p:blipFill>
          <a:blip r:embed="rId6"/>
          <a:stretch>
            <a:fillRect/>
          </a:stretch>
        </p:blipFill>
        <p:spPr>
          <a:xfrm rot="13325586">
            <a:off x="5110256" y="4550143"/>
            <a:ext cx="1069841" cy="367462"/>
          </a:xfrm>
          <a:prstGeom prst="rect">
            <a:avLst/>
          </a:prstGeom>
        </p:spPr>
      </p:pic>
    </p:spTree>
    <p:extLst>
      <p:ext uri="{BB962C8B-B14F-4D97-AF65-F5344CB8AC3E}">
        <p14:creationId xmlns:p14="http://schemas.microsoft.com/office/powerpoint/2010/main" val="2059494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7"/>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8"/>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1879716" cy="1143000"/>
          </a:xfrm>
        </p:spPr>
        <p:txBody>
          <a:bodyPr/>
          <a:lstStyle/>
          <a:p>
            <a:r>
              <a:rPr lang="en-US" dirty="0" smtClean="0"/>
              <a:t>Pia: beam selection for spatial sharing</a:t>
            </a:r>
            <a:endParaRPr lang="en-US" dirty="0"/>
          </a:p>
        </p:txBody>
      </p:sp>
      <p:sp>
        <p:nvSpPr>
          <p:cNvPr id="5" name="TextBox 4"/>
          <p:cNvSpPr txBox="1"/>
          <p:nvPr/>
        </p:nvSpPr>
        <p:spPr>
          <a:xfrm>
            <a:off x="1057044" y="1446495"/>
            <a:ext cx="9763356" cy="492443"/>
          </a:xfrm>
          <a:prstGeom prst="rect">
            <a:avLst/>
          </a:prstGeom>
          <a:noFill/>
        </p:spPr>
        <p:txBody>
          <a:bodyPr wrap="square" rtlCol="0">
            <a:spAutoFit/>
          </a:bodyPr>
          <a:lstStyle/>
          <a:p>
            <a:pPr marL="342900" indent="-342900">
              <a:buClr>
                <a:srgbClr val="0000CC"/>
              </a:buClr>
              <a:buFont typeface="Wingdings" panose="05000000000000000000" pitchFamily="2" charset="2"/>
              <a:buChar char="Ø"/>
            </a:pPr>
            <a:r>
              <a:rPr lang="en-US" sz="2600" dirty="0" smtClean="0">
                <a:latin typeface="Arial" panose="020B0604020202020204" pitchFamily="34" charset="0"/>
                <a:cs typeface="Arial" panose="020B0604020202020204" pitchFamily="34" charset="0"/>
              </a:rPr>
              <a:t>Joint beam and AP selection problem.</a:t>
            </a:r>
            <a:endParaRPr lang="en-US" sz="2500" dirty="0">
              <a:solidFill>
                <a:srgbClr val="000099"/>
              </a:solidFill>
              <a:latin typeface="Times New Roman" pitchFamily="18" charset="0"/>
              <a:cs typeface="Times New Roman" pitchFamily="18" charset="0"/>
            </a:endParaRPr>
          </a:p>
        </p:txBody>
      </p:sp>
      <p:sp>
        <p:nvSpPr>
          <p:cNvPr id="18" name="Slide Number Placeholder 17"/>
          <p:cNvSpPr>
            <a:spLocks noGrp="1"/>
          </p:cNvSpPr>
          <p:nvPr>
            <p:ph type="sldNum" sz="quarter" idx="12"/>
          </p:nvPr>
        </p:nvSpPr>
        <p:spPr/>
        <p:txBody>
          <a:bodyPr/>
          <a:lstStyle/>
          <a:p>
            <a:fld id="{9E617D81-C3C2-4942-A81E-0DE90F43241E}" type="slidenum">
              <a:rPr lang="en-US" smtClean="0"/>
              <a:pPr/>
              <a:t>30</a:t>
            </a:fld>
            <a:endParaRPr lang="en-US" dirty="0"/>
          </a:p>
        </p:txBody>
      </p:sp>
      <p:sp>
        <p:nvSpPr>
          <p:cNvPr id="11" name="Text Box 9"/>
          <p:cNvSpPr txBox="1">
            <a:spLocks noChangeArrowheads="1"/>
          </p:cNvSpPr>
          <p:nvPr/>
        </p:nvSpPr>
        <p:spPr bwMode="auto">
          <a:xfrm>
            <a:off x="6312024" y="5963299"/>
            <a:ext cx="5898232" cy="461665"/>
          </a:xfrm>
          <a:prstGeom prst="rect">
            <a:avLst/>
          </a:prstGeom>
          <a:noFill/>
          <a:ln w="9525">
            <a:noFill/>
            <a:miter lim="800000"/>
            <a:headEnd/>
            <a:tailEnd/>
          </a:ln>
          <a:effectLst/>
        </p:spPr>
        <p:txBody>
          <a:bodyPr wrap="square">
            <a:spAutoFit/>
          </a:bodyPr>
          <a:lstStyle/>
          <a:p>
            <a:pPr>
              <a:spcBef>
                <a:spcPct val="50000"/>
              </a:spcBef>
              <a:buClr>
                <a:srgbClr val="0000CC"/>
              </a:buClr>
              <a:buSzPct val="130000"/>
              <a:defRPr/>
            </a:pPr>
            <a:r>
              <a:rPr lang="en-US" altLang="zh-CN" sz="2400" b="1" dirty="0" smtClean="0">
                <a:latin typeface="Times New Roman" panose="02020603050405020304" pitchFamily="18" charset="0"/>
                <a:cs typeface="Times New Roman" panose="02020603050405020304" pitchFamily="18" charset="0"/>
              </a:rPr>
              <a:t>Example BSM between 3 APs and 3 clients.</a:t>
            </a:r>
            <a:endParaRPr lang="en-US" altLang="zh-CN" sz="2400" b="1"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stretch>
            <a:fillRect/>
          </a:stretch>
        </p:blipFill>
        <p:spPr>
          <a:xfrm>
            <a:off x="7680176" y="2709699"/>
            <a:ext cx="3312368" cy="3253600"/>
          </a:xfrm>
          <a:prstGeom prst="rect">
            <a:avLst/>
          </a:prstGeom>
        </p:spPr>
      </p:pic>
      <p:sp>
        <p:nvSpPr>
          <p:cNvPr id="9" name="Text Box 9"/>
          <p:cNvSpPr txBox="1">
            <a:spLocks noChangeArrowheads="1"/>
          </p:cNvSpPr>
          <p:nvPr/>
        </p:nvSpPr>
        <p:spPr bwMode="auto">
          <a:xfrm>
            <a:off x="1600200" y="2230398"/>
            <a:ext cx="9829800" cy="461665"/>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400" dirty="0">
                <a:latin typeface="Arial" pitchFamily="34" charset="0"/>
                <a:cs typeface="Arial" pitchFamily="34" charset="0"/>
              </a:rPr>
              <a:t>Beam strength map (BSM) as a basic data structure</a:t>
            </a:r>
          </a:p>
        </p:txBody>
      </p:sp>
      <p:pic>
        <p:nvPicPr>
          <p:cNvPr id="4" name="Picture 3"/>
          <p:cNvPicPr>
            <a:picLocks noChangeAspect="1"/>
          </p:cNvPicPr>
          <p:nvPr/>
        </p:nvPicPr>
        <p:blipFill>
          <a:blip r:embed="rId4"/>
          <a:stretch>
            <a:fillRect/>
          </a:stretch>
        </p:blipFill>
        <p:spPr>
          <a:xfrm>
            <a:off x="2035309" y="3277082"/>
            <a:ext cx="3896479" cy="959563"/>
          </a:xfrm>
          <a:prstGeom prst="rect">
            <a:avLst/>
          </a:prstGeom>
        </p:spPr>
      </p:pic>
      <p:sp>
        <p:nvSpPr>
          <p:cNvPr id="12" name="Text Box 9"/>
          <p:cNvSpPr txBox="1">
            <a:spLocks noChangeArrowheads="1"/>
          </p:cNvSpPr>
          <p:nvPr/>
        </p:nvSpPr>
        <p:spPr bwMode="auto">
          <a:xfrm>
            <a:off x="1603845" y="2679303"/>
            <a:ext cx="9829800" cy="461665"/>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400" dirty="0" smtClean="0">
                <a:latin typeface="Arial" pitchFamily="34" charset="0"/>
                <a:cs typeface="Arial" pitchFamily="34" charset="0"/>
              </a:rPr>
              <a:t>Objective: maximize SIR</a:t>
            </a:r>
            <a:endParaRPr lang="en-US" altLang="zh-CN" sz="2400" dirty="0">
              <a:latin typeface="Arial" pitchFamily="34" charset="0"/>
              <a:cs typeface="Arial" pitchFamily="34" charset="0"/>
            </a:endParaRPr>
          </a:p>
        </p:txBody>
      </p:sp>
      <p:sp>
        <p:nvSpPr>
          <p:cNvPr id="13" name="Text Box 9"/>
          <p:cNvSpPr txBox="1">
            <a:spLocks noChangeArrowheads="1"/>
          </p:cNvSpPr>
          <p:nvPr/>
        </p:nvSpPr>
        <p:spPr bwMode="auto">
          <a:xfrm>
            <a:off x="1657358" y="5593127"/>
            <a:ext cx="5230730" cy="1200329"/>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400" dirty="0" smtClean="0">
                <a:latin typeface="Arial" pitchFamily="34" charset="0"/>
                <a:cs typeface="Arial" pitchFamily="34" charset="0"/>
              </a:rPr>
              <a:t>Computational cost too high. Approximate using signal to leakage ratio (SIR). </a:t>
            </a:r>
            <a:endParaRPr lang="en-US" altLang="zh-CN" sz="2400" dirty="0">
              <a:latin typeface="Arial" pitchFamily="34" charset="0"/>
              <a:cs typeface="Arial" pitchFamily="34" charset="0"/>
            </a:endParaRPr>
          </a:p>
        </p:txBody>
      </p:sp>
      <p:sp>
        <p:nvSpPr>
          <p:cNvPr id="3" name="TextBox 2"/>
          <p:cNvSpPr txBox="1"/>
          <p:nvPr/>
        </p:nvSpPr>
        <p:spPr>
          <a:xfrm>
            <a:off x="1771135" y="4423719"/>
            <a:ext cx="5016843" cy="923330"/>
          </a:xfrm>
          <a:prstGeom prst="rect">
            <a:avLst/>
          </a:prstGeom>
          <a:noFill/>
        </p:spPr>
        <p:txBody>
          <a:bodyPr wrap="square" rtlCol="0">
            <a:spAutoFit/>
          </a:bodyPr>
          <a:lstStyle/>
          <a:p>
            <a:r>
              <a:rPr lang="en-US" dirty="0" smtClean="0"/>
              <a:t>A(</a:t>
            </a:r>
            <a:r>
              <a:rPr lang="en-US" dirty="0" err="1" smtClean="0"/>
              <a:t>i</a:t>
            </a:r>
            <a:r>
              <a:rPr lang="en-US" dirty="0" smtClean="0"/>
              <a:t>): AP assignment for client </a:t>
            </a:r>
            <a:r>
              <a:rPr lang="en-US" dirty="0" err="1" smtClean="0"/>
              <a:t>i</a:t>
            </a:r>
            <a:r>
              <a:rPr lang="en-US" dirty="0" smtClean="0"/>
              <a:t>;</a:t>
            </a:r>
            <a:br>
              <a:rPr lang="en-US" dirty="0" smtClean="0"/>
            </a:br>
            <a:r>
              <a:rPr lang="en-US" dirty="0" smtClean="0"/>
              <a:t>B(</a:t>
            </a:r>
            <a:r>
              <a:rPr lang="en-US" dirty="0" err="1" smtClean="0"/>
              <a:t>i</a:t>
            </a:r>
            <a:r>
              <a:rPr lang="en-US" dirty="0" smtClean="0"/>
              <a:t>): beam assignment for client </a:t>
            </a:r>
            <a:r>
              <a:rPr lang="en-US" dirty="0" err="1" smtClean="0"/>
              <a:t>i</a:t>
            </a:r>
            <a:r>
              <a:rPr lang="en-US" dirty="0" smtClean="0"/>
              <a:t>;</a:t>
            </a:r>
          </a:p>
          <a:p>
            <a:r>
              <a:rPr lang="en-US" dirty="0" err="1" smtClean="0"/>
              <a:t>INFmax</a:t>
            </a:r>
            <a:r>
              <a:rPr lang="en-US" dirty="0" smtClean="0"/>
              <a:t>(</a:t>
            </a:r>
            <a:r>
              <a:rPr lang="en-US" dirty="0" err="1" smtClean="0"/>
              <a:t>j,i</a:t>
            </a:r>
            <a:r>
              <a:rPr lang="en-US" dirty="0" smtClean="0"/>
              <a:t>): max interference from AP </a:t>
            </a:r>
            <a:r>
              <a:rPr lang="en-US" dirty="0" err="1" smtClean="0"/>
              <a:t>i</a:t>
            </a:r>
            <a:r>
              <a:rPr lang="en-US" dirty="0" smtClean="0"/>
              <a:t> to client </a:t>
            </a:r>
            <a:r>
              <a:rPr lang="en-US" dirty="0"/>
              <a:t>j</a:t>
            </a:r>
          </a:p>
        </p:txBody>
      </p:sp>
    </p:spTree>
    <p:extLst>
      <p:ext uri="{BB962C8B-B14F-4D97-AF65-F5344CB8AC3E}">
        <p14:creationId xmlns:p14="http://schemas.microsoft.com/office/powerpoint/2010/main" val="33567252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1879716" cy="1143000"/>
          </a:xfrm>
        </p:spPr>
        <p:txBody>
          <a:bodyPr/>
          <a:lstStyle/>
          <a:p>
            <a:r>
              <a:rPr lang="en-US" dirty="0" smtClean="0"/>
              <a:t>Pia: </a:t>
            </a:r>
            <a:r>
              <a:rPr lang="en-US" dirty="0" err="1" smtClean="0"/>
              <a:t>testbed</a:t>
            </a:r>
            <a:r>
              <a:rPr lang="en-US" dirty="0" smtClean="0"/>
              <a:t> verification</a:t>
            </a:r>
            <a:endParaRPr lang="en-US" dirty="0"/>
          </a:p>
        </p:txBody>
      </p:sp>
      <p:sp>
        <p:nvSpPr>
          <p:cNvPr id="5" name="TextBox 4"/>
          <p:cNvSpPr txBox="1"/>
          <p:nvPr/>
        </p:nvSpPr>
        <p:spPr>
          <a:xfrm>
            <a:off x="1057044" y="1446495"/>
            <a:ext cx="9763356" cy="492443"/>
          </a:xfrm>
          <a:prstGeom prst="rect">
            <a:avLst/>
          </a:prstGeom>
          <a:noFill/>
        </p:spPr>
        <p:txBody>
          <a:bodyPr wrap="square" rtlCol="0">
            <a:spAutoFit/>
          </a:bodyPr>
          <a:lstStyle/>
          <a:p>
            <a:pPr marL="342900" indent="-342900">
              <a:buClr>
                <a:srgbClr val="0000CC"/>
              </a:buClr>
              <a:buFont typeface="Wingdings" panose="05000000000000000000" pitchFamily="2" charset="2"/>
              <a:buChar char="Ø"/>
            </a:pPr>
            <a:r>
              <a:rPr lang="en-US" sz="2600" dirty="0" smtClean="0">
                <a:latin typeface="Arial" panose="020B0604020202020204" pitchFamily="34" charset="0"/>
                <a:cs typeface="Arial" panose="020B0604020202020204" pitchFamily="34" charset="0"/>
              </a:rPr>
              <a:t>Experimental setup</a:t>
            </a:r>
            <a:endParaRPr lang="en-US" sz="2500" dirty="0">
              <a:solidFill>
                <a:srgbClr val="000099"/>
              </a:solidFill>
              <a:latin typeface="Times New Roman" pitchFamily="18" charset="0"/>
              <a:cs typeface="Times New Roman" pitchFamily="18" charset="0"/>
            </a:endParaRPr>
          </a:p>
        </p:txBody>
      </p:sp>
      <p:sp>
        <p:nvSpPr>
          <p:cNvPr id="18" name="Slide Number Placeholder 17"/>
          <p:cNvSpPr>
            <a:spLocks noGrp="1"/>
          </p:cNvSpPr>
          <p:nvPr>
            <p:ph type="sldNum" sz="quarter" idx="12"/>
          </p:nvPr>
        </p:nvSpPr>
        <p:spPr/>
        <p:txBody>
          <a:bodyPr/>
          <a:lstStyle/>
          <a:p>
            <a:fld id="{9E617D81-C3C2-4942-A81E-0DE90F43241E}" type="slidenum">
              <a:rPr lang="en-US" smtClean="0"/>
              <a:pPr/>
              <a:t>31</a:t>
            </a:fld>
            <a:endParaRPr lang="en-US" dirty="0"/>
          </a:p>
        </p:txBody>
      </p:sp>
      <p:pic>
        <p:nvPicPr>
          <p:cNvPr id="4" name="Picture 3"/>
          <p:cNvPicPr>
            <a:picLocks noChangeAspect="1"/>
          </p:cNvPicPr>
          <p:nvPr/>
        </p:nvPicPr>
        <p:blipFill>
          <a:blip r:embed="rId3"/>
          <a:stretch>
            <a:fillRect/>
          </a:stretch>
        </p:blipFill>
        <p:spPr>
          <a:xfrm>
            <a:off x="1271464" y="2196394"/>
            <a:ext cx="10435237" cy="3320837"/>
          </a:xfrm>
          <a:prstGeom prst="rect">
            <a:avLst/>
          </a:prstGeom>
        </p:spPr>
      </p:pic>
    </p:spTree>
    <p:extLst>
      <p:ext uri="{BB962C8B-B14F-4D97-AF65-F5344CB8AC3E}">
        <p14:creationId xmlns:p14="http://schemas.microsoft.com/office/powerpoint/2010/main" val="1768829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1879716" cy="1143000"/>
          </a:xfrm>
        </p:spPr>
        <p:txBody>
          <a:bodyPr/>
          <a:lstStyle/>
          <a:p>
            <a:r>
              <a:rPr lang="en-US" dirty="0" smtClean="0"/>
              <a:t>Pia: performance overview</a:t>
            </a:r>
            <a:endParaRPr lang="en-US" dirty="0"/>
          </a:p>
        </p:txBody>
      </p:sp>
      <p:sp>
        <p:nvSpPr>
          <p:cNvPr id="5" name="TextBox 4"/>
          <p:cNvSpPr txBox="1"/>
          <p:nvPr/>
        </p:nvSpPr>
        <p:spPr>
          <a:xfrm>
            <a:off x="1057044" y="1446495"/>
            <a:ext cx="9763356" cy="492443"/>
          </a:xfrm>
          <a:prstGeom prst="rect">
            <a:avLst/>
          </a:prstGeom>
          <a:noFill/>
        </p:spPr>
        <p:txBody>
          <a:bodyPr wrap="square" rtlCol="0">
            <a:spAutoFit/>
          </a:bodyPr>
          <a:lstStyle/>
          <a:p>
            <a:pPr marL="342900" indent="-342900">
              <a:buClr>
                <a:srgbClr val="0000CC"/>
              </a:buClr>
              <a:buFont typeface="Wingdings" panose="05000000000000000000" pitchFamily="2" charset="2"/>
              <a:buChar char="Ø"/>
            </a:pPr>
            <a:r>
              <a:rPr lang="en-US" sz="2600" dirty="0" smtClean="0">
                <a:latin typeface="Arial" panose="020B0604020202020204" pitchFamily="34" charset="0"/>
                <a:cs typeface="Arial" panose="020B0604020202020204" pitchFamily="34" charset="0"/>
              </a:rPr>
              <a:t>Link stability</a:t>
            </a:r>
            <a:endParaRPr lang="en-US" sz="2500" dirty="0">
              <a:solidFill>
                <a:srgbClr val="000099"/>
              </a:solidFill>
              <a:latin typeface="Times New Roman" pitchFamily="18" charset="0"/>
              <a:cs typeface="Times New Roman" pitchFamily="18" charset="0"/>
            </a:endParaRPr>
          </a:p>
        </p:txBody>
      </p:sp>
      <p:sp>
        <p:nvSpPr>
          <p:cNvPr id="18" name="Slide Number Placeholder 17"/>
          <p:cNvSpPr>
            <a:spLocks noGrp="1"/>
          </p:cNvSpPr>
          <p:nvPr>
            <p:ph type="sldNum" sz="quarter" idx="12"/>
          </p:nvPr>
        </p:nvSpPr>
        <p:spPr/>
        <p:txBody>
          <a:bodyPr/>
          <a:lstStyle/>
          <a:p>
            <a:fld id="{9E617D81-C3C2-4942-A81E-0DE90F43241E}" type="slidenum">
              <a:rPr lang="en-US" smtClean="0"/>
              <a:pPr/>
              <a:t>32</a:t>
            </a:fld>
            <a:endParaRPr lang="en-US" dirty="0"/>
          </a:p>
        </p:txBody>
      </p:sp>
      <p:sp>
        <p:nvSpPr>
          <p:cNvPr id="4" name="TextBox 3"/>
          <p:cNvSpPr txBox="1"/>
          <p:nvPr/>
        </p:nvSpPr>
        <p:spPr>
          <a:xfrm>
            <a:off x="697004" y="5356425"/>
            <a:ext cx="5182972" cy="1200329"/>
          </a:xfrm>
          <a:prstGeom prst="rect">
            <a:avLst/>
          </a:prstGeom>
          <a:noFill/>
        </p:spPr>
        <p:txBody>
          <a:bodyPr wrap="square" rtlCol="0">
            <a:spAutoFit/>
          </a:bodyPr>
          <a:lstStyle/>
          <a:p>
            <a:r>
              <a:rPr lang="en-US" sz="2200" dirty="0" smtClean="0">
                <a:latin typeface="Arial" panose="020B0604020202020204" pitchFamily="34" charset="0"/>
                <a:cs typeface="Arial" panose="020B0604020202020204" pitchFamily="34" charset="0"/>
              </a:rPr>
              <a:t>(a) Link availability: </a:t>
            </a:r>
            <a:r>
              <a:rPr lang="en-US" sz="2400" dirty="0">
                <a:latin typeface="Arial" panose="020B0604020202020204" pitchFamily="34" charset="0"/>
                <a:cs typeface="Arial" panose="020B0604020202020204" pitchFamily="34" charset="0"/>
              </a:rPr>
              <a:t>percentage</a:t>
            </a:r>
          </a:p>
          <a:p>
            <a:r>
              <a:rPr lang="en-US" sz="2400" dirty="0">
                <a:latin typeface="Arial" panose="020B0604020202020204" pitchFamily="34" charset="0"/>
                <a:cs typeface="Arial" panose="020B0604020202020204" pitchFamily="34" charset="0"/>
              </a:rPr>
              <a:t>of time that throughput </a:t>
            </a:r>
            <a:r>
              <a:rPr lang="en-US" sz="2400" dirty="0" smtClean="0">
                <a:latin typeface="Arial" panose="020B0604020202020204" pitchFamily="34" charset="0"/>
                <a:cs typeface="Arial" panose="020B0604020202020204" pitchFamily="34" charset="0"/>
              </a:rPr>
              <a:t>exceeds a threshold (1.8 </a:t>
            </a:r>
            <a:r>
              <a:rPr lang="en-US" sz="2400" dirty="0" err="1" smtClean="0">
                <a:latin typeface="Arial" panose="020B0604020202020204" pitchFamily="34" charset="0"/>
                <a:cs typeface="Arial" panose="020B0604020202020204" pitchFamily="34" charset="0"/>
              </a:rPr>
              <a:t>Gbps</a:t>
            </a:r>
            <a:r>
              <a:rPr lang="en-US" sz="2400" dirty="0" smtClean="0">
                <a:latin typeface="Arial" panose="020B0604020202020204" pitchFamily="34" charset="0"/>
                <a:cs typeface="Arial" panose="020B0604020202020204" pitchFamily="34" charset="0"/>
              </a:rPr>
              <a:t>).</a:t>
            </a:r>
            <a:endParaRPr lang="en-US" sz="2200" dirty="0">
              <a:latin typeface="Arial" panose="020B0604020202020204" pitchFamily="34" charset="0"/>
              <a:cs typeface="Arial" panose="020B0604020202020204" pitchFamily="34" charset="0"/>
            </a:endParaRPr>
          </a:p>
        </p:txBody>
      </p:sp>
      <p:sp>
        <p:nvSpPr>
          <p:cNvPr id="8" name="TextBox 7"/>
          <p:cNvSpPr txBox="1"/>
          <p:nvPr/>
        </p:nvSpPr>
        <p:spPr>
          <a:xfrm>
            <a:off x="6156928" y="5356425"/>
            <a:ext cx="5699712" cy="1200329"/>
          </a:xfrm>
          <a:prstGeom prst="rect">
            <a:avLst/>
          </a:prstGeom>
          <a:noFill/>
        </p:spPr>
        <p:txBody>
          <a:bodyPr wrap="square" rtlCol="0">
            <a:spAutoFit/>
          </a:bodyPr>
          <a:lstStyle/>
          <a:p>
            <a:r>
              <a:rPr lang="en-US" sz="2200" dirty="0" smtClean="0">
                <a:latin typeface="Arial" panose="020B0604020202020204" pitchFamily="34" charset="0"/>
                <a:cs typeface="Arial" panose="020B0604020202020204" pitchFamily="34" charset="0"/>
              </a:rPr>
              <a:t>(b) Hazard times: </a:t>
            </a:r>
            <a:r>
              <a:rPr lang="en-US" sz="2400" dirty="0" smtClean="0">
                <a:latin typeface="Arial" panose="020B0604020202020204" pitchFamily="34" charset="0"/>
                <a:cs typeface="Arial" panose="020B0604020202020204" pitchFamily="34" charset="0"/>
              </a:rPr>
              <a:t>number of </a:t>
            </a:r>
            <a:r>
              <a:rPr lang="en-US" sz="2400" dirty="0">
                <a:latin typeface="Arial" panose="020B0604020202020204" pitchFamily="34" charset="0"/>
                <a:cs typeface="Arial" panose="020B0604020202020204" pitchFamily="34" charset="0"/>
              </a:rPr>
              <a:t>occurrences that link throughput drops </a:t>
            </a:r>
            <a:r>
              <a:rPr lang="en-US" sz="2400" dirty="0" smtClean="0">
                <a:latin typeface="Arial" panose="020B0604020202020204" pitchFamily="34" charset="0"/>
                <a:cs typeface="Arial" panose="020B0604020202020204" pitchFamily="34" charset="0"/>
              </a:rPr>
              <a:t>below the threshold </a:t>
            </a:r>
            <a:r>
              <a:rPr lang="en-US" sz="2400" dirty="0">
                <a:latin typeface="Arial" panose="020B0604020202020204" pitchFamily="34" charset="0"/>
                <a:cs typeface="Arial" panose="020B0604020202020204" pitchFamily="34" charset="0"/>
              </a:rPr>
              <a:t>in a </a:t>
            </a:r>
            <a:r>
              <a:rPr lang="en-US" sz="2400" dirty="0" smtClean="0">
                <a:latin typeface="Arial" panose="020B0604020202020204" pitchFamily="34" charset="0"/>
                <a:cs typeface="Arial" panose="020B0604020202020204" pitchFamily="34" charset="0"/>
              </a:rPr>
              <a:t>5-minute test</a:t>
            </a:r>
            <a:r>
              <a:rPr lang="en-US" sz="2400" dirty="0">
                <a:latin typeface="Arial" panose="020B0604020202020204" pitchFamily="34" charset="0"/>
                <a:cs typeface="Arial" panose="020B0604020202020204" pitchFamily="34" charset="0"/>
              </a:rPr>
              <a:t>.</a:t>
            </a:r>
            <a:endParaRPr lang="en-US" sz="2200" dirty="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3"/>
          <a:stretch>
            <a:fillRect/>
          </a:stretch>
        </p:blipFill>
        <p:spPr>
          <a:xfrm>
            <a:off x="479376" y="2337039"/>
            <a:ext cx="4279232" cy="2520280"/>
          </a:xfrm>
          <a:prstGeom prst="rect">
            <a:avLst/>
          </a:prstGeom>
        </p:spPr>
      </p:pic>
      <p:pic>
        <p:nvPicPr>
          <p:cNvPr id="10" name="Picture 9"/>
          <p:cNvPicPr>
            <a:picLocks noChangeAspect="1"/>
          </p:cNvPicPr>
          <p:nvPr/>
        </p:nvPicPr>
        <p:blipFill>
          <a:blip r:embed="rId4"/>
          <a:stretch>
            <a:fillRect/>
          </a:stretch>
        </p:blipFill>
        <p:spPr>
          <a:xfrm>
            <a:off x="5879976" y="2375921"/>
            <a:ext cx="4831401" cy="2901878"/>
          </a:xfrm>
          <a:prstGeom prst="rect">
            <a:avLst/>
          </a:prstGeom>
        </p:spPr>
      </p:pic>
    </p:spTree>
    <p:extLst>
      <p:ext uri="{BB962C8B-B14F-4D97-AF65-F5344CB8AC3E}">
        <p14:creationId xmlns:p14="http://schemas.microsoft.com/office/powerpoint/2010/main" val="16801844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1879716" cy="1143000"/>
          </a:xfrm>
        </p:spPr>
        <p:txBody>
          <a:bodyPr/>
          <a:lstStyle/>
          <a:p>
            <a:r>
              <a:rPr lang="en-US" dirty="0" smtClean="0"/>
              <a:t>Pia: performance overview</a:t>
            </a:r>
            <a:endParaRPr lang="en-US" dirty="0"/>
          </a:p>
        </p:txBody>
      </p:sp>
      <p:sp>
        <p:nvSpPr>
          <p:cNvPr id="5" name="TextBox 4"/>
          <p:cNvSpPr txBox="1"/>
          <p:nvPr/>
        </p:nvSpPr>
        <p:spPr>
          <a:xfrm>
            <a:off x="1057044" y="1446495"/>
            <a:ext cx="9763356" cy="492443"/>
          </a:xfrm>
          <a:prstGeom prst="rect">
            <a:avLst/>
          </a:prstGeom>
          <a:noFill/>
        </p:spPr>
        <p:txBody>
          <a:bodyPr wrap="square" rtlCol="0">
            <a:spAutoFit/>
          </a:bodyPr>
          <a:lstStyle/>
          <a:p>
            <a:pPr marL="342900" indent="-342900">
              <a:buClr>
                <a:srgbClr val="0000CC"/>
              </a:buClr>
              <a:buFont typeface="Wingdings" panose="05000000000000000000" pitchFamily="2" charset="2"/>
              <a:buChar char="Ø"/>
            </a:pPr>
            <a:r>
              <a:rPr lang="en-US" sz="2600" dirty="0" smtClean="0">
                <a:latin typeface="Arial" panose="020B0604020202020204" pitchFamily="34" charset="0"/>
                <a:cs typeface="Arial" panose="020B0604020202020204" pitchFamily="34" charset="0"/>
              </a:rPr>
              <a:t>Spatial sharing</a:t>
            </a:r>
            <a:endParaRPr lang="en-US" sz="2500" dirty="0">
              <a:solidFill>
                <a:srgbClr val="000099"/>
              </a:solidFill>
              <a:latin typeface="Times New Roman" pitchFamily="18" charset="0"/>
              <a:cs typeface="Times New Roman" pitchFamily="18" charset="0"/>
            </a:endParaRPr>
          </a:p>
        </p:txBody>
      </p:sp>
      <p:sp>
        <p:nvSpPr>
          <p:cNvPr id="18" name="Slide Number Placeholder 17"/>
          <p:cNvSpPr>
            <a:spLocks noGrp="1"/>
          </p:cNvSpPr>
          <p:nvPr>
            <p:ph type="sldNum" sz="quarter" idx="12"/>
          </p:nvPr>
        </p:nvSpPr>
        <p:spPr/>
        <p:txBody>
          <a:bodyPr/>
          <a:lstStyle/>
          <a:p>
            <a:fld id="{9E617D81-C3C2-4942-A81E-0DE90F43241E}" type="slidenum">
              <a:rPr lang="en-US" smtClean="0"/>
              <a:pPr/>
              <a:t>33</a:t>
            </a:fld>
            <a:endParaRPr lang="en-US" dirty="0"/>
          </a:p>
        </p:txBody>
      </p:sp>
      <p:grpSp>
        <p:nvGrpSpPr>
          <p:cNvPr id="8" name="Group 7"/>
          <p:cNvGrpSpPr/>
          <p:nvPr/>
        </p:nvGrpSpPr>
        <p:grpSpPr>
          <a:xfrm>
            <a:off x="4151784" y="1692716"/>
            <a:ext cx="5472608" cy="3050837"/>
            <a:chOff x="2639616" y="2178363"/>
            <a:chExt cx="6624736" cy="3901285"/>
          </a:xfrm>
        </p:grpSpPr>
        <p:pic>
          <p:nvPicPr>
            <p:cNvPr id="4" name="Picture 3"/>
            <p:cNvPicPr>
              <a:picLocks noChangeAspect="1"/>
            </p:cNvPicPr>
            <p:nvPr/>
          </p:nvPicPr>
          <p:blipFill>
            <a:blip r:embed="rId3"/>
            <a:stretch>
              <a:fillRect/>
            </a:stretch>
          </p:blipFill>
          <p:spPr>
            <a:xfrm>
              <a:off x="2639616" y="2178363"/>
              <a:ext cx="6624736" cy="3889845"/>
            </a:xfrm>
            <a:prstGeom prst="rect">
              <a:avLst/>
            </a:prstGeom>
          </p:spPr>
        </p:pic>
        <p:sp>
          <p:nvSpPr>
            <p:cNvPr id="9" name="Rectangle 8"/>
            <p:cNvSpPr/>
            <p:nvPr/>
          </p:nvSpPr>
          <p:spPr>
            <a:xfrm>
              <a:off x="3215680" y="5581082"/>
              <a:ext cx="707934" cy="4985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 Box 9"/>
          <p:cNvSpPr txBox="1">
            <a:spLocks noChangeArrowheads="1"/>
          </p:cNvSpPr>
          <p:nvPr/>
        </p:nvSpPr>
        <p:spPr bwMode="auto">
          <a:xfrm>
            <a:off x="1600200" y="5384789"/>
            <a:ext cx="9829800" cy="461665"/>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400" dirty="0" smtClean="0">
                <a:latin typeface="Arial" pitchFamily="34" charset="0"/>
                <a:cs typeface="Arial" pitchFamily="34" charset="0"/>
              </a:rPr>
              <a:t>Lack optimal mechanism to schedule concurrent transmissions</a:t>
            </a:r>
            <a:endParaRPr lang="en-US" altLang="zh-CN" sz="2400" dirty="0">
              <a:latin typeface="Arial" pitchFamily="34" charset="0"/>
              <a:cs typeface="Arial" pitchFamily="34" charset="0"/>
            </a:endParaRPr>
          </a:p>
        </p:txBody>
      </p:sp>
      <p:sp>
        <p:nvSpPr>
          <p:cNvPr id="12" name="TextBox 11"/>
          <p:cNvSpPr txBox="1"/>
          <p:nvPr/>
        </p:nvSpPr>
        <p:spPr>
          <a:xfrm>
            <a:off x="1055440" y="4777947"/>
            <a:ext cx="9763356" cy="492443"/>
          </a:xfrm>
          <a:prstGeom prst="rect">
            <a:avLst/>
          </a:prstGeom>
          <a:noFill/>
        </p:spPr>
        <p:txBody>
          <a:bodyPr wrap="square" rtlCol="0">
            <a:spAutoFit/>
          </a:bodyPr>
          <a:lstStyle/>
          <a:p>
            <a:pPr marL="342900" indent="-342900">
              <a:buClr>
                <a:srgbClr val="0000CC"/>
              </a:buClr>
              <a:buFont typeface="Wingdings" panose="05000000000000000000" pitchFamily="2" charset="2"/>
              <a:buChar char="Ø"/>
            </a:pPr>
            <a:r>
              <a:rPr lang="en-US" sz="2600" dirty="0" smtClean="0">
                <a:latin typeface="Arial" panose="020B0604020202020204" pitchFamily="34" charset="0"/>
                <a:cs typeface="Arial" panose="020B0604020202020204" pitchFamily="34" charset="0"/>
              </a:rPr>
              <a:t>Why is 802.11ad interference mapping ineffective? </a:t>
            </a:r>
            <a:endParaRPr lang="en-US" sz="2500" dirty="0">
              <a:solidFill>
                <a:srgbClr val="000099"/>
              </a:solidFill>
              <a:latin typeface="Times New Roman" pitchFamily="18" charset="0"/>
              <a:cs typeface="Times New Roman" pitchFamily="18" charset="0"/>
            </a:endParaRPr>
          </a:p>
        </p:txBody>
      </p:sp>
      <p:sp>
        <p:nvSpPr>
          <p:cNvPr id="13" name="Text Box 9"/>
          <p:cNvSpPr txBox="1">
            <a:spLocks noChangeArrowheads="1"/>
          </p:cNvSpPr>
          <p:nvPr/>
        </p:nvSpPr>
        <p:spPr bwMode="auto">
          <a:xfrm>
            <a:off x="1594792" y="5918462"/>
            <a:ext cx="9829800" cy="461665"/>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400" dirty="0" smtClean="0">
                <a:latin typeface="Arial" pitchFamily="34" charset="0"/>
                <a:cs typeface="Arial" pitchFamily="34" charset="0"/>
              </a:rPr>
              <a:t>Large overhead esp. in mobile scenarios</a:t>
            </a:r>
            <a:endParaRPr lang="en-US" altLang="zh-CN" sz="2400" dirty="0">
              <a:latin typeface="Arial" pitchFamily="34" charset="0"/>
              <a:cs typeface="Arial" pitchFamily="34" charset="0"/>
            </a:endParaRPr>
          </a:p>
        </p:txBody>
      </p:sp>
    </p:spTree>
    <p:extLst>
      <p:ext uri="{BB962C8B-B14F-4D97-AF65-F5344CB8AC3E}">
        <p14:creationId xmlns:p14="http://schemas.microsoft.com/office/powerpoint/2010/main" val="3734058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1879716" cy="1143000"/>
          </a:xfrm>
        </p:spPr>
        <p:txBody>
          <a:bodyPr/>
          <a:lstStyle/>
          <a:p>
            <a:r>
              <a:rPr lang="en-US" dirty="0" smtClean="0"/>
              <a:t>Pia: performance overview</a:t>
            </a:r>
            <a:endParaRPr lang="en-US" dirty="0"/>
          </a:p>
        </p:txBody>
      </p:sp>
      <p:sp>
        <p:nvSpPr>
          <p:cNvPr id="5" name="TextBox 4"/>
          <p:cNvSpPr txBox="1"/>
          <p:nvPr/>
        </p:nvSpPr>
        <p:spPr>
          <a:xfrm>
            <a:off x="1057044" y="1446495"/>
            <a:ext cx="9763356" cy="492443"/>
          </a:xfrm>
          <a:prstGeom prst="rect">
            <a:avLst/>
          </a:prstGeom>
          <a:noFill/>
        </p:spPr>
        <p:txBody>
          <a:bodyPr wrap="square" rtlCol="0">
            <a:spAutoFit/>
          </a:bodyPr>
          <a:lstStyle/>
          <a:p>
            <a:pPr marL="342900" indent="-342900">
              <a:buClr>
                <a:srgbClr val="0000CC"/>
              </a:buClr>
              <a:buFont typeface="Wingdings" panose="05000000000000000000" pitchFamily="2" charset="2"/>
              <a:buChar char="Ø"/>
            </a:pPr>
            <a:r>
              <a:rPr lang="en-US" sz="2600" dirty="0" smtClean="0">
                <a:latin typeface="Arial" panose="020B0604020202020204" pitchFamily="34" charset="0"/>
                <a:cs typeface="Arial" panose="020B0604020202020204" pitchFamily="34" charset="0"/>
              </a:rPr>
              <a:t>Resilience of AP selection under pose errors</a:t>
            </a:r>
            <a:endParaRPr lang="en-US" sz="2500" dirty="0">
              <a:solidFill>
                <a:srgbClr val="000099"/>
              </a:solidFill>
              <a:latin typeface="Times New Roman" pitchFamily="18" charset="0"/>
              <a:cs typeface="Times New Roman" pitchFamily="18" charset="0"/>
            </a:endParaRPr>
          </a:p>
        </p:txBody>
      </p:sp>
      <p:sp>
        <p:nvSpPr>
          <p:cNvPr id="18" name="Slide Number Placeholder 17"/>
          <p:cNvSpPr>
            <a:spLocks noGrp="1"/>
          </p:cNvSpPr>
          <p:nvPr>
            <p:ph type="sldNum" sz="quarter" idx="12"/>
          </p:nvPr>
        </p:nvSpPr>
        <p:spPr/>
        <p:txBody>
          <a:bodyPr/>
          <a:lstStyle/>
          <a:p>
            <a:fld id="{9E617D81-C3C2-4942-A81E-0DE90F43241E}" type="slidenum">
              <a:rPr lang="en-US" smtClean="0"/>
              <a:pPr/>
              <a:t>34</a:t>
            </a:fld>
            <a:endParaRPr lang="en-US" dirty="0"/>
          </a:p>
        </p:txBody>
      </p:sp>
      <p:sp>
        <p:nvSpPr>
          <p:cNvPr id="8" name="Rectangle 7"/>
          <p:cNvSpPr/>
          <p:nvPr/>
        </p:nvSpPr>
        <p:spPr>
          <a:xfrm>
            <a:off x="3791743" y="2084906"/>
            <a:ext cx="5358017" cy="1355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2495600" y="2084906"/>
            <a:ext cx="6050422" cy="3767034"/>
            <a:chOff x="2783632" y="2377408"/>
            <a:chExt cx="6050422" cy="3767034"/>
          </a:xfrm>
        </p:grpSpPr>
        <p:pic>
          <p:nvPicPr>
            <p:cNvPr id="9" name="Picture 8"/>
            <p:cNvPicPr>
              <a:picLocks noChangeAspect="1"/>
            </p:cNvPicPr>
            <p:nvPr/>
          </p:nvPicPr>
          <p:blipFill>
            <a:blip r:embed="rId3"/>
            <a:stretch>
              <a:fillRect/>
            </a:stretch>
          </p:blipFill>
          <p:spPr>
            <a:xfrm>
              <a:off x="2783632" y="2377408"/>
              <a:ext cx="6050422" cy="3643880"/>
            </a:xfrm>
            <a:prstGeom prst="rect">
              <a:avLst/>
            </a:prstGeom>
          </p:spPr>
        </p:pic>
        <p:sp>
          <p:nvSpPr>
            <p:cNvPr id="11" name="Rectangle 10"/>
            <p:cNvSpPr/>
            <p:nvPr/>
          </p:nvSpPr>
          <p:spPr>
            <a:xfrm>
              <a:off x="3170831" y="5618280"/>
              <a:ext cx="504056" cy="5261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 Box 9"/>
          <p:cNvSpPr txBox="1">
            <a:spLocks noChangeArrowheads="1"/>
          </p:cNvSpPr>
          <p:nvPr/>
        </p:nvSpPr>
        <p:spPr bwMode="auto">
          <a:xfrm>
            <a:off x="1600200" y="5775647"/>
            <a:ext cx="9829800" cy="830997"/>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400" dirty="0" smtClean="0">
                <a:latin typeface="Arial" pitchFamily="34" charset="0"/>
                <a:cs typeface="Arial" pitchFamily="34" charset="0"/>
              </a:rPr>
              <a:t>Only need meter level location precision, and 10+ degrees of orientation precision</a:t>
            </a:r>
            <a:endParaRPr lang="en-US" altLang="zh-CN" sz="2400" dirty="0">
              <a:latin typeface="Arial" pitchFamily="34" charset="0"/>
              <a:cs typeface="Arial" pitchFamily="34" charset="0"/>
            </a:endParaRPr>
          </a:p>
        </p:txBody>
      </p:sp>
    </p:spTree>
    <p:extLst>
      <p:ext uri="{BB962C8B-B14F-4D97-AF65-F5344CB8AC3E}">
        <p14:creationId xmlns:p14="http://schemas.microsoft.com/office/powerpoint/2010/main" val="24500368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1879716" cy="1143000"/>
          </a:xfrm>
        </p:spPr>
        <p:txBody>
          <a:bodyPr/>
          <a:lstStyle/>
          <a:p>
            <a:r>
              <a:rPr lang="en-US" dirty="0" smtClean="0"/>
              <a:t>MUST: </a:t>
            </a:r>
            <a:r>
              <a:rPr lang="en-US" dirty="0" err="1" smtClean="0"/>
              <a:t>WiFi</a:t>
            </a:r>
            <a:r>
              <a:rPr lang="en-US" dirty="0" smtClean="0"/>
              <a:t> assisted 60 GHz networks</a:t>
            </a:r>
            <a:endParaRPr lang="en-US" dirty="0"/>
          </a:p>
        </p:txBody>
      </p:sp>
      <p:sp>
        <p:nvSpPr>
          <p:cNvPr id="5" name="TextBox 4"/>
          <p:cNvSpPr txBox="1"/>
          <p:nvPr/>
        </p:nvSpPr>
        <p:spPr>
          <a:xfrm>
            <a:off x="1057044" y="1447800"/>
            <a:ext cx="10601556" cy="492443"/>
          </a:xfrm>
          <a:prstGeom prst="rect">
            <a:avLst/>
          </a:prstGeom>
          <a:noFill/>
        </p:spPr>
        <p:txBody>
          <a:bodyPr wrap="square" rtlCol="0">
            <a:spAutoFit/>
          </a:bodyPr>
          <a:lstStyle/>
          <a:p>
            <a:pPr marL="342900" indent="-342900">
              <a:buClr>
                <a:srgbClr val="0000CC"/>
              </a:buClr>
              <a:buFont typeface="Wingdings" panose="05000000000000000000" pitchFamily="2" charset="2"/>
              <a:buChar char="Ø"/>
            </a:pPr>
            <a:r>
              <a:rPr lang="en-US" sz="2600" dirty="0" smtClean="0">
                <a:latin typeface="Arial" panose="020B0604020202020204" pitchFamily="34" charset="0"/>
                <a:cs typeface="Arial" panose="020B0604020202020204" pitchFamily="34" charset="0"/>
              </a:rPr>
              <a:t>Design principle: </a:t>
            </a:r>
            <a:r>
              <a:rPr lang="en-US" sz="2600" dirty="0" err="1" smtClean="0">
                <a:latin typeface="Arial" panose="020B0604020202020204" pitchFamily="34" charset="0"/>
                <a:cs typeface="Arial" panose="020B0604020202020204" pitchFamily="34" charset="0"/>
              </a:rPr>
              <a:t>WiFi</a:t>
            </a:r>
            <a:r>
              <a:rPr lang="en-US" sz="2600" dirty="0" smtClean="0">
                <a:latin typeface="Arial" panose="020B0604020202020204" pitchFamily="34" charset="0"/>
                <a:cs typeface="Arial" panose="020B0604020202020204" pitchFamily="34" charset="0"/>
              </a:rPr>
              <a:t> as a backup to make 60 GHz network stable</a:t>
            </a:r>
            <a:endParaRPr lang="en-US" sz="2500" dirty="0">
              <a:solidFill>
                <a:srgbClr val="000099"/>
              </a:solidFill>
              <a:latin typeface="Times New Roman" pitchFamily="18" charset="0"/>
              <a:cs typeface="Times New Roman" pitchFamily="18" charset="0"/>
            </a:endParaRPr>
          </a:p>
        </p:txBody>
      </p:sp>
      <p:sp>
        <p:nvSpPr>
          <p:cNvPr id="6" name="Text Box 9"/>
          <p:cNvSpPr txBox="1">
            <a:spLocks noChangeArrowheads="1"/>
          </p:cNvSpPr>
          <p:nvPr/>
        </p:nvSpPr>
        <p:spPr bwMode="auto">
          <a:xfrm>
            <a:off x="1447800" y="2077998"/>
            <a:ext cx="9256712" cy="461665"/>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400" dirty="0" smtClean="0">
                <a:latin typeface="Arial" pitchFamily="34" charset="0"/>
                <a:cs typeface="Arial" pitchFamily="34" charset="0"/>
              </a:rPr>
              <a:t>Leveraging commodity tri-band 802.11ac/ad </a:t>
            </a:r>
            <a:r>
              <a:rPr lang="en-US" altLang="zh-CN" sz="2400" dirty="0" err="1" smtClean="0">
                <a:latin typeface="Arial" pitchFamily="34" charset="0"/>
                <a:cs typeface="Arial" pitchFamily="34" charset="0"/>
              </a:rPr>
              <a:t>radois</a:t>
            </a:r>
            <a:endParaRPr lang="en-US" altLang="zh-CN" sz="2400" dirty="0">
              <a:latin typeface="Arial" pitchFamily="34" charset="0"/>
              <a:cs typeface="Arial" pitchFamily="34" charset="0"/>
            </a:endParaRPr>
          </a:p>
        </p:txBody>
      </p:sp>
      <p:sp>
        <p:nvSpPr>
          <p:cNvPr id="18" name="Slide Number Placeholder 17"/>
          <p:cNvSpPr>
            <a:spLocks noGrp="1"/>
          </p:cNvSpPr>
          <p:nvPr>
            <p:ph type="sldNum" sz="quarter" idx="12"/>
          </p:nvPr>
        </p:nvSpPr>
        <p:spPr/>
        <p:txBody>
          <a:bodyPr/>
          <a:lstStyle/>
          <a:p>
            <a:fld id="{9E617D81-C3C2-4942-A81E-0DE90F43241E}" type="slidenum">
              <a:rPr lang="en-US" smtClean="0"/>
              <a:pPr/>
              <a:t>35</a:t>
            </a:fld>
            <a:endParaRPr lang="en-US" dirty="0"/>
          </a:p>
        </p:txBody>
      </p:sp>
      <p:sp>
        <p:nvSpPr>
          <p:cNvPr id="7" name="Text Box 9"/>
          <p:cNvSpPr txBox="1">
            <a:spLocks noChangeArrowheads="1"/>
          </p:cNvSpPr>
          <p:nvPr/>
        </p:nvSpPr>
        <p:spPr bwMode="auto">
          <a:xfrm>
            <a:off x="1447800" y="2636912"/>
            <a:ext cx="9256712" cy="461665"/>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400" dirty="0" smtClean="0">
                <a:latin typeface="Arial" pitchFamily="34" charset="0"/>
                <a:cs typeface="Arial" pitchFamily="34" charset="0"/>
              </a:rPr>
              <a:t>Predict 60 GHz channel (under mobility) using </a:t>
            </a:r>
            <a:r>
              <a:rPr lang="en-US" altLang="zh-CN" sz="2400" dirty="0" err="1" smtClean="0">
                <a:latin typeface="Arial" pitchFamily="34" charset="0"/>
                <a:cs typeface="Arial" pitchFamily="34" charset="0"/>
              </a:rPr>
              <a:t>WiFi</a:t>
            </a:r>
            <a:r>
              <a:rPr lang="en-US" altLang="zh-CN" sz="2400" dirty="0" smtClean="0">
                <a:latin typeface="Arial" pitchFamily="34" charset="0"/>
                <a:cs typeface="Arial" pitchFamily="34" charset="0"/>
              </a:rPr>
              <a:t> CSI</a:t>
            </a:r>
            <a:endParaRPr lang="en-US" altLang="zh-CN" sz="2400" dirty="0">
              <a:latin typeface="Arial" pitchFamily="34" charset="0"/>
              <a:cs typeface="Arial" pitchFamily="34" charset="0"/>
            </a:endParaRPr>
          </a:p>
        </p:txBody>
      </p:sp>
      <p:sp>
        <p:nvSpPr>
          <p:cNvPr id="9" name="Text Box 9"/>
          <p:cNvSpPr txBox="1">
            <a:spLocks noChangeArrowheads="1"/>
          </p:cNvSpPr>
          <p:nvPr/>
        </p:nvSpPr>
        <p:spPr bwMode="auto">
          <a:xfrm>
            <a:off x="1447800" y="3212976"/>
            <a:ext cx="9256712" cy="461665"/>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400" dirty="0" smtClean="0">
                <a:latin typeface="Arial" pitchFamily="34" charset="0"/>
                <a:cs typeface="Arial" pitchFamily="34" charset="0"/>
              </a:rPr>
              <a:t>Under high risk of low-RSS, proactively switch to </a:t>
            </a:r>
            <a:r>
              <a:rPr lang="en-US" altLang="zh-CN" sz="2400" dirty="0" err="1" smtClean="0">
                <a:latin typeface="Arial" pitchFamily="34" charset="0"/>
                <a:cs typeface="Arial" pitchFamily="34" charset="0"/>
              </a:rPr>
              <a:t>WiFi</a:t>
            </a:r>
            <a:endParaRPr lang="en-US" altLang="zh-CN" sz="2400" dirty="0">
              <a:latin typeface="Arial" pitchFamily="34" charset="0"/>
              <a:cs typeface="Arial" pitchFamily="34" charset="0"/>
            </a:endParaRPr>
          </a:p>
        </p:txBody>
      </p:sp>
      <p:sp>
        <p:nvSpPr>
          <p:cNvPr id="8" name="Text Box 9"/>
          <p:cNvSpPr txBox="1">
            <a:spLocks noChangeArrowheads="1"/>
          </p:cNvSpPr>
          <p:nvPr/>
        </p:nvSpPr>
        <p:spPr bwMode="auto">
          <a:xfrm>
            <a:off x="1310833" y="6015056"/>
            <a:ext cx="10101262" cy="646331"/>
          </a:xfrm>
          <a:prstGeom prst="rect">
            <a:avLst/>
          </a:prstGeom>
          <a:noFill/>
          <a:ln w="9525">
            <a:noFill/>
            <a:miter lim="800000"/>
            <a:headEnd/>
            <a:tailEnd/>
          </a:ln>
          <a:effectLst/>
        </p:spPr>
        <p:txBody>
          <a:bodyPr wrap="square">
            <a:spAutoFit/>
          </a:bodyPr>
          <a:lstStyle/>
          <a:p>
            <a:r>
              <a:rPr lang="en-US" altLang="zh-CN" dirty="0" smtClean="0">
                <a:solidFill>
                  <a:srgbClr val="FF0000"/>
                </a:solidFill>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t>
            </a:r>
            <a:r>
              <a:rPr lang="en-US" altLang="zh-CN" i="1" dirty="0" err="1" smtClean="0">
                <a:latin typeface="Times New Roman" panose="02020603050405020304" pitchFamily="18" charset="0"/>
                <a:cs typeface="Times New Roman" panose="02020603050405020304" pitchFamily="18" charset="0"/>
              </a:rPr>
              <a:t>WiFi</a:t>
            </a:r>
            <a:r>
              <a:rPr lang="en-US" altLang="zh-CN" i="1" dirty="0" smtClean="0">
                <a:latin typeface="Times New Roman" panose="02020603050405020304" pitchFamily="18" charset="0"/>
                <a:cs typeface="Times New Roman" panose="02020603050405020304" pitchFamily="18" charset="0"/>
              </a:rPr>
              <a:t>-Assisted </a:t>
            </a:r>
            <a:r>
              <a:rPr lang="en-US" altLang="zh-CN" i="1" dirty="0">
                <a:latin typeface="Times New Roman" panose="02020603050405020304" pitchFamily="18" charset="0"/>
                <a:cs typeface="Times New Roman" panose="02020603050405020304" pitchFamily="18" charset="0"/>
              </a:rPr>
              <a:t>60 GHz Networks</a:t>
            </a:r>
            <a:r>
              <a:rPr lang="en-US" altLang="zh-CN" dirty="0" smtClean="0">
                <a:latin typeface="Times New Roman" panose="02020603050405020304" pitchFamily="18" charset="0"/>
                <a:cs typeface="Times New Roman" panose="02020603050405020304" pitchFamily="18" charset="0"/>
              </a:rPr>
              <a:t>”, </a:t>
            </a:r>
            <a:br>
              <a:rPr lang="en-US" altLang="zh-CN" dirty="0" smtClean="0">
                <a:latin typeface="Times New Roman" panose="02020603050405020304" pitchFamily="18" charset="0"/>
                <a:cs typeface="Times New Roman" panose="02020603050405020304" pitchFamily="18" charset="0"/>
              </a:rPr>
            </a:br>
            <a:r>
              <a:rPr lang="en-US" altLang="zh-CN" dirty="0" err="1" smtClean="0">
                <a:latin typeface="Times New Roman" panose="02020603050405020304" pitchFamily="18" charset="0"/>
                <a:cs typeface="Times New Roman" panose="02020603050405020304" pitchFamily="18" charset="0"/>
              </a:rPr>
              <a:t>Sanjib</a:t>
            </a:r>
            <a:r>
              <a:rPr lang="en-US" altLang="zh-CN" dirty="0" smtClean="0">
                <a:latin typeface="Times New Roman" panose="02020603050405020304" pitchFamily="18" charset="0"/>
                <a:cs typeface="Times New Roman" panose="02020603050405020304" pitchFamily="18" charset="0"/>
              </a:rPr>
              <a:t> Sur, </a:t>
            </a:r>
            <a:r>
              <a:rPr lang="en-US" altLang="zh-CN" dirty="0" err="1">
                <a:latin typeface="Times New Roman" panose="02020603050405020304" pitchFamily="18" charset="0"/>
                <a:cs typeface="Times New Roman" panose="02020603050405020304" pitchFamily="18" charset="0"/>
              </a:rPr>
              <a:t>Ioannis</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Pefkianakis</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Xinyu</a:t>
            </a:r>
            <a:r>
              <a:rPr lang="en-US" altLang="zh-CN" dirty="0">
                <a:latin typeface="Times New Roman" panose="02020603050405020304" pitchFamily="18" charset="0"/>
                <a:cs typeface="Times New Roman" panose="02020603050405020304" pitchFamily="18" charset="0"/>
              </a:rPr>
              <a:t> Zhang, </a:t>
            </a:r>
            <a:r>
              <a:rPr lang="en-US" altLang="zh-CN" dirty="0" err="1">
                <a:latin typeface="Times New Roman" panose="02020603050405020304" pitchFamily="18" charset="0"/>
                <a:cs typeface="Times New Roman" panose="02020603050405020304" pitchFamily="18" charset="0"/>
              </a:rPr>
              <a:t>Kyu</a:t>
            </a:r>
            <a:r>
              <a:rPr lang="en-US" altLang="zh-CN" dirty="0">
                <a:latin typeface="Times New Roman" panose="02020603050405020304" pitchFamily="18" charset="0"/>
                <a:cs typeface="Times New Roman" panose="02020603050405020304" pitchFamily="18" charset="0"/>
              </a:rPr>
              <a:t>-Han Kim,  </a:t>
            </a:r>
            <a:r>
              <a:rPr lang="en-US" altLang="zh-CN" dirty="0" smtClean="0">
                <a:solidFill>
                  <a:srgbClr val="0000CC"/>
                </a:solidFill>
                <a:latin typeface="Times New Roman" panose="02020603050405020304" pitchFamily="18" charset="0"/>
                <a:cs typeface="Times New Roman" panose="02020603050405020304" pitchFamily="18" charset="0"/>
              </a:rPr>
              <a:t>ACM MobiCom’17</a:t>
            </a:r>
            <a:endParaRPr lang="en-US" altLang="zh-CN" dirty="0">
              <a:solidFill>
                <a:srgbClr val="0000CC"/>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061160" y="3931506"/>
            <a:ext cx="10601556" cy="492443"/>
          </a:xfrm>
          <a:prstGeom prst="rect">
            <a:avLst/>
          </a:prstGeom>
          <a:noFill/>
        </p:spPr>
        <p:txBody>
          <a:bodyPr wrap="square" rtlCol="0">
            <a:spAutoFit/>
          </a:bodyPr>
          <a:lstStyle/>
          <a:p>
            <a:pPr marL="342900" indent="-342900">
              <a:buClr>
                <a:srgbClr val="0000CC"/>
              </a:buClr>
              <a:buFont typeface="Wingdings" panose="05000000000000000000" pitchFamily="2" charset="2"/>
              <a:buChar char="Ø"/>
            </a:pPr>
            <a:r>
              <a:rPr lang="en-US" sz="2600" dirty="0" smtClean="0">
                <a:latin typeface="Arial" panose="020B0604020202020204" pitchFamily="34" charset="0"/>
                <a:cs typeface="Arial" panose="020B0604020202020204" pitchFamily="34" charset="0"/>
              </a:rPr>
              <a:t>Why use </a:t>
            </a:r>
            <a:r>
              <a:rPr lang="en-US" sz="2600" dirty="0" err="1" smtClean="0">
                <a:latin typeface="Arial" panose="020B0604020202020204" pitchFamily="34" charset="0"/>
                <a:cs typeface="Arial" panose="020B0604020202020204" pitchFamily="34" charset="0"/>
              </a:rPr>
              <a:t>WiFi</a:t>
            </a:r>
            <a:r>
              <a:rPr lang="en-US" sz="2600" dirty="0" smtClean="0">
                <a:latin typeface="Arial" panose="020B0604020202020204" pitchFamily="34" charset="0"/>
                <a:cs typeface="Arial" panose="020B0604020202020204" pitchFamily="34" charset="0"/>
              </a:rPr>
              <a:t> CSI to estimate 60 GHz channel?</a:t>
            </a:r>
            <a:endParaRPr lang="en-US" sz="2500" dirty="0">
              <a:solidFill>
                <a:srgbClr val="000099"/>
              </a:solidFill>
              <a:latin typeface="Times New Roman" pitchFamily="18" charset="0"/>
              <a:cs typeface="Times New Roman" pitchFamily="18" charset="0"/>
            </a:endParaRPr>
          </a:p>
        </p:txBody>
      </p:sp>
      <p:sp>
        <p:nvSpPr>
          <p:cNvPr id="11" name="Text Box 9"/>
          <p:cNvSpPr txBox="1">
            <a:spLocks noChangeArrowheads="1"/>
          </p:cNvSpPr>
          <p:nvPr/>
        </p:nvSpPr>
        <p:spPr bwMode="auto">
          <a:xfrm>
            <a:off x="1451916" y="4561704"/>
            <a:ext cx="9256712" cy="461665"/>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400" dirty="0" smtClean="0">
                <a:latin typeface="Arial" pitchFamily="34" charset="0"/>
                <a:cs typeface="Arial" pitchFamily="34" charset="0"/>
              </a:rPr>
              <a:t>Much less likely to be blocked</a:t>
            </a:r>
            <a:endParaRPr lang="en-US" altLang="zh-CN" sz="2400" dirty="0">
              <a:latin typeface="Arial" pitchFamily="34" charset="0"/>
              <a:cs typeface="Arial" pitchFamily="34" charset="0"/>
            </a:endParaRPr>
          </a:p>
        </p:txBody>
      </p:sp>
      <p:sp>
        <p:nvSpPr>
          <p:cNvPr id="12" name="Text Box 9"/>
          <p:cNvSpPr txBox="1">
            <a:spLocks noChangeArrowheads="1"/>
          </p:cNvSpPr>
          <p:nvPr/>
        </p:nvSpPr>
        <p:spPr bwMode="auto">
          <a:xfrm>
            <a:off x="1447796" y="5068329"/>
            <a:ext cx="9256712" cy="830997"/>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400" dirty="0" smtClean="0">
                <a:latin typeface="Arial" pitchFamily="34" charset="0"/>
                <a:cs typeface="Arial" pitchFamily="34" charset="0"/>
              </a:rPr>
              <a:t>MIMO array, instead of phased-array, can estimate channel profile instantaneously (instead of trying all beam directions)</a:t>
            </a:r>
            <a:endParaRPr lang="en-US" altLang="zh-CN" sz="2400" dirty="0">
              <a:latin typeface="Arial" pitchFamily="34" charset="0"/>
              <a:cs typeface="Arial" pitchFamily="34" charset="0"/>
            </a:endParaRPr>
          </a:p>
        </p:txBody>
      </p:sp>
    </p:spTree>
    <p:extLst>
      <p:ext uri="{BB962C8B-B14F-4D97-AF65-F5344CB8AC3E}">
        <p14:creationId xmlns:p14="http://schemas.microsoft.com/office/powerpoint/2010/main" val="42570665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1879716" cy="1143000"/>
          </a:xfrm>
        </p:spPr>
        <p:txBody>
          <a:bodyPr/>
          <a:lstStyle/>
          <a:p>
            <a:r>
              <a:rPr lang="en-US" dirty="0" smtClean="0"/>
              <a:t>MUST: alternative design choices</a:t>
            </a:r>
            <a:endParaRPr lang="en-US" dirty="0"/>
          </a:p>
        </p:txBody>
      </p:sp>
      <p:sp>
        <p:nvSpPr>
          <p:cNvPr id="5" name="TextBox 4"/>
          <p:cNvSpPr txBox="1"/>
          <p:nvPr/>
        </p:nvSpPr>
        <p:spPr>
          <a:xfrm>
            <a:off x="1057044" y="1447800"/>
            <a:ext cx="10601556" cy="492443"/>
          </a:xfrm>
          <a:prstGeom prst="rect">
            <a:avLst/>
          </a:prstGeom>
          <a:noFill/>
        </p:spPr>
        <p:txBody>
          <a:bodyPr wrap="square" rtlCol="0">
            <a:spAutoFit/>
          </a:bodyPr>
          <a:lstStyle/>
          <a:p>
            <a:pPr marL="342900" indent="-342900">
              <a:buClr>
                <a:srgbClr val="0000CC"/>
              </a:buClr>
              <a:buFont typeface="Wingdings" panose="05000000000000000000" pitchFamily="2" charset="2"/>
              <a:buChar char="Ø"/>
            </a:pPr>
            <a:r>
              <a:rPr lang="en-US" sz="2600" dirty="0" smtClean="0">
                <a:latin typeface="Arial" panose="020B0604020202020204" pitchFamily="34" charset="0"/>
                <a:cs typeface="Arial" panose="020B0604020202020204" pitchFamily="34" charset="0"/>
              </a:rPr>
              <a:t>Why not turn on both 60 GHz and 5 GHz radios? </a:t>
            </a:r>
            <a:endParaRPr lang="en-US" sz="2500" dirty="0">
              <a:solidFill>
                <a:srgbClr val="000099"/>
              </a:solidFill>
              <a:latin typeface="Times New Roman" pitchFamily="18" charset="0"/>
              <a:cs typeface="Times New Roman" pitchFamily="18" charset="0"/>
            </a:endParaRPr>
          </a:p>
        </p:txBody>
      </p:sp>
      <p:sp>
        <p:nvSpPr>
          <p:cNvPr id="6" name="Text Box 9"/>
          <p:cNvSpPr txBox="1">
            <a:spLocks noChangeArrowheads="1"/>
          </p:cNvSpPr>
          <p:nvPr/>
        </p:nvSpPr>
        <p:spPr bwMode="auto">
          <a:xfrm>
            <a:off x="1447800" y="2077998"/>
            <a:ext cx="9256712" cy="461665"/>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400" dirty="0" smtClean="0">
                <a:latin typeface="Arial" pitchFamily="34" charset="0"/>
                <a:cs typeface="Arial" pitchFamily="34" charset="0"/>
              </a:rPr>
              <a:t>Performance is even worse due to TCP artifacts</a:t>
            </a:r>
            <a:endParaRPr lang="en-US" altLang="zh-CN" sz="2400" dirty="0">
              <a:latin typeface="Arial" pitchFamily="34" charset="0"/>
              <a:cs typeface="Arial" pitchFamily="34" charset="0"/>
            </a:endParaRPr>
          </a:p>
        </p:txBody>
      </p:sp>
      <p:sp>
        <p:nvSpPr>
          <p:cNvPr id="18" name="Slide Number Placeholder 17"/>
          <p:cNvSpPr>
            <a:spLocks noGrp="1"/>
          </p:cNvSpPr>
          <p:nvPr>
            <p:ph type="sldNum" sz="quarter" idx="12"/>
          </p:nvPr>
        </p:nvSpPr>
        <p:spPr/>
        <p:txBody>
          <a:bodyPr/>
          <a:lstStyle/>
          <a:p>
            <a:fld id="{9E617D81-C3C2-4942-A81E-0DE90F43241E}" type="slidenum">
              <a:rPr lang="en-US" smtClean="0"/>
              <a:pPr/>
              <a:t>36</a:t>
            </a:fld>
            <a:endParaRPr lang="en-US" dirty="0"/>
          </a:p>
        </p:txBody>
      </p:sp>
      <p:pic>
        <p:nvPicPr>
          <p:cNvPr id="3" name="Picture 2"/>
          <p:cNvPicPr>
            <a:picLocks noChangeAspect="1"/>
          </p:cNvPicPr>
          <p:nvPr/>
        </p:nvPicPr>
        <p:blipFill>
          <a:blip r:embed="rId3"/>
          <a:stretch>
            <a:fillRect/>
          </a:stretch>
        </p:blipFill>
        <p:spPr>
          <a:xfrm>
            <a:off x="695400" y="2780928"/>
            <a:ext cx="5274898" cy="3168352"/>
          </a:xfrm>
          <a:prstGeom prst="rect">
            <a:avLst/>
          </a:prstGeom>
        </p:spPr>
      </p:pic>
      <p:pic>
        <p:nvPicPr>
          <p:cNvPr id="4" name="Picture 3"/>
          <p:cNvPicPr>
            <a:picLocks noChangeAspect="1"/>
          </p:cNvPicPr>
          <p:nvPr/>
        </p:nvPicPr>
        <p:blipFill>
          <a:blip r:embed="rId4"/>
          <a:stretch>
            <a:fillRect/>
          </a:stretch>
        </p:blipFill>
        <p:spPr>
          <a:xfrm>
            <a:off x="6369898" y="2852936"/>
            <a:ext cx="5290520" cy="2952328"/>
          </a:xfrm>
          <a:prstGeom prst="rect">
            <a:avLst/>
          </a:prstGeom>
        </p:spPr>
      </p:pic>
      <p:sp>
        <p:nvSpPr>
          <p:cNvPr id="9" name="Text Box 9"/>
          <p:cNvSpPr txBox="1">
            <a:spLocks noChangeArrowheads="1"/>
          </p:cNvSpPr>
          <p:nvPr/>
        </p:nvSpPr>
        <p:spPr bwMode="auto">
          <a:xfrm>
            <a:off x="1433794" y="5959712"/>
            <a:ext cx="4536504" cy="461665"/>
          </a:xfrm>
          <a:prstGeom prst="rect">
            <a:avLst/>
          </a:prstGeom>
          <a:noFill/>
          <a:ln w="9525">
            <a:noFill/>
            <a:miter lim="800000"/>
            <a:headEnd/>
            <a:tailEnd/>
          </a:ln>
          <a:effectLst/>
        </p:spPr>
        <p:txBody>
          <a:bodyPr wrap="square">
            <a:spAutoFit/>
          </a:bodyPr>
          <a:lstStyle/>
          <a:p>
            <a:pPr>
              <a:spcBef>
                <a:spcPct val="50000"/>
              </a:spcBef>
              <a:buClr>
                <a:srgbClr val="0000CC"/>
              </a:buClr>
              <a:buSzPct val="130000"/>
              <a:defRPr/>
            </a:pPr>
            <a:r>
              <a:rPr lang="en-US" altLang="zh-CN" sz="2400" dirty="0" smtClean="0">
                <a:latin typeface="Arial" pitchFamily="34" charset="0"/>
                <a:cs typeface="Arial" pitchFamily="34" charset="0"/>
              </a:rPr>
              <a:t>TCP throughput performance. </a:t>
            </a:r>
            <a:endParaRPr lang="en-US" altLang="zh-CN" sz="2400" dirty="0">
              <a:latin typeface="Arial" pitchFamily="34" charset="0"/>
              <a:cs typeface="Arial" pitchFamily="34" charset="0"/>
            </a:endParaRPr>
          </a:p>
        </p:txBody>
      </p:sp>
      <p:sp>
        <p:nvSpPr>
          <p:cNvPr id="10" name="Text Box 9"/>
          <p:cNvSpPr txBox="1">
            <a:spLocks noChangeArrowheads="1"/>
          </p:cNvSpPr>
          <p:nvPr/>
        </p:nvSpPr>
        <p:spPr bwMode="auto">
          <a:xfrm>
            <a:off x="6816080" y="5959711"/>
            <a:ext cx="4536504" cy="461665"/>
          </a:xfrm>
          <a:prstGeom prst="rect">
            <a:avLst/>
          </a:prstGeom>
          <a:noFill/>
          <a:ln w="9525">
            <a:noFill/>
            <a:miter lim="800000"/>
            <a:headEnd/>
            <a:tailEnd/>
          </a:ln>
          <a:effectLst/>
        </p:spPr>
        <p:txBody>
          <a:bodyPr wrap="square">
            <a:spAutoFit/>
          </a:bodyPr>
          <a:lstStyle/>
          <a:p>
            <a:pPr>
              <a:spcBef>
                <a:spcPct val="50000"/>
              </a:spcBef>
              <a:buClr>
                <a:srgbClr val="0000CC"/>
              </a:buClr>
              <a:buSzPct val="130000"/>
              <a:defRPr/>
            </a:pPr>
            <a:r>
              <a:rPr lang="en-US" altLang="zh-CN" sz="2400" dirty="0" smtClean="0">
                <a:latin typeface="Arial" pitchFamily="34" charset="0"/>
                <a:cs typeface="Arial" pitchFamily="34" charset="0"/>
              </a:rPr>
              <a:t>TCP congestion window size.</a:t>
            </a:r>
            <a:endParaRPr lang="en-US" altLang="zh-CN" sz="2400" dirty="0">
              <a:latin typeface="Arial" pitchFamily="34" charset="0"/>
              <a:cs typeface="Arial" pitchFamily="34" charset="0"/>
            </a:endParaRPr>
          </a:p>
        </p:txBody>
      </p:sp>
    </p:spTree>
    <p:extLst>
      <p:ext uri="{BB962C8B-B14F-4D97-AF65-F5344CB8AC3E}">
        <p14:creationId xmlns:p14="http://schemas.microsoft.com/office/powerpoint/2010/main" val="25946881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1879716" cy="1143000"/>
          </a:xfrm>
        </p:spPr>
        <p:txBody>
          <a:bodyPr/>
          <a:lstStyle/>
          <a:p>
            <a:r>
              <a:rPr lang="en-US" dirty="0"/>
              <a:t>MUST: alternative design choices</a:t>
            </a:r>
          </a:p>
        </p:txBody>
      </p:sp>
      <p:sp>
        <p:nvSpPr>
          <p:cNvPr id="5" name="TextBox 4"/>
          <p:cNvSpPr txBox="1"/>
          <p:nvPr/>
        </p:nvSpPr>
        <p:spPr>
          <a:xfrm>
            <a:off x="1057044" y="1447800"/>
            <a:ext cx="10601556" cy="492443"/>
          </a:xfrm>
          <a:prstGeom prst="rect">
            <a:avLst/>
          </a:prstGeom>
          <a:noFill/>
        </p:spPr>
        <p:txBody>
          <a:bodyPr wrap="square" rtlCol="0">
            <a:spAutoFit/>
          </a:bodyPr>
          <a:lstStyle/>
          <a:p>
            <a:pPr marL="342900" indent="-342900">
              <a:buClr>
                <a:srgbClr val="0000CC"/>
              </a:buClr>
              <a:buFont typeface="Wingdings" panose="05000000000000000000" pitchFamily="2" charset="2"/>
              <a:buChar char="Ø"/>
            </a:pPr>
            <a:r>
              <a:rPr lang="en-US" sz="2600" dirty="0" smtClean="0">
                <a:latin typeface="Arial" panose="020B0604020202020204" pitchFamily="34" charset="0"/>
                <a:cs typeface="Arial" panose="020B0604020202020204" pitchFamily="34" charset="0"/>
              </a:rPr>
              <a:t>Why not react (switch to </a:t>
            </a:r>
            <a:r>
              <a:rPr lang="en-US" sz="2600" dirty="0" err="1" smtClean="0">
                <a:latin typeface="Arial" panose="020B0604020202020204" pitchFamily="34" charset="0"/>
                <a:cs typeface="Arial" panose="020B0604020202020204" pitchFamily="34" charset="0"/>
              </a:rPr>
              <a:t>WiFi</a:t>
            </a:r>
            <a:r>
              <a:rPr lang="en-US" sz="2600" dirty="0" smtClean="0">
                <a:latin typeface="Arial" panose="020B0604020202020204" pitchFamily="34" charset="0"/>
                <a:cs typeface="Arial" panose="020B0604020202020204" pitchFamily="34" charset="0"/>
              </a:rPr>
              <a:t>) after link outage occurs?</a:t>
            </a:r>
            <a:endParaRPr lang="en-US" sz="2500" dirty="0">
              <a:solidFill>
                <a:srgbClr val="000099"/>
              </a:solidFill>
              <a:latin typeface="Times New Roman" pitchFamily="18" charset="0"/>
              <a:cs typeface="Times New Roman" pitchFamily="18" charset="0"/>
            </a:endParaRPr>
          </a:p>
        </p:txBody>
      </p:sp>
      <p:sp>
        <p:nvSpPr>
          <p:cNvPr id="6" name="Text Box 9"/>
          <p:cNvSpPr txBox="1">
            <a:spLocks noChangeArrowheads="1"/>
          </p:cNvSpPr>
          <p:nvPr/>
        </p:nvSpPr>
        <p:spPr bwMode="auto">
          <a:xfrm>
            <a:off x="1447800" y="2077998"/>
            <a:ext cx="9256712" cy="461665"/>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400" dirty="0" smtClean="0">
                <a:latin typeface="Arial" pitchFamily="34" charset="0"/>
                <a:cs typeface="Arial" pitchFamily="34" charset="0"/>
              </a:rPr>
              <a:t>Switching latency is long, and amplified at TCP level</a:t>
            </a:r>
            <a:endParaRPr lang="en-US" altLang="zh-CN" sz="2400" dirty="0">
              <a:latin typeface="Arial" pitchFamily="34" charset="0"/>
              <a:cs typeface="Arial" pitchFamily="34" charset="0"/>
            </a:endParaRPr>
          </a:p>
        </p:txBody>
      </p:sp>
      <p:sp>
        <p:nvSpPr>
          <p:cNvPr id="18" name="Slide Number Placeholder 17"/>
          <p:cNvSpPr>
            <a:spLocks noGrp="1"/>
          </p:cNvSpPr>
          <p:nvPr>
            <p:ph type="sldNum" sz="quarter" idx="12"/>
          </p:nvPr>
        </p:nvSpPr>
        <p:spPr/>
        <p:txBody>
          <a:bodyPr/>
          <a:lstStyle/>
          <a:p>
            <a:fld id="{9E617D81-C3C2-4942-A81E-0DE90F43241E}" type="slidenum">
              <a:rPr lang="en-US" smtClean="0"/>
              <a:pPr/>
              <a:t>37</a:t>
            </a:fld>
            <a:endParaRPr lang="en-US" dirty="0"/>
          </a:p>
        </p:txBody>
      </p:sp>
      <p:sp>
        <p:nvSpPr>
          <p:cNvPr id="11" name="Text Box 9"/>
          <p:cNvSpPr txBox="1">
            <a:spLocks noChangeArrowheads="1"/>
          </p:cNvSpPr>
          <p:nvPr/>
        </p:nvSpPr>
        <p:spPr bwMode="auto">
          <a:xfrm>
            <a:off x="1438746" y="2708920"/>
            <a:ext cx="10417893" cy="461665"/>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400" dirty="0" smtClean="0">
                <a:latin typeface="Arial" pitchFamily="34" charset="0"/>
                <a:cs typeface="Arial" pitchFamily="34" charset="0"/>
              </a:rPr>
              <a:t>Non-trivial to determine “when” to switch; non-trivial protocol overhead</a:t>
            </a:r>
            <a:endParaRPr lang="en-US" altLang="zh-CN" sz="2400" dirty="0">
              <a:latin typeface="Arial" pitchFamily="34" charset="0"/>
              <a:cs typeface="Arial" pitchFamily="34" charset="0"/>
            </a:endParaRPr>
          </a:p>
        </p:txBody>
      </p:sp>
      <p:grpSp>
        <p:nvGrpSpPr>
          <p:cNvPr id="7" name="Group 6"/>
          <p:cNvGrpSpPr/>
          <p:nvPr/>
        </p:nvGrpSpPr>
        <p:grpSpPr>
          <a:xfrm>
            <a:off x="551384" y="3159074"/>
            <a:ext cx="4248472" cy="3168352"/>
            <a:chOff x="1052546" y="3573016"/>
            <a:chExt cx="4248472" cy="3168352"/>
          </a:xfrm>
        </p:grpSpPr>
        <p:pic>
          <p:nvPicPr>
            <p:cNvPr id="3" name="Picture 2"/>
            <p:cNvPicPr>
              <a:picLocks noChangeAspect="1"/>
            </p:cNvPicPr>
            <p:nvPr/>
          </p:nvPicPr>
          <p:blipFill>
            <a:blip r:embed="rId3"/>
            <a:stretch>
              <a:fillRect/>
            </a:stretch>
          </p:blipFill>
          <p:spPr>
            <a:xfrm>
              <a:off x="1052546" y="3573016"/>
              <a:ext cx="4248472" cy="3117158"/>
            </a:xfrm>
            <a:prstGeom prst="rect">
              <a:avLst/>
            </a:prstGeom>
          </p:spPr>
        </p:pic>
        <p:sp>
          <p:nvSpPr>
            <p:cNvPr id="9" name="Rectangle 8"/>
            <p:cNvSpPr/>
            <p:nvPr/>
          </p:nvSpPr>
          <p:spPr>
            <a:xfrm>
              <a:off x="1081826" y="6215206"/>
              <a:ext cx="504056" cy="5261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p:cNvSpPr/>
          <p:nvPr/>
        </p:nvSpPr>
        <p:spPr>
          <a:xfrm>
            <a:off x="6339716" y="6384133"/>
            <a:ext cx="504056" cy="5261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5830642" y="3072716"/>
            <a:ext cx="5547511" cy="3409287"/>
            <a:chOff x="5879976" y="3473624"/>
            <a:chExt cx="5547511" cy="3409287"/>
          </a:xfrm>
        </p:grpSpPr>
        <p:pic>
          <p:nvPicPr>
            <p:cNvPr id="13" name="Picture 12"/>
            <p:cNvPicPr>
              <a:picLocks noChangeAspect="1"/>
            </p:cNvPicPr>
            <p:nvPr/>
          </p:nvPicPr>
          <p:blipFill>
            <a:blip r:embed="rId4"/>
            <a:stretch>
              <a:fillRect/>
            </a:stretch>
          </p:blipFill>
          <p:spPr>
            <a:xfrm>
              <a:off x="5879976" y="3473624"/>
              <a:ext cx="5547511" cy="3384376"/>
            </a:xfrm>
            <a:prstGeom prst="rect">
              <a:avLst/>
            </a:prstGeom>
          </p:spPr>
        </p:pic>
        <p:sp>
          <p:nvSpPr>
            <p:cNvPr id="14" name="Rectangle 13"/>
            <p:cNvSpPr/>
            <p:nvPr/>
          </p:nvSpPr>
          <p:spPr>
            <a:xfrm>
              <a:off x="6315452" y="6356749"/>
              <a:ext cx="504056" cy="5261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 Box 9"/>
          <p:cNvSpPr txBox="1">
            <a:spLocks noChangeArrowheads="1"/>
          </p:cNvSpPr>
          <p:nvPr/>
        </p:nvSpPr>
        <p:spPr bwMode="auto">
          <a:xfrm>
            <a:off x="937401" y="6162255"/>
            <a:ext cx="4536504" cy="769441"/>
          </a:xfrm>
          <a:prstGeom prst="rect">
            <a:avLst/>
          </a:prstGeom>
          <a:noFill/>
          <a:ln w="9525">
            <a:noFill/>
            <a:miter lim="800000"/>
            <a:headEnd/>
            <a:tailEnd/>
          </a:ln>
          <a:effectLst/>
        </p:spPr>
        <p:txBody>
          <a:bodyPr wrap="square">
            <a:spAutoFit/>
          </a:bodyPr>
          <a:lstStyle/>
          <a:p>
            <a:pPr>
              <a:spcBef>
                <a:spcPct val="50000"/>
              </a:spcBef>
              <a:buClr>
                <a:srgbClr val="0000CC"/>
              </a:buClr>
              <a:buSzPct val="130000"/>
              <a:defRPr/>
            </a:pPr>
            <a:r>
              <a:rPr lang="en-US" altLang="zh-CN" sz="2200" dirty="0" smtClean="0">
                <a:latin typeface="Arial" pitchFamily="34" charset="0"/>
                <a:cs typeface="Arial" pitchFamily="34" charset="0"/>
              </a:rPr>
              <a:t>(a) CDF of switching latency on a commodity 802.11ad device.</a:t>
            </a:r>
            <a:endParaRPr lang="en-US" altLang="zh-CN" sz="2200" dirty="0">
              <a:latin typeface="Arial" pitchFamily="34" charset="0"/>
              <a:cs typeface="Arial" pitchFamily="34" charset="0"/>
            </a:endParaRPr>
          </a:p>
        </p:txBody>
      </p:sp>
      <p:sp>
        <p:nvSpPr>
          <p:cNvPr id="16" name="Text Box 9"/>
          <p:cNvSpPr txBox="1">
            <a:spLocks noChangeArrowheads="1"/>
          </p:cNvSpPr>
          <p:nvPr/>
        </p:nvSpPr>
        <p:spPr bwMode="auto">
          <a:xfrm>
            <a:off x="6353320" y="6097282"/>
            <a:ext cx="4536504" cy="769441"/>
          </a:xfrm>
          <a:prstGeom prst="rect">
            <a:avLst/>
          </a:prstGeom>
          <a:noFill/>
          <a:ln w="9525">
            <a:noFill/>
            <a:miter lim="800000"/>
            <a:headEnd/>
            <a:tailEnd/>
          </a:ln>
          <a:effectLst/>
        </p:spPr>
        <p:txBody>
          <a:bodyPr wrap="square">
            <a:spAutoFit/>
          </a:bodyPr>
          <a:lstStyle/>
          <a:p>
            <a:pPr>
              <a:spcBef>
                <a:spcPct val="50000"/>
              </a:spcBef>
              <a:buClr>
                <a:srgbClr val="0000CC"/>
              </a:buClr>
              <a:buSzPct val="130000"/>
              <a:defRPr/>
            </a:pPr>
            <a:r>
              <a:rPr lang="en-US" altLang="zh-CN" sz="2200" dirty="0" smtClean="0">
                <a:latin typeface="Arial" pitchFamily="34" charset="0"/>
                <a:cs typeface="Arial" pitchFamily="34" charset="0"/>
              </a:rPr>
              <a:t>(b) Latency amplified at higher layer. </a:t>
            </a:r>
            <a:endParaRPr lang="en-US" altLang="zh-CN" sz="2200" dirty="0">
              <a:latin typeface="Arial" pitchFamily="34" charset="0"/>
              <a:cs typeface="Arial" pitchFamily="34" charset="0"/>
            </a:endParaRPr>
          </a:p>
        </p:txBody>
      </p:sp>
    </p:spTree>
    <p:extLst>
      <p:ext uri="{BB962C8B-B14F-4D97-AF65-F5344CB8AC3E}">
        <p14:creationId xmlns:p14="http://schemas.microsoft.com/office/powerpoint/2010/main" val="34464689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1879716" cy="1143000"/>
          </a:xfrm>
        </p:spPr>
        <p:txBody>
          <a:bodyPr/>
          <a:lstStyle/>
          <a:p>
            <a:r>
              <a:rPr lang="en-US" dirty="0"/>
              <a:t>MUST: </a:t>
            </a:r>
            <a:r>
              <a:rPr lang="en-US" dirty="0" smtClean="0"/>
              <a:t>predicting 60 GHz channel using </a:t>
            </a:r>
            <a:r>
              <a:rPr lang="en-US" dirty="0" err="1" smtClean="0"/>
              <a:t>WiFi</a:t>
            </a:r>
            <a:r>
              <a:rPr lang="en-US" dirty="0" smtClean="0"/>
              <a:t> CSI</a:t>
            </a:r>
            <a:endParaRPr lang="en-US" dirty="0"/>
          </a:p>
        </p:txBody>
      </p:sp>
      <p:sp>
        <p:nvSpPr>
          <p:cNvPr id="5" name="TextBox 4"/>
          <p:cNvSpPr txBox="1"/>
          <p:nvPr/>
        </p:nvSpPr>
        <p:spPr>
          <a:xfrm>
            <a:off x="1057044" y="1447800"/>
            <a:ext cx="10601556" cy="492443"/>
          </a:xfrm>
          <a:prstGeom prst="rect">
            <a:avLst/>
          </a:prstGeom>
          <a:noFill/>
        </p:spPr>
        <p:txBody>
          <a:bodyPr wrap="square" rtlCol="0">
            <a:spAutoFit/>
          </a:bodyPr>
          <a:lstStyle/>
          <a:p>
            <a:pPr marL="342900" indent="-342900">
              <a:buClr>
                <a:srgbClr val="0000CC"/>
              </a:buClr>
              <a:buFont typeface="Wingdings" panose="05000000000000000000" pitchFamily="2" charset="2"/>
              <a:buChar char="Ø"/>
            </a:pPr>
            <a:r>
              <a:rPr lang="en-US" sz="2600" dirty="0" smtClean="0">
                <a:latin typeface="Arial" panose="020B0604020202020204" pitchFamily="34" charset="0"/>
                <a:cs typeface="Arial" panose="020B0604020202020204" pitchFamily="34" charset="0"/>
              </a:rPr>
              <a:t>MUST work flow</a:t>
            </a:r>
            <a:endParaRPr lang="en-US" sz="2500" dirty="0">
              <a:solidFill>
                <a:srgbClr val="000099"/>
              </a:solidFill>
              <a:latin typeface="Times New Roman" pitchFamily="18" charset="0"/>
              <a:cs typeface="Times New Roman" pitchFamily="18" charset="0"/>
            </a:endParaRPr>
          </a:p>
        </p:txBody>
      </p:sp>
      <p:sp>
        <p:nvSpPr>
          <p:cNvPr id="18" name="Slide Number Placeholder 17"/>
          <p:cNvSpPr>
            <a:spLocks noGrp="1"/>
          </p:cNvSpPr>
          <p:nvPr>
            <p:ph type="sldNum" sz="quarter" idx="12"/>
          </p:nvPr>
        </p:nvSpPr>
        <p:spPr/>
        <p:txBody>
          <a:bodyPr/>
          <a:lstStyle/>
          <a:p>
            <a:fld id="{9E617D81-C3C2-4942-A81E-0DE90F43241E}" type="slidenum">
              <a:rPr lang="en-US" smtClean="0"/>
              <a:pPr/>
              <a:t>38</a:t>
            </a:fld>
            <a:endParaRPr lang="en-US" dirty="0"/>
          </a:p>
        </p:txBody>
      </p:sp>
      <p:pic>
        <p:nvPicPr>
          <p:cNvPr id="3" name="Picture 2"/>
          <p:cNvPicPr>
            <a:picLocks noChangeAspect="1"/>
          </p:cNvPicPr>
          <p:nvPr/>
        </p:nvPicPr>
        <p:blipFill>
          <a:blip r:embed="rId3"/>
          <a:stretch>
            <a:fillRect/>
          </a:stretch>
        </p:blipFill>
        <p:spPr>
          <a:xfrm>
            <a:off x="2063552" y="1936540"/>
            <a:ext cx="8797926" cy="4782248"/>
          </a:xfrm>
          <a:prstGeom prst="rect">
            <a:avLst/>
          </a:prstGeom>
        </p:spPr>
      </p:pic>
    </p:spTree>
    <p:extLst>
      <p:ext uri="{BB962C8B-B14F-4D97-AF65-F5344CB8AC3E}">
        <p14:creationId xmlns:p14="http://schemas.microsoft.com/office/powerpoint/2010/main" val="22294046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1879716" cy="1143000"/>
          </a:xfrm>
        </p:spPr>
        <p:txBody>
          <a:bodyPr/>
          <a:lstStyle/>
          <a:p>
            <a:r>
              <a:rPr lang="en-US" dirty="0"/>
              <a:t>MUST: </a:t>
            </a:r>
            <a:r>
              <a:rPr lang="en-US" dirty="0" smtClean="0"/>
              <a:t>predicting 60 GHz channel using </a:t>
            </a:r>
            <a:r>
              <a:rPr lang="en-US" dirty="0" err="1" smtClean="0"/>
              <a:t>WiFi</a:t>
            </a:r>
            <a:r>
              <a:rPr lang="en-US" dirty="0" smtClean="0"/>
              <a:t> CSI</a:t>
            </a:r>
            <a:endParaRPr lang="en-US" dirty="0"/>
          </a:p>
        </p:txBody>
      </p:sp>
      <p:sp>
        <p:nvSpPr>
          <p:cNvPr id="5" name="TextBox 4"/>
          <p:cNvSpPr txBox="1"/>
          <p:nvPr/>
        </p:nvSpPr>
        <p:spPr>
          <a:xfrm>
            <a:off x="1057044" y="1447800"/>
            <a:ext cx="10601556" cy="892552"/>
          </a:xfrm>
          <a:prstGeom prst="rect">
            <a:avLst/>
          </a:prstGeom>
          <a:noFill/>
        </p:spPr>
        <p:txBody>
          <a:bodyPr wrap="square" rtlCol="0">
            <a:spAutoFit/>
          </a:bodyPr>
          <a:lstStyle/>
          <a:p>
            <a:pPr marL="342900" indent="-342900">
              <a:buClr>
                <a:srgbClr val="0000CC"/>
              </a:buClr>
              <a:buFont typeface="Wingdings" panose="05000000000000000000" pitchFamily="2" charset="2"/>
              <a:buChar char="Ø"/>
            </a:pPr>
            <a:r>
              <a:rPr lang="en-US" sz="2600" dirty="0" smtClean="0">
                <a:latin typeface="Arial" panose="020B0604020202020204" pitchFamily="34" charset="0"/>
                <a:cs typeface="Arial" panose="020B0604020202020204" pitchFamily="34" charset="0"/>
              </a:rPr>
              <a:t>Identify </a:t>
            </a:r>
            <a:r>
              <a:rPr lang="en-US" sz="2600" dirty="0">
                <a:latin typeface="Arial" panose="020B0604020202020204" pitchFamily="34" charset="0"/>
                <a:cs typeface="Arial" panose="020B0604020202020204" pitchFamily="34" charset="0"/>
              </a:rPr>
              <a:t>the </a:t>
            </a:r>
            <a:r>
              <a:rPr lang="en-US" sz="2600" dirty="0" smtClean="0">
                <a:latin typeface="Arial" panose="020B0604020202020204" pitchFamily="34" charset="0"/>
                <a:cs typeface="Arial" panose="020B0604020202020204" pitchFamily="34" charset="0"/>
              </a:rPr>
              <a:t>angular shift </a:t>
            </a:r>
            <a:r>
              <a:rPr lang="en-US" sz="2600" dirty="0">
                <a:latin typeface="Arial" panose="020B0604020202020204" pitchFamily="34" charset="0"/>
                <a:cs typeface="Arial" panose="020B0604020202020204" pitchFamily="34" charset="0"/>
              </a:rPr>
              <a:t>of the 60 GHz dominating path from the successive </a:t>
            </a:r>
            <a:r>
              <a:rPr lang="en-US" sz="2600" dirty="0" smtClean="0">
                <a:latin typeface="Arial" panose="020B0604020202020204" pitchFamily="34" charset="0"/>
                <a:cs typeface="Arial" panose="020B0604020202020204" pitchFamily="34" charset="0"/>
              </a:rPr>
              <a:t>time-domain spatial </a:t>
            </a:r>
            <a:r>
              <a:rPr lang="en-US" sz="2600" dirty="0">
                <a:latin typeface="Arial" panose="020B0604020202020204" pitchFamily="34" charset="0"/>
                <a:cs typeface="Arial" panose="020B0604020202020204" pitchFamily="34" charset="0"/>
              </a:rPr>
              <a:t>snapshots of the </a:t>
            </a:r>
            <a:r>
              <a:rPr lang="en-US" sz="2600" dirty="0" err="1">
                <a:latin typeface="Arial" panose="020B0604020202020204" pitchFamily="34" charset="0"/>
                <a:cs typeface="Arial" panose="020B0604020202020204" pitchFamily="34" charset="0"/>
              </a:rPr>
              <a:t>WiFi</a:t>
            </a:r>
            <a:r>
              <a:rPr lang="en-US" sz="2600" dirty="0">
                <a:latin typeface="Arial" panose="020B0604020202020204" pitchFamily="34" charset="0"/>
                <a:cs typeface="Arial" panose="020B0604020202020204" pitchFamily="34" charset="0"/>
              </a:rPr>
              <a:t> channel</a:t>
            </a:r>
            <a:endParaRPr lang="en-US" sz="2500" dirty="0">
              <a:solidFill>
                <a:srgbClr val="000099"/>
              </a:solidFill>
              <a:latin typeface="Times New Roman" pitchFamily="18" charset="0"/>
              <a:cs typeface="Times New Roman" pitchFamily="18" charset="0"/>
            </a:endParaRPr>
          </a:p>
        </p:txBody>
      </p:sp>
      <p:sp>
        <p:nvSpPr>
          <p:cNvPr id="18" name="Slide Number Placeholder 17"/>
          <p:cNvSpPr>
            <a:spLocks noGrp="1"/>
          </p:cNvSpPr>
          <p:nvPr>
            <p:ph type="sldNum" sz="quarter" idx="12"/>
          </p:nvPr>
        </p:nvSpPr>
        <p:spPr/>
        <p:txBody>
          <a:bodyPr/>
          <a:lstStyle/>
          <a:p>
            <a:fld id="{9E617D81-C3C2-4942-A81E-0DE90F43241E}" type="slidenum">
              <a:rPr lang="en-US" smtClean="0"/>
              <a:pPr/>
              <a:t>39</a:t>
            </a:fld>
            <a:endParaRPr lang="en-US" dirty="0"/>
          </a:p>
        </p:txBody>
      </p:sp>
      <p:pic>
        <p:nvPicPr>
          <p:cNvPr id="7" name="Picture 6"/>
          <p:cNvPicPr>
            <a:picLocks noChangeAspect="1"/>
          </p:cNvPicPr>
          <p:nvPr/>
        </p:nvPicPr>
        <p:blipFill>
          <a:blip r:embed="rId3"/>
          <a:stretch>
            <a:fillRect/>
          </a:stretch>
        </p:blipFill>
        <p:spPr>
          <a:xfrm>
            <a:off x="3719736" y="2382256"/>
            <a:ext cx="5256584" cy="4371066"/>
          </a:xfrm>
          <a:prstGeom prst="rect">
            <a:avLst/>
          </a:prstGeom>
        </p:spPr>
      </p:pic>
    </p:spTree>
    <p:extLst>
      <p:ext uri="{BB962C8B-B14F-4D97-AF65-F5344CB8AC3E}">
        <p14:creationId xmlns:p14="http://schemas.microsoft.com/office/powerpoint/2010/main" val="38444555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1879716" cy="1143000"/>
          </a:xfrm>
        </p:spPr>
        <p:txBody>
          <a:bodyPr/>
          <a:lstStyle/>
          <a:p>
            <a:r>
              <a:rPr lang="en-US" dirty="0" smtClean="0"/>
              <a:t>How severe is the blockage/mobility problem? </a:t>
            </a:r>
            <a:endParaRPr lang="en-US" dirty="0"/>
          </a:p>
        </p:txBody>
      </p:sp>
      <p:sp>
        <p:nvSpPr>
          <p:cNvPr id="18" name="Slide Number Placeholder 17"/>
          <p:cNvSpPr>
            <a:spLocks noGrp="1"/>
          </p:cNvSpPr>
          <p:nvPr>
            <p:ph type="sldNum" sz="quarter" idx="12"/>
          </p:nvPr>
        </p:nvSpPr>
        <p:spPr/>
        <p:txBody>
          <a:bodyPr/>
          <a:lstStyle/>
          <a:p>
            <a:fld id="{9E617D81-C3C2-4942-A81E-0DE90F43241E}" type="slidenum">
              <a:rPr lang="en-US" smtClean="0"/>
              <a:pPr/>
              <a:t>4</a:t>
            </a:fld>
            <a:endParaRPr lang="en-US" dirty="0"/>
          </a:p>
        </p:txBody>
      </p:sp>
      <p:sp>
        <p:nvSpPr>
          <p:cNvPr id="11" name="TextBox 10"/>
          <p:cNvSpPr txBox="1"/>
          <p:nvPr/>
        </p:nvSpPr>
        <p:spPr>
          <a:xfrm>
            <a:off x="1060020" y="1340768"/>
            <a:ext cx="9763356" cy="492443"/>
          </a:xfrm>
          <a:prstGeom prst="rect">
            <a:avLst/>
          </a:prstGeom>
          <a:noFill/>
        </p:spPr>
        <p:txBody>
          <a:bodyPr wrap="square" rtlCol="0">
            <a:spAutoFit/>
          </a:bodyPr>
          <a:lstStyle/>
          <a:p>
            <a:pPr marL="342900" indent="-342900">
              <a:buClr>
                <a:srgbClr val="0000CC"/>
              </a:buClr>
              <a:buFont typeface="Wingdings" panose="05000000000000000000" pitchFamily="2" charset="2"/>
              <a:buChar char="Ø"/>
            </a:pPr>
            <a:r>
              <a:rPr lang="en-US" sz="2600" dirty="0" smtClean="0">
                <a:latin typeface="Arial" panose="020B0604020202020204" pitchFamily="34" charset="0"/>
                <a:cs typeface="Arial" panose="020B0604020202020204" pitchFamily="34" charset="0"/>
              </a:rPr>
              <a:t>Signal attenuation of a directional link</a:t>
            </a:r>
            <a:endParaRPr lang="en-US" sz="2500" dirty="0">
              <a:solidFill>
                <a:srgbClr val="000099"/>
              </a:solidFill>
              <a:latin typeface="Times New Roman" pitchFamily="18" charset="0"/>
              <a:cs typeface="Times New Roman" pitchFamily="18" charset="0"/>
            </a:endParaRPr>
          </a:p>
        </p:txBody>
      </p:sp>
      <p:sp>
        <p:nvSpPr>
          <p:cNvPr id="12" name="Text Box 9"/>
          <p:cNvSpPr txBox="1">
            <a:spLocks noChangeArrowheads="1"/>
          </p:cNvSpPr>
          <p:nvPr/>
        </p:nvSpPr>
        <p:spPr bwMode="auto">
          <a:xfrm>
            <a:off x="1450776" y="1970966"/>
            <a:ext cx="11485984" cy="461665"/>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400" dirty="0" smtClean="0">
                <a:latin typeface="Arial" pitchFamily="34" charset="0"/>
                <a:cs typeface="Arial" pitchFamily="34" charset="0"/>
              </a:rPr>
              <a:t>The body absorbs majority of the energy from a directional transmitter</a:t>
            </a:r>
            <a:endParaRPr lang="en-US" altLang="zh-CN" sz="2400" dirty="0">
              <a:latin typeface="Arial" pitchFamily="34" charset="0"/>
              <a:cs typeface="Arial" pitchFamily="34" charset="0"/>
            </a:endParaRPr>
          </a:p>
        </p:txBody>
      </p:sp>
      <p:pic>
        <p:nvPicPr>
          <p:cNvPr id="15"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867472" y="2815624"/>
            <a:ext cx="5838826" cy="3061648"/>
          </a:xfrm>
          <a:prstGeom prst="rect">
            <a:avLst/>
          </a:prstGeom>
          <a:noFill/>
          <a:ln w="9525">
            <a:noFill/>
            <a:miter lim="800000"/>
            <a:headEnd/>
            <a:tailEnd/>
          </a:ln>
        </p:spPr>
      </p:pic>
      <p:cxnSp>
        <p:nvCxnSpPr>
          <p:cNvPr id="16" name="Straight Arrow Connector 15"/>
          <p:cNvCxnSpPr/>
          <p:nvPr/>
        </p:nvCxnSpPr>
        <p:spPr>
          <a:xfrm>
            <a:off x="5315272" y="3120424"/>
            <a:ext cx="0" cy="1752600"/>
          </a:xfrm>
          <a:prstGeom prst="straightConnector1">
            <a:avLst/>
          </a:prstGeom>
          <a:ln w="635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467672" y="3577624"/>
            <a:ext cx="1752600" cy="584775"/>
          </a:xfrm>
          <a:prstGeom prst="rect">
            <a:avLst/>
          </a:prstGeom>
          <a:solidFill>
            <a:schemeClr val="bg1"/>
          </a:solidFill>
        </p:spPr>
        <p:txBody>
          <a:bodyPr wrap="square" rtlCol="0">
            <a:spAutoFit/>
          </a:bodyPr>
          <a:lstStyle/>
          <a:p>
            <a:pPr algn="ctr"/>
            <a:r>
              <a:rPr lang="en-US" sz="3200" b="1" dirty="0" smtClean="0">
                <a:solidFill>
                  <a:srgbClr val="FF0000"/>
                </a:solidFill>
              </a:rPr>
              <a:t>&gt; 30 dB!</a:t>
            </a:r>
            <a:endParaRPr lang="en-US" sz="3200" b="1" dirty="0">
              <a:solidFill>
                <a:srgbClr val="FF0000"/>
              </a:solidFill>
            </a:endParaRPr>
          </a:p>
        </p:txBody>
      </p:sp>
      <p:sp>
        <p:nvSpPr>
          <p:cNvPr id="19" name="Oval 18"/>
          <p:cNvSpPr/>
          <p:nvPr/>
        </p:nvSpPr>
        <p:spPr>
          <a:xfrm>
            <a:off x="5391472" y="3425224"/>
            <a:ext cx="1905000" cy="838200"/>
          </a:xfrm>
          <a:prstGeom prst="ellipse">
            <a:avLst/>
          </a:prstGeom>
          <a:noFill/>
          <a:ln w="635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19" idx="6"/>
          </p:cNvCxnSpPr>
          <p:nvPr/>
        </p:nvCxnSpPr>
        <p:spPr>
          <a:xfrm>
            <a:off x="7296472" y="3844324"/>
            <a:ext cx="990600" cy="356548"/>
          </a:xfrm>
          <a:prstGeom prst="straightConnector1">
            <a:avLst/>
          </a:prstGeom>
          <a:ln w="635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pic>
        <p:nvPicPr>
          <p:cNvPr id="2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429072" y="3591272"/>
            <a:ext cx="1617618" cy="1371600"/>
          </a:xfrm>
          <a:prstGeom prst="rect">
            <a:avLst/>
          </a:prstGeom>
          <a:noFill/>
          <a:ln w="9525">
            <a:noFill/>
            <a:miter lim="800000"/>
            <a:headEnd/>
            <a:tailEnd/>
          </a:ln>
        </p:spPr>
      </p:pic>
      <p:sp>
        <p:nvSpPr>
          <p:cNvPr id="22" name="TextBox 21"/>
          <p:cNvSpPr txBox="1"/>
          <p:nvPr/>
        </p:nvSpPr>
        <p:spPr>
          <a:xfrm>
            <a:off x="2876872" y="2905472"/>
            <a:ext cx="685800" cy="523220"/>
          </a:xfrm>
          <a:prstGeom prst="rect">
            <a:avLst/>
          </a:prstGeom>
          <a:noFill/>
        </p:spPr>
        <p:txBody>
          <a:bodyPr wrap="square" rtlCol="0">
            <a:spAutoFit/>
          </a:bodyPr>
          <a:lstStyle/>
          <a:p>
            <a:pPr algn="ctr"/>
            <a:r>
              <a:rPr lang="en-US" sz="2800" dirty="0" err="1" smtClean="0"/>
              <a:t>Tx</a:t>
            </a:r>
            <a:endParaRPr lang="en-US" sz="2800" dirty="0"/>
          </a:p>
        </p:txBody>
      </p:sp>
      <p:sp>
        <p:nvSpPr>
          <p:cNvPr id="23" name="Rectangle 22"/>
          <p:cNvSpPr/>
          <p:nvPr/>
        </p:nvSpPr>
        <p:spPr>
          <a:xfrm>
            <a:off x="2953072" y="3352492"/>
            <a:ext cx="228600" cy="228600"/>
          </a:xfrm>
          <a:prstGeom prst="rect">
            <a:avLst/>
          </a:prstGeom>
          <a:solidFill>
            <a:srgbClr val="1C9101"/>
          </a:solidFill>
          <a:ln w="38100">
            <a:solidFill>
              <a:srgbClr val="1C9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a:off x="2953072" y="4200872"/>
            <a:ext cx="838200" cy="0"/>
          </a:xfrm>
          <a:prstGeom prst="straightConnector1">
            <a:avLst/>
          </a:prstGeom>
          <a:ln w="635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pic>
        <p:nvPicPr>
          <p:cNvPr id="25" name="Picture 2" descr="https://d30y9cdsu7xlg0.cloudfront.net/png/63045-200.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733872" y="3286472"/>
            <a:ext cx="1474826" cy="1474826"/>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a:off x="1657672" y="4820652"/>
            <a:ext cx="228600" cy="228600"/>
          </a:xfrm>
          <a:prstGeom prst="rect">
            <a:avLst/>
          </a:prstGeom>
          <a:solidFill>
            <a:srgbClr val="0000CC"/>
          </a:solidFill>
          <a:ln w="3810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048072" y="4820652"/>
            <a:ext cx="685800" cy="523220"/>
          </a:xfrm>
          <a:prstGeom prst="rect">
            <a:avLst/>
          </a:prstGeom>
          <a:noFill/>
        </p:spPr>
        <p:txBody>
          <a:bodyPr wrap="square" rtlCol="0">
            <a:spAutoFit/>
          </a:bodyPr>
          <a:lstStyle/>
          <a:p>
            <a:pPr algn="ctr"/>
            <a:r>
              <a:rPr lang="en-US" sz="2800" dirty="0" smtClean="0"/>
              <a:t>Rx</a:t>
            </a:r>
            <a:endParaRPr lang="en-US" sz="2800" dirty="0"/>
          </a:p>
        </p:txBody>
      </p:sp>
      <p:sp>
        <p:nvSpPr>
          <p:cNvPr id="29" name="Rectangle 28"/>
          <p:cNvSpPr/>
          <p:nvPr/>
        </p:nvSpPr>
        <p:spPr>
          <a:xfrm>
            <a:off x="8277548" y="3828802"/>
            <a:ext cx="1866900" cy="9160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8134672" y="3806224"/>
            <a:ext cx="2209800" cy="954107"/>
          </a:xfrm>
          <a:prstGeom prst="rect">
            <a:avLst/>
          </a:prstGeom>
          <a:noFill/>
        </p:spPr>
        <p:txBody>
          <a:bodyPr wrap="square" rtlCol="0">
            <a:spAutoFit/>
          </a:bodyPr>
          <a:lstStyle/>
          <a:p>
            <a:pPr algn="ctr"/>
            <a:r>
              <a:rPr lang="en-US" sz="2800" dirty="0" smtClean="0">
                <a:latin typeface="Arial" pitchFamily="34" charset="0"/>
                <a:cs typeface="Arial" pitchFamily="34" charset="0"/>
              </a:rPr>
              <a:t>Complete link outage</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val="110499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9" grpId="0" animBg="1"/>
      <p:bldP spid="3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1879716" cy="1143000"/>
          </a:xfrm>
        </p:spPr>
        <p:txBody>
          <a:bodyPr/>
          <a:lstStyle/>
          <a:p>
            <a:r>
              <a:rPr lang="en-US" dirty="0"/>
              <a:t>MUST: </a:t>
            </a:r>
            <a:r>
              <a:rPr lang="en-US" dirty="0" smtClean="0"/>
              <a:t>predicting 60 GHz channel using </a:t>
            </a:r>
            <a:r>
              <a:rPr lang="en-US" dirty="0" err="1" smtClean="0"/>
              <a:t>WiFi</a:t>
            </a:r>
            <a:r>
              <a:rPr lang="en-US" dirty="0" smtClean="0"/>
              <a:t> CSI</a:t>
            </a:r>
            <a:endParaRPr lang="en-US" dirty="0"/>
          </a:p>
        </p:txBody>
      </p:sp>
      <p:sp>
        <p:nvSpPr>
          <p:cNvPr id="5" name="TextBox 4"/>
          <p:cNvSpPr txBox="1"/>
          <p:nvPr/>
        </p:nvSpPr>
        <p:spPr>
          <a:xfrm>
            <a:off x="1057044" y="1447800"/>
            <a:ext cx="8855380" cy="1292662"/>
          </a:xfrm>
          <a:prstGeom prst="rect">
            <a:avLst/>
          </a:prstGeom>
          <a:noFill/>
        </p:spPr>
        <p:txBody>
          <a:bodyPr wrap="square" rtlCol="0">
            <a:spAutoFit/>
          </a:bodyPr>
          <a:lstStyle/>
          <a:p>
            <a:pPr marL="342900" indent="-342900">
              <a:buClr>
                <a:srgbClr val="0000CC"/>
              </a:buClr>
              <a:buFont typeface="Wingdings" panose="05000000000000000000" pitchFamily="2" charset="2"/>
              <a:buChar char="Ø"/>
            </a:pPr>
            <a:r>
              <a:rPr lang="en-US" sz="2600" dirty="0" smtClean="0">
                <a:latin typeface="Arial" panose="020B0604020202020204" pitchFamily="34" charset="0"/>
                <a:cs typeface="Arial" panose="020B0604020202020204" pitchFamily="34" charset="0"/>
              </a:rPr>
              <a:t>Denote W1 as </a:t>
            </a:r>
            <a:r>
              <a:rPr lang="en-US" sz="2600" dirty="0" err="1" smtClean="0">
                <a:latin typeface="Arial" panose="020B0604020202020204" pitchFamily="34" charset="0"/>
                <a:cs typeface="Arial" panose="020B0604020202020204" pitchFamily="34" charset="0"/>
              </a:rPr>
              <a:t>WiFi</a:t>
            </a:r>
            <a:r>
              <a:rPr lang="en-US" sz="2600" dirty="0" smtClean="0">
                <a:latin typeface="Arial" panose="020B0604020202020204" pitchFamily="34" charset="0"/>
                <a:cs typeface="Arial" panose="020B0604020202020204" pitchFamily="34" charset="0"/>
              </a:rPr>
              <a:t> angular profile at t1, and similarly W2. Then the device’s angular shift (equivalent to shift of 60 GHz dominating path)</a:t>
            </a:r>
            <a:endParaRPr lang="en-US" sz="2500" dirty="0">
              <a:solidFill>
                <a:srgbClr val="000099"/>
              </a:solidFill>
              <a:latin typeface="Times New Roman" pitchFamily="18" charset="0"/>
              <a:cs typeface="Times New Roman" pitchFamily="18" charset="0"/>
            </a:endParaRPr>
          </a:p>
        </p:txBody>
      </p:sp>
      <p:sp>
        <p:nvSpPr>
          <p:cNvPr id="18" name="Slide Number Placeholder 17"/>
          <p:cNvSpPr>
            <a:spLocks noGrp="1"/>
          </p:cNvSpPr>
          <p:nvPr>
            <p:ph type="sldNum" sz="quarter" idx="12"/>
          </p:nvPr>
        </p:nvSpPr>
        <p:spPr/>
        <p:txBody>
          <a:bodyPr/>
          <a:lstStyle/>
          <a:p>
            <a:fld id="{9E617D81-C3C2-4942-A81E-0DE90F43241E}" type="slidenum">
              <a:rPr lang="en-US" smtClean="0"/>
              <a:pPr/>
              <a:t>40</a:t>
            </a:fld>
            <a:endParaRPr lang="en-US" dirty="0"/>
          </a:p>
        </p:txBody>
      </p:sp>
      <p:pic>
        <p:nvPicPr>
          <p:cNvPr id="3" name="Picture 2"/>
          <p:cNvPicPr>
            <a:picLocks noChangeAspect="1"/>
          </p:cNvPicPr>
          <p:nvPr/>
        </p:nvPicPr>
        <p:blipFill>
          <a:blip r:embed="rId3"/>
          <a:stretch>
            <a:fillRect/>
          </a:stretch>
        </p:blipFill>
        <p:spPr>
          <a:xfrm>
            <a:off x="1991544" y="2884269"/>
            <a:ext cx="8011754" cy="832763"/>
          </a:xfrm>
          <a:prstGeom prst="rect">
            <a:avLst/>
          </a:prstGeom>
        </p:spPr>
      </p:pic>
      <p:pic>
        <p:nvPicPr>
          <p:cNvPr id="4" name="Picture 3"/>
          <p:cNvPicPr>
            <a:picLocks noChangeAspect="1"/>
          </p:cNvPicPr>
          <p:nvPr/>
        </p:nvPicPr>
        <p:blipFill>
          <a:blip r:embed="rId4"/>
          <a:stretch>
            <a:fillRect/>
          </a:stretch>
        </p:blipFill>
        <p:spPr>
          <a:xfrm>
            <a:off x="2559133" y="4581128"/>
            <a:ext cx="5851202" cy="1192987"/>
          </a:xfrm>
          <a:prstGeom prst="rect">
            <a:avLst/>
          </a:prstGeom>
        </p:spPr>
      </p:pic>
      <p:sp>
        <p:nvSpPr>
          <p:cNvPr id="8" name="TextBox 7"/>
          <p:cNvSpPr txBox="1"/>
          <p:nvPr/>
        </p:nvSpPr>
        <p:spPr>
          <a:xfrm>
            <a:off x="1055440" y="3935749"/>
            <a:ext cx="11058756" cy="492443"/>
          </a:xfrm>
          <a:prstGeom prst="rect">
            <a:avLst/>
          </a:prstGeom>
          <a:noFill/>
        </p:spPr>
        <p:txBody>
          <a:bodyPr wrap="square" rtlCol="0">
            <a:spAutoFit/>
          </a:bodyPr>
          <a:lstStyle/>
          <a:p>
            <a:pPr marL="342900" indent="-342900">
              <a:buClr>
                <a:srgbClr val="0000CC"/>
              </a:buClr>
              <a:buFont typeface="Wingdings" panose="05000000000000000000" pitchFamily="2" charset="2"/>
              <a:buChar char="Ø"/>
            </a:pPr>
            <a:r>
              <a:rPr lang="en-US" sz="2600" dirty="0" smtClean="0">
                <a:latin typeface="Arial" panose="020B0604020202020204" pitchFamily="34" charset="0"/>
                <a:cs typeface="Arial" panose="020B0604020202020204" pitchFamily="34" charset="0"/>
              </a:rPr>
              <a:t>Besides angular change, we need to estimate gain change</a:t>
            </a:r>
            <a:endParaRPr lang="en-US" sz="2500" dirty="0">
              <a:solidFill>
                <a:srgbClr val="000099"/>
              </a:solidFill>
              <a:latin typeface="Times New Roman" pitchFamily="18" charset="0"/>
              <a:cs typeface="Times New Roman" pitchFamily="18" charset="0"/>
            </a:endParaRPr>
          </a:p>
        </p:txBody>
      </p:sp>
      <p:sp>
        <p:nvSpPr>
          <p:cNvPr id="9" name="TextBox 8"/>
          <p:cNvSpPr txBox="1"/>
          <p:nvPr/>
        </p:nvSpPr>
        <p:spPr>
          <a:xfrm>
            <a:off x="1055440" y="5960893"/>
            <a:ext cx="11058756" cy="892552"/>
          </a:xfrm>
          <a:prstGeom prst="rect">
            <a:avLst/>
          </a:prstGeom>
          <a:noFill/>
        </p:spPr>
        <p:txBody>
          <a:bodyPr wrap="square" rtlCol="0">
            <a:spAutoFit/>
          </a:bodyPr>
          <a:lstStyle/>
          <a:p>
            <a:pPr marL="342900" indent="-342900">
              <a:buClr>
                <a:srgbClr val="0000CC"/>
              </a:buClr>
              <a:buFont typeface="Wingdings" panose="05000000000000000000" pitchFamily="2" charset="2"/>
              <a:buChar char="Ø"/>
            </a:pPr>
            <a:r>
              <a:rPr lang="en-US" sz="2600" dirty="0" smtClean="0">
                <a:latin typeface="Arial" panose="020B0604020202020204" pitchFamily="34" charset="0"/>
                <a:cs typeface="Arial" panose="020B0604020202020204" pitchFamily="34" charset="0"/>
              </a:rPr>
              <a:t>Straightforward to predict the best beam based on channel prediction (cf. </a:t>
            </a:r>
            <a:r>
              <a:rPr lang="en-US" sz="2600" dirty="0" err="1" smtClean="0">
                <a:latin typeface="Arial" panose="020B0604020202020204" pitchFamily="34" charset="0"/>
                <a:cs typeface="Arial" panose="020B0604020202020204" pitchFamily="34" charset="0"/>
              </a:rPr>
              <a:t>BeamSpy</a:t>
            </a:r>
            <a:r>
              <a:rPr lang="en-US" sz="2600" dirty="0" smtClean="0">
                <a:latin typeface="Arial" panose="020B0604020202020204" pitchFamily="34" charset="0"/>
                <a:cs typeface="Arial" panose="020B0604020202020204" pitchFamily="34" charset="0"/>
              </a:rPr>
              <a:t>)</a:t>
            </a:r>
            <a:endParaRPr lang="en-US" sz="2500" dirty="0">
              <a:solidFill>
                <a:srgbClr val="000099"/>
              </a:solidFill>
              <a:latin typeface="Times New Roman" pitchFamily="18" charset="0"/>
              <a:cs typeface="Times New Roman" pitchFamily="18" charset="0"/>
            </a:endParaRPr>
          </a:p>
        </p:txBody>
      </p:sp>
    </p:spTree>
    <p:extLst>
      <p:ext uri="{BB962C8B-B14F-4D97-AF65-F5344CB8AC3E}">
        <p14:creationId xmlns:p14="http://schemas.microsoft.com/office/powerpoint/2010/main" val="39703405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1879716" cy="1143000"/>
          </a:xfrm>
        </p:spPr>
        <p:txBody>
          <a:bodyPr/>
          <a:lstStyle/>
          <a:p>
            <a:r>
              <a:rPr lang="en-US" dirty="0"/>
              <a:t>MUST: </a:t>
            </a:r>
            <a:r>
              <a:rPr lang="en-US" dirty="0" smtClean="0"/>
              <a:t>detecting risk of blockage</a:t>
            </a:r>
            <a:endParaRPr lang="en-US" dirty="0"/>
          </a:p>
        </p:txBody>
      </p:sp>
      <p:sp>
        <p:nvSpPr>
          <p:cNvPr id="5" name="TextBox 4"/>
          <p:cNvSpPr txBox="1"/>
          <p:nvPr/>
        </p:nvSpPr>
        <p:spPr>
          <a:xfrm>
            <a:off x="1057044" y="1447800"/>
            <a:ext cx="10601556" cy="892552"/>
          </a:xfrm>
          <a:prstGeom prst="rect">
            <a:avLst/>
          </a:prstGeom>
          <a:noFill/>
        </p:spPr>
        <p:txBody>
          <a:bodyPr wrap="square" rtlCol="0">
            <a:spAutoFit/>
          </a:bodyPr>
          <a:lstStyle/>
          <a:p>
            <a:pPr marL="342900" indent="-342900">
              <a:buClr>
                <a:srgbClr val="0000CC"/>
              </a:buClr>
              <a:buFont typeface="Wingdings" panose="05000000000000000000" pitchFamily="2" charset="2"/>
              <a:buChar char="Ø"/>
            </a:pPr>
            <a:r>
              <a:rPr lang="en-US" sz="2600" dirty="0" smtClean="0">
                <a:latin typeface="Arial" panose="020B0604020202020204" pitchFamily="34" charset="0"/>
                <a:cs typeface="Arial" panose="020B0604020202020204" pitchFamily="34" charset="0"/>
              </a:rPr>
              <a:t>Use SNR difference between </a:t>
            </a:r>
            <a:r>
              <a:rPr lang="en-US" sz="2600" dirty="0" err="1" smtClean="0">
                <a:latin typeface="Arial" panose="020B0604020202020204" pitchFamily="34" charset="0"/>
                <a:cs typeface="Arial" panose="020B0604020202020204" pitchFamily="34" charset="0"/>
              </a:rPr>
              <a:t>WiFi</a:t>
            </a:r>
            <a:r>
              <a:rPr lang="en-US" sz="2600" dirty="0" smtClean="0">
                <a:latin typeface="Arial" panose="020B0604020202020204" pitchFamily="34" charset="0"/>
                <a:cs typeface="Arial" panose="020B0604020202020204" pitchFamily="34" charset="0"/>
              </a:rPr>
              <a:t> and 60 GHz interface as hint to detect potential blockage</a:t>
            </a:r>
            <a:endParaRPr lang="en-US" sz="2500" dirty="0">
              <a:solidFill>
                <a:srgbClr val="000099"/>
              </a:solidFill>
              <a:latin typeface="Times New Roman" pitchFamily="18" charset="0"/>
              <a:cs typeface="Times New Roman" pitchFamily="18" charset="0"/>
            </a:endParaRPr>
          </a:p>
        </p:txBody>
      </p:sp>
      <p:sp>
        <p:nvSpPr>
          <p:cNvPr id="18" name="Slide Number Placeholder 17"/>
          <p:cNvSpPr>
            <a:spLocks noGrp="1"/>
          </p:cNvSpPr>
          <p:nvPr>
            <p:ph type="sldNum" sz="quarter" idx="12"/>
          </p:nvPr>
        </p:nvSpPr>
        <p:spPr/>
        <p:txBody>
          <a:bodyPr/>
          <a:lstStyle/>
          <a:p>
            <a:fld id="{9E617D81-C3C2-4942-A81E-0DE90F43241E}" type="slidenum">
              <a:rPr lang="en-US" smtClean="0"/>
              <a:pPr/>
              <a:t>41</a:t>
            </a:fld>
            <a:endParaRPr lang="en-US" dirty="0"/>
          </a:p>
        </p:txBody>
      </p:sp>
      <p:pic>
        <p:nvPicPr>
          <p:cNvPr id="3" name="Picture 2"/>
          <p:cNvPicPr>
            <a:picLocks noChangeAspect="1"/>
          </p:cNvPicPr>
          <p:nvPr/>
        </p:nvPicPr>
        <p:blipFill>
          <a:blip r:embed="rId3"/>
          <a:stretch>
            <a:fillRect/>
          </a:stretch>
        </p:blipFill>
        <p:spPr>
          <a:xfrm>
            <a:off x="2063552" y="3586949"/>
            <a:ext cx="7418164" cy="3055563"/>
          </a:xfrm>
          <a:prstGeom prst="rect">
            <a:avLst/>
          </a:prstGeom>
        </p:spPr>
      </p:pic>
      <p:sp>
        <p:nvSpPr>
          <p:cNvPr id="8" name="Text Box 9"/>
          <p:cNvSpPr txBox="1">
            <a:spLocks noChangeArrowheads="1"/>
          </p:cNvSpPr>
          <p:nvPr/>
        </p:nvSpPr>
        <p:spPr bwMode="auto">
          <a:xfrm>
            <a:off x="1447800" y="2391271"/>
            <a:ext cx="9256712" cy="461665"/>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400" dirty="0" smtClean="0">
                <a:latin typeface="Arial" pitchFamily="34" charset="0"/>
                <a:cs typeface="Arial" pitchFamily="34" charset="0"/>
              </a:rPr>
              <a:t>LOS: constant link budget difference of 27 dB</a:t>
            </a:r>
            <a:endParaRPr lang="en-US" altLang="zh-CN" sz="2400" dirty="0">
              <a:latin typeface="Arial" pitchFamily="34" charset="0"/>
              <a:cs typeface="Arial" pitchFamily="34" charset="0"/>
            </a:endParaRPr>
          </a:p>
        </p:txBody>
      </p:sp>
      <p:sp>
        <p:nvSpPr>
          <p:cNvPr id="9" name="Text Box 9"/>
          <p:cNvSpPr txBox="1">
            <a:spLocks noChangeArrowheads="1"/>
          </p:cNvSpPr>
          <p:nvPr/>
        </p:nvSpPr>
        <p:spPr bwMode="auto">
          <a:xfrm>
            <a:off x="1447800" y="2823319"/>
            <a:ext cx="9256712" cy="461665"/>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400" dirty="0" smtClean="0">
                <a:latin typeface="Arial" pitchFamily="34" charset="0"/>
                <a:cs typeface="Arial" pitchFamily="34" charset="0"/>
              </a:rPr>
              <a:t>Blocked: large variance of SNR difference</a:t>
            </a:r>
            <a:endParaRPr lang="en-US" altLang="zh-CN" sz="2400" dirty="0">
              <a:latin typeface="Arial" pitchFamily="34" charset="0"/>
              <a:cs typeface="Arial" pitchFamily="34" charset="0"/>
            </a:endParaRPr>
          </a:p>
        </p:txBody>
      </p:sp>
    </p:spTree>
    <p:extLst>
      <p:ext uri="{BB962C8B-B14F-4D97-AF65-F5344CB8AC3E}">
        <p14:creationId xmlns:p14="http://schemas.microsoft.com/office/powerpoint/2010/main" val="19880232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1879716" cy="1143000"/>
          </a:xfrm>
        </p:spPr>
        <p:txBody>
          <a:bodyPr/>
          <a:lstStyle/>
          <a:p>
            <a:r>
              <a:rPr lang="en-US" dirty="0"/>
              <a:t>MUST: </a:t>
            </a:r>
            <a:r>
              <a:rPr lang="en-US" dirty="0" smtClean="0"/>
              <a:t>efficient interface switching</a:t>
            </a:r>
            <a:endParaRPr lang="en-US" dirty="0"/>
          </a:p>
        </p:txBody>
      </p:sp>
      <p:sp>
        <p:nvSpPr>
          <p:cNvPr id="5" name="TextBox 4"/>
          <p:cNvSpPr txBox="1"/>
          <p:nvPr/>
        </p:nvSpPr>
        <p:spPr>
          <a:xfrm>
            <a:off x="1057044" y="1447800"/>
            <a:ext cx="10943612" cy="492443"/>
          </a:xfrm>
          <a:prstGeom prst="rect">
            <a:avLst/>
          </a:prstGeom>
          <a:noFill/>
        </p:spPr>
        <p:txBody>
          <a:bodyPr wrap="square" rtlCol="0">
            <a:spAutoFit/>
          </a:bodyPr>
          <a:lstStyle/>
          <a:p>
            <a:pPr marL="342900" indent="-342900">
              <a:buClr>
                <a:srgbClr val="0000CC"/>
              </a:buClr>
              <a:buFont typeface="Wingdings" panose="05000000000000000000" pitchFamily="2" charset="2"/>
              <a:buChar char="Ø"/>
            </a:pPr>
            <a:r>
              <a:rPr lang="en-US" sz="2600" dirty="0" smtClean="0">
                <a:latin typeface="Arial" panose="020B0604020202020204" pitchFamily="34" charset="0"/>
                <a:cs typeface="Arial" panose="020B0604020202020204" pitchFamily="34" charset="0"/>
              </a:rPr>
              <a:t>Implementation and architecture on a tri-band 802.11ad device</a:t>
            </a:r>
            <a:endParaRPr lang="en-US" sz="2500" dirty="0">
              <a:solidFill>
                <a:srgbClr val="000099"/>
              </a:solidFill>
              <a:latin typeface="Times New Roman" pitchFamily="18" charset="0"/>
              <a:cs typeface="Times New Roman" pitchFamily="18" charset="0"/>
            </a:endParaRPr>
          </a:p>
        </p:txBody>
      </p:sp>
      <p:sp>
        <p:nvSpPr>
          <p:cNvPr id="18" name="Slide Number Placeholder 17"/>
          <p:cNvSpPr>
            <a:spLocks noGrp="1"/>
          </p:cNvSpPr>
          <p:nvPr>
            <p:ph type="sldNum" sz="quarter" idx="12"/>
          </p:nvPr>
        </p:nvSpPr>
        <p:spPr/>
        <p:txBody>
          <a:bodyPr/>
          <a:lstStyle/>
          <a:p>
            <a:fld id="{9E617D81-C3C2-4942-A81E-0DE90F43241E}" type="slidenum">
              <a:rPr lang="en-US" smtClean="0"/>
              <a:pPr/>
              <a:t>42</a:t>
            </a:fld>
            <a:endParaRPr lang="en-US" dirty="0"/>
          </a:p>
        </p:txBody>
      </p:sp>
      <p:pic>
        <p:nvPicPr>
          <p:cNvPr id="6" name="Picture 5"/>
          <p:cNvPicPr>
            <a:picLocks noChangeAspect="1"/>
          </p:cNvPicPr>
          <p:nvPr/>
        </p:nvPicPr>
        <p:blipFill>
          <a:blip r:embed="rId3"/>
          <a:stretch>
            <a:fillRect/>
          </a:stretch>
        </p:blipFill>
        <p:spPr>
          <a:xfrm>
            <a:off x="-86103" y="2199005"/>
            <a:ext cx="7046199" cy="3175624"/>
          </a:xfrm>
          <a:prstGeom prst="rect">
            <a:avLst/>
          </a:prstGeom>
        </p:spPr>
      </p:pic>
      <p:pic>
        <p:nvPicPr>
          <p:cNvPr id="7" name="Picture 6"/>
          <p:cNvPicPr>
            <a:picLocks noChangeAspect="1"/>
          </p:cNvPicPr>
          <p:nvPr/>
        </p:nvPicPr>
        <p:blipFill>
          <a:blip r:embed="rId4"/>
          <a:stretch>
            <a:fillRect/>
          </a:stretch>
        </p:blipFill>
        <p:spPr>
          <a:xfrm>
            <a:off x="7224287" y="2199005"/>
            <a:ext cx="4906581" cy="3286194"/>
          </a:xfrm>
          <a:prstGeom prst="rect">
            <a:avLst/>
          </a:prstGeom>
        </p:spPr>
      </p:pic>
      <p:sp>
        <p:nvSpPr>
          <p:cNvPr id="8" name="Text Box 9"/>
          <p:cNvSpPr txBox="1">
            <a:spLocks noChangeArrowheads="1"/>
          </p:cNvSpPr>
          <p:nvPr/>
        </p:nvSpPr>
        <p:spPr bwMode="auto">
          <a:xfrm>
            <a:off x="1447800" y="5415607"/>
            <a:ext cx="10744200" cy="461665"/>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400" dirty="0" smtClean="0">
                <a:latin typeface="Arial" pitchFamily="34" charset="0"/>
                <a:cs typeface="Arial" pitchFamily="34" charset="0"/>
              </a:rPr>
              <a:t>Optimized software: prioritize FST in kernel; remove unnecessary queuing</a:t>
            </a:r>
            <a:endParaRPr lang="en-US" altLang="zh-CN" sz="2400" dirty="0">
              <a:latin typeface="Arial" pitchFamily="34" charset="0"/>
              <a:cs typeface="Arial" pitchFamily="34" charset="0"/>
            </a:endParaRPr>
          </a:p>
        </p:txBody>
      </p:sp>
      <p:sp>
        <p:nvSpPr>
          <p:cNvPr id="9" name="Text Box 9"/>
          <p:cNvSpPr txBox="1">
            <a:spLocks noChangeArrowheads="1"/>
          </p:cNvSpPr>
          <p:nvPr/>
        </p:nvSpPr>
        <p:spPr bwMode="auto">
          <a:xfrm>
            <a:off x="1451692" y="5919663"/>
            <a:ext cx="10744200" cy="830997"/>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400" dirty="0" smtClean="0">
                <a:latin typeface="Arial" pitchFamily="34" charset="0"/>
                <a:cs typeface="Arial" pitchFamily="34" charset="0"/>
              </a:rPr>
              <a:t>Balanced core affinity</a:t>
            </a:r>
            <a:r>
              <a:rPr lang="en-US" altLang="zh-CN" sz="2400" dirty="0">
                <a:latin typeface="Arial" pitchFamily="34" charset="0"/>
                <a:cs typeface="Arial" pitchFamily="34" charset="0"/>
              </a:rPr>
              <a:t>: </a:t>
            </a:r>
            <a:r>
              <a:rPr lang="en-US" altLang="zh-CN" sz="2400" dirty="0" smtClean="0">
                <a:latin typeface="Arial" pitchFamily="34" charset="0"/>
                <a:cs typeface="Arial" pitchFamily="34" charset="0"/>
              </a:rPr>
              <a:t>serve </a:t>
            </a:r>
            <a:r>
              <a:rPr lang="en-US" altLang="zh-CN" sz="2400" dirty="0">
                <a:latin typeface="Arial" pitchFamily="34" charset="0"/>
                <a:cs typeface="Arial" pitchFamily="34" charset="0"/>
              </a:rPr>
              <a:t>60 GHz and </a:t>
            </a:r>
            <a:r>
              <a:rPr lang="en-US" altLang="zh-CN" sz="2400" dirty="0" err="1">
                <a:latin typeface="Arial" pitchFamily="34" charset="0"/>
                <a:cs typeface="Arial" pitchFamily="34" charset="0"/>
              </a:rPr>
              <a:t>WiFi</a:t>
            </a:r>
            <a:r>
              <a:rPr lang="en-US" altLang="zh-CN" sz="2400" dirty="0">
                <a:latin typeface="Arial" pitchFamily="34" charset="0"/>
                <a:cs typeface="Arial" pitchFamily="34" charset="0"/>
              </a:rPr>
              <a:t> </a:t>
            </a:r>
            <a:r>
              <a:rPr lang="en-US" altLang="zh-CN" sz="2400" dirty="0" smtClean="0">
                <a:latin typeface="Arial" pitchFamily="34" charset="0"/>
                <a:cs typeface="Arial" pitchFamily="34" charset="0"/>
              </a:rPr>
              <a:t>at </a:t>
            </a:r>
            <a:r>
              <a:rPr lang="en-US" altLang="zh-CN" sz="2400" dirty="0">
                <a:latin typeface="Arial" pitchFamily="34" charset="0"/>
                <a:cs typeface="Arial" pitchFamily="34" charset="0"/>
              </a:rPr>
              <a:t>different cores, while assigning both </a:t>
            </a:r>
            <a:r>
              <a:rPr lang="en-US" altLang="zh-CN" sz="2400" dirty="0" smtClean="0">
                <a:latin typeface="Arial" pitchFamily="34" charset="0"/>
                <a:cs typeface="Arial" pitchFamily="34" charset="0"/>
              </a:rPr>
              <a:t>IRQ/packet processing of </a:t>
            </a:r>
            <a:r>
              <a:rPr lang="en-US" altLang="zh-CN" sz="2400" dirty="0">
                <a:latin typeface="Arial" pitchFamily="34" charset="0"/>
                <a:cs typeface="Arial" pitchFamily="34" charset="0"/>
              </a:rPr>
              <a:t>an interface in the same core.</a:t>
            </a:r>
          </a:p>
        </p:txBody>
      </p:sp>
    </p:spTree>
    <p:extLst>
      <p:ext uri="{BB962C8B-B14F-4D97-AF65-F5344CB8AC3E}">
        <p14:creationId xmlns:p14="http://schemas.microsoft.com/office/powerpoint/2010/main" val="18004039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1879716" cy="1143000"/>
          </a:xfrm>
        </p:spPr>
        <p:txBody>
          <a:bodyPr/>
          <a:lstStyle/>
          <a:p>
            <a:r>
              <a:rPr lang="en-US" dirty="0"/>
              <a:t>MUST: </a:t>
            </a:r>
            <a:r>
              <a:rPr lang="en-US" dirty="0" smtClean="0"/>
              <a:t>performance overview</a:t>
            </a:r>
            <a:endParaRPr lang="en-US" dirty="0"/>
          </a:p>
        </p:txBody>
      </p:sp>
      <p:sp>
        <p:nvSpPr>
          <p:cNvPr id="5" name="TextBox 4"/>
          <p:cNvSpPr txBox="1"/>
          <p:nvPr/>
        </p:nvSpPr>
        <p:spPr>
          <a:xfrm>
            <a:off x="1057044" y="1447800"/>
            <a:ext cx="10601556" cy="492443"/>
          </a:xfrm>
          <a:prstGeom prst="rect">
            <a:avLst/>
          </a:prstGeom>
          <a:noFill/>
        </p:spPr>
        <p:txBody>
          <a:bodyPr wrap="square" rtlCol="0">
            <a:spAutoFit/>
          </a:bodyPr>
          <a:lstStyle/>
          <a:p>
            <a:pPr marL="342900" indent="-342900">
              <a:buClr>
                <a:srgbClr val="0000CC"/>
              </a:buClr>
              <a:buFont typeface="Wingdings" panose="05000000000000000000" pitchFamily="2" charset="2"/>
              <a:buChar char="Ø"/>
            </a:pPr>
            <a:r>
              <a:rPr lang="en-US" sz="2600" dirty="0" smtClean="0">
                <a:latin typeface="Arial" panose="020B0604020202020204" pitchFamily="34" charset="0"/>
                <a:cs typeface="Arial" panose="020B0604020202020204" pitchFamily="34" charset="0"/>
              </a:rPr>
              <a:t>Link level throughput</a:t>
            </a:r>
            <a:endParaRPr lang="en-US" sz="2500" dirty="0">
              <a:solidFill>
                <a:srgbClr val="000099"/>
              </a:solidFill>
              <a:latin typeface="Times New Roman" pitchFamily="18" charset="0"/>
              <a:cs typeface="Times New Roman" pitchFamily="18" charset="0"/>
            </a:endParaRPr>
          </a:p>
        </p:txBody>
      </p:sp>
      <p:sp>
        <p:nvSpPr>
          <p:cNvPr id="18" name="Slide Number Placeholder 17"/>
          <p:cNvSpPr>
            <a:spLocks noGrp="1"/>
          </p:cNvSpPr>
          <p:nvPr>
            <p:ph type="sldNum" sz="quarter" idx="12"/>
          </p:nvPr>
        </p:nvSpPr>
        <p:spPr/>
        <p:txBody>
          <a:bodyPr/>
          <a:lstStyle/>
          <a:p>
            <a:fld id="{9E617D81-C3C2-4942-A81E-0DE90F43241E}" type="slidenum">
              <a:rPr lang="en-US" smtClean="0"/>
              <a:pPr/>
              <a:t>43</a:t>
            </a:fld>
            <a:endParaRPr lang="en-US" dirty="0"/>
          </a:p>
        </p:txBody>
      </p:sp>
      <p:sp>
        <p:nvSpPr>
          <p:cNvPr id="7" name="Text Box 9"/>
          <p:cNvSpPr txBox="1">
            <a:spLocks noChangeArrowheads="1"/>
          </p:cNvSpPr>
          <p:nvPr/>
        </p:nvSpPr>
        <p:spPr bwMode="auto">
          <a:xfrm>
            <a:off x="1310833" y="6023029"/>
            <a:ext cx="10101262" cy="646331"/>
          </a:xfrm>
          <a:prstGeom prst="rect">
            <a:avLst/>
          </a:prstGeom>
          <a:noFill/>
          <a:ln w="9525">
            <a:noFill/>
            <a:miter lim="800000"/>
            <a:headEnd/>
            <a:tailEnd/>
          </a:ln>
          <a:effectLst/>
        </p:spPr>
        <p:txBody>
          <a:bodyPr wrap="square">
            <a:spAutoFit/>
          </a:bodyPr>
          <a:lstStyle/>
          <a:p>
            <a:r>
              <a:rPr lang="en-US" altLang="zh-CN" dirty="0" smtClean="0">
                <a:solidFill>
                  <a:srgbClr val="FF0000"/>
                </a:solidFill>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Steering with Eyes Closed: mm-Wave Beam Steering without in-Band Measurement</a:t>
            </a:r>
            <a:r>
              <a:rPr lang="en-US" altLang="zh-CN" dirty="0" smtClean="0">
                <a:latin typeface="Times New Roman" panose="02020603050405020304" pitchFamily="18" charset="0"/>
                <a:cs typeface="Times New Roman" panose="02020603050405020304" pitchFamily="18" charset="0"/>
              </a:rPr>
              <a:t>”, </a:t>
            </a:r>
            <a:br>
              <a:rPr lang="en-US" altLang="zh-CN" dirty="0" smtClean="0">
                <a:latin typeface="Times New Roman" panose="02020603050405020304" pitchFamily="18" charset="0"/>
                <a:cs typeface="Times New Roman" panose="02020603050405020304" pitchFamily="18" charset="0"/>
              </a:rPr>
            </a:br>
            <a:r>
              <a:rPr lang="en-US" altLang="zh-CN" dirty="0" smtClean="0">
                <a:latin typeface="Times New Roman" panose="02020603050405020304" pitchFamily="18" charset="0"/>
                <a:cs typeface="Times New Roman" panose="02020603050405020304" pitchFamily="18" charset="0"/>
              </a:rPr>
              <a:t>San</a:t>
            </a:r>
            <a:r>
              <a:rPr lang="en-US" dirty="0" smtClean="0">
                <a:latin typeface="Times New Roman" panose="02020603050405020304" pitchFamily="18" charset="0"/>
                <a:cs typeface="Times New Roman" panose="02020603050405020304" pitchFamily="18" charset="0"/>
              </a:rPr>
              <a:t> Thomas </a:t>
            </a:r>
            <a:r>
              <a:rPr lang="en-US" dirty="0" err="1">
                <a:latin typeface="Times New Roman" panose="02020603050405020304" pitchFamily="18" charset="0"/>
                <a:cs typeface="Times New Roman" panose="02020603050405020304" pitchFamily="18" charset="0"/>
              </a:rPr>
              <a:t>Nitsche</a:t>
            </a:r>
            <a:r>
              <a:rPr lang="en-US" dirty="0">
                <a:latin typeface="Times New Roman" panose="02020603050405020304" pitchFamily="18" charset="0"/>
                <a:cs typeface="Times New Roman" panose="02020603050405020304" pitchFamily="18" charset="0"/>
              </a:rPr>
              <a:t>, Adriana B. Flores, Edward W. Knightly, and </a:t>
            </a:r>
            <a:r>
              <a:rPr lang="en-US" dirty="0" err="1">
                <a:latin typeface="Times New Roman" panose="02020603050405020304" pitchFamily="18" charset="0"/>
                <a:cs typeface="Times New Roman" panose="02020603050405020304" pitchFamily="18" charset="0"/>
              </a:rPr>
              <a:t>Joerg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Widmer</a:t>
            </a:r>
            <a:r>
              <a:rPr lang="en-US" altLang="zh-CN" dirty="0" smtClean="0">
                <a:latin typeface="Times New Roman" panose="02020603050405020304" pitchFamily="18" charset="0"/>
                <a:cs typeface="Times New Roman" panose="02020603050405020304" pitchFamily="18" charset="0"/>
              </a:rPr>
              <a:t>,  </a:t>
            </a:r>
            <a:r>
              <a:rPr lang="en-US" altLang="zh-CN" dirty="0" smtClean="0">
                <a:solidFill>
                  <a:srgbClr val="0000CC"/>
                </a:solidFill>
                <a:latin typeface="Times New Roman" panose="02020603050405020304" pitchFamily="18" charset="0"/>
                <a:cs typeface="Times New Roman" panose="02020603050405020304" pitchFamily="18" charset="0"/>
              </a:rPr>
              <a:t>IEEE INFOCOM’16</a:t>
            </a:r>
            <a:endParaRPr lang="en-US" altLang="zh-CN" dirty="0">
              <a:solidFill>
                <a:srgbClr val="0000CC"/>
              </a:solidFill>
              <a:latin typeface="Times New Roman" panose="02020603050405020304" pitchFamily="18" charset="0"/>
              <a:cs typeface="Times New Roman" panose="02020603050405020304" pitchFamily="18" charset="0"/>
            </a:endParaRPr>
          </a:p>
        </p:txBody>
      </p:sp>
      <p:grpSp>
        <p:nvGrpSpPr>
          <p:cNvPr id="6" name="Group 5"/>
          <p:cNvGrpSpPr/>
          <p:nvPr/>
        </p:nvGrpSpPr>
        <p:grpSpPr>
          <a:xfrm>
            <a:off x="2855640" y="2276872"/>
            <a:ext cx="6286976" cy="3168352"/>
            <a:chOff x="2855640" y="2276872"/>
            <a:chExt cx="6286976" cy="3168352"/>
          </a:xfrm>
        </p:grpSpPr>
        <p:pic>
          <p:nvPicPr>
            <p:cNvPr id="4" name="Picture 3"/>
            <p:cNvPicPr>
              <a:picLocks noChangeAspect="1"/>
            </p:cNvPicPr>
            <p:nvPr/>
          </p:nvPicPr>
          <p:blipFill>
            <a:blip r:embed="rId3"/>
            <a:stretch>
              <a:fillRect/>
            </a:stretch>
          </p:blipFill>
          <p:spPr>
            <a:xfrm>
              <a:off x="2855640" y="2276872"/>
              <a:ext cx="6215248" cy="3168352"/>
            </a:xfrm>
            <a:prstGeom prst="rect">
              <a:avLst/>
            </a:prstGeom>
          </p:spPr>
        </p:pic>
        <p:sp>
          <p:nvSpPr>
            <p:cNvPr id="8" name="Text Box 9"/>
            <p:cNvSpPr txBox="1">
              <a:spLocks noChangeArrowheads="1"/>
            </p:cNvSpPr>
            <p:nvPr/>
          </p:nvSpPr>
          <p:spPr bwMode="auto">
            <a:xfrm>
              <a:off x="8805561" y="5039680"/>
              <a:ext cx="337055" cy="369332"/>
            </a:xfrm>
            <a:prstGeom prst="rect">
              <a:avLst/>
            </a:prstGeom>
            <a:noFill/>
            <a:ln w="9525">
              <a:noFill/>
              <a:miter lim="800000"/>
              <a:headEnd/>
              <a:tailEnd/>
            </a:ln>
            <a:effectLst/>
          </p:spPr>
          <p:txBody>
            <a:bodyPr wrap="square">
              <a:spAutoFit/>
            </a:bodyPr>
            <a:lstStyle/>
            <a:p>
              <a:r>
                <a:rPr lang="en-US" altLang="zh-CN" dirty="0" smtClean="0">
                  <a:solidFill>
                    <a:srgbClr val="FF0000"/>
                  </a:solidFill>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t>
              </a:r>
              <a:endParaRPr lang="en-US" altLang="zh-CN" dirty="0">
                <a:solidFill>
                  <a:srgbClr val="0000CC"/>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2184003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1879716" cy="1143000"/>
          </a:xfrm>
        </p:spPr>
        <p:txBody>
          <a:bodyPr/>
          <a:lstStyle/>
          <a:p>
            <a:r>
              <a:rPr lang="en-US" dirty="0"/>
              <a:t>MUST: </a:t>
            </a:r>
            <a:r>
              <a:rPr lang="en-US" dirty="0" smtClean="0"/>
              <a:t>performance overview</a:t>
            </a:r>
            <a:endParaRPr lang="en-US" dirty="0"/>
          </a:p>
        </p:txBody>
      </p:sp>
      <p:sp>
        <p:nvSpPr>
          <p:cNvPr id="5" name="TextBox 4"/>
          <p:cNvSpPr txBox="1"/>
          <p:nvPr/>
        </p:nvSpPr>
        <p:spPr>
          <a:xfrm>
            <a:off x="1057044" y="1447800"/>
            <a:ext cx="10601556" cy="492443"/>
          </a:xfrm>
          <a:prstGeom prst="rect">
            <a:avLst/>
          </a:prstGeom>
          <a:noFill/>
        </p:spPr>
        <p:txBody>
          <a:bodyPr wrap="square" rtlCol="0">
            <a:spAutoFit/>
          </a:bodyPr>
          <a:lstStyle/>
          <a:p>
            <a:pPr marL="342900" indent="-342900">
              <a:buClr>
                <a:srgbClr val="0000CC"/>
              </a:buClr>
              <a:buFont typeface="Wingdings" panose="05000000000000000000" pitchFamily="2" charset="2"/>
              <a:buChar char="Ø"/>
            </a:pPr>
            <a:r>
              <a:rPr lang="en-US" sz="2600" dirty="0" smtClean="0">
                <a:latin typeface="Arial" panose="020B0604020202020204" pitchFamily="34" charset="0"/>
                <a:cs typeface="Arial" panose="020B0604020202020204" pitchFamily="34" charset="0"/>
              </a:rPr>
              <a:t>TCP end to end latency</a:t>
            </a:r>
            <a:endParaRPr lang="en-US" sz="2500" dirty="0">
              <a:solidFill>
                <a:srgbClr val="000099"/>
              </a:solidFill>
              <a:latin typeface="Times New Roman" pitchFamily="18" charset="0"/>
              <a:cs typeface="Times New Roman" pitchFamily="18" charset="0"/>
            </a:endParaRPr>
          </a:p>
        </p:txBody>
      </p:sp>
      <p:sp>
        <p:nvSpPr>
          <p:cNvPr id="18" name="Slide Number Placeholder 17"/>
          <p:cNvSpPr>
            <a:spLocks noGrp="1"/>
          </p:cNvSpPr>
          <p:nvPr>
            <p:ph type="sldNum" sz="quarter" idx="12"/>
          </p:nvPr>
        </p:nvSpPr>
        <p:spPr/>
        <p:txBody>
          <a:bodyPr/>
          <a:lstStyle/>
          <a:p>
            <a:fld id="{9E617D81-C3C2-4942-A81E-0DE90F43241E}" type="slidenum">
              <a:rPr lang="en-US" smtClean="0"/>
              <a:pPr/>
              <a:t>44</a:t>
            </a:fld>
            <a:endParaRPr lang="en-US" dirty="0"/>
          </a:p>
        </p:txBody>
      </p:sp>
      <p:pic>
        <p:nvPicPr>
          <p:cNvPr id="4" name="Picture 3"/>
          <p:cNvPicPr>
            <a:picLocks noChangeAspect="1"/>
          </p:cNvPicPr>
          <p:nvPr/>
        </p:nvPicPr>
        <p:blipFill>
          <a:blip r:embed="rId3"/>
          <a:stretch>
            <a:fillRect/>
          </a:stretch>
        </p:blipFill>
        <p:spPr>
          <a:xfrm>
            <a:off x="5145169" y="1591816"/>
            <a:ext cx="6999503" cy="5149552"/>
          </a:xfrm>
          <a:prstGeom prst="rect">
            <a:avLst/>
          </a:prstGeom>
        </p:spPr>
      </p:pic>
      <p:sp>
        <p:nvSpPr>
          <p:cNvPr id="7" name="Text Box 9"/>
          <p:cNvSpPr txBox="1">
            <a:spLocks noChangeArrowheads="1"/>
          </p:cNvSpPr>
          <p:nvPr/>
        </p:nvSpPr>
        <p:spPr bwMode="auto">
          <a:xfrm>
            <a:off x="1447800" y="2132856"/>
            <a:ext cx="3323647" cy="830997"/>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400" dirty="0" smtClean="0">
                <a:latin typeface="Arial" pitchFamily="34" charset="0"/>
                <a:cs typeface="Arial" pitchFamily="34" charset="0"/>
              </a:rPr>
              <a:t>Orders of magnitude reduction</a:t>
            </a:r>
            <a:endParaRPr lang="en-US" altLang="zh-CN" sz="2400" dirty="0">
              <a:latin typeface="Arial" pitchFamily="34" charset="0"/>
              <a:cs typeface="Arial" pitchFamily="34" charset="0"/>
            </a:endParaRPr>
          </a:p>
        </p:txBody>
      </p:sp>
    </p:spTree>
    <p:extLst>
      <p:ext uri="{BB962C8B-B14F-4D97-AF65-F5344CB8AC3E}">
        <p14:creationId xmlns:p14="http://schemas.microsoft.com/office/powerpoint/2010/main" val="23098225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1879716" cy="1143000"/>
          </a:xfrm>
        </p:spPr>
        <p:txBody>
          <a:bodyPr/>
          <a:lstStyle/>
          <a:p>
            <a:r>
              <a:rPr lang="en-US" dirty="0"/>
              <a:t>MUST: </a:t>
            </a:r>
            <a:r>
              <a:rPr lang="en-US" dirty="0" smtClean="0"/>
              <a:t>performance overview</a:t>
            </a:r>
            <a:endParaRPr lang="en-US" dirty="0"/>
          </a:p>
        </p:txBody>
      </p:sp>
      <p:sp>
        <p:nvSpPr>
          <p:cNvPr id="5" name="TextBox 4"/>
          <p:cNvSpPr txBox="1"/>
          <p:nvPr/>
        </p:nvSpPr>
        <p:spPr>
          <a:xfrm>
            <a:off x="1057044" y="1447800"/>
            <a:ext cx="10601556" cy="492443"/>
          </a:xfrm>
          <a:prstGeom prst="rect">
            <a:avLst/>
          </a:prstGeom>
          <a:noFill/>
        </p:spPr>
        <p:txBody>
          <a:bodyPr wrap="square" rtlCol="0">
            <a:spAutoFit/>
          </a:bodyPr>
          <a:lstStyle/>
          <a:p>
            <a:pPr marL="342900" indent="-342900">
              <a:buClr>
                <a:srgbClr val="0000CC"/>
              </a:buClr>
              <a:buFont typeface="Wingdings" panose="05000000000000000000" pitchFamily="2" charset="2"/>
              <a:buChar char="Ø"/>
            </a:pPr>
            <a:r>
              <a:rPr lang="en-US" sz="2600" dirty="0" smtClean="0">
                <a:latin typeface="Arial" panose="020B0604020202020204" pitchFamily="34" charset="0"/>
                <a:cs typeface="Arial" panose="020B0604020202020204" pitchFamily="34" charset="0"/>
              </a:rPr>
              <a:t>Field trials with mobile users</a:t>
            </a:r>
            <a:endParaRPr lang="en-US" sz="2500" dirty="0">
              <a:solidFill>
                <a:srgbClr val="000099"/>
              </a:solidFill>
              <a:latin typeface="Times New Roman" pitchFamily="18" charset="0"/>
              <a:cs typeface="Times New Roman" pitchFamily="18" charset="0"/>
            </a:endParaRPr>
          </a:p>
        </p:txBody>
      </p:sp>
      <p:sp>
        <p:nvSpPr>
          <p:cNvPr id="18" name="Slide Number Placeholder 17"/>
          <p:cNvSpPr>
            <a:spLocks noGrp="1"/>
          </p:cNvSpPr>
          <p:nvPr>
            <p:ph type="sldNum" sz="quarter" idx="12"/>
          </p:nvPr>
        </p:nvSpPr>
        <p:spPr/>
        <p:txBody>
          <a:bodyPr/>
          <a:lstStyle/>
          <a:p>
            <a:fld id="{9E617D81-C3C2-4942-A81E-0DE90F43241E}" type="slidenum">
              <a:rPr lang="en-US" smtClean="0"/>
              <a:pPr/>
              <a:t>45</a:t>
            </a:fld>
            <a:endParaRPr lang="en-US" dirty="0"/>
          </a:p>
        </p:txBody>
      </p:sp>
      <p:pic>
        <p:nvPicPr>
          <p:cNvPr id="3" name="Picture 2"/>
          <p:cNvPicPr>
            <a:picLocks noChangeAspect="1"/>
          </p:cNvPicPr>
          <p:nvPr/>
        </p:nvPicPr>
        <p:blipFill>
          <a:blip r:embed="rId3"/>
          <a:stretch>
            <a:fillRect/>
          </a:stretch>
        </p:blipFill>
        <p:spPr>
          <a:xfrm>
            <a:off x="2567608" y="2183911"/>
            <a:ext cx="6120680" cy="3352496"/>
          </a:xfrm>
          <a:prstGeom prst="rect">
            <a:avLst/>
          </a:prstGeom>
        </p:spPr>
      </p:pic>
      <p:sp>
        <p:nvSpPr>
          <p:cNvPr id="7" name="Text Box 9"/>
          <p:cNvSpPr txBox="1">
            <a:spLocks noChangeArrowheads="1"/>
          </p:cNvSpPr>
          <p:nvPr/>
        </p:nvSpPr>
        <p:spPr bwMode="auto">
          <a:xfrm>
            <a:off x="1447800" y="5775647"/>
            <a:ext cx="9256712" cy="461665"/>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400" dirty="0" smtClean="0">
                <a:latin typeface="Arial" pitchFamily="34" charset="0"/>
                <a:cs typeface="Arial" pitchFamily="34" charset="0"/>
              </a:rPr>
              <a:t>~50% gain over 802.11ad and 45% over BBS.</a:t>
            </a:r>
            <a:endParaRPr lang="en-US" altLang="zh-CN" sz="2400" dirty="0">
              <a:latin typeface="Arial" pitchFamily="34" charset="0"/>
              <a:cs typeface="Arial" pitchFamily="34" charset="0"/>
            </a:endParaRPr>
          </a:p>
        </p:txBody>
      </p:sp>
      <p:sp>
        <p:nvSpPr>
          <p:cNvPr id="8" name="Text Box 9"/>
          <p:cNvSpPr txBox="1">
            <a:spLocks noChangeArrowheads="1"/>
          </p:cNvSpPr>
          <p:nvPr/>
        </p:nvSpPr>
        <p:spPr bwMode="auto">
          <a:xfrm>
            <a:off x="1443679" y="6257564"/>
            <a:ext cx="9256712" cy="461665"/>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400" dirty="0" smtClean="0">
                <a:latin typeface="Arial" pitchFamily="34" charset="0"/>
                <a:cs typeface="Arial" pitchFamily="34" charset="0"/>
              </a:rPr>
              <a:t>Higher gain with more mobility.</a:t>
            </a:r>
            <a:endParaRPr lang="en-US" altLang="zh-CN" sz="2400" dirty="0">
              <a:latin typeface="Arial" pitchFamily="34" charset="0"/>
              <a:cs typeface="Arial" pitchFamily="34" charset="0"/>
            </a:endParaRPr>
          </a:p>
        </p:txBody>
      </p:sp>
    </p:spTree>
    <p:extLst>
      <p:ext uri="{BB962C8B-B14F-4D97-AF65-F5344CB8AC3E}">
        <p14:creationId xmlns:p14="http://schemas.microsoft.com/office/powerpoint/2010/main" val="30175156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1879716" cy="1143000"/>
          </a:xfrm>
        </p:spPr>
        <p:txBody>
          <a:bodyPr/>
          <a:lstStyle/>
          <a:p>
            <a:r>
              <a:rPr lang="en-US" dirty="0" smtClean="0"/>
              <a:t>References</a:t>
            </a:r>
            <a:endParaRPr lang="en-US" dirty="0"/>
          </a:p>
        </p:txBody>
      </p:sp>
      <p:sp>
        <p:nvSpPr>
          <p:cNvPr id="18" name="Slide Number Placeholder 17"/>
          <p:cNvSpPr>
            <a:spLocks noGrp="1"/>
          </p:cNvSpPr>
          <p:nvPr>
            <p:ph type="sldNum" sz="quarter" idx="12"/>
          </p:nvPr>
        </p:nvSpPr>
        <p:spPr/>
        <p:txBody>
          <a:bodyPr/>
          <a:lstStyle/>
          <a:p>
            <a:fld id="{9E617D81-C3C2-4942-A81E-0DE90F43241E}" type="slidenum">
              <a:rPr lang="en-US" smtClean="0"/>
              <a:pPr/>
              <a:t>46</a:t>
            </a:fld>
            <a:endParaRPr lang="en-US" dirty="0"/>
          </a:p>
        </p:txBody>
      </p:sp>
      <p:sp>
        <p:nvSpPr>
          <p:cNvPr id="6" name="Text Box 9"/>
          <p:cNvSpPr txBox="1">
            <a:spLocks noChangeArrowheads="1"/>
          </p:cNvSpPr>
          <p:nvPr/>
        </p:nvSpPr>
        <p:spPr bwMode="auto">
          <a:xfrm>
            <a:off x="1310833" y="3452832"/>
            <a:ext cx="10101262" cy="646331"/>
          </a:xfrm>
          <a:prstGeom prst="rect">
            <a:avLst/>
          </a:prstGeom>
          <a:noFill/>
          <a:ln w="9525">
            <a:noFill/>
            <a:miter lim="800000"/>
            <a:headEnd/>
            <a:tailEnd/>
          </a:ln>
          <a:effectLst/>
        </p:spPr>
        <p:txBody>
          <a:bodyPr wrap="square">
            <a:spAutoFit/>
          </a:bodyPr>
          <a:lstStyle/>
          <a:p>
            <a:r>
              <a:rPr lang="en-US" altLang="zh-CN" dirty="0" smtClean="0">
                <a:solidFill>
                  <a:srgbClr val="FF0000"/>
                </a:solidFill>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Steering with Eyes Closed: mm-Wave Beam Steering without in-Band Measurement</a:t>
            </a:r>
            <a:r>
              <a:rPr lang="en-US" altLang="zh-CN" dirty="0" smtClean="0">
                <a:latin typeface="Times New Roman" panose="02020603050405020304" pitchFamily="18" charset="0"/>
                <a:cs typeface="Times New Roman" panose="02020603050405020304" pitchFamily="18" charset="0"/>
              </a:rPr>
              <a:t>”, </a:t>
            </a:r>
            <a:br>
              <a:rPr lang="en-US" altLang="zh-CN" dirty="0" smtClean="0">
                <a:latin typeface="Times New Roman" panose="02020603050405020304" pitchFamily="18" charset="0"/>
                <a:cs typeface="Times New Roman" panose="02020603050405020304" pitchFamily="18" charset="0"/>
              </a:rPr>
            </a:br>
            <a:r>
              <a:rPr lang="en-US" altLang="zh-CN" dirty="0" smtClean="0">
                <a:latin typeface="Times New Roman" panose="02020603050405020304" pitchFamily="18" charset="0"/>
                <a:cs typeface="Times New Roman" panose="02020603050405020304" pitchFamily="18" charset="0"/>
              </a:rPr>
              <a:t>San</a:t>
            </a:r>
            <a:r>
              <a:rPr lang="en-US" dirty="0" smtClean="0">
                <a:latin typeface="Times New Roman" panose="02020603050405020304" pitchFamily="18" charset="0"/>
                <a:cs typeface="Times New Roman" panose="02020603050405020304" pitchFamily="18" charset="0"/>
              </a:rPr>
              <a:t> Thomas </a:t>
            </a:r>
            <a:r>
              <a:rPr lang="en-US" dirty="0" err="1">
                <a:latin typeface="Times New Roman" panose="02020603050405020304" pitchFamily="18" charset="0"/>
                <a:cs typeface="Times New Roman" panose="02020603050405020304" pitchFamily="18" charset="0"/>
              </a:rPr>
              <a:t>Nitsche</a:t>
            </a:r>
            <a:r>
              <a:rPr lang="en-US" dirty="0">
                <a:latin typeface="Times New Roman" panose="02020603050405020304" pitchFamily="18" charset="0"/>
                <a:cs typeface="Times New Roman" panose="02020603050405020304" pitchFamily="18" charset="0"/>
              </a:rPr>
              <a:t>, Adriana B. Flores, Edward W. Knightly, and </a:t>
            </a:r>
            <a:r>
              <a:rPr lang="en-US" dirty="0" err="1">
                <a:latin typeface="Times New Roman" panose="02020603050405020304" pitchFamily="18" charset="0"/>
                <a:cs typeface="Times New Roman" panose="02020603050405020304" pitchFamily="18" charset="0"/>
              </a:rPr>
              <a:t>Joerg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Widmer</a:t>
            </a:r>
            <a:r>
              <a:rPr lang="en-US" altLang="zh-CN" dirty="0" smtClean="0">
                <a:latin typeface="Times New Roman" panose="02020603050405020304" pitchFamily="18" charset="0"/>
                <a:cs typeface="Times New Roman" panose="02020603050405020304" pitchFamily="18" charset="0"/>
              </a:rPr>
              <a:t>,  </a:t>
            </a:r>
            <a:r>
              <a:rPr lang="en-US" altLang="zh-CN" dirty="0" smtClean="0">
                <a:solidFill>
                  <a:srgbClr val="0000CC"/>
                </a:solidFill>
                <a:latin typeface="Times New Roman" panose="02020603050405020304" pitchFamily="18" charset="0"/>
                <a:cs typeface="Times New Roman" panose="02020603050405020304" pitchFamily="18" charset="0"/>
              </a:rPr>
              <a:t>IEEE INFOCOM’16</a:t>
            </a:r>
            <a:endParaRPr lang="en-US" altLang="zh-CN" dirty="0">
              <a:solidFill>
                <a:srgbClr val="0000CC"/>
              </a:solidFill>
              <a:latin typeface="Times New Roman" panose="02020603050405020304" pitchFamily="18" charset="0"/>
              <a:cs typeface="Times New Roman" panose="02020603050405020304" pitchFamily="18" charset="0"/>
            </a:endParaRPr>
          </a:p>
        </p:txBody>
      </p:sp>
      <p:sp>
        <p:nvSpPr>
          <p:cNvPr id="7" name="Text Box 9"/>
          <p:cNvSpPr txBox="1">
            <a:spLocks noChangeArrowheads="1"/>
          </p:cNvSpPr>
          <p:nvPr/>
        </p:nvSpPr>
        <p:spPr bwMode="auto">
          <a:xfrm>
            <a:off x="1310833" y="2621079"/>
            <a:ext cx="10101262" cy="646331"/>
          </a:xfrm>
          <a:prstGeom prst="rect">
            <a:avLst/>
          </a:prstGeom>
          <a:noFill/>
          <a:ln w="9525">
            <a:noFill/>
            <a:miter lim="800000"/>
            <a:headEnd/>
            <a:tailEnd/>
          </a:ln>
          <a:effectLst/>
        </p:spPr>
        <p:txBody>
          <a:bodyPr wrap="square">
            <a:spAutoFit/>
          </a:bodyPr>
          <a:lstStyle/>
          <a:p>
            <a:r>
              <a:rPr lang="en-US" altLang="zh-CN" dirty="0" smtClean="0">
                <a:solidFill>
                  <a:srgbClr val="FF0000"/>
                </a:solidFill>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t>
            </a:r>
            <a:r>
              <a:rPr lang="en-US" altLang="zh-CN" i="1" dirty="0" err="1" smtClean="0">
                <a:latin typeface="Times New Roman" panose="02020603050405020304" pitchFamily="18" charset="0"/>
                <a:cs typeface="Times New Roman" panose="02020603050405020304" pitchFamily="18" charset="0"/>
              </a:rPr>
              <a:t>WiFi</a:t>
            </a:r>
            <a:r>
              <a:rPr lang="en-US" altLang="zh-CN" i="1" dirty="0" smtClean="0">
                <a:latin typeface="Times New Roman" panose="02020603050405020304" pitchFamily="18" charset="0"/>
                <a:cs typeface="Times New Roman" panose="02020603050405020304" pitchFamily="18" charset="0"/>
              </a:rPr>
              <a:t>-Assisted </a:t>
            </a:r>
            <a:r>
              <a:rPr lang="en-US" altLang="zh-CN" i="1" dirty="0">
                <a:latin typeface="Times New Roman" panose="02020603050405020304" pitchFamily="18" charset="0"/>
                <a:cs typeface="Times New Roman" panose="02020603050405020304" pitchFamily="18" charset="0"/>
              </a:rPr>
              <a:t>60 GHz Networks</a:t>
            </a:r>
            <a:r>
              <a:rPr lang="en-US" altLang="zh-CN" dirty="0" smtClean="0">
                <a:latin typeface="Times New Roman" panose="02020603050405020304" pitchFamily="18" charset="0"/>
                <a:cs typeface="Times New Roman" panose="02020603050405020304" pitchFamily="18" charset="0"/>
              </a:rPr>
              <a:t>”, </a:t>
            </a:r>
            <a:br>
              <a:rPr lang="en-US" altLang="zh-CN" dirty="0" smtClean="0">
                <a:latin typeface="Times New Roman" panose="02020603050405020304" pitchFamily="18" charset="0"/>
                <a:cs typeface="Times New Roman" panose="02020603050405020304" pitchFamily="18" charset="0"/>
              </a:rPr>
            </a:br>
            <a:r>
              <a:rPr lang="en-US" altLang="zh-CN" dirty="0" err="1" smtClean="0">
                <a:latin typeface="Times New Roman" panose="02020603050405020304" pitchFamily="18" charset="0"/>
                <a:cs typeface="Times New Roman" panose="02020603050405020304" pitchFamily="18" charset="0"/>
              </a:rPr>
              <a:t>Sanjib</a:t>
            </a:r>
            <a:r>
              <a:rPr lang="en-US" altLang="zh-CN" dirty="0" smtClean="0">
                <a:latin typeface="Times New Roman" panose="02020603050405020304" pitchFamily="18" charset="0"/>
                <a:cs typeface="Times New Roman" panose="02020603050405020304" pitchFamily="18" charset="0"/>
              </a:rPr>
              <a:t> Sur, </a:t>
            </a:r>
            <a:r>
              <a:rPr lang="en-US" altLang="zh-CN" dirty="0" err="1">
                <a:latin typeface="Times New Roman" panose="02020603050405020304" pitchFamily="18" charset="0"/>
                <a:cs typeface="Times New Roman" panose="02020603050405020304" pitchFamily="18" charset="0"/>
              </a:rPr>
              <a:t>Ioannis</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Pefkianakis</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Xinyu</a:t>
            </a:r>
            <a:r>
              <a:rPr lang="en-US" altLang="zh-CN" dirty="0">
                <a:latin typeface="Times New Roman" panose="02020603050405020304" pitchFamily="18" charset="0"/>
                <a:cs typeface="Times New Roman" panose="02020603050405020304" pitchFamily="18" charset="0"/>
              </a:rPr>
              <a:t> Zhang, </a:t>
            </a:r>
            <a:r>
              <a:rPr lang="en-US" altLang="zh-CN" dirty="0" err="1">
                <a:latin typeface="Times New Roman" panose="02020603050405020304" pitchFamily="18" charset="0"/>
                <a:cs typeface="Times New Roman" panose="02020603050405020304" pitchFamily="18" charset="0"/>
              </a:rPr>
              <a:t>Kyu</a:t>
            </a:r>
            <a:r>
              <a:rPr lang="en-US" altLang="zh-CN" dirty="0">
                <a:latin typeface="Times New Roman" panose="02020603050405020304" pitchFamily="18" charset="0"/>
                <a:cs typeface="Times New Roman" panose="02020603050405020304" pitchFamily="18" charset="0"/>
              </a:rPr>
              <a:t>-Han Kim,  </a:t>
            </a:r>
            <a:r>
              <a:rPr lang="en-US" altLang="zh-CN" dirty="0" smtClean="0">
                <a:solidFill>
                  <a:srgbClr val="0000CC"/>
                </a:solidFill>
                <a:latin typeface="Times New Roman" panose="02020603050405020304" pitchFamily="18" charset="0"/>
                <a:cs typeface="Times New Roman" panose="02020603050405020304" pitchFamily="18" charset="0"/>
              </a:rPr>
              <a:t>ACM MobiCom’17</a:t>
            </a:r>
            <a:endParaRPr lang="en-US" altLang="zh-CN" dirty="0">
              <a:solidFill>
                <a:srgbClr val="0000CC"/>
              </a:solidFill>
              <a:latin typeface="Times New Roman" panose="02020603050405020304" pitchFamily="18" charset="0"/>
              <a:cs typeface="Times New Roman" panose="02020603050405020304" pitchFamily="18" charset="0"/>
            </a:endParaRPr>
          </a:p>
        </p:txBody>
      </p:sp>
      <p:sp>
        <p:nvSpPr>
          <p:cNvPr id="8" name="Text Box 9"/>
          <p:cNvSpPr txBox="1">
            <a:spLocks noChangeArrowheads="1"/>
          </p:cNvSpPr>
          <p:nvPr/>
        </p:nvSpPr>
        <p:spPr bwMode="auto">
          <a:xfrm>
            <a:off x="1310833" y="1896153"/>
            <a:ext cx="10101262" cy="646331"/>
          </a:xfrm>
          <a:prstGeom prst="rect">
            <a:avLst/>
          </a:prstGeom>
          <a:noFill/>
          <a:ln w="9525">
            <a:noFill/>
            <a:miter lim="800000"/>
            <a:headEnd/>
            <a:tailEnd/>
          </a:ln>
          <a:effectLst/>
        </p:spPr>
        <p:txBody>
          <a:bodyPr wrap="square">
            <a:spAutoFit/>
          </a:bodyPr>
          <a:lstStyle/>
          <a:p>
            <a:r>
              <a:rPr lang="en-US" altLang="zh-CN" dirty="0" smtClean="0">
                <a:solidFill>
                  <a:srgbClr val="FF0000"/>
                </a:solidFill>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Pose Information Assisted 60 GHz Networks: Towards </a:t>
            </a:r>
            <a:br>
              <a:rPr lang="en-US" altLang="zh-CN" i="1" dirty="0" smtClean="0">
                <a:latin typeface="Times New Roman" panose="02020603050405020304" pitchFamily="18" charset="0"/>
                <a:cs typeface="Times New Roman" panose="02020603050405020304" pitchFamily="18" charset="0"/>
              </a:rPr>
            </a:br>
            <a:r>
              <a:rPr lang="en-US" altLang="zh-CN" i="1" dirty="0" smtClean="0">
                <a:latin typeface="Times New Roman" panose="02020603050405020304" pitchFamily="18" charset="0"/>
                <a:cs typeface="Times New Roman" panose="02020603050405020304" pitchFamily="18" charset="0"/>
              </a:rPr>
              <a:t>Seamless Mobility and Coverage</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Teng</a:t>
            </a:r>
            <a:r>
              <a:rPr lang="en-US" altLang="zh-CN" dirty="0" smtClean="0">
                <a:latin typeface="Times New Roman" panose="02020603050405020304" pitchFamily="18" charset="0"/>
                <a:cs typeface="Times New Roman" panose="02020603050405020304" pitchFamily="18" charset="0"/>
              </a:rPr>
              <a:t> Wei, </a:t>
            </a:r>
            <a:r>
              <a:rPr lang="en-US" altLang="zh-CN" dirty="0" err="1" smtClean="0">
                <a:latin typeface="Times New Roman" panose="02020603050405020304" pitchFamily="18" charset="0"/>
                <a:cs typeface="Times New Roman" panose="02020603050405020304" pitchFamily="18" charset="0"/>
              </a:rPr>
              <a:t>Xinyu</a:t>
            </a:r>
            <a:r>
              <a:rPr lang="en-US" altLang="zh-CN" dirty="0" smtClean="0">
                <a:latin typeface="Times New Roman" panose="02020603050405020304" pitchFamily="18" charset="0"/>
                <a:cs typeface="Times New Roman" panose="02020603050405020304" pitchFamily="18" charset="0"/>
              </a:rPr>
              <a:t> Zhang,  </a:t>
            </a:r>
            <a:r>
              <a:rPr lang="en-US" altLang="zh-CN" dirty="0" smtClean="0">
                <a:solidFill>
                  <a:srgbClr val="0000CC"/>
                </a:solidFill>
                <a:latin typeface="Times New Roman" panose="02020603050405020304" pitchFamily="18" charset="0"/>
                <a:cs typeface="Times New Roman" panose="02020603050405020304" pitchFamily="18" charset="0"/>
              </a:rPr>
              <a:t>ACM MobiCom’17</a:t>
            </a:r>
            <a:endParaRPr lang="en-US" altLang="zh-CN" dirty="0">
              <a:solidFill>
                <a:srgbClr val="0000CC"/>
              </a:solidFill>
              <a:latin typeface="Times New Roman" panose="02020603050405020304" pitchFamily="18" charset="0"/>
              <a:cs typeface="Times New Roman" panose="02020603050405020304" pitchFamily="18" charset="0"/>
            </a:endParaRPr>
          </a:p>
        </p:txBody>
      </p:sp>
      <p:sp>
        <p:nvSpPr>
          <p:cNvPr id="9" name="Text Box 9"/>
          <p:cNvSpPr txBox="1">
            <a:spLocks noChangeArrowheads="1"/>
          </p:cNvSpPr>
          <p:nvPr/>
        </p:nvSpPr>
        <p:spPr bwMode="auto">
          <a:xfrm>
            <a:off x="1310833" y="1204177"/>
            <a:ext cx="10101262" cy="646331"/>
          </a:xfrm>
          <a:prstGeom prst="rect">
            <a:avLst/>
          </a:prstGeom>
          <a:noFill/>
          <a:ln w="9525">
            <a:noFill/>
            <a:miter lim="800000"/>
            <a:headEnd/>
            <a:tailEnd/>
          </a:ln>
          <a:effectLst/>
        </p:spPr>
        <p:txBody>
          <a:bodyPr wrap="square">
            <a:spAutoFit/>
          </a:bodyPr>
          <a:lstStyle/>
          <a:p>
            <a:r>
              <a:rPr lang="en-US" altLang="zh-CN" dirty="0" smtClean="0">
                <a:solidFill>
                  <a:srgbClr val="FF0000"/>
                </a:solidFill>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BeamSpy</a:t>
            </a:r>
            <a:r>
              <a:rPr lang="en-US" altLang="zh-CN" i="1" dirty="0">
                <a:latin typeface="Times New Roman" panose="02020603050405020304" pitchFamily="18" charset="0"/>
                <a:cs typeface="Times New Roman" panose="02020603050405020304" pitchFamily="18" charset="0"/>
              </a:rPr>
              <a:t>: Enabling Robust 60 GHz Links Under </a:t>
            </a:r>
            <a:r>
              <a:rPr lang="en-US" altLang="zh-CN" i="1" dirty="0" smtClean="0">
                <a:latin typeface="Times New Roman" panose="02020603050405020304" pitchFamily="18" charset="0"/>
                <a:cs typeface="Times New Roman" panose="02020603050405020304" pitchFamily="18" charset="0"/>
              </a:rPr>
              <a:t>Blockage</a:t>
            </a:r>
            <a:r>
              <a:rPr lang="en-US" altLang="zh-CN" dirty="0" smtClean="0">
                <a:latin typeface="Times New Roman" panose="02020603050405020304" pitchFamily="18" charset="0"/>
                <a:cs typeface="Times New Roman" panose="02020603050405020304" pitchFamily="18" charset="0"/>
              </a:rPr>
              <a:t>”, </a:t>
            </a:r>
            <a:br>
              <a:rPr lang="en-US" altLang="zh-CN" dirty="0" smtClean="0">
                <a:latin typeface="Times New Roman" panose="02020603050405020304" pitchFamily="18" charset="0"/>
                <a:cs typeface="Times New Roman" panose="02020603050405020304" pitchFamily="18" charset="0"/>
              </a:rPr>
            </a:br>
            <a:r>
              <a:rPr lang="en-US" altLang="zh-CN" dirty="0" err="1" smtClean="0">
                <a:latin typeface="Times New Roman" panose="02020603050405020304" pitchFamily="18" charset="0"/>
                <a:cs typeface="Times New Roman" panose="02020603050405020304" pitchFamily="18" charset="0"/>
              </a:rPr>
              <a:t>Sanjib</a:t>
            </a:r>
            <a:r>
              <a:rPr lang="en-US" altLang="zh-CN" dirty="0" smtClean="0">
                <a:latin typeface="Times New Roman" panose="02020603050405020304" pitchFamily="18" charset="0"/>
                <a:cs typeface="Times New Roman" panose="02020603050405020304" pitchFamily="18" charset="0"/>
              </a:rPr>
              <a:t> Sur, </a:t>
            </a:r>
            <a:r>
              <a:rPr lang="en-US" altLang="zh-CN" dirty="0" err="1" smtClean="0">
                <a:latin typeface="Times New Roman" panose="02020603050405020304" pitchFamily="18" charset="0"/>
                <a:cs typeface="Times New Roman" panose="02020603050405020304" pitchFamily="18" charset="0"/>
              </a:rPr>
              <a:t>Xinyu</a:t>
            </a:r>
            <a:r>
              <a:rPr lang="en-US" altLang="zh-CN" dirty="0" smtClean="0">
                <a:latin typeface="Times New Roman" panose="02020603050405020304" pitchFamily="18" charset="0"/>
                <a:cs typeface="Times New Roman" panose="02020603050405020304" pitchFamily="18" charset="0"/>
              </a:rPr>
              <a:t> Zhang, </a:t>
            </a:r>
            <a:r>
              <a:rPr lang="en-US" altLang="zh-CN" dirty="0" err="1" smtClean="0">
                <a:latin typeface="Times New Roman" panose="02020603050405020304" pitchFamily="18" charset="0"/>
                <a:cs typeface="Times New Roman" panose="02020603050405020304" pitchFamily="18" charset="0"/>
              </a:rPr>
              <a:t>Parameswaran</a:t>
            </a:r>
            <a:r>
              <a:rPr lang="en-US" altLang="zh-CN" dirty="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Ramanathan</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Ranveer</a:t>
            </a:r>
            <a:r>
              <a:rPr lang="en-US" altLang="zh-CN" dirty="0" smtClean="0">
                <a:latin typeface="Times New Roman" panose="02020603050405020304" pitchFamily="18" charset="0"/>
                <a:cs typeface="Times New Roman" panose="02020603050405020304" pitchFamily="18" charset="0"/>
              </a:rPr>
              <a:t> Chandra,  </a:t>
            </a:r>
            <a:r>
              <a:rPr lang="en-US" altLang="zh-CN" dirty="0" smtClean="0">
                <a:solidFill>
                  <a:srgbClr val="0000CC"/>
                </a:solidFill>
                <a:latin typeface="Times New Roman" panose="02020603050405020304" pitchFamily="18" charset="0"/>
                <a:cs typeface="Times New Roman" panose="02020603050405020304" pitchFamily="18" charset="0"/>
              </a:rPr>
              <a:t>USENIX NSDI’16</a:t>
            </a:r>
            <a:endParaRPr lang="en-US" altLang="zh-CN" dirty="0">
              <a:solidFill>
                <a:srgbClr val="0000CC"/>
              </a:solidFill>
              <a:latin typeface="Times New Roman" panose="02020603050405020304" pitchFamily="18" charset="0"/>
              <a:cs typeface="Times New Roman" panose="02020603050405020304" pitchFamily="18" charset="0"/>
            </a:endParaRPr>
          </a:p>
        </p:txBody>
      </p:sp>
      <p:sp>
        <p:nvSpPr>
          <p:cNvPr id="10" name="Text Box 9"/>
          <p:cNvSpPr txBox="1">
            <a:spLocks noChangeArrowheads="1"/>
          </p:cNvSpPr>
          <p:nvPr/>
        </p:nvSpPr>
        <p:spPr bwMode="auto">
          <a:xfrm>
            <a:off x="1314953" y="4206592"/>
            <a:ext cx="10101262" cy="646331"/>
          </a:xfrm>
          <a:prstGeom prst="rect">
            <a:avLst/>
          </a:prstGeom>
          <a:noFill/>
          <a:ln w="9525">
            <a:noFill/>
            <a:miter lim="800000"/>
            <a:headEnd/>
            <a:tailEnd/>
          </a:ln>
          <a:effectLst/>
        </p:spPr>
        <p:txBody>
          <a:bodyPr wrap="square">
            <a:spAutoFit/>
          </a:bodyPr>
          <a:lstStyle/>
          <a:p>
            <a:r>
              <a:rPr lang="en-US" altLang="zh-CN" dirty="0" smtClean="0">
                <a:solidFill>
                  <a:srgbClr val="FF0000"/>
                </a:solidFill>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Blockage and Directivity in 60 GHz Wireless Personal Area Networks</a:t>
            </a:r>
            <a:r>
              <a:rPr lang="en-US" altLang="zh-CN" dirty="0" smtClean="0">
                <a:latin typeface="Times New Roman" panose="02020603050405020304" pitchFamily="18" charset="0"/>
                <a:cs typeface="Times New Roman" panose="02020603050405020304" pitchFamily="18" charset="0"/>
              </a:rPr>
              <a:t>,” S. Singh, F. </a:t>
            </a:r>
            <a:r>
              <a:rPr lang="en-US" altLang="zh-CN" dirty="0" err="1" smtClean="0">
                <a:latin typeface="Times New Roman" panose="02020603050405020304" pitchFamily="18" charset="0"/>
                <a:cs typeface="Times New Roman" panose="02020603050405020304" pitchFamily="18" charset="0"/>
              </a:rPr>
              <a:t>Ziliotto</a:t>
            </a:r>
            <a:r>
              <a:rPr lang="en-US" altLang="zh-CN" dirty="0" smtClean="0">
                <a:latin typeface="Times New Roman" panose="02020603050405020304" pitchFamily="18" charset="0"/>
                <a:cs typeface="Times New Roman" panose="02020603050405020304" pitchFamily="18" charset="0"/>
              </a:rPr>
              <a:t>, U. </a:t>
            </a:r>
            <a:r>
              <a:rPr lang="en-US" altLang="zh-CN" dirty="0" err="1" smtClean="0">
                <a:latin typeface="Times New Roman" panose="02020603050405020304" pitchFamily="18" charset="0"/>
                <a:cs typeface="Times New Roman" panose="02020603050405020304" pitchFamily="18" charset="0"/>
              </a:rPr>
              <a:t>Madhow</a:t>
            </a:r>
            <a:r>
              <a:rPr lang="en-US" altLang="zh-CN" dirty="0" smtClean="0">
                <a:latin typeface="Times New Roman" panose="02020603050405020304" pitchFamily="18" charset="0"/>
                <a:cs typeface="Times New Roman" panose="02020603050405020304" pitchFamily="18" charset="0"/>
              </a:rPr>
              <a:t>, E. M. Belding, and M. </a:t>
            </a:r>
            <a:r>
              <a:rPr lang="en-US" altLang="zh-CN" dirty="0" err="1" smtClean="0">
                <a:latin typeface="Times New Roman" panose="02020603050405020304" pitchFamily="18" charset="0"/>
                <a:cs typeface="Times New Roman" panose="02020603050405020304" pitchFamily="18" charset="0"/>
              </a:rPr>
              <a:t>Rodwell</a:t>
            </a:r>
            <a:r>
              <a:rPr lang="en-US" altLang="zh-CN" dirty="0" smtClean="0">
                <a:latin typeface="Times New Roman" panose="02020603050405020304" pitchFamily="18" charset="0"/>
                <a:cs typeface="Times New Roman" panose="02020603050405020304" pitchFamily="18" charset="0"/>
              </a:rPr>
              <a:t>, </a:t>
            </a:r>
            <a:r>
              <a:rPr lang="en-US" altLang="zh-CN" dirty="0" smtClean="0">
                <a:solidFill>
                  <a:srgbClr val="0000FF"/>
                </a:solidFill>
                <a:latin typeface="Times New Roman" panose="02020603050405020304" pitchFamily="18" charset="0"/>
                <a:cs typeface="Times New Roman" panose="02020603050405020304" pitchFamily="18" charset="0"/>
              </a:rPr>
              <a:t>IEEE JSAC</a:t>
            </a:r>
            <a:r>
              <a:rPr lang="en-US" altLang="zh-CN" dirty="0" smtClean="0">
                <a:latin typeface="Times New Roman" panose="02020603050405020304" pitchFamily="18" charset="0"/>
                <a:cs typeface="Times New Roman" panose="02020603050405020304" pitchFamily="18" charset="0"/>
              </a:rPr>
              <a:t>, vol. 27, no. 8, </a:t>
            </a:r>
            <a:r>
              <a:rPr lang="en-US" altLang="zh-CN" dirty="0" smtClean="0">
                <a:solidFill>
                  <a:srgbClr val="0000CC"/>
                </a:solidFill>
                <a:latin typeface="Times New Roman" panose="02020603050405020304" pitchFamily="18" charset="0"/>
                <a:cs typeface="Times New Roman" panose="02020603050405020304" pitchFamily="18" charset="0"/>
              </a:rPr>
              <a:t>2009</a:t>
            </a:r>
            <a:r>
              <a:rPr lang="en-US" altLang="zh-CN" dirty="0" smtClean="0">
                <a:latin typeface="Times New Roman" panose="02020603050405020304" pitchFamily="18" charset="0"/>
                <a:cs typeface="Times New Roman" panose="02020603050405020304" pitchFamily="18" charset="0"/>
              </a:rPr>
              <a:t>.</a:t>
            </a:r>
            <a:endParaRPr lang="en-US" altLang="zh-CN" dirty="0">
              <a:solidFill>
                <a:srgbClr val="0000CC"/>
              </a:solidFill>
              <a:latin typeface="Times New Roman" panose="02020603050405020304" pitchFamily="18" charset="0"/>
              <a:cs typeface="Times New Roman" panose="02020603050405020304" pitchFamily="18" charset="0"/>
            </a:endParaRPr>
          </a:p>
        </p:txBody>
      </p:sp>
      <p:sp>
        <p:nvSpPr>
          <p:cNvPr id="13" name="Text Box 9"/>
          <p:cNvSpPr txBox="1">
            <a:spLocks noChangeArrowheads="1"/>
          </p:cNvSpPr>
          <p:nvPr/>
        </p:nvSpPr>
        <p:spPr bwMode="auto">
          <a:xfrm>
            <a:off x="1310833" y="4910762"/>
            <a:ext cx="10101262" cy="646331"/>
          </a:xfrm>
          <a:prstGeom prst="rect">
            <a:avLst/>
          </a:prstGeom>
          <a:noFill/>
          <a:ln w="9525">
            <a:noFill/>
            <a:miter lim="800000"/>
            <a:headEnd/>
            <a:tailEnd/>
          </a:ln>
          <a:effectLst/>
        </p:spPr>
        <p:txBody>
          <a:bodyPr wrap="square">
            <a:spAutoFit/>
          </a:bodyPr>
          <a:lstStyle/>
          <a:p>
            <a:r>
              <a:rPr lang="en-US" altLang="zh-CN" dirty="0" smtClean="0">
                <a:solidFill>
                  <a:srgbClr val="FF0000"/>
                </a:solidFill>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Beam-forecast: Facilitating Mobile 60 GHz Networks via Model-driven Beam Steering</a:t>
            </a:r>
            <a:r>
              <a:rPr lang="en-US" altLang="zh-CN"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Anfu</a:t>
            </a:r>
            <a:r>
              <a:rPr lang="en-US" dirty="0">
                <a:latin typeface="Times New Roman" panose="02020603050405020304" pitchFamily="18" charset="0"/>
                <a:cs typeface="Times New Roman" panose="02020603050405020304" pitchFamily="18" charset="0"/>
              </a:rPr>
              <a:t> Zhou, </a:t>
            </a:r>
            <a:r>
              <a:rPr lang="en-US" dirty="0" err="1">
                <a:latin typeface="Times New Roman" panose="02020603050405020304" pitchFamily="18" charset="0"/>
                <a:cs typeface="Times New Roman" panose="02020603050405020304" pitchFamily="18" charset="0"/>
              </a:rPr>
              <a:t>Xinyu</a:t>
            </a:r>
            <a:r>
              <a:rPr lang="en-US" dirty="0">
                <a:latin typeface="Times New Roman" panose="02020603050405020304" pitchFamily="18" charset="0"/>
                <a:cs typeface="Times New Roman" panose="02020603050405020304" pitchFamily="18" charset="0"/>
              </a:rPr>
              <a:t> Zhang, </a:t>
            </a:r>
            <a:r>
              <a:rPr lang="en-US" dirty="0" err="1">
                <a:latin typeface="Times New Roman" panose="02020603050405020304" pitchFamily="18" charset="0"/>
                <a:cs typeface="Times New Roman" panose="02020603050405020304" pitchFamily="18" charset="0"/>
              </a:rPr>
              <a:t>Huadong</a:t>
            </a:r>
            <a:r>
              <a:rPr lang="en-US" dirty="0">
                <a:latin typeface="Times New Roman" panose="02020603050405020304" pitchFamily="18" charset="0"/>
                <a:cs typeface="Times New Roman" panose="02020603050405020304" pitchFamily="18" charset="0"/>
              </a:rPr>
              <a:t> Ma</a:t>
            </a:r>
            <a:r>
              <a:rPr lang="en-US" altLang="zh-CN" dirty="0" smtClean="0">
                <a:latin typeface="Times New Roman" panose="02020603050405020304" pitchFamily="18" charset="0"/>
                <a:cs typeface="Times New Roman" panose="02020603050405020304" pitchFamily="18" charset="0"/>
              </a:rPr>
              <a:t>, </a:t>
            </a:r>
            <a:r>
              <a:rPr lang="en-US" altLang="zh-CN" dirty="0" smtClean="0">
                <a:solidFill>
                  <a:srgbClr val="0000FF"/>
                </a:solidFill>
                <a:latin typeface="Times New Roman" panose="02020603050405020304" pitchFamily="18" charset="0"/>
                <a:cs typeface="Times New Roman" panose="02020603050405020304" pitchFamily="18" charset="0"/>
              </a:rPr>
              <a:t>IEEE INFOCOM</a:t>
            </a:r>
            <a:r>
              <a:rPr lang="en-US" altLang="zh-CN" dirty="0" smtClean="0">
                <a:latin typeface="Times New Roman" panose="02020603050405020304" pitchFamily="18" charset="0"/>
                <a:cs typeface="Times New Roman" panose="02020603050405020304" pitchFamily="18" charset="0"/>
              </a:rPr>
              <a:t>, vol. 27, no. 8, </a:t>
            </a:r>
            <a:r>
              <a:rPr lang="en-US" altLang="zh-CN" dirty="0" smtClean="0">
                <a:solidFill>
                  <a:srgbClr val="0000CC"/>
                </a:solidFill>
                <a:latin typeface="Times New Roman" panose="02020603050405020304" pitchFamily="18" charset="0"/>
                <a:cs typeface="Times New Roman" panose="02020603050405020304" pitchFamily="18" charset="0"/>
              </a:rPr>
              <a:t>2017</a:t>
            </a:r>
            <a:r>
              <a:rPr lang="en-US" altLang="zh-CN" dirty="0" smtClean="0">
                <a:latin typeface="Times New Roman" panose="02020603050405020304" pitchFamily="18" charset="0"/>
                <a:cs typeface="Times New Roman" panose="02020603050405020304" pitchFamily="18" charset="0"/>
              </a:rPr>
              <a:t>.</a:t>
            </a:r>
            <a:endParaRPr lang="en-US" altLang="zh-CN" dirty="0">
              <a:solidFill>
                <a:srgbClr val="0000CC"/>
              </a:solidFill>
              <a:latin typeface="Times New Roman" panose="02020603050405020304" pitchFamily="18" charset="0"/>
              <a:cs typeface="Times New Roman" panose="02020603050405020304" pitchFamily="18" charset="0"/>
            </a:endParaRPr>
          </a:p>
        </p:txBody>
      </p:sp>
      <p:sp>
        <p:nvSpPr>
          <p:cNvPr id="14" name="Text Box 9"/>
          <p:cNvSpPr txBox="1">
            <a:spLocks noChangeArrowheads="1"/>
          </p:cNvSpPr>
          <p:nvPr/>
        </p:nvSpPr>
        <p:spPr bwMode="auto">
          <a:xfrm>
            <a:off x="1314949" y="5656286"/>
            <a:ext cx="10101262" cy="646331"/>
          </a:xfrm>
          <a:prstGeom prst="rect">
            <a:avLst/>
          </a:prstGeom>
          <a:noFill/>
          <a:ln w="9525">
            <a:noFill/>
            <a:miter lim="800000"/>
            <a:headEnd/>
            <a:tailEnd/>
          </a:ln>
          <a:effectLst/>
        </p:spPr>
        <p:txBody>
          <a:bodyPr wrap="square">
            <a:spAutoFit/>
          </a:bodyPr>
          <a:lstStyle/>
          <a:p>
            <a:r>
              <a:rPr lang="en-US" altLang="zh-CN" dirty="0" smtClean="0">
                <a:solidFill>
                  <a:srgbClr val="FF0000"/>
                </a:solidFill>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Enabling High-Quality Untethered Virtual Reality</a:t>
            </a:r>
            <a:r>
              <a:rPr lang="en-US" altLang="zh-CN"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Omid </a:t>
            </a:r>
            <a:r>
              <a:rPr lang="en-US" dirty="0" err="1" smtClean="0">
                <a:latin typeface="Times New Roman" panose="02020603050405020304" pitchFamily="18" charset="0"/>
                <a:cs typeface="Times New Roman" panose="02020603050405020304" pitchFamily="18" charset="0"/>
              </a:rPr>
              <a:t>Abari</a:t>
            </a:r>
            <a:r>
              <a:rPr lang="en-US" dirty="0" smtClean="0">
                <a:latin typeface="Times New Roman" panose="02020603050405020304" pitchFamily="18" charset="0"/>
                <a:cs typeface="Times New Roman" panose="02020603050405020304" pitchFamily="18" charset="0"/>
              </a:rPr>
              <a:t>, Dinesh </a:t>
            </a:r>
            <a:r>
              <a:rPr lang="en-US" dirty="0" err="1" smtClean="0">
                <a:latin typeface="Times New Roman" panose="02020603050405020304" pitchFamily="18" charset="0"/>
                <a:cs typeface="Times New Roman" panose="02020603050405020304" pitchFamily="18" charset="0"/>
              </a:rPr>
              <a:t>Bharadia</a:t>
            </a:r>
            <a:r>
              <a:rPr lang="en-US" dirty="0" smtClean="0">
                <a:latin typeface="Times New Roman" panose="02020603050405020304" pitchFamily="18" charset="0"/>
                <a:cs typeface="Times New Roman" panose="02020603050405020304" pitchFamily="18" charset="0"/>
              </a:rPr>
              <a:t>, Austin Duffield, and Dina </a:t>
            </a:r>
            <a:r>
              <a:rPr lang="en-US" dirty="0" err="1" smtClean="0">
                <a:latin typeface="Times New Roman" panose="02020603050405020304" pitchFamily="18" charset="0"/>
                <a:cs typeface="Times New Roman" panose="02020603050405020304" pitchFamily="18" charset="0"/>
              </a:rPr>
              <a:t>Katabi</a:t>
            </a:r>
            <a:r>
              <a:rPr lang="en-US" altLang="zh-CN" dirty="0" smtClean="0">
                <a:latin typeface="Times New Roman" panose="02020603050405020304" pitchFamily="18" charset="0"/>
                <a:cs typeface="Times New Roman" panose="02020603050405020304" pitchFamily="18" charset="0"/>
              </a:rPr>
              <a:t>, </a:t>
            </a:r>
            <a:r>
              <a:rPr lang="en-US" altLang="zh-CN" smtClean="0">
                <a:solidFill>
                  <a:srgbClr val="0000FF"/>
                </a:solidFill>
                <a:latin typeface="Times New Roman" panose="02020603050405020304" pitchFamily="18" charset="0"/>
                <a:cs typeface="Times New Roman" panose="02020603050405020304" pitchFamily="18" charset="0"/>
              </a:rPr>
              <a:t>USENIX NSDI</a:t>
            </a:r>
            <a:r>
              <a:rPr lang="en-US" altLang="zh-CN" smtClean="0">
                <a:latin typeface="Times New Roman" panose="02020603050405020304" pitchFamily="18" charset="0"/>
                <a:cs typeface="Times New Roman" panose="02020603050405020304" pitchFamily="18" charset="0"/>
              </a:rPr>
              <a:t>, </a:t>
            </a:r>
            <a:r>
              <a:rPr lang="en-US" altLang="zh-CN" dirty="0" smtClean="0">
                <a:solidFill>
                  <a:srgbClr val="0000CC"/>
                </a:solidFill>
                <a:latin typeface="Times New Roman" panose="02020603050405020304" pitchFamily="18" charset="0"/>
                <a:cs typeface="Times New Roman" panose="02020603050405020304" pitchFamily="18" charset="0"/>
              </a:rPr>
              <a:t>2017</a:t>
            </a:r>
            <a:r>
              <a:rPr lang="en-US" altLang="zh-CN" dirty="0" smtClean="0">
                <a:latin typeface="Times New Roman" panose="02020603050405020304" pitchFamily="18" charset="0"/>
                <a:cs typeface="Times New Roman" panose="02020603050405020304" pitchFamily="18" charset="0"/>
              </a:rPr>
              <a:t>.</a:t>
            </a:r>
            <a:endParaRPr lang="en-US" altLang="zh-CN" dirty="0">
              <a:solidFill>
                <a:srgbClr val="0000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2692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1879716" cy="1143000"/>
          </a:xfrm>
        </p:spPr>
        <p:txBody>
          <a:bodyPr/>
          <a:lstStyle/>
          <a:p>
            <a:r>
              <a:rPr lang="en-US" dirty="0" smtClean="0"/>
              <a:t>How severe is the blockage/mobility problem? </a:t>
            </a:r>
            <a:endParaRPr lang="en-US" dirty="0"/>
          </a:p>
        </p:txBody>
      </p:sp>
      <p:sp>
        <p:nvSpPr>
          <p:cNvPr id="18" name="Slide Number Placeholder 17"/>
          <p:cNvSpPr>
            <a:spLocks noGrp="1"/>
          </p:cNvSpPr>
          <p:nvPr>
            <p:ph type="sldNum" sz="quarter" idx="12"/>
          </p:nvPr>
        </p:nvSpPr>
        <p:spPr/>
        <p:txBody>
          <a:bodyPr/>
          <a:lstStyle/>
          <a:p>
            <a:fld id="{9E617D81-C3C2-4942-A81E-0DE90F43241E}" type="slidenum">
              <a:rPr lang="en-US" smtClean="0"/>
              <a:pPr/>
              <a:t>5</a:t>
            </a:fld>
            <a:endParaRPr lang="en-US" dirty="0"/>
          </a:p>
        </p:txBody>
      </p:sp>
      <p:sp>
        <p:nvSpPr>
          <p:cNvPr id="11" name="TextBox 10"/>
          <p:cNvSpPr txBox="1"/>
          <p:nvPr/>
        </p:nvSpPr>
        <p:spPr>
          <a:xfrm>
            <a:off x="1060020" y="1340768"/>
            <a:ext cx="9763356" cy="492443"/>
          </a:xfrm>
          <a:prstGeom prst="rect">
            <a:avLst/>
          </a:prstGeom>
          <a:noFill/>
        </p:spPr>
        <p:txBody>
          <a:bodyPr wrap="square" rtlCol="0">
            <a:spAutoFit/>
          </a:bodyPr>
          <a:lstStyle/>
          <a:p>
            <a:pPr marL="342900" indent="-342900">
              <a:buClr>
                <a:srgbClr val="0000CC"/>
              </a:buClr>
              <a:buFont typeface="Wingdings" panose="05000000000000000000" pitchFamily="2" charset="2"/>
              <a:buChar char="Ø"/>
            </a:pPr>
            <a:r>
              <a:rPr lang="en-US" sz="2600" dirty="0" smtClean="0">
                <a:latin typeface="Arial" panose="020B0604020202020204" pitchFamily="34" charset="0"/>
                <a:cs typeface="Arial" panose="020B0604020202020204" pitchFamily="34" charset="0"/>
              </a:rPr>
              <a:t>Throughput drop due to signal attenuation and blockage</a:t>
            </a:r>
            <a:endParaRPr lang="en-US" sz="2500" dirty="0">
              <a:solidFill>
                <a:srgbClr val="000099"/>
              </a:solidFill>
              <a:latin typeface="Times New Roman" pitchFamily="18" charset="0"/>
              <a:cs typeface="Times New Roman" pitchFamily="18" charset="0"/>
            </a:endParaRPr>
          </a:p>
        </p:txBody>
      </p:sp>
      <p:sp>
        <p:nvSpPr>
          <p:cNvPr id="12" name="Text Box 9"/>
          <p:cNvSpPr txBox="1">
            <a:spLocks noChangeArrowheads="1"/>
          </p:cNvSpPr>
          <p:nvPr/>
        </p:nvSpPr>
        <p:spPr bwMode="auto">
          <a:xfrm>
            <a:off x="1450776" y="1970966"/>
            <a:ext cx="10207824" cy="461665"/>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400" dirty="0" smtClean="0">
                <a:latin typeface="Arial" pitchFamily="34" charset="0"/>
                <a:cs typeface="Arial" pitchFamily="34" charset="0"/>
              </a:rPr>
              <a:t>Experimental setup</a:t>
            </a:r>
            <a:endParaRPr lang="en-US" altLang="zh-CN" sz="2400" dirty="0">
              <a:latin typeface="Arial" pitchFamily="34" charset="0"/>
              <a:cs typeface="Arial" pitchFamily="34" charset="0"/>
            </a:endParaRPr>
          </a:p>
        </p:txBody>
      </p:sp>
      <p:pic>
        <p:nvPicPr>
          <p:cNvPr id="3" name="Picture 2"/>
          <p:cNvPicPr>
            <a:picLocks noChangeAspect="1"/>
          </p:cNvPicPr>
          <p:nvPr/>
        </p:nvPicPr>
        <p:blipFill>
          <a:blip r:embed="rId3"/>
          <a:stretch>
            <a:fillRect/>
          </a:stretch>
        </p:blipFill>
        <p:spPr>
          <a:xfrm>
            <a:off x="1847528" y="2570386"/>
            <a:ext cx="7314906" cy="3218455"/>
          </a:xfrm>
          <a:prstGeom prst="rect">
            <a:avLst/>
          </a:prstGeom>
        </p:spPr>
      </p:pic>
      <p:sp>
        <p:nvSpPr>
          <p:cNvPr id="5" name="TextBox 4"/>
          <p:cNvSpPr txBox="1"/>
          <p:nvPr/>
        </p:nvSpPr>
        <p:spPr>
          <a:xfrm>
            <a:off x="1631504" y="6237312"/>
            <a:ext cx="4608512" cy="400110"/>
          </a:xfrm>
          <a:prstGeom prst="rect">
            <a:avLst/>
          </a:prstGeom>
          <a:noFill/>
        </p:spPr>
        <p:txBody>
          <a:bodyPr wrap="square" rtlCol="0">
            <a:spAutoFit/>
          </a:bodyPr>
          <a:lstStyle/>
          <a:p>
            <a:r>
              <a:rPr lang="en-US" sz="2000" b="1" dirty="0" smtClean="0">
                <a:solidFill>
                  <a:srgbClr val="FF0000"/>
                </a:solidFill>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r>
              <a:rPr lang="en-US" sz="2000" dirty="0" smtClean="0">
                <a:latin typeface="Arial" panose="020B0604020202020204" pitchFamily="34" charset="0"/>
                <a:cs typeface="Arial" panose="020B0604020202020204" pitchFamily="34" charset="0"/>
              </a:rPr>
              <a:t>S. Sur et. al., </a:t>
            </a:r>
            <a:r>
              <a:rPr lang="en-US" sz="2000" dirty="0" smtClean="0">
                <a:solidFill>
                  <a:srgbClr val="0000CC"/>
                </a:solidFill>
                <a:latin typeface="Arial" panose="020B0604020202020204" pitchFamily="34" charset="0"/>
                <a:cs typeface="Arial" panose="020B0604020202020204" pitchFamily="34" charset="0"/>
              </a:rPr>
              <a:t>ACM MobiCom’17</a:t>
            </a:r>
            <a:endParaRPr lang="en-US" sz="2000" dirty="0">
              <a:solidFill>
                <a:srgbClr val="0000CC"/>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62372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1879716" cy="1143000"/>
          </a:xfrm>
        </p:spPr>
        <p:txBody>
          <a:bodyPr/>
          <a:lstStyle/>
          <a:p>
            <a:r>
              <a:rPr lang="en-US" dirty="0" smtClean="0"/>
              <a:t>How severe is the blockage/mobility problem? </a:t>
            </a:r>
            <a:endParaRPr lang="en-US" dirty="0"/>
          </a:p>
        </p:txBody>
      </p:sp>
      <p:sp>
        <p:nvSpPr>
          <p:cNvPr id="18" name="Slide Number Placeholder 17"/>
          <p:cNvSpPr>
            <a:spLocks noGrp="1"/>
          </p:cNvSpPr>
          <p:nvPr>
            <p:ph type="sldNum" sz="quarter" idx="12"/>
          </p:nvPr>
        </p:nvSpPr>
        <p:spPr/>
        <p:txBody>
          <a:bodyPr/>
          <a:lstStyle/>
          <a:p>
            <a:fld id="{9E617D81-C3C2-4942-A81E-0DE90F43241E}" type="slidenum">
              <a:rPr lang="en-US" smtClean="0"/>
              <a:pPr/>
              <a:t>6</a:t>
            </a:fld>
            <a:endParaRPr lang="en-US" dirty="0"/>
          </a:p>
        </p:txBody>
      </p:sp>
      <p:sp>
        <p:nvSpPr>
          <p:cNvPr id="11" name="TextBox 10"/>
          <p:cNvSpPr txBox="1"/>
          <p:nvPr/>
        </p:nvSpPr>
        <p:spPr>
          <a:xfrm>
            <a:off x="1060020" y="1340768"/>
            <a:ext cx="9763356" cy="492443"/>
          </a:xfrm>
          <a:prstGeom prst="rect">
            <a:avLst/>
          </a:prstGeom>
          <a:noFill/>
        </p:spPr>
        <p:txBody>
          <a:bodyPr wrap="square" rtlCol="0">
            <a:spAutoFit/>
          </a:bodyPr>
          <a:lstStyle/>
          <a:p>
            <a:pPr marL="342900" indent="-342900">
              <a:buClr>
                <a:srgbClr val="0000CC"/>
              </a:buClr>
              <a:buFont typeface="Wingdings" panose="05000000000000000000" pitchFamily="2" charset="2"/>
              <a:buChar char="Ø"/>
            </a:pPr>
            <a:r>
              <a:rPr lang="en-US" sz="2600" dirty="0" smtClean="0">
                <a:latin typeface="Arial" panose="020B0604020202020204" pitchFamily="34" charset="0"/>
                <a:cs typeface="Arial" panose="020B0604020202020204" pitchFamily="34" charset="0"/>
              </a:rPr>
              <a:t>Throughput drop due to signal attenuation and blockage</a:t>
            </a:r>
            <a:endParaRPr lang="en-US" sz="2500" dirty="0">
              <a:solidFill>
                <a:srgbClr val="000099"/>
              </a:solidFill>
              <a:latin typeface="Times New Roman" pitchFamily="18" charset="0"/>
              <a:cs typeface="Times New Roman" pitchFamily="18" charset="0"/>
            </a:endParaRPr>
          </a:p>
        </p:txBody>
      </p:sp>
      <p:sp>
        <p:nvSpPr>
          <p:cNvPr id="12" name="Text Box 9"/>
          <p:cNvSpPr txBox="1">
            <a:spLocks noChangeArrowheads="1"/>
          </p:cNvSpPr>
          <p:nvPr/>
        </p:nvSpPr>
        <p:spPr bwMode="auto">
          <a:xfrm>
            <a:off x="1450776" y="1970966"/>
            <a:ext cx="10207824" cy="461665"/>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400" dirty="0" smtClean="0">
                <a:latin typeface="Arial" pitchFamily="34" charset="0"/>
                <a:cs typeface="Arial" pitchFamily="34" charset="0"/>
              </a:rPr>
              <a:t>Results</a:t>
            </a:r>
            <a:endParaRPr lang="en-US" altLang="zh-CN" sz="2400" dirty="0">
              <a:latin typeface="Arial" pitchFamily="34" charset="0"/>
              <a:cs typeface="Arial" pitchFamily="34" charset="0"/>
            </a:endParaRPr>
          </a:p>
        </p:txBody>
      </p:sp>
      <p:pic>
        <p:nvPicPr>
          <p:cNvPr id="5" name="Picture 4"/>
          <p:cNvPicPr>
            <a:picLocks noChangeAspect="1"/>
          </p:cNvPicPr>
          <p:nvPr/>
        </p:nvPicPr>
        <p:blipFill>
          <a:blip r:embed="rId3"/>
          <a:stretch>
            <a:fillRect/>
          </a:stretch>
        </p:blipFill>
        <p:spPr>
          <a:xfrm>
            <a:off x="6888088" y="2635239"/>
            <a:ext cx="4968552" cy="2788800"/>
          </a:xfrm>
          <a:prstGeom prst="rect">
            <a:avLst/>
          </a:prstGeom>
        </p:spPr>
      </p:pic>
      <p:grpSp>
        <p:nvGrpSpPr>
          <p:cNvPr id="6" name="Group 5"/>
          <p:cNvGrpSpPr/>
          <p:nvPr/>
        </p:nvGrpSpPr>
        <p:grpSpPr>
          <a:xfrm>
            <a:off x="1919536" y="2852936"/>
            <a:ext cx="4360498" cy="2538154"/>
            <a:chOff x="1919536" y="2852936"/>
            <a:chExt cx="4360498" cy="2538154"/>
          </a:xfrm>
        </p:grpSpPr>
        <p:pic>
          <p:nvPicPr>
            <p:cNvPr id="4" name="Picture 3"/>
            <p:cNvPicPr>
              <a:picLocks noChangeAspect="1"/>
            </p:cNvPicPr>
            <p:nvPr/>
          </p:nvPicPr>
          <p:blipFill>
            <a:blip r:embed="rId4"/>
            <a:stretch>
              <a:fillRect/>
            </a:stretch>
          </p:blipFill>
          <p:spPr>
            <a:xfrm>
              <a:off x="1919536" y="2852936"/>
              <a:ext cx="4360498" cy="2538154"/>
            </a:xfrm>
            <a:prstGeom prst="rect">
              <a:avLst/>
            </a:prstGeom>
          </p:spPr>
        </p:pic>
        <p:sp>
          <p:nvSpPr>
            <p:cNvPr id="3" name="Rectangle 2"/>
            <p:cNvSpPr/>
            <p:nvPr/>
          </p:nvSpPr>
          <p:spPr>
            <a:xfrm>
              <a:off x="1978819" y="5064919"/>
              <a:ext cx="478631" cy="3261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206121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1879716" cy="1143000"/>
          </a:xfrm>
        </p:spPr>
        <p:txBody>
          <a:bodyPr/>
          <a:lstStyle/>
          <a:p>
            <a:r>
              <a:rPr lang="en-US" dirty="0" smtClean="0"/>
              <a:t>How severe is the blockage/mobility problem? </a:t>
            </a:r>
            <a:endParaRPr lang="en-US" dirty="0"/>
          </a:p>
        </p:txBody>
      </p:sp>
      <p:sp>
        <p:nvSpPr>
          <p:cNvPr id="5" name="TextBox 4"/>
          <p:cNvSpPr txBox="1"/>
          <p:nvPr/>
        </p:nvSpPr>
        <p:spPr>
          <a:xfrm>
            <a:off x="1057044" y="4016677"/>
            <a:ext cx="9763356" cy="492443"/>
          </a:xfrm>
          <a:prstGeom prst="rect">
            <a:avLst/>
          </a:prstGeom>
          <a:noFill/>
        </p:spPr>
        <p:txBody>
          <a:bodyPr wrap="square" rtlCol="0">
            <a:spAutoFit/>
          </a:bodyPr>
          <a:lstStyle/>
          <a:p>
            <a:pPr marL="342900" indent="-342900">
              <a:buClr>
                <a:srgbClr val="0000CC"/>
              </a:buClr>
              <a:buFont typeface="Wingdings" panose="05000000000000000000" pitchFamily="2" charset="2"/>
              <a:buChar char="Ø"/>
            </a:pPr>
            <a:r>
              <a:rPr lang="en-US" sz="2600" dirty="0" smtClean="0">
                <a:latin typeface="Arial" panose="020B0604020202020204" pitchFamily="34" charset="0"/>
                <a:cs typeface="Arial" panose="020B0604020202020204" pitchFamily="34" charset="0"/>
              </a:rPr>
              <a:t>Non-trivial protocol level operations and decision making</a:t>
            </a:r>
            <a:endParaRPr lang="en-US" sz="2500" dirty="0">
              <a:solidFill>
                <a:srgbClr val="000099"/>
              </a:solidFill>
              <a:latin typeface="Times New Roman" pitchFamily="18" charset="0"/>
              <a:cs typeface="Times New Roman" pitchFamily="18" charset="0"/>
            </a:endParaRPr>
          </a:p>
        </p:txBody>
      </p:sp>
      <p:sp>
        <p:nvSpPr>
          <p:cNvPr id="6" name="Text Box 9"/>
          <p:cNvSpPr txBox="1">
            <a:spLocks noChangeArrowheads="1"/>
          </p:cNvSpPr>
          <p:nvPr/>
        </p:nvSpPr>
        <p:spPr bwMode="auto">
          <a:xfrm>
            <a:off x="1447800" y="4563254"/>
            <a:ext cx="9829800" cy="461665"/>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400" dirty="0" smtClean="0">
                <a:latin typeface="Arial" pitchFamily="34" charset="0"/>
                <a:cs typeface="Arial" pitchFamily="34" charset="0"/>
              </a:rPr>
              <a:t>Beam searching </a:t>
            </a:r>
            <a:r>
              <a:rPr lang="en-US" altLang="zh-CN" sz="2400" dirty="0" smtClean="0">
                <a:solidFill>
                  <a:srgbClr val="0000CC"/>
                </a:solidFill>
                <a:latin typeface="Arial" pitchFamily="34" charset="0"/>
                <a:cs typeface="Arial" pitchFamily="34" charset="0"/>
              </a:rPr>
              <a:t>overhead</a:t>
            </a:r>
            <a:r>
              <a:rPr lang="en-US" altLang="zh-CN" sz="2400" dirty="0" smtClean="0">
                <a:latin typeface="Arial" pitchFamily="34" charset="0"/>
                <a:cs typeface="Arial" pitchFamily="34" charset="0"/>
              </a:rPr>
              <a:t> grows with the number of beams </a:t>
            </a:r>
            <a:endParaRPr lang="en-US" altLang="zh-CN" sz="2400" dirty="0">
              <a:latin typeface="Arial" pitchFamily="34" charset="0"/>
              <a:cs typeface="Arial" pitchFamily="34" charset="0"/>
            </a:endParaRPr>
          </a:p>
        </p:txBody>
      </p:sp>
      <p:sp>
        <p:nvSpPr>
          <p:cNvPr id="18" name="Slide Number Placeholder 17"/>
          <p:cNvSpPr>
            <a:spLocks noGrp="1"/>
          </p:cNvSpPr>
          <p:nvPr>
            <p:ph type="sldNum" sz="quarter" idx="12"/>
          </p:nvPr>
        </p:nvSpPr>
        <p:spPr/>
        <p:txBody>
          <a:bodyPr/>
          <a:lstStyle/>
          <a:p>
            <a:fld id="{9E617D81-C3C2-4942-A81E-0DE90F43241E}" type="slidenum">
              <a:rPr lang="en-US" smtClean="0"/>
              <a:pPr/>
              <a:t>7</a:t>
            </a:fld>
            <a:endParaRPr lang="en-US" dirty="0"/>
          </a:p>
        </p:txBody>
      </p:sp>
      <p:sp>
        <p:nvSpPr>
          <p:cNvPr id="11" name="TextBox 10"/>
          <p:cNvSpPr txBox="1"/>
          <p:nvPr/>
        </p:nvSpPr>
        <p:spPr>
          <a:xfrm>
            <a:off x="1060020" y="1340768"/>
            <a:ext cx="9763356" cy="492443"/>
          </a:xfrm>
          <a:prstGeom prst="rect">
            <a:avLst/>
          </a:prstGeom>
          <a:noFill/>
        </p:spPr>
        <p:txBody>
          <a:bodyPr wrap="square" rtlCol="0">
            <a:spAutoFit/>
          </a:bodyPr>
          <a:lstStyle/>
          <a:p>
            <a:pPr marL="342900" indent="-342900">
              <a:buClr>
                <a:srgbClr val="0000CC"/>
              </a:buClr>
              <a:buFont typeface="Wingdings" panose="05000000000000000000" pitchFamily="2" charset="2"/>
              <a:buChar char="Ø"/>
            </a:pPr>
            <a:r>
              <a:rPr lang="en-US" sz="2600" dirty="0" smtClean="0">
                <a:latin typeface="Arial" panose="020B0604020202020204" pitchFamily="34" charset="0"/>
                <a:cs typeface="Arial" panose="020B0604020202020204" pitchFamily="34" charset="0"/>
              </a:rPr>
              <a:t>Theoretical recovery time (from triggering to completion)</a:t>
            </a:r>
            <a:endParaRPr lang="en-US" sz="2500" dirty="0">
              <a:solidFill>
                <a:srgbClr val="000099"/>
              </a:solidFill>
              <a:latin typeface="Times New Roman" pitchFamily="18" charset="0"/>
              <a:cs typeface="Times New Roman" pitchFamily="18" charset="0"/>
            </a:endParaRPr>
          </a:p>
        </p:txBody>
      </p:sp>
      <p:sp>
        <p:nvSpPr>
          <p:cNvPr id="9" name="Text Box 9"/>
          <p:cNvSpPr txBox="1">
            <a:spLocks noChangeArrowheads="1"/>
          </p:cNvSpPr>
          <p:nvPr/>
        </p:nvSpPr>
        <p:spPr bwMode="auto">
          <a:xfrm>
            <a:off x="1450776" y="5067310"/>
            <a:ext cx="9829800" cy="830997"/>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400" dirty="0" smtClean="0">
                <a:solidFill>
                  <a:srgbClr val="0000CC"/>
                </a:solidFill>
                <a:latin typeface="Arial" pitchFamily="34" charset="0"/>
                <a:cs typeface="Arial" pitchFamily="34" charset="0"/>
              </a:rPr>
              <a:t>When to trigger </a:t>
            </a:r>
            <a:r>
              <a:rPr lang="en-US" altLang="zh-CN" sz="2400" dirty="0" smtClean="0">
                <a:latin typeface="Arial" pitchFamily="34" charset="0"/>
                <a:cs typeface="Arial" pitchFamily="34" charset="0"/>
              </a:rPr>
              <a:t>the beam searching? (Tradeoff: overhead vs. responsiveness)</a:t>
            </a:r>
            <a:endParaRPr lang="en-US" altLang="zh-CN" sz="2400" dirty="0">
              <a:latin typeface="Arial" pitchFamily="34" charset="0"/>
              <a:cs typeface="Arial" pitchFamily="34" charset="0"/>
            </a:endParaRPr>
          </a:p>
        </p:txBody>
      </p:sp>
      <p:sp>
        <p:nvSpPr>
          <p:cNvPr id="10" name="Text Box 9"/>
          <p:cNvSpPr txBox="1">
            <a:spLocks noChangeArrowheads="1"/>
          </p:cNvSpPr>
          <p:nvPr/>
        </p:nvSpPr>
        <p:spPr bwMode="auto">
          <a:xfrm>
            <a:off x="1450776" y="5922114"/>
            <a:ext cx="9829800" cy="830997"/>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400" dirty="0" smtClean="0">
                <a:latin typeface="Arial" pitchFamily="34" charset="0"/>
                <a:cs typeface="Arial" pitchFamily="34" charset="0"/>
              </a:rPr>
              <a:t>There is </a:t>
            </a:r>
            <a:r>
              <a:rPr lang="en-US" altLang="zh-CN" sz="2400" dirty="0" smtClean="0">
                <a:solidFill>
                  <a:srgbClr val="0000CC"/>
                </a:solidFill>
                <a:latin typeface="Arial" pitchFamily="34" charset="0"/>
                <a:cs typeface="Arial" pitchFamily="34" charset="0"/>
              </a:rPr>
              <a:t>no guarantee </a:t>
            </a:r>
            <a:r>
              <a:rPr lang="en-US" altLang="zh-CN" sz="2400" dirty="0" smtClean="0">
                <a:latin typeface="Arial" pitchFamily="34" charset="0"/>
                <a:cs typeface="Arial" pitchFamily="34" charset="0"/>
              </a:rPr>
              <a:t>that beam searching can result in a usable pair of TX-RX beams</a:t>
            </a:r>
            <a:endParaRPr lang="en-US" altLang="zh-CN" sz="2400" dirty="0">
              <a:latin typeface="Arial" pitchFamily="34" charset="0"/>
              <a:cs typeface="Arial" pitchFamily="34" charset="0"/>
            </a:endParaRPr>
          </a:p>
        </p:txBody>
      </p:sp>
      <p:sp>
        <p:nvSpPr>
          <p:cNvPr id="14" name="TextBox 13"/>
          <p:cNvSpPr txBox="1"/>
          <p:nvPr/>
        </p:nvSpPr>
        <p:spPr>
          <a:xfrm>
            <a:off x="9322333" y="3195083"/>
            <a:ext cx="2869667" cy="707886"/>
          </a:xfrm>
          <a:prstGeom prst="rect">
            <a:avLst/>
          </a:prstGeom>
          <a:noFill/>
        </p:spPr>
        <p:txBody>
          <a:bodyPr wrap="square" rtlCol="0">
            <a:spAutoFit/>
          </a:bodyPr>
          <a:lstStyle/>
          <a:p>
            <a:r>
              <a:rPr lang="en-US" sz="2000" b="1" dirty="0" smtClean="0">
                <a:solidFill>
                  <a:srgbClr val="FF0000"/>
                </a:solidFill>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Arial" panose="020B0604020202020204" pitchFamily="34" charset="0"/>
                <a:cs typeface="Arial" panose="020B0604020202020204" pitchFamily="34" charset="0"/>
              </a:rPr>
              <a:t>Hassanieh</a:t>
            </a:r>
            <a:r>
              <a:rPr lang="en-US" sz="2000" dirty="0" smtClean="0">
                <a:latin typeface="Arial" panose="020B0604020202020204" pitchFamily="34" charset="0"/>
                <a:cs typeface="Arial" panose="020B0604020202020204" pitchFamily="34" charset="0"/>
              </a:rPr>
              <a:t> et. al., </a:t>
            </a:r>
            <a:r>
              <a:rPr lang="en-US" sz="2000" dirty="0" err="1" smtClean="0">
                <a:solidFill>
                  <a:srgbClr val="0000CC"/>
                </a:solidFill>
                <a:latin typeface="Arial" panose="020B0604020202020204" pitchFamily="34" charset="0"/>
                <a:cs typeface="Arial" panose="020B0604020202020204" pitchFamily="34" charset="0"/>
              </a:rPr>
              <a:t>arXiv</a:t>
            </a:r>
            <a:r>
              <a:rPr lang="en-US" sz="2000" dirty="0" smtClean="0">
                <a:solidFill>
                  <a:srgbClr val="0000CC"/>
                </a:solidFill>
                <a:latin typeface="Arial" panose="020B0604020202020204" pitchFamily="34" charset="0"/>
                <a:cs typeface="Arial" panose="020B0604020202020204" pitchFamily="34" charset="0"/>
              </a:rPr>
              <a:t> 1706.069335v1</a:t>
            </a:r>
            <a:endParaRPr lang="en-US" sz="2000" dirty="0">
              <a:solidFill>
                <a:srgbClr val="0000CC"/>
              </a:solidFill>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138872343"/>
              </p:ext>
            </p:extLst>
          </p:nvPr>
        </p:nvGraphicFramePr>
        <p:xfrm>
          <a:off x="3086518" y="1796815"/>
          <a:ext cx="5704407" cy="2225040"/>
        </p:xfrm>
        <a:graphic>
          <a:graphicData uri="http://schemas.openxmlformats.org/drawingml/2006/table">
            <a:tbl>
              <a:tblPr firstRow="1" bandRow="1">
                <a:tableStyleId>{5C22544A-7EE6-4342-B048-85BDC9FD1C3A}</a:tableStyleId>
              </a:tblPr>
              <a:tblGrid>
                <a:gridCol w="1901469"/>
                <a:gridCol w="1901469"/>
                <a:gridCol w="1901469"/>
              </a:tblGrid>
              <a:tr h="370840">
                <a:tc>
                  <a:txBody>
                    <a:bodyPr/>
                    <a:lstStyle/>
                    <a:p>
                      <a:pPr algn="ctr"/>
                      <a:r>
                        <a:rPr lang="en-US" dirty="0" smtClean="0"/>
                        <a:t>Phased-array size</a:t>
                      </a:r>
                      <a:endParaRPr lang="en-US" dirty="0"/>
                    </a:p>
                  </a:txBody>
                  <a:tcPr/>
                </a:tc>
                <a:tc>
                  <a:txBody>
                    <a:bodyPr/>
                    <a:lstStyle/>
                    <a:p>
                      <a:pPr algn="ctr"/>
                      <a:r>
                        <a:rPr lang="en-US" dirty="0" smtClean="0"/>
                        <a:t>1 client</a:t>
                      </a:r>
                      <a:endParaRPr lang="en-US" dirty="0"/>
                    </a:p>
                  </a:txBody>
                  <a:tcPr/>
                </a:tc>
                <a:tc>
                  <a:txBody>
                    <a:bodyPr/>
                    <a:lstStyle/>
                    <a:p>
                      <a:pPr algn="ctr"/>
                      <a:r>
                        <a:rPr lang="en-US" dirty="0" smtClean="0"/>
                        <a:t>4 clients</a:t>
                      </a:r>
                      <a:endParaRPr lang="en-US" dirty="0"/>
                    </a:p>
                  </a:txBody>
                  <a:tcPr/>
                </a:tc>
              </a:tr>
              <a:tr h="370840">
                <a:tc>
                  <a:txBody>
                    <a:bodyPr/>
                    <a:lstStyle/>
                    <a:p>
                      <a:pPr algn="ctr"/>
                      <a:r>
                        <a:rPr lang="en-US" dirty="0" smtClean="0"/>
                        <a:t>8</a:t>
                      </a:r>
                      <a:endParaRPr lang="en-US" dirty="0"/>
                    </a:p>
                  </a:txBody>
                  <a:tcPr/>
                </a:tc>
                <a:tc>
                  <a:txBody>
                    <a:bodyPr/>
                    <a:lstStyle/>
                    <a:p>
                      <a:pPr algn="ctr"/>
                      <a:r>
                        <a:rPr lang="en-US" dirty="0" smtClean="0"/>
                        <a:t>0.51 </a:t>
                      </a:r>
                      <a:r>
                        <a:rPr lang="en-US" dirty="0" err="1" smtClean="0"/>
                        <a:t>ms</a:t>
                      </a:r>
                      <a:endParaRPr lang="en-US" dirty="0"/>
                    </a:p>
                  </a:txBody>
                  <a:tcPr/>
                </a:tc>
                <a:tc>
                  <a:txBody>
                    <a:bodyPr/>
                    <a:lstStyle/>
                    <a:p>
                      <a:pPr algn="ctr"/>
                      <a:r>
                        <a:rPr lang="en-US" dirty="0" smtClean="0"/>
                        <a:t>1.27 </a:t>
                      </a:r>
                      <a:r>
                        <a:rPr lang="en-US" dirty="0" err="1" smtClean="0"/>
                        <a:t>ms</a:t>
                      </a:r>
                      <a:endParaRPr lang="en-US" dirty="0"/>
                    </a:p>
                  </a:txBody>
                  <a:tcPr/>
                </a:tc>
              </a:tr>
              <a:tr h="370840">
                <a:tc>
                  <a:txBody>
                    <a:bodyPr/>
                    <a:lstStyle/>
                    <a:p>
                      <a:pPr algn="ctr"/>
                      <a:r>
                        <a:rPr lang="en-US" dirty="0" smtClean="0"/>
                        <a:t>16</a:t>
                      </a:r>
                      <a:endParaRPr lang="en-US" dirty="0"/>
                    </a:p>
                  </a:txBody>
                  <a:tcPr/>
                </a:tc>
                <a:tc>
                  <a:txBody>
                    <a:bodyPr/>
                    <a:lstStyle/>
                    <a:p>
                      <a:pPr algn="ctr"/>
                      <a:r>
                        <a:rPr lang="en-US" dirty="0" smtClean="0"/>
                        <a:t>1.01 </a:t>
                      </a:r>
                      <a:r>
                        <a:rPr lang="en-US" dirty="0" err="1" smtClean="0"/>
                        <a:t>ms</a:t>
                      </a:r>
                      <a:endParaRPr lang="en-US" dirty="0"/>
                    </a:p>
                  </a:txBody>
                  <a:tcPr/>
                </a:tc>
                <a:tc>
                  <a:txBody>
                    <a:bodyPr/>
                    <a:lstStyle/>
                    <a:p>
                      <a:pPr algn="ctr"/>
                      <a:r>
                        <a:rPr lang="en-US" dirty="0" smtClean="0"/>
                        <a:t>2.53 </a:t>
                      </a:r>
                      <a:r>
                        <a:rPr lang="en-US" dirty="0" err="1" smtClean="0"/>
                        <a:t>ms</a:t>
                      </a:r>
                      <a:endParaRPr lang="en-US" dirty="0"/>
                    </a:p>
                  </a:txBody>
                  <a:tcPr/>
                </a:tc>
              </a:tr>
              <a:tr h="370840">
                <a:tc>
                  <a:txBody>
                    <a:bodyPr/>
                    <a:lstStyle/>
                    <a:p>
                      <a:pPr algn="ctr"/>
                      <a:r>
                        <a:rPr lang="en-US" dirty="0" smtClean="0"/>
                        <a:t>64</a:t>
                      </a:r>
                      <a:endParaRPr lang="en-US" dirty="0"/>
                    </a:p>
                  </a:txBody>
                  <a:tcPr/>
                </a:tc>
                <a:tc>
                  <a:txBody>
                    <a:bodyPr/>
                    <a:lstStyle/>
                    <a:p>
                      <a:pPr algn="ctr"/>
                      <a:r>
                        <a:rPr lang="en-US" dirty="0" smtClean="0"/>
                        <a:t>4.04 </a:t>
                      </a:r>
                      <a:r>
                        <a:rPr lang="en-US" dirty="0" err="1" smtClean="0"/>
                        <a:t>ms</a:t>
                      </a:r>
                      <a:endParaRPr lang="en-US" dirty="0"/>
                    </a:p>
                  </a:txBody>
                  <a:tcPr/>
                </a:tc>
                <a:tc>
                  <a:txBody>
                    <a:bodyPr/>
                    <a:lstStyle/>
                    <a:p>
                      <a:pPr algn="ctr"/>
                      <a:r>
                        <a:rPr lang="en-US" dirty="0" smtClean="0"/>
                        <a:t>304.04</a:t>
                      </a:r>
                      <a:r>
                        <a:rPr lang="en-US" baseline="0" dirty="0" smtClean="0"/>
                        <a:t> </a:t>
                      </a:r>
                      <a:r>
                        <a:rPr lang="en-US" baseline="0" dirty="0" err="1" smtClean="0"/>
                        <a:t>ms</a:t>
                      </a:r>
                      <a:endParaRPr lang="en-US" dirty="0"/>
                    </a:p>
                  </a:txBody>
                  <a:tcPr/>
                </a:tc>
              </a:tr>
              <a:tr h="370840">
                <a:tc>
                  <a:txBody>
                    <a:bodyPr/>
                    <a:lstStyle/>
                    <a:p>
                      <a:pPr algn="ctr"/>
                      <a:r>
                        <a:rPr lang="en-US" dirty="0" smtClean="0"/>
                        <a:t>128</a:t>
                      </a:r>
                      <a:endParaRPr lang="en-US" dirty="0"/>
                    </a:p>
                  </a:txBody>
                  <a:tcPr/>
                </a:tc>
                <a:tc>
                  <a:txBody>
                    <a:bodyPr/>
                    <a:lstStyle/>
                    <a:p>
                      <a:pPr algn="ctr"/>
                      <a:r>
                        <a:rPr lang="en-US" dirty="0" smtClean="0"/>
                        <a:t>106.07 </a:t>
                      </a:r>
                      <a:r>
                        <a:rPr lang="en-US" dirty="0" err="1" smtClean="0"/>
                        <a:t>ms</a:t>
                      </a:r>
                      <a:endParaRPr lang="en-US" dirty="0"/>
                    </a:p>
                  </a:txBody>
                  <a:tcPr/>
                </a:tc>
                <a:tc>
                  <a:txBody>
                    <a:bodyPr/>
                    <a:lstStyle/>
                    <a:p>
                      <a:pPr algn="ctr"/>
                      <a:r>
                        <a:rPr lang="en-US" dirty="0" smtClean="0"/>
                        <a:t>706.07 </a:t>
                      </a:r>
                      <a:r>
                        <a:rPr lang="en-US" dirty="0" err="1" smtClean="0"/>
                        <a:t>ms</a:t>
                      </a:r>
                      <a:endParaRPr lang="en-US" dirty="0"/>
                    </a:p>
                  </a:txBody>
                  <a:tcPr/>
                </a:tc>
              </a:tr>
              <a:tr h="370840">
                <a:tc>
                  <a:txBody>
                    <a:bodyPr/>
                    <a:lstStyle/>
                    <a:p>
                      <a:pPr algn="ctr"/>
                      <a:r>
                        <a:rPr lang="en-US" dirty="0" smtClean="0"/>
                        <a:t>256</a:t>
                      </a:r>
                      <a:endParaRPr lang="en-US" dirty="0"/>
                    </a:p>
                  </a:txBody>
                  <a:tcPr/>
                </a:tc>
                <a:tc>
                  <a:txBody>
                    <a:bodyPr/>
                    <a:lstStyle/>
                    <a:p>
                      <a:pPr algn="ctr"/>
                      <a:r>
                        <a:rPr lang="en-US" dirty="0" smtClean="0"/>
                        <a:t>310.11 </a:t>
                      </a:r>
                      <a:r>
                        <a:rPr lang="en-US" dirty="0" err="1" smtClean="0"/>
                        <a:t>ms</a:t>
                      </a:r>
                      <a:endParaRPr lang="en-US" dirty="0"/>
                    </a:p>
                  </a:txBody>
                  <a:tcPr/>
                </a:tc>
                <a:tc>
                  <a:txBody>
                    <a:bodyPr/>
                    <a:lstStyle/>
                    <a:p>
                      <a:pPr algn="ctr"/>
                      <a:r>
                        <a:rPr lang="en-US" dirty="0" smtClean="0"/>
                        <a:t>1501.11 </a:t>
                      </a:r>
                      <a:r>
                        <a:rPr lang="en-US" dirty="0" err="1" smtClean="0"/>
                        <a:t>ms</a:t>
                      </a:r>
                      <a:endParaRPr lang="en-US" dirty="0"/>
                    </a:p>
                  </a:txBody>
                  <a:tcPr/>
                </a:tc>
              </a:tr>
            </a:tbl>
          </a:graphicData>
        </a:graphic>
      </p:graphicFrame>
    </p:spTree>
    <p:extLst>
      <p:ext uri="{BB962C8B-B14F-4D97-AF65-F5344CB8AC3E}">
        <p14:creationId xmlns:p14="http://schemas.microsoft.com/office/powerpoint/2010/main" val="7478731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1879716" cy="1143000"/>
          </a:xfrm>
        </p:spPr>
        <p:txBody>
          <a:bodyPr/>
          <a:lstStyle/>
          <a:p>
            <a:r>
              <a:rPr lang="en-US" dirty="0" smtClean="0"/>
              <a:t>How severe is the blockage/mobility problem? </a:t>
            </a:r>
            <a:endParaRPr lang="en-US" dirty="0"/>
          </a:p>
        </p:txBody>
      </p:sp>
      <p:sp>
        <p:nvSpPr>
          <p:cNvPr id="5" name="TextBox 4"/>
          <p:cNvSpPr txBox="1"/>
          <p:nvPr/>
        </p:nvSpPr>
        <p:spPr>
          <a:xfrm>
            <a:off x="1057044" y="1484784"/>
            <a:ext cx="9763356" cy="492443"/>
          </a:xfrm>
          <a:prstGeom prst="rect">
            <a:avLst/>
          </a:prstGeom>
          <a:noFill/>
        </p:spPr>
        <p:txBody>
          <a:bodyPr wrap="square" rtlCol="0">
            <a:spAutoFit/>
          </a:bodyPr>
          <a:lstStyle/>
          <a:p>
            <a:pPr marL="342900" indent="-342900">
              <a:buClr>
                <a:srgbClr val="0000CC"/>
              </a:buClr>
              <a:buFont typeface="Wingdings" panose="05000000000000000000" pitchFamily="2" charset="2"/>
              <a:buChar char="Ø"/>
            </a:pPr>
            <a:r>
              <a:rPr lang="en-US" sz="2600" dirty="0" smtClean="0">
                <a:latin typeface="Arial" panose="020B0604020202020204" pitchFamily="34" charset="0"/>
                <a:cs typeface="Arial" panose="020B0604020202020204" pitchFamily="34" charset="0"/>
              </a:rPr>
              <a:t>Measurement of recovery time</a:t>
            </a:r>
            <a:endParaRPr lang="en-US" sz="2500" dirty="0">
              <a:solidFill>
                <a:srgbClr val="000099"/>
              </a:solidFill>
              <a:latin typeface="Times New Roman" pitchFamily="18" charset="0"/>
              <a:cs typeface="Times New Roman" pitchFamily="18" charset="0"/>
            </a:endParaRPr>
          </a:p>
        </p:txBody>
      </p:sp>
      <p:sp>
        <p:nvSpPr>
          <p:cNvPr id="18" name="Slide Number Placeholder 17"/>
          <p:cNvSpPr>
            <a:spLocks noGrp="1"/>
          </p:cNvSpPr>
          <p:nvPr>
            <p:ph type="sldNum" sz="quarter" idx="12"/>
          </p:nvPr>
        </p:nvSpPr>
        <p:spPr/>
        <p:txBody>
          <a:bodyPr/>
          <a:lstStyle/>
          <a:p>
            <a:fld id="{9E617D81-C3C2-4942-A81E-0DE90F43241E}" type="slidenum">
              <a:rPr lang="en-US" smtClean="0"/>
              <a:pPr/>
              <a:t>8</a:t>
            </a:fld>
            <a:endParaRPr lang="en-US" dirty="0"/>
          </a:p>
        </p:txBody>
      </p:sp>
      <p:sp>
        <p:nvSpPr>
          <p:cNvPr id="13" name="Text Box 9"/>
          <p:cNvSpPr txBox="1">
            <a:spLocks noChangeArrowheads="1"/>
          </p:cNvSpPr>
          <p:nvPr/>
        </p:nvSpPr>
        <p:spPr bwMode="auto">
          <a:xfrm>
            <a:off x="1450776" y="2141829"/>
            <a:ext cx="9829800" cy="461665"/>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400" dirty="0" smtClean="0">
                <a:latin typeface="Arial" pitchFamily="34" charset="0"/>
                <a:cs typeface="Arial" pitchFamily="34" charset="0"/>
              </a:rPr>
              <a:t>Qualcomm 802.11ad radios, 32 element phased-array, 128 beams</a:t>
            </a:r>
            <a:endParaRPr lang="en-US" altLang="zh-CN" sz="2400" dirty="0">
              <a:latin typeface="Arial" pitchFamily="34" charset="0"/>
              <a:cs typeface="Arial" pitchFamily="34" charset="0"/>
            </a:endParaRPr>
          </a:p>
        </p:txBody>
      </p:sp>
      <p:sp>
        <p:nvSpPr>
          <p:cNvPr id="9" name="TextBox 8"/>
          <p:cNvSpPr txBox="1"/>
          <p:nvPr/>
        </p:nvSpPr>
        <p:spPr>
          <a:xfrm>
            <a:off x="1631504" y="6309320"/>
            <a:ext cx="4608512" cy="400110"/>
          </a:xfrm>
          <a:prstGeom prst="rect">
            <a:avLst/>
          </a:prstGeom>
          <a:noFill/>
        </p:spPr>
        <p:txBody>
          <a:bodyPr wrap="square" rtlCol="0">
            <a:spAutoFit/>
          </a:bodyPr>
          <a:lstStyle/>
          <a:p>
            <a:r>
              <a:rPr lang="en-US" sz="2000" b="1" dirty="0" smtClean="0">
                <a:solidFill>
                  <a:srgbClr val="FF0000"/>
                </a:solidFill>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r>
              <a:rPr lang="en-US" sz="2000" dirty="0" smtClean="0">
                <a:latin typeface="Arial" panose="020B0604020202020204" pitchFamily="34" charset="0"/>
                <a:cs typeface="Arial" panose="020B0604020202020204" pitchFamily="34" charset="0"/>
              </a:rPr>
              <a:t>S. Sur et. al., </a:t>
            </a:r>
            <a:r>
              <a:rPr lang="en-US" sz="2000" dirty="0" smtClean="0">
                <a:solidFill>
                  <a:srgbClr val="0000CC"/>
                </a:solidFill>
                <a:latin typeface="Arial" panose="020B0604020202020204" pitchFamily="34" charset="0"/>
                <a:cs typeface="Arial" panose="020B0604020202020204" pitchFamily="34" charset="0"/>
              </a:rPr>
              <a:t>ACM MobiCom’17</a:t>
            </a:r>
            <a:endParaRPr lang="en-US" sz="2000" dirty="0">
              <a:solidFill>
                <a:srgbClr val="0000CC"/>
              </a:solidFill>
              <a:latin typeface="Arial" panose="020B0604020202020204" pitchFamily="34" charset="0"/>
              <a:cs typeface="Arial" panose="020B0604020202020204" pitchFamily="34" charset="0"/>
            </a:endParaRPr>
          </a:p>
        </p:txBody>
      </p:sp>
      <p:sp>
        <p:nvSpPr>
          <p:cNvPr id="8" name="Text Box 9"/>
          <p:cNvSpPr txBox="1">
            <a:spLocks noChangeArrowheads="1"/>
          </p:cNvSpPr>
          <p:nvPr/>
        </p:nvSpPr>
        <p:spPr bwMode="auto">
          <a:xfrm>
            <a:off x="1450776" y="3532709"/>
            <a:ext cx="4645224" cy="461665"/>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400" dirty="0" smtClean="0">
                <a:latin typeface="Arial" pitchFamily="34" charset="0"/>
                <a:cs typeface="Arial" pitchFamily="34" charset="0"/>
              </a:rPr>
              <a:t>CDF over 50 trials</a:t>
            </a:r>
            <a:endParaRPr lang="en-US" altLang="zh-CN" sz="2400" dirty="0">
              <a:latin typeface="Arial" pitchFamily="34" charset="0"/>
              <a:cs typeface="Arial" pitchFamily="34" charset="0"/>
            </a:endParaRPr>
          </a:p>
        </p:txBody>
      </p:sp>
      <p:grpSp>
        <p:nvGrpSpPr>
          <p:cNvPr id="6" name="Group 5"/>
          <p:cNvGrpSpPr/>
          <p:nvPr/>
        </p:nvGrpSpPr>
        <p:grpSpPr>
          <a:xfrm>
            <a:off x="6312024" y="2727760"/>
            <a:ext cx="5184576" cy="3899089"/>
            <a:chOff x="6312024" y="2727760"/>
            <a:chExt cx="5184576" cy="3899089"/>
          </a:xfrm>
        </p:grpSpPr>
        <p:pic>
          <p:nvPicPr>
            <p:cNvPr id="3" name="Picture 2"/>
            <p:cNvPicPr>
              <a:picLocks noChangeAspect="1"/>
            </p:cNvPicPr>
            <p:nvPr/>
          </p:nvPicPr>
          <p:blipFill>
            <a:blip r:embed="rId3"/>
            <a:stretch>
              <a:fillRect/>
            </a:stretch>
          </p:blipFill>
          <p:spPr>
            <a:xfrm>
              <a:off x="6312024" y="2727760"/>
              <a:ext cx="5184576" cy="3899089"/>
            </a:xfrm>
            <a:prstGeom prst="rect">
              <a:avLst/>
            </a:prstGeom>
          </p:spPr>
        </p:pic>
        <p:sp>
          <p:nvSpPr>
            <p:cNvPr id="4" name="Rectangle 3"/>
            <p:cNvSpPr/>
            <p:nvPr/>
          </p:nvSpPr>
          <p:spPr>
            <a:xfrm>
              <a:off x="6528048" y="6093296"/>
              <a:ext cx="576064" cy="4160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 Box 9"/>
          <p:cNvSpPr txBox="1">
            <a:spLocks noChangeArrowheads="1"/>
          </p:cNvSpPr>
          <p:nvPr/>
        </p:nvSpPr>
        <p:spPr bwMode="auto">
          <a:xfrm>
            <a:off x="1446654" y="4113473"/>
            <a:ext cx="4645224" cy="1200329"/>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400" dirty="0" smtClean="0">
                <a:latin typeface="Arial" pitchFamily="34" charset="0"/>
                <a:cs typeface="Arial" pitchFamily="34" charset="0"/>
              </a:rPr>
              <a:t>Link outage effect is amplified </a:t>
            </a:r>
            <a:br>
              <a:rPr lang="en-US" altLang="zh-CN" sz="2400" dirty="0" smtClean="0">
                <a:latin typeface="Arial" pitchFamily="34" charset="0"/>
                <a:cs typeface="Arial" pitchFamily="34" charset="0"/>
              </a:rPr>
            </a:br>
            <a:r>
              <a:rPr lang="en-US" altLang="zh-CN" sz="2400" dirty="0" smtClean="0">
                <a:latin typeface="Arial" pitchFamily="34" charset="0"/>
                <a:cs typeface="Arial" pitchFamily="34" charset="0"/>
              </a:rPr>
              <a:t>at higher layer (TCP results later)</a:t>
            </a:r>
            <a:endParaRPr lang="en-US" altLang="zh-CN" sz="2400" dirty="0">
              <a:latin typeface="Arial" pitchFamily="34" charset="0"/>
              <a:cs typeface="Arial" pitchFamily="34" charset="0"/>
            </a:endParaRPr>
          </a:p>
        </p:txBody>
      </p:sp>
      <p:sp>
        <p:nvSpPr>
          <p:cNvPr id="12" name="Text Box 9"/>
          <p:cNvSpPr txBox="1">
            <a:spLocks noChangeArrowheads="1"/>
          </p:cNvSpPr>
          <p:nvPr/>
        </p:nvSpPr>
        <p:spPr bwMode="auto">
          <a:xfrm>
            <a:off x="1446654" y="2696564"/>
            <a:ext cx="4645224" cy="830997"/>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400" dirty="0" smtClean="0">
                <a:latin typeface="Arial" pitchFamily="34" charset="0"/>
                <a:cs typeface="Arial" pitchFamily="34" charset="0"/>
              </a:rPr>
              <a:t>Measure time to converge to best beam after blockage</a:t>
            </a:r>
            <a:endParaRPr lang="en-US" altLang="zh-CN" sz="2400" dirty="0">
              <a:latin typeface="Arial" pitchFamily="34" charset="0"/>
              <a:cs typeface="Arial" pitchFamily="34" charset="0"/>
            </a:endParaRPr>
          </a:p>
        </p:txBody>
      </p:sp>
    </p:spTree>
    <p:extLst>
      <p:ext uri="{BB962C8B-B14F-4D97-AF65-F5344CB8AC3E}">
        <p14:creationId xmlns:p14="http://schemas.microsoft.com/office/powerpoint/2010/main" val="24389311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044" y="46038"/>
            <a:ext cx="11879716" cy="1143000"/>
          </a:xfrm>
        </p:spPr>
        <p:txBody>
          <a:bodyPr/>
          <a:lstStyle/>
          <a:p>
            <a:r>
              <a:rPr lang="en-US" dirty="0" smtClean="0"/>
              <a:t>Design </a:t>
            </a:r>
            <a:r>
              <a:rPr lang="en-US" dirty="0"/>
              <a:t>p</a:t>
            </a:r>
            <a:r>
              <a:rPr lang="en-US" dirty="0" smtClean="0"/>
              <a:t>rinciples to handle mobility/blockage</a:t>
            </a:r>
            <a:endParaRPr lang="en-US" dirty="0"/>
          </a:p>
        </p:txBody>
      </p:sp>
      <p:sp>
        <p:nvSpPr>
          <p:cNvPr id="5" name="TextBox 4"/>
          <p:cNvSpPr txBox="1"/>
          <p:nvPr/>
        </p:nvSpPr>
        <p:spPr>
          <a:xfrm>
            <a:off x="1057044" y="1447800"/>
            <a:ext cx="9763356" cy="492443"/>
          </a:xfrm>
          <a:prstGeom prst="rect">
            <a:avLst/>
          </a:prstGeom>
          <a:noFill/>
        </p:spPr>
        <p:txBody>
          <a:bodyPr wrap="square" rtlCol="0">
            <a:spAutoFit/>
          </a:bodyPr>
          <a:lstStyle/>
          <a:p>
            <a:pPr marL="342900" indent="-342900">
              <a:buClr>
                <a:srgbClr val="0000CC"/>
              </a:buClr>
              <a:buFont typeface="Wingdings" panose="05000000000000000000" pitchFamily="2" charset="2"/>
              <a:buChar char="Ø"/>
            </a:pPr>
            <a:r>
              <a:rPr lang="en-US" sz="2600" dirty="0" smtClean="0">
                <a:latin typeface="Arial" panose="020B0604020202020204" pitchFamily="34" charset="0"/>
                <a:cs typeface="Arial" panose="020B0604020202020204" pitchFamily="34" charset="0"/>
              </a:rPr>
              <a:t>Fast beam realignment protocols</a:t>
            </a:r>
            <a:endParaRPr lang="en-US" sz="2500" dirty="0">
              <a:solidFill>
                <a:srgbClr val="000099"/>
              </a:solidFill>
              <a:latin typeface="Times New Roman" pitchFamily="18" charset="0"/>
              <a:cs typeface="Times New Roman" pitchFamily="18" charset="0"/>
            </a:endParaRPr>
          </a:p>
        </p:txBody>
      </p:sp>
      <p:sp>
        <p:nvSpPr>
          <p:cNvPr id="6" name="Text Box 9"/>
          <p:cNvSpPr txBox="1">
            <a:spLocks noChangeArrowheads="1"/>
          </p:cNvSpPr>
          <p:nvPr/>
        </p:nvSpPr>
        <p:spPr bwMode="auto">
          <a:xfrm>
            <a:off x="1447800" y="2077998"/>
            <a:ext cx="9829800" cy="830997"/>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400" dirty="0" smtClean="0">
                <a:latin typeface="Arial" pitchFamily="34" charset="0"/>
                <a:cs typeface="Arial" pitchFamily="34" charset="0"/>
              </a:rPr>
              <a:t>Predictive and proactive </a:t>
            </a:r>
            <a:r>
              <a:rPr lang="en-US" altLang="zh-CN" sz="2400" dirty="0">
                <a:latin typeface="Arial" pitchFamily="34" charset="0"/>
                <a:cs typeface="Arial" pitchFamily="34" charset="0"/>
              </a:rPr>
              <a:t>beam switching</a:t>
            </a:r>
            <a:br>
              <a:rPr lang="en-US" altLang="zh-CN" sz="2400" dirty="0">
                <a:latin typeface="Arial" pitchFamily="34" charset="0"/>
                <a:cs typeface="Arial" pitchFamily="34" charset="0"/>
              </a:rPr>
            </a:br>
            <a:r>
              <a:rPr lang="en-US" altLang="zh-CN" sz="2400" dirty="0">
                <a:latin typeface="Arial" pitchFamily="34" charset="0"/>
                <a:cs typeface="Arial" pitchFamily="34" charset="0"/>
              </a:rPr>
              <a:t>Example: </a:t>
            </a:r>
            <a:r>
              <a:rPr lang="en-US" altLang="zh-CN" sz="2400" dirty="0" err="1">
                <a:latin typeface="Arial" pitchFamily="34" charset="0"/>
                <a:cs typeface="Arial" pitchFamily="34" charset="0"/>
              </a:rPr>
              <a:t>BeamSpy</a:t>
            </a:r>
            <a:r>
              <a:rPr lang="en-US" altLang="zh-CN" sz="2400" dirty="0">
                <a:latin typeface="Arial" pitchFamily="34" charset="0"/>
                <a:cs typeface="Arial" pitchFamily="34" charset="0"/>
              </a:rPr>
              <a:t> (S. Sur et al., NSDI’17</a:t>
            </a:r>
            <a:r>
              <a:rPr lang="en-US" altLang="zh-CN" sz="2400" dirty="0" smtClean="0">
                <a:latin typeface="Arial" pitchFamily="34" charset="0"/>
                <a:cs typeface="Arial" pitchFamily="34" charset="0"/>
              </a:rPr>
              <a:t>)</a:t>
            </a:r>
            <a:endParaRPr lang="en-US" altLang="zh-CN" sz="2400" dirty="0">
              <a:latin typeface="Arial" pitchFamily="34" charset="0"/>
              <a:cs typeface="Arial" pitchFamily="34" charset="0"/>
            </a:endParaRPr>
          </a:p>
        </p:txBody>
      </p:sp>
      <p:sp>
        <p:nvSpPr>
          <p:cNvPr id="18" name="Slide Number Placeholder 17"/>
          <p:cNvSpPr>
            <a:spLocks noGrp="1"/>
          </p:cNvSpPr>
          <p:nvPr>
            <p:ph type="sldNum" sz="quarter" idx="12"/>
          </p:nvPr>
        </p:nvSpPr>
        <p:spPr/>
        <p:txBody>
          <a:bodyPr/>
          <a:lstStyle/>
          <a:p>
            <a:fld id="{9E617D81-C3C2-4942-A81E-0DE90F43241E}" type="slidenum">
              <a:rPr lang="en-US" smtClean="0"/>
              <a:pPr/>
              <a:t>9</a:t>
            </a:fld>
            <a:endParaRPr lang="en-US" dirty="0"/>
          </a:p>
        </p:txBody>
      </p:sp>
      <p:sp>
        <p:nvSpPr>
          <p:cNvPr id="7" name="TextBox 6"/>
          <p:cNvSpPr txBox="1"/>
          <p:nvPr/>
        </p:nvSpPr>
        <p:spPr>
          <a:xfrm>
            <a:off x="1055440" y="4194828"/>
            <a:ext cx="9763356" cy="492443"/>
          </a:xfrm>
          <a:prstGeom prst="rect">
            <a:avLst/>
          </a:prstGeom>
          <a:noFill/>
        </p:spPr>
        <p:txBody>
          <a:bodyPr wrap="square" rtlCol="0">
            <a:spAutoFit/>
          </a:bodyPr>
          <a:lstStyle/>
          <a:p>
            <a:pPr marL="342900" indent="-342900">
              <a:buClr>
                <a:srgbClr val="0000CC"/>
              </a:buClr>
              <a:buFont typeface="Wingdings" panose="05000000000000000000" pitchFamily="2" charset="2"/>
              <a:buChar char="Ø"/>
            </a:pPr>
            <a:r>
              <a:rPr lang="en-US" sz="2600" dirty="0" smtClean="0">
                <a:latin typeface="Arial" panose="020B0604020202020204" pitchFamily="34" charset="0"/>
                <a:cs typeface="Arial" panose="020B0604020202020204" pitchFamily="34" charset="0"/>
              </a:rPr>
              <a:t>New network architectures</a:t>
            </a:r>
            <a:endParaRPr lang="en-US" sz="2500" dirty="0">
              <a:solidFill>
                <a:srgbClr val="000099"/>
              </a:solidFill>
              <a:latin typeface="Times New Roman" pitchFamily="18" charset="0"/>
              <a:cs typeface="Times New Roman" pitchFamily="18" charset="0"/>
            </a:endParaRPr>
          </a:p>
        </p:txBody>
      </p:sp>
      <p:sp>
        <p:nvSpPr>
          <p:cNvPr id="8" name="Text Box 9"/>
          <p:cNvSpPr txBox="1">
            <a:spLocks noChangeArrowheads="1"/>
          </p:cNvSpPr>
          <p:nvPr/>
        </p:nvSpPr>
        <p:spPr bwMode="auto">
          <a:xfrm>
            <a:off x="1446196" y="4825026"/>
            <a:ext cx="9829800" cy="830997"/>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400" dirty="0" smtClean="0">
                <a:latin typeface="Arial" pitchFamily="34" charset="0"/>
                <a:cs typeface="Arial" pitchFamily="34" charset="0"/>
              </a:rPr>
              <a:t>Multi-node coordination</a:t>
            </a:r>
            <a:r>
              <a:rPr lang="en-US" altLang="zh-CN" sz="2400" dirty="0">
                <a:latin typeface="Arial" pitchFamily="34" charset="0"/>
                <a:cs typeface="Arial" pitchFamily="34" charset="0"/>
              </a:rPr>
              <a:t/>
            </a:r>
            <a:br>
              <a:rPr lang="en-US" altLang="zh-CN" sz="2400" dirty="0">
                <a:latin typeface="Arial" pitchFamily="34" charset="0"/>
                <a:cs typeface="Arial" pitchFamily="34" charset="0"/>
              </a:rPr>
            </a:br>
            <a:r>
              <a:rPr lang="en-US" altLang="zh-CN" sz="2400" dirty="0" smtClean="0">
                <a:latin typeface="Arial" pitchFamily="34" charset="0"/>
                <a:cs typeface="Arial" pitchFamily="34" charset="0"/>
              </a:rPr>
              <a:t>Example: Pia (T. Wei et al., MobiCom’17)</a:t>
            </a:r>
          </a:p>
        </p:txBody>
      </p:sp>
      <p:sp>
        <p:nvSpPr>
          <p:cNvPr id="9" name="Text Box 9"/>
          <p:cNvSpPr txBox="1">
            <a:spLocks noChangeArrowheads="1"/>
          </p:cNvSpPr>
          <p:nvPr/>
        </p:nvSpPr>
        <p:spPr bwMode="auto">
          <a:xfrm>
            <a:off x="1450776" y="5749387"/>
            <a:ext cx="9829800" cy="830997"/>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400" dirty="0" smtClean="0">
                <a:latin typeface="Arial" pitchFamily="34" charset="0"/>
                <a:cs typeface="Arial" pitchFamily="34" charset="0"/>
              </a:rPr>
              <a:t>Multi-band cooperation </a:t>
            </a:r>
            <a:br>
              <a:rPr lang="en-US" altLang="zh-CN" sz="2400" dirty="0" smtClean="0">
                <a:latin typeface="Arial" pitchFamily="34" charset="0"/>
                <a:cs typeface="Arial" pitchFamily="34" charset="0"/>
              </a:rPr>
            </a:br>
            <a:r>
              <a:rPr lang="en-US" altLang="zh-CN" sz="2400" dirty="0" smtClean="0">
                <a:latin typeface="Arial" pitchFamily="34" charset="0"/>
                <a:cs typeface="Arial" pitchFamily="34" charset="0"/>
              </a:rPr>
              <a:t>Example: MUST (S. Sur et al., MobiCom’17)</a:t>
            </a:r>
            <a:endParaRPr lang="en-US" altLang="zh-CN" sz="2400" dirty="0">
              <a:latin typeface="Arial" pitchFamily="34" charset="0"/>
              <a:cs typeface="Arial" pitchFamily="34" charset="0"/>
            </a:endParaRPr>
          </a:p>
        </p:txBody>
      </p:sp>
      <p:sp>
        <p:nvSpPr>
          <p:cNvPr id="11" name="Text Box 9"/>
          <p:cNvSpPr txBox="1">
            <a:spLocks noChangeArrowheads="1"/>
          </p:cNvSpPr>
          <p:nvPr/>
        </p:nvSpPr>
        <p:spPr bwMode="auto">
          <a:xfrm>
            <a:off x="1451918" y="2996519"/>
            <a:ext cx="9829800" cy="830997"/>
          </a:xfrm>
          <a:prstGeom prst="rect">
            <a:avLst/>
          </a:prstGeom>
          <a:noFill/>
          <a:ln w="9525">
            <a:noFill/>
            <a:miter lim="800000"/>
            <a:headEnd/>
            <a:tailEnd/>
          </a:ln>
          <a:effectLst/>
        </p:spPr>
        <p:txBody>
          <a:bodyPr wrap="square">
            <a:spAutoFit/>
          </a:bodyPr>
          <a:lstStyle/>
          <a:p>
            <a:pPr marL="342900" indent="-342900">
              <a:spcBef>
                <a:spcPct val="50000"/>
              </a:spcBef>
              <a:buClr>
                <a:srgbClr val="0000CC"/>
              </a:buClr>
              <a:buSzPct val="130000"/>
              <a:buFont typeface="Arial" panose="020B0604020202020204" pitchFamily="34" charset="0"/>
              <a:buChar char="•"/>
              <a:defRPr/>
            </a:pPr>
            <a:r>
              <a:rPr lang="en-US" altLang="zh-CN" sz="2400" dirty="0" smtClean="0">
                <a:latin typeface="Arial" pitchFamily="34" charset="0"/>
                <a:cs typeface="Arial" pitchFamily="34" charset="0"/>
              </a:rPr>
              <a:t>Sensor assisted beam searching</a:t>
            </a:r>
            <a:r>
              <a:rPr lang="en-US" altLang="zh-CN" sz="2400" dirty="0">
                <a:latin typeface="Arial" pitchFamily="34" charset="0"/>
                <a:cs typeface="Arial" pitchFamily="34" charset="0"/>
              </a:rPr>
              <a:t/>
            </a:r>
            <a:br>
              <a:rPr lang="en-US" altLang="zh-CN" sz="2400" dirty="0">
                <a:latin typeface="Arial" pitchFamily="34" charset="0"/>
                <a:cs typeface="Arial" pitchFamily="34" charset="0"/>
              </a:rPr>
            </a:br>
            <a:r>
              <a:rPr lang="en-US" altLang="zh-CN" sz="2400" dirty="0">
                <a:latin typeface="Arial" pitchFamily="34" charset="0"/>
                <a:cs typeface="Arial" pitchFamily="34" charset="0"/>
              </a:rPr>
              <a:t>Example: </a:t>
            </a:r>
            <a:r>
              <a:rPr lang="en-US" altLang="zh-CN" sz="2400" dirty="0" smtClean="0">
                <a:latin typeface="Arial" pitchFamily="34" charset="0"/>
                <a:cs typeface="Arial" pitchFamily="34" charset="0"/>
              </a:rPr>
              <a:t>Pia (T. Wei </a:t>
            </a:r>
            <a:r>
              <a:rPr lang="en-US" altLang="zh-CN" sz="2400" dirty="0">
                <a:latin typeface="Arial" pitchFamily="34" charset="0"/>
                <a:cs typeface="Arial" pitchFamily="34" charset="0"/>
              </a:rPr>
              <a:t>et al., </a:t>
            </a:r>
            <a:r>
              <a:rPr lang="en-US" altLang="zh-CN" sz="2400" dirty="0" smtClean="0">
                <a:latin typeface="Arial" pitchFamily="34" charset="0"/>
                <a:cs typeface="Arial" pitchFamily="34" charset="0"/>
              </a:rPr>
              <a:t>MobiCom’17)</a:t>
            </a:r>
            <a:endParaRPr lang="en-US" altLang="zh-CN" sz="2400" dirty="0">
              <a:latin typeface="Arial" pitchFamily="34" charset="0"/>
              <a:cs typeface="Arial" pitchFamily="34" charset="0"/>
            </a:endParaRPr>
          </a:p>
        </p:txBody>
      </p:sp>
    </p:spTree>
    <p:extLst>
      <p:ext uri="{BB962C8B-B14F-4D97-AF65-F5344CB8AC3E}">
        <p14:creationId xmlns:p14="http://schemas.microsoft.com/office/powerpoint/2010/main" val="27698413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2015</Words>
  <Application>Microsoft Macintosh PowerPoint</Application>
  <PresentationFormat>Widescreen</PresentationFormat>
  <Paragraphs>334</Paragraphs>
  <Slides>46</Slides>
  <Notes>45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46</vt:i4>
      </vt:variant>
    </vt:vector>
  </HeadingPairs>
  <TitlesOfParts>
    <vt:vector size="56" baseType="lpstr">
      <vt:lpstr>Arial</vt:lpstr>
      <vt:lpstr>Calibri</vt:lpstr>
      <vt:lpstr>Calibri Light</vt:lpstr>
      <vt:lpstr>Cambria Math</vt:lpstr>
      <vt:lpstr>Comic Sans MS</vt:lpstr>
      <vt:lpstr>Helvetica</vt:lpstr>
      <vt:lpstr>Times New Roman</vt:lpstr>
      <vt:lpstr>Wingdings</vt:lpstr>
      <vt:lpstr>宋体</vt:lpstr>
      <vt:lpstr>Office Theme</vt:lpstr>
      <vt:lpstr>PowerPoint Presentation</vt:lpstr>
      <vt:lpstr>Grand Challenges for mmWave Networking</vt:lpstr>
      <vt:lpstr>Grand Challenges for mmWave Networking</vt:lpstr>
      <vt:lpstr>How severe is the blockage/mobility problem? </vt:lpstr>
      <vt:lpstr>How severe is the blockage/mobility problem? </vt:lpstr>
      <vt:lpstr>How severe is the blockage/mobility problem? </vt:lpstr>
      <vt:lpstr>How severe is the blockage/mobility problem? </vt:lpstr>
      <vt:lpstr>How severe is the blockage/mobility problem? </vt:lpstr>
      <vt:lpstr>Design principles to handle mobility/blockage</vt:lpstr>
      <vt:lpstr>BeamSpy: predictive link recovery under blockage</vt:lpstr>
      <vt:lpstr>Key insights: correlation between beams</vt:lpstr>
      <vt:lpstr>Key insights: correlation between beams</vt:lpstr>
      <vt:lpstr>Modeling the correlation through a sparse channel model</vt:lpstr>
      <vt:lpstr>Modeling the correlation through a sparse channel model</vt:lpstr>
      <vt:lpstr>Modeling the correlation through a sparse channel model</vt:lpstr>
      <vt:lpstr>Modeling the correlation through a sparse channel model</vt:lpstr>
      <vt:lpstr>Modeling the correlation through a sparse channel model</vt:lpstr>
      <vt:lpstr>BeamSpy workflow</vt:lpstr>
      <vt:lpstr>Modeling the correlation through a sparse channel model</vt:lpstr>
      <vt:lpstr>BeamSpy performance</vt:lpstr>
      <vt:lpstr>BeamSpy performance</vt:lpstr>
      <vt:lpstr>Towards seamless coverage and mobility support</vt:lpstr>
      <vt:lpstr>Pia: Pose information assisted 60 GHz networks</vt:lpstr>
      <vt:lpstr>How does pose change affect link performance</vt:lpstr>
      <vt:lpstr>How does pose change affect link performance</vt:lpstr>
      <vt:lpstr>Pia work flow</vt:lpstr>
      <vt:lpstr>Pia: AP selection</vt:lpstr>
      <vt:lpstr>Pia: AP selection</vt:lpstr>
      <vt:lpstr>Pia: beam selection for spatial sharing</vt:lpstr>
      <vt:lpstr>Pia: beam selection for spatial sharing</vt:lpstr>
      <vt:lpstr>Pia: testbed verification</vt:lpstr>
      <vt:lpstr>Pia: performance overview</vt:lpstr>
      <vt:lpstr>Pia: performance overview</vt:lpstr>
      <vt:lpstr>Pia: performance overview</vt:lpstr>
      <vt:lpstr>MUST: WiFi assisted 60 GHz networks</vt:lpstr>
      <vt:lpstr>MUST: alternative design choices</vt:lpstr>
      <vt:lpstr>MUST: alternative design choices</vt:lpstr>
      <vt:lpstr>MUST: predicting 60 GHz channel using WiFi CSI</vt:lpstr>
      <vt:lpstr>MUST: predicting 60 GHz channel using WiFi CSI</vt:lpstr>
      <vt:lpstr>MUST: predicting 60 GHz channel using WiFi CSI</vt:lpstr>
      <vt:lpstr>MUST: detecting risk of blockage</vt:lpstr>
      <vt:lpstr>MUST: efficient interface switching</vt:lpstr>
      <vt:lpstr>MUST: performance overview</vt:lpstr>
      <vt:lpstr>MUST: performance overview</vt:lpstr>
      <vt:lpstr>MUST: performance overview</vt:lpstr>
      <vt:lpstr>References</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Zhang Xinyu</dc:creator>
  <cp:lastModifiedBy>Alex Afanasyev</cp:lastModifiedBy>
  <cp:revision>12</cp:revision>
  <dcterms:created xsi:type="dcterms:W3CDTF">2017-08-21T01:35:47Z</dcterms:created>
  <dcterms:modified xsi:type="dcterms:W3CDTF">2017-09-03T03:04:23Z</dcterms:modified>
</cp:coreProperties>
</file>